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5"/>
  </p:notesMasterIdLst>
  <p:handoutMasterIdLst>
    <p:handoutMasterId r:id="rId16"/>
  </p:handoutMasterIdLst>
  <p:sldIdLst>
    <p:sldId id="356" r:id="rId5"/>
    <p:sldId id="412" r:id="rId6"/>
    <p:sldId id="410" r:id="rId7"/>
    <p:sldId id="411" r:id="rId8"/>
    <p:sldId id="413" r:id="rId9"/>
    <p:sldId id="414" r:id="rId10"/>
    <p:sldId id="415" r:id="rId11"/>
    <p:sldId id="416" r:id="rId12"/>
    <p:sldId id="417" r:id="rId13"/>
    <p:sldId id="41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4"/>
    <a:srgbClr val="D0D4E8"/>
    <a:srgbClr val="E6E8F2"/>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5" autoAdjust="0"/>
    <p:restoredTop sz="95382" autoAdjust="0"/>
  </p:normalViewPr>
  <p:slideViewPr>
    <p:cSldViewPr snapToGrid="0">
      <p:cViewPr>
        <p:scale>
          <a:sx n="100" d="100"/>
          <a:sy n="100" d="100"/>
        </p:scale>
        <p:origin x="-534" y="918"/>
      </p:cViewPr>
      <p:guideLst>
        <p:guide orient="horz" pos="2174"/>
        <p:guide orient="horz" pos="744"/>
        <p:guide orient="horz" pos="4192"/>
        <p:guide orient="horz" pos="650"/>
        <p:guide orient="horz"/>
        <p:guide pos="2880"/>
        <p:guide pos="256"/>
        <p:guide pos="5520"/>
      </p:guideLst>
    </p:cSldViewPr>
  </p:slideViewPr>
  <p:notesTextViewPr>
    <p:cViewPr>
      <p:scale>
        <a:sx n="1" d="1"/>
        <a:sy n="1" d="1"/>
      </p:scale>
      <p:origin x="0" y="0"/>
    </p:cViewPr>
  </p:notesTextViewPr>
  <p:notesViewPr>
    <p:cSldViewPr snapToGrid="0">
      <p:cViewPr varScale="1">
        <p:scale>
          <a:sx n="68" d="100"/>
          <a:sy n="68" d="100"/>
        </p:scale>
        <p:origin x="-325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38FD-2886-4743-BE20-9F32D67C49D3}" type="datetimeFigureOut">
              <a:rPr lang="en-US" smtClean="0"/>
              <a:t>12/12/2016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B89152-32C6-403F-A002-D49E501DA928}" type="slidenum">
              <a:rPr lang="en-US" smtClean="0"/>
              <a:t>‹#›</a:t>
            </a:fld>
            <a:endParaRPr lang="en-US"/>
          </a:p>
        </p:txBody>
      </p:sp>
    </p:spTree>
    <p:extLst>
      <p:ext uri="{BB962C8B-B14F-4D97-AF65-F5344CB8AC3E}">
        <p14:creationId xmlns:p14="http://schemas.microsoft.com/office/powerpoint/2010/main" val="4160600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12/12/2016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defRPr/>
            </a:pPr>
            <a:fld id="{539C6CFD-6CE7-4EB6-94CB-EF74553AEAB5}" type="slidenum">
              <a:rPr lang="en-US" altLang="en-US" sz="1300" smtClean="0">
                <a:solidFill>
                  <a:prstClr val="black"/>
                </a:solidFill>
                <a:latin typeface="Calibri" pitchFamily="34" charset="0"/>
              </a:rPr>
              <a:pPr>
                <a:defRPr/>
              </a:pPr>
              <a:t>1</a:t>
            </a:fld>
            <a:endParaRPr lang="en-US" altLang="en-US" sz="1300" dirty="0" smtClean="0">
              <a:solidFill>
                <a:prstClr val="black"/>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7.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oleObject" Target="../embeddings/oleObject6.bin"/><Relationship Id="rId5" Type="http://schemas.openxmlformats.org/officeDocument/2006/relationships/tags" Target="../tags/tag32.xml"/><Relationship Id="rId10"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oleObject" Target="../embeddings/oleObject7.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a:extLst>
              <a:ext uri="{28A0092B-C50C-407E-A947-70E740481C1C}">
                <a14:useLocalDpi xmlns:a14="http://schemas.microsoft.com/office/drawing/2010/main" val="0"/>
              </a:ext>
            </a:extLst>
          </a:blip>
          <a:srcRect l="240" t="24" r="259" b="533"/>
          <a:stretch>
            <a:fillRect/>
          </a:stretch>
        </p:blipFill>
        <p:spPr bwMode="auto">
          <a:xfrm>
            <a:off x="0" y="1323976"/>
            <a:ext cx="91440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hidden="1"/>
          <p:cNvGraphicFramePr>
            <a:graphicFrameLocks noChangeAspect="1"/>
          </p:cNvGraphicFramePr>
          <p:nvPr userDrawn="1">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1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256613"/>
            <a:ext cx="4191400"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58245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userDrawn="1">
            <p:custDataLst>
              <p:tags r:id="rId2"/>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1051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08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4"/>
            <a:ext cx="2133600" cy="365125"/>
          </a:xfrm>
          <a:prstGeom prst="rect">
            <a:avLst/>
          </a:prstGeom>
        </p:spPr>
        <p:txBody>
          <a:bodyPr/>
          <a:lstStyle/>
          <a:p>
            <a:fld id="{47CD3BC1-A2FE-477B-BC4B-91440EEA7D51}" type="datetimeFigureOut">
              <a:rPr lang="en-US" smtClean="0">
                <a:solidFill>
                  <a:srgbClr val="263147"/>
                </a:solidFill>
              </a:rPr>
              <a:pPr/>
              <a:t>12/12/2016</a:t>
            </a:fld>
            <a:endParaRPr lang="en-US">
              <a:solidFill>
                <a:srgbClr val="263147"/>
              </a:solidFill>
            </a:endParaRPr>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a:solidFill>
                <a:srgbClr val="263147"/>
              </a:solidFill>
            </a:endParaRPr>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p>
            <a:fld id="{277C1CF3-A711-4C17-A994-E6863511BAD7}" type="slidenum">
              <a:rPr lang="en-US" smtClean="0">
                <a:solidFill>
                  <a:srgbClr val="263147"/>
                </a:solidFill>
              </a:rPr>
              <a:pPr/>
              <a:t>‹#›</a:t>
            </a:fld>
            <a:endParaRPr lang="en-US">
              <a:solidFill>
                <a:srgbClr val="263147"/>
              </a:solidFill>
            </a:endParaRPr>
          </a:p>
        </p:txBody>
      </p:sp>
    </p:spTree>
    <p:extLst>
      <p:ext uri="{BB962C8B-B14F-4D97-AF65-F5344CB8AC3E}">
        <p14:creationId xmlns:p14="http://schemas.microsoft.com/office/powerpoint/2010/main" val="3026370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parator">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3200400"/>
            <a:ext cx="9144000" cy="457200"/>
          </a:xfrm>
          <a:prstGeom prst="rect">
            <a:avLst/>
          </a:prstGeom>
          <a:solidFill>
            <a:srgbClr val="FF9900"/>
          </a:solidFill>
        </p:spPr>
        <p:txBody>
          <a:bodyPr lIns="0" tIns="0" rIns="0" bIns="0" anchor="ctr" anchorCtr="1"/>
          <a:lstStyle>
            <a:lvl1pPr>
              <a:buNone/>
              <a:defRPr>
                <a:solidFill>
                  <a:schemeClr val="tx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44473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a:extLst>
              <a:ext uri="{28A0092B-C50C-407E-A947-70E740481C1C}">
                <a14:useLocalDpi xmlns:a14="http://schemas.microsoft.com/office/drawing/2010/main" val="0"/>
              </a:ext>
            </a:extLst>
          </a:blip>
          <a:srcRect l="240" t="179" r="380" b="511"/>
          <a:stretch>
            <a:fillRect/>
          </a:stretch>
        </p:blipFill>
        <p:spPr bwMode="auto">
          <a:xfrm>
            <a:off x="0" y="1050929"/>
            <a:ext cx="9144000"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hidden="1"/>
          <p:cNvGraphicFramePr>
            <a:graphicFrameLocks noChangeAspect="1"/>
          </p:cNvGraphicFramePr>
          <p:nvPr userDrawn="1">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4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4145310" y="1968818"/>
            <a:ext cx="4998690"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1897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36"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DE6BF69E-9D5E-48F3-AD3A-5FF65A9467AA}"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8"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9"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a:extLst>
              <a:ext uri="{28A0092B-C50C-407E-A947-70E740481C1C}">
                <a14:useLocalDpi xmlns:a14="http://schemas.microsoft.com/office/drawing/2010/main" val="0"/>
              </a:ext>
            </a:extLst>
          </a:blip>
          <a:srcRect l="121" t="188" r="380" b="565"/>
          <a:stretch>
            <a:fillRect/>
          </a:stretch>
        </p:blipFill>
        <p:spPr bwMode="auto">
          <a:xfrm>
            <a:off x="0" y="2"/>
            <a:ext cx="914400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37"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Freeform 4"/>
          <p:cNvSpPr>
            <a:spLocks/>
          </p:cNvSpPr>
          <p:nvPr userDrawn="1">
            <p:custDataLst>
              <p:tags r:id="rId1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81"/>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90730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66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85D98908-B353-440B-9608-755C2FD2FEF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6"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7"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8"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566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70"/>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50398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68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689C28AF-193F-45A0-9443-25CFF3F5368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668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7"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6522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0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9EC71CF8-D760-4124-8195-C0B63CD8010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8"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0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8324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3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ACE5C78E-F003-44BA-AEA9-91EB785DDF1E}"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11"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2"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3"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3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66476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66663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5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B1CE0FA7-2AF3-48B6-AC30-4DBE1D750BE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5"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6"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7"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5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94758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95" name="think-cell Slide" r:id="rId24" imgW="360" imgH="360" progId="">
                  <p:embed/>
                </p:oleObj>
              </mc:Choice>
              <mc:Fallback>
                <p:oleObj name="think-cell Slide" r:id="rId24" imgW="360" imgH="360" progId="">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le Placeholder 1"/>
          <p:cNvSpPr>
            <a:spLocks noGrp="1"/>
          </p:cNvSpPr>
          <p:nvPr>
            <p:ph type="title"/>
            <p:custDataLst>
              <p:tags r:id="rId16"/>
            </p:custDataLst>
          </p:nvPr>
        </p:nvSpPr>
        <p:spPr bwMode="auto">
          <a:xfrm>
            <a:off x="0" y="1"/>
            <a:ext cx="9144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p>
            <a:pPr lvl="0"/>
            <a:r>
              <a:rPr lang="fr-FR" altLang="en-US" smtClean="0"/>
              <a:t>Cliquez pour modifier le style du titre</a:t>
            </a:r>
            <a:endParaRPr lang="en-US" altLang="en-US" smtClean="0"/>
          </a:p>
        </p:txBody>
      </p:sp>
      <p:sp>
        <p:nvSpPr>
          <p:cNvPr id="1028" name="Text Placeholder 2"/>
          <p:cNvSpPr>
            <a:spLocks noGrp="1"/>
          </p:cNvSpPr>
          <p:nvPr>
            <p:ph type="body" idx="1"/>
            <p:custDataLst>
              <p:tags r:id="rId17"/>
            </p:custDataLst>
          </p:nvPr>
        </p:nvSpPr>
        <p:spPr bwMode="auto">
          <a:xfrm>
            <a:off x="298938" y="1501775"/>
            <a:ext cx="871171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p>
            <a:pPr lvl="0"/>
            <a:r>
              <a:rPr lang="en-US" altLang="en-US" smtClean="0"/>
              <a:t>Click to edit Master text style</a:t>
            </a:r>
          </a:p>
          <a:p>
            <a:pPr lvl="1"/>
            <a:r>
              <a:rPr lang="en-US" altLang="en-US" smtClean="0"/>
              <a:t>Text style level 2</a:t>
            </a:r>
          </a:p>
          <a:p>
            <a:pPr lvl="2"/>
            <a:r>
              <a:rPr lang="en-US" altLang="en-US" smtClean="0"/>
              <a:t>Text style level 3</a:t>
            </a:r>
          </a:p>
          <a:p>
            <a:pPr lvl="3"/>
            <a:r>
              <a:rPr lang="en-US" altLang="en-US" smtClean="0"/>
              <a:t>Text style level 4</a:t>
            </a:r>
          </a:p>
        </p:txBody>
      </p:sp>
      <p:sp>
        <p:nvSpPr>
          <p:cNvPr id="1029" name="TextBox 10"/>
          <p:cNvSpPr txBox="1">
            <a:spLocks noChangeArrowheads="1"/>
          </p:cNvSpPr>
          <p:nvPr>
            <p:custDataLst>
              <p:tags r:id="rId18"/>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0A56B830-531E-470C-A19D-7D084BFD727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9" name="Freeform 4"/>
          <p:cNvSpPr>
            <a:spLocks/>
          </p:cNvSpPr>
          <p:nvPr>
            <p:custDataLst>
              <p:tags r:id="rId19"/>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031" name="Rectangle 11"/>
          <p:cNvSpPr>
            <a:spLocks noChangeArrowheads="1"/>
          </p:cNvSpPr>
          <p:nvPr>
            <p:custDataLst>
              <p:tags r:id="rId20"/>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32" name="Rectangle 12"/>
          <p:cNvSpPr>
            <a:spLocks noChangeArrowheads="1"/>
          </p:cNvSpPr>
          <p:nvPr>
            <p:custDataLst>
              <p:tags r:id="rId21"/>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33" name="Picture 103" descr="C:\Users\UserSim\Desktop\Capgemini\Capgemini_logo_cmyk.png"/>
          <p:cNvPicPr>
            <a:picLocks noChangeAspect="1" noChangeArrowheads="1"/>
          </p:cNvPicPr>
          <p:nvPr>
            <p:custDataLst>
              <p:tags r:id="rId22"/>
            </p:custDataLst>
          </p:nvPr>
        </p:nvPicPr>
        <p:blipFill>
          <a:blip r:embed="rId26">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23"/>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3717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53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itle 5"/>
          <p:cNvSpPr txBox="1">
            <a:spLocks noGrp="1"/>
          </p:cNvSpPr>
          <p:nvPr>
            <p:ph type="ctrTitle"/>
          </p:nvPr>
        </p:nvSpPr>
        <p:spPr>
          <a:xfrm>
            <a:off x="304804" y="2736743"/>
            <a:ext cx="2694886" cy="408978"/>
          </a:xfrm>
          <a:prstGeom prst="rect">
            <a:avLst/>
          </a:prstGeom>
          <a:noFill/>
        </p:spPr>
        <p:txBody>
          <a:bodyPr wrap="none" lIns="91399" tIns="45698" rIns="91399" bIns="45698" rtlCol="0">
            <a:spAutoFit/>
          </a:bodyPr>
          <a:lstStyle/>
          <a:p>
            <a:r>
              <a:rPr lang="en-US" sz="2400" dirty="0" smtClean="0">
                <a:solidFill>
                  <a:srgbClr val="00B0F0"/>
                </a:solidFill>
                <a:latin typeface="Candara" panose="020E0502030303020204" pitchFamily="34" charset="0"/>
              </a:rPr>
              <a:t>Logistic Regression</a:t>
            </a:r>
            <a:endParaRPr lang="en-US" sz="2400" dirty="0">
              <a:solidFill>
                <a:srgbClr val="00B0F0"/>
              </a:solidFill>
              <a:latin typeface="Candara" panose="020E0502030303020204" pitchFamily="34" charset="0"/>
            </a:endParaRPr>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9729988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857249" y="1309985"/>
            <a:ext cx="7839075" cy="584775"/>
          </a:xfrm>
          <a:prstGeom prst="rect">
            <a:avLst/>
          </a:prstGeom>
        </p:spPr>
        <p:txBody>
          <a:bodyPr wrap="square">
            <a:spAutoFit/>
          </a:bodyPr>
          <a:lstStyle/>
          <a:p>
            <a:r>
              <a:rPr lang="en-IN" sz="1600" dirty="0" smtClean="0">
                <a:solidFill>
                  <a:srgbClr val="000000"/>
                </a:solidFill>
                <a:latin typeface="Times New Roman"/>
              </a:rPr>
              <a:t>In </a:t>
            </a:r>
            <a:r>
              <a:rPr lang="en-IN" sz="1600" dirty="0">
                <a:solidFill>
                  <a:srgbClr val="000000"/>
                </a:solidFill>
                <a:latin typeface="Times New Roman"/>
              </a:rPr>
              <a:t>logistic regression, the dependent variable is a </a:t>
            </a:r>
            <a:r>
              <a:rPr lang="en-IN" sz="1600" i="1" dirty="0" err="1">
                <a:solidFill>
                  <a:srgbClr val="000000"/>
                </a:solidFill>
                <a:latin typeface="Times New Roman"/>
              </a:rPr>
              <a:t>logit</a:t>
            </a:r>
            <a:r>
              <a:rPr lang="en-IN" sz="1600" dirty="0">
                <a:solidFill>
                  <a:srgbClr val="000000"/>
                </a:solidFill>
                <a:latin typeface="Times New Roman"/>
              </a:rPr>
              <a:t>, which is the natural log of the odds, that is,</a:t>
            </a:r>
            <a:endParaRPr lang="en-IN" sz="1600" dirty="0"/>
          </a:p>
        </p:txBody>
      </p:sp>
      <p:pic>
        <p:nvPicPr>
          <p:cNvPr id="17410" name="Picture 2" descr="http://faculty.cas.usf.edu/mbrannick/regression/gifs/lo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74" y="1894760"/>
            <a:ext cx="2626163" cy="5722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5800" y="2609761"/>
            <a:ext cx="8115300" cy="1077218"/>
          </a:xfrm>
          <a:prstGeom prst="rect">
            <a:avLst/>
          </a:prstGeom>
        </p:spPr>
        <p:txBody>
          <a:bodyPr wrap="square">
            <a:spAutoFit/>
          </a:bodyPr>
          <a:lstStyle/>
          <a:p>
            <a:pPr algn="just"/>
            <a:r>
              <a:rPr lang="en-IN" sz="1600" dirty="0">
                <a:solidFill>
                  <a:srgbClr val="000000"/>
                </a:solidFill>
                <a:latin typeface="Times New Roman"/>
              </a:rPr>
              <a:t>Which is assumed to be linear, that is, the log odds (</a:t>
            </a:r>
            <a:r>
              <a:rPr lang="en-IN" sz="1600" dirty="0" err="1">
                <a:solidFill>
                  <a:srgbClr val="000000"/>
                </a:solidFill>
                <a:latin typeface="Times New Roman"/>
              </a:rPr>
              <a:t>logit</a:t>
            </a:r>
            <a:r>
              <a:rPr lang="en-IN" sz="1600" dirty="0">
                <a:solidFill>
                  <a:srgbClr val="000000"/>
                </a:solidFill>
                <a:latin typeface="Times New Roman"/>
              </a:rPr>
              <a:t>) is assumed to be linearly related to X, our </a:t>
            </a:r>
            <a:r>
              <a:rPr lang="en-IN" sz="1600" dirty="0" smtClean="0">
                <a:solidFill>
                  <a:srgbClr val="000000"/>
                </a:solidFill>
                <a:latin typeface="Times New Roman"/>
              </a:rPr>
              <a:t>Independent Variable. </a:t>
            </a:r>
            <a:r>
              <a:rPr lang="en-IN" sz="1600" dirty="0">
                <a:solidFill>
                  <a:srgbClr val="000000"/>
                </a:solidFill>
                <a:latin typeface="Times New Roman"/>
              </a:rPr>
              <a:t>So there's an ordinary regression hidden in there. We could in theory do ordinary regression with </a:t>
            </a:r>
            <a:r>
              <a:rPr lang="en-IN" sz="1600" dirty="0" err="1">
                <a:solidFill>
                  <a:srgbClr val="000000"/>
                </a:solidFill>
                <a:latin typeface="Times New Roman"/>
              </a:rPr>
              <a:t>logits</a:t>
            </a:r>
            <a:r>
              <a:rPr lang="en-IN" sz="1600" dirty="0">
                <a:solidFill>
                  <a:srgbClr val="000000"/>
                </a:solidFill>
                <a:latin typeface="Times New Roman"/>
              </a:rPr>
              <a:t> as our </a:t>
            </a:r>
            <a:r>
              <a:rPr lang="en-IN" sz="1600" dirty="0" smtClean="0">
                <a:solidFill>
                  <a:srgbClr val="000000"/>
                </a:solidFill>
                <a:latin typeface="Times New Roman"/>
              </a:rPr>
              <a:t>Dependant variable, </a:t>
            </a:r>
            <a:r>
              <a:rPr lang="en-IN" sz="1600" dirty="0">
                <a:solidFill>
                  <a:srgbClr val="000000"/>
                </a:solidFill>
                <a:latin typeface="Times New Roman"/>
              </a:rPr>
              <a:t>but of course, we don't have </a:t>
            </a:r>
            <a:r>
              <a:rPr lang="en-IN" sz="1600" dirty="0" err="1">
                <a:solidFill>
                  <a:srgbClr val="000000"/>
                </a:solidFill>
                <a:latin typeface="Times New Roman"/>
              </a:rPr>
              <a:t>logits</a:t>
            </a:r>
            <a:r>
              <a:rPr lang="en-IN" sz="1600" dirty="0">
                <a:solidFill>
                  <a:srgbClr val="000000"/>
                </a:solidFill>
                <a:latin typeface="Times New Roman"/>
              </a:rPr>
              <a:t> in there, we have 1s and 0s.</a:t>
            </a:r>
            <a:endParaRPr lang="en-IN" sz="1600" b="0" i="0" dirty="0">
              <a:solidFill>
                <a:srgbClr val="000000"/>
              </a:solidFill>
              <a:effectLst/>
              <a:latin typeface="Times New Roman"/>
            </a:endParaRP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7713" y="3944212"/>
            <a:ext cx="2164774" cy="228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2237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solidFill>
                  <a:schemeClr val="accent2"/>
                </a:solidFill>
              </a:rPr>
              <a:t>Logistic regression</a:t>
            </a:r>
            <a:endParaRPr lang="en-IN" sz="2800" dirty="0">
              <a:solidFill>
                <a:schemeClr val="accent2"/>
              </a:solidFill>
            </a:endParaRPr>
          </a:p>
        </p:txBody>
      </p:sp>
      <p:sp>
        <p:nvSpPr>
          <p:cNvPr id="7" name="Rectangle 6"/>
          <p:cNvSpPr/>
          <p:nvPr/>
        </p:nvSpPr>
        <p:spPr>
          <a:xfrm>
            <a:off x="661987" y="1204198"/>
            <a:ext cx="8001000" cy="1077218"/>
          </a:xfrm>
          <a:prstGeom prst="rect">
            <a:avLst/>
          </a:prstGeom>
        </p:spPr>
        <p:txBody>
          <a:bodyPr wrap="square">
            <a:spAutoFit/>
          </a:bodyPr>
          <a:lstStyle/>
          <a:p>
            <a:pPr algn="just"/>
            <a:r>
              <a:rPr lang="en-IN" sz="1600" b="1" dirty="0">
                <a:solidFill>
                  <a:srgbClr val="000000"/>
                </a:solidFill>
              </a:rPr>
              <a:t>Logistic regression</a:t>
            </a:r>
            <a:r>
              <a:rPr lang="en-IN" sz="1600" dirty="0">
                <a:solidFill>
                  <a:srgbClr val="000000"/>
                </a:solidFill>
              </a:rPr>
              <a:t> is a statistical method for </a:t>
            </a:r>
            <a:r>
              <a:rPr lang="en-IN" sz="1600" dirty="0" smtClean="0">
                <a:solidFill>
                  <a:srgbClr val="000000"/>
                </a:solidFill>
              </a:rPr>
              <a:t>analysing </a:t>
            </a:r>
            <a:r>
              <a:rPr lang="en-IN" sz="1600" dirty="0">
                <a:solidFill>
                  <a:srgbClr val="000000"/>
                </a:solidFill>
              </a:rPr>
              <a:t>a dataset in which there are one or more independent variables that determine an outcome. The </a:t>
            </a:r>
            <a:r>
              <a:rPr lang="en-IN" sz="1600" dirty="0" smtClean="0">
                <a:solidFill>
                  <a:srgbClr val="000000"/>
                </a:solidFill>
              </a:rPr>
              <a:t>outcome the Dependant Variable  </a:t>
            </a:r>
            <a:r>
              <a:rPr lang="en-IN" sz="1600" dirty="0">
                <a:solidFill>
                  <a:srgbClr val="000000"/>
                </a:solidFill>
              </a:rPr>
              <a:t>is measured with a dichotomous variable (in which there are only two possible outcomes</a:t>
            </a:r>
            <a:r>
              <a:rPr lang="en-IN" sz="1600" dirty="0" smtClean="0">
                <a:solidFill>
                  <a:srgbClr val="000000"/>
                </a:solidFill>
              </a:rPr>
              <a:t>).</a:t>
            </a:r>
            <a:endParaRPr lang="en-IN" sz="1600" dirty="0">
              <a:solidFill>
                <a:srgbClr val="000000"/>
              </a:solidFill>
            </a:endParaRPr>
          </a:p>
        </p:txBody>
      </p:sp>
      <p:sp>
        <p:nvSpPr>
          <p:cNvPr id="8" name="Rectangle 7"/>
          <p:cNvSpPr/>
          <p:nvPr/>
        </p:nvSpPr>
        <p:spPr>
          <a:xfrm>
            <a:off x="666749" y="2290941"/>
            <a:ext cx="7996238" cy="1569660"/>
          </a:xfrm>
          <a:prstGeom prst="rect">
            <a:avLst/>
          </a:prstGeom>
        </p:spPr>
        <p:txBody>
          <a:bodyPr wrap="square">
            <a:spAutoFit/>
          </a:bodyPr>
          <a:lstStyle/>
          <a:p>
            <a:pPr algn="just"/>
            <a:r>
              <a:rPr lang="en-IN" sz="1600" dirty="0">
                <a:solidFill>
                  <a:srgbClr val="000000"/>
                </a:solidFill>
              </a:rPr>
              <a:t>It is customary to code a binary </a:t>
            </a:r>
            <a:r>
              <a:rPr lang="en-IN" sz="1600" dirty="0" smtClean="0">
                <a:solidFill>
                  <a:srgbClr val="000000"/>
                </a:solidFill>
              </a:rPr>
              <a:t>Dependant Variable  </a:t>
            </a:r>
            <a:r>
              <a:rPr lang="en-IN" sz="1600" dirty="0">
                <a:solidFill>
                  <a:srgbClr val="000000"/>
                </a:solidFill>
              </a:rPr>
              <a:t>either 0 or 1. </a:t>
            </a:r>
            <a:r>
              <a:rPr lang="en-IN" sz="1600" dirty="0" smtClean="0">
                <a:solidFill>
                  <a:srgbClr val="000000"/>
                </a:solidFill>
              </a:rPr>
              <a:t>For </a:t>
            </a:r>
            <a:r>
              <a:rPr lang="en-IN" sz="1600" dirty="0">
                <a:solidFill>
                  <a:srgbClr val="000000"/>
                </a:solidFill>
              </a:rPr>
              <a:t>example, </a:t>
            </a:r>
            <a:r>
              <a:rPr lang="en-IN" sz="1600" dirty="0" smtClean="0">
                <a:solidFill>
                  <a:srgbClr val="000000"/>
                </a:solidFill>
              </a:rPr>
              <a:t>we </a:t>
            </a:r>
            <a:r>
              <a:rPr lang="en-IN" sz="1600" dirty="0">
                <a:solidFill>
                  <a:srgbClr val="000000"/>
                </a:solidFill>
              </a:rPr>
              <a:t>might code </a:t>
            </a:r>
            <a:endParaRPr lang="en-IN" sz="1600" dirty="0" smtClean="0">
              <a:solidFill>
                <a:srgbClr val="000000"/>
              </a:solidFill>
            </a:endParaRPr>
          </a:p>
          <a:p>
            <a:pPr marL="742950" lvl="1" indent="-285750" algn="just">
              <a:buFont typeface="Arial" pitchFamily="34" charset="0"/>
              <a:buChar char="•"/>
            </a:pPr>
            <a:r>
              <a:rPr lang="en-IN" sz="1600" dirty="0" smtClean="0">
                <a:solidFill>
                  <a:srgbClr val="000000"/>
                </a:solidFill>
              </a:rPr>
              <a:t>a </a:t>
            </a:r>
            <a:r>
              <a:rPr lang="en-IN" sz="1600" dirty="0">
                <a:solidFill>
                  <a:srgbClr val="000000"/>
                </a:solidFill>
              </a:rPr>
              <a:t>successfully kicked field goal as 1 </a:t>
            </a:r>
            <a:r>
              <a:rPr lang="en-IN" sz="1600" dirty="0" smtClean="0">
                <a:solidFill>
                  <a:srgbClr val="000000"/>
                </a:solidFill>
              </a:rPr>
              <a:t>and </a:t>
            </a:r>
            <a:r>
              <a:rPr lang="en-IN" sz="1600" dirty="0">
                <a:solidFill>
                  <a:srgbClr val="000000"/>
                </a:solidFill>
              </a:rPr>
              <a:t>a missed field goal as 0 or </a:t>
            </a:r>
            <a:endParaRPr lang="en-IN" sz="1600" dirty="0" smtClean="0">
              <a:solidFill>
                <a:srgbClr val="000000"/>
              </a:solidFill>
            </a:endParaRPr>
          </a:p>
          <a:p>
            <a:pPr marL="742950" lvl="1" indent="-285750" algn="just">
              <a:buFont typeface="Arial" pitchFamily="34" charset="0"/>
              <a:buChar char="•"/>
            </a:pPr>
            <a:r>
              <a:rPr lang="en-IN" sz="1600" dirty="0" smtClean="0">
                <a:solidFill>
                  <a:srgbClr val="000000"/>
                </a:solidFill>
              </a:rPr>
              <a:t>yes </a:t>
            </a:r>
            <a:r>
              <a:rPr lang="en-IN" sz="1600" dirty="0">
                <a:solidFill>
                  <a:srgbClr val="000000"/>
                </a:solidFill>
              </a:rPr>
              <a:t>as 1 and no as 0 or </a:t>
            </a:r>
            <a:endParaRPr lang="en-IN" sz="1600" dirty="0" smtClean="0">
              <a:solidFill>
                <a:srgbClr val="000000"/>
              </a:solidFill>
            </a:endParaRPr>
          </a:p>
          <a:p>
            <a:pPr marL="742950" lvl="1" indent="-285750" algn="just">
              <a:buFont typeface="Arial" pitchFamily="34" charset="0"/>
              <a:buChar char="•"/>
            </a:pPr>
            <a:r>
              <a:rPr lang="en-IN" sz="1600" dirty="0" smtClean="0">
                <a:solidFill>
                  <a:srgbClr val="000000"/>
                </a:solidFill>
              </a:rPr>
              <a:t>admitted </a:t>
            </a:r>
            <a:r>
              <a:rPr lang="en-IN" sz="1600" dirty="0">
                <a:solidFill>
                  <a:srgbClr val="000000"/>
                </a:solidFill>
              </a:rPr>
              <a:t>as 1 and rejected as 0 or </a:t>
            </a:r>
            <a:endParaRPr lang="en-IN" sz="1600" dirty="0" smtClean="0">
              <a:solidFill>
                <a:srgbClr val="000000"/>
              </a:solidFill>
            </a:endParaRPr>
          </a:p>
          <a:p>
            <a:pPr marL="742950" lvl="1" indent="-285750" algn="just">
              <a:buFont typeface="Arial" pitchFamily="34" charset="0"/>
              <a:buChar char="•"/>
            </a:pPr>
            <a:r>
              <a:rPr lang="en-IN" sz="1600" dirty="0" smtClean="0">
                <a:solidFill>
                  <a:srgbClr val="000000"/>
                </a:solidFill>
              </a:rPr>
              <a:t>Cherry </a:t>
            </a:r>
            <a:r>
              <a:rPr lang="en-IN" sz="1600" dirty="0">
                <a:solidFill>
                  <a:srgbClr val="000000"/>
                </a:solidFill>
              </a:rPr>
              <a:t>Garcia </a:t>
            </a:r>
            <a:r>
              <a:rPr lang="en-IN" sz="1600" dirty="0" smtClean="0">
                <a:solidFill>
                  <a:srgbClr val="000000"/>
                </a:solidFill>
              </a:rPr>
              <a:t>flavour </a:t>
            </a:r>
            <a:r>
              <a:rPr lang="en-IN" sz="1600" dirty="0">
                <a:solidFill>
                  <a:srgbClr val="000000"/>
                </a:solidFill>
              </a:rPr>
              <a:t>ice cream as 1 and all other </a:t>
            </a:r>
            <a:r>
              <a:rPr lang="en-IN" sz="1600" dirty="0" smtClean="0">
                <a:solidFill>
                  <a:srgbClr val="000000"/>
                </a:solidFill>
              </a:rPr>
              <a:t>flavours </a:t>
            </a:r>
            <a:r>
              <a:rPr lang="en-IN" sz="1600" dirty="0">
                <a:solidFill>
                  <a:srgbClr val="000000"/>
                </a:solidFill>
              </a:rPr>
              <a:t>as zero. </a:t>
            </a:r>
            <a:endParaRPr lang="en-IN" sz="1600" dirty="0" smtClean="0">
              <a:solidFill>
                <a:srgbClr val="000000"/>
              </a:solidFill>
            </a:endParaRPr>
          </a:p>
        </p:txBody>
      </p:sp>
      <p:sp>
        <p:nvSpPr>
          <p:cNvPr id="9" name="Rectangle 8"/>
          <p:cNvSpPr/>
          <p:nvPr/>
        </p:nvSpPr>
        <p:spPr>
          <a:xfrm>
            <a:off x="619124" y="3981626"/>
            <a:ext cx="8158163" cy="584775"/>
          </a:xfrm>
          <a:prstGeom prst="rect">
            <a:avLst/>
          </a:prstGeom>
        </p:spPr>
        <p:txBody>
          <a:bodyPr wrap="square">
            <a:spAutoFit/>
          </a:bodyPr>
          <a:lstStyle/>
          <a:p>
            <a:r>
              <a:rPr lang="en-IN" sz="1600" dirty="0">
                <a:solidFill>
                  <a:srgbClr val="000000"/>
                </a:solidFill>
              </a:rPr>
              <a:t>If we code like this, then the mean of the distribution is equal to the proportion of 1s in the distribution. </a:t>
            </a:r>
            <a:endParaRPr lang="en-IN" dirty="0"/>
          </a:p>
        </p:txBody>
      </p:sp>
      <p:sp>
        <p:nvSpPr>
          <p:cNvPr id="10" name="Rectangle 9"/>
          <p:cNvSpPr/>
          <p:nvPr/>
        </p:nvSpPr>
        <p:spPr>
          <a:xfrm>
            <a:off x="616742" y="4701535"/>
            <a:ext cx="8001000" cy="584775"/>
          </a:xfrm>
          <a:prstGeom prst="rect">
            <a:avLst/>
          </a:prstGeom>
        </p:spPr>
        <p:txBody>
          <a:bodyPr wrap="square">
            <a:spAutoFit/>
          </a:bodyPr>
          <a:lstStyle/>
          <a:p>
            <a:r>
              <a:rPr lang="en-IN" sz="1600" dirty="0">
                <a:solidFill>
                  <a:srgbClr val="000000"/>
                </a:solidFill>
              </a:rPr>
              <a:t>For example if there are 100 people in the distribution and 30 of them are coded 1, then the mean of the distribution is .30, which is the proportion of 1s. </a:t>
            </a:r>
            <a:endParaRPr lang="en-IN" dirty="0"/>
          </a:p>
        </p:txBody>
      </p:sp>
      <p:sp>
        <p:nvSpPr>
          <p:cNvPr id="11" name="Rectangle 10"/>
          <p:cNvSpPr/>
          <p:nvPr/>
        </p:nvSpPr>
        <p:spPr>
          <a:xfrm>
            <a:off x="616742" y="5459611"/>
            <a:ext cx="8239125" cy="584775"/>
          </a:xfrm>
          <a:prstGeom prst="rect">
            <a:avLst/>
          </a:prstGeom>
        </p:spPr>
        <p:txBody>
          <a:bodyPr wrap="square">
            <a:spAutoFit/>
          </a:bodyPr>
          <a:lstStyle/>
          <a:p>
            <a:r>
              <a:rPr lang="en-IN" sz="1600" dirty="0">
                <a:solidFill>
                  <a:srgbClr val="000000"/>
                </a:solidFill>
              </a:rPr>
              <a:t>The mean of the distribution is also the probability of drawing a person </a:t>
            </a:r>
            <a:r>
              <a:rPr lang="en-IN" sz="1600" dirty="0" smtClean="0">
                <a:solidFill>
                  <a:srgbClr val="000000"/>
                </a:solidFill>
              </a:rPr>
              <a:t>labelled </a:t>
            </a:r>
            <a:r>
              <a:rPr lang="en-IN" sz="1600" dirty="0">
                <a:solidFill>
                  <a:srgbClr val="000000"/>
                </a:solidFill>
              </a:rPr>
              <a:t>as 1 at random from the distribution. </a:t>
            </a:r>
            <a:endParaRPr lang="en-IN" dirty="0"/>
          </a:p>
        </p:txBody>
      </p:sp>
    </p:spTree>
    <p:extLst>
      <p:ext uri="{BB962C8B-B14F-4D97-AF65-F5344CB8AC3E}">
        <p14:creationId xmlns:p14="http://schemas.microsoft.com/office/powerpoint/2010/main" val="97159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40341"/>
            <a:ext cx="8582025" cy="483559"/>
          </a:xfrm>
        </p:spPr>
        <p:txBody>
          <a:bodyPr/>
          <a:lstStyle/>
          <a:p>
            <a:r>
              <a:rPr lang="en-IN" sz="2400" b="1" dirty="0"/>
              <a:t>Why use logistic regression rather than ordinary linear regression?</a:t>
            </a:r>
          </a:p>
        </p:txBody>
      </p:sp>
      <p:sp>
        <p:nvSpPr>
          <p:cNvPr id="4" name="Rectangle 3"/>
          <p:cNvSpPr/>
          <p:nvPr/>
        </p:nvSpPr>
        <p:spPr>
          <a:xfrm>
            <a:off x="628650" y="1421696"/>
            <a:ext cx="8172450" cy="3539430"/>
          </a:xfrm>
          <a:prstGeom prst="rect">
            <a:avLst/>
          </a:prstGeom>
        </p:spPr>
        <p:txBody>
          <a:bodyPr wrap="square">
            <a:spAutoFit/>
          </a:bodyPr>
          <a:lstStyle/>
          <a:p>
            <a:pPr marL="361950" indent="-361950" algn="just">
              <a:buFont typeface="Arial" pitchFamily="34" charset="0"/>
              <a:buChar char="•"/>
              <a:tabLst>
                <a:tab pos="266700" algn="l"/>
              </a:tabLst>
            </a:pPr>
            <a:r>
              <a:rPr lang="en-IN" sz="1600" dirty="0">
                <a:solidFill>
                  <a:srgbClr val="000000"/>
                </a:solidFill>
              </a:rPr>
              <a:t>If you use linear regression, the predicted values will become greater than one and less than zero if you move far enough on the X-axis. Such values are theoretically inadmissible</a:t>
            </a:r>
            <a:r>
              <a:rPr lang="en-IN" sz="1600" dirty="0" smtClean="0">
                <a:solidFill>
                  <a:srgbClr val="000000"/>
                </a:solidFill>
              </a:rPr>
              <a:t>.</a:t>
            </a:r>
          </a:p>
          <a:p>
            <a:pPr marL="285750" indent="-285750" algn="just">
              <a:buFont typeface="Arial" pitchFamily="34" charset="0"/>
              <a:buChar char="•"/>
              <a:tabLst>
                <a:tab pos="266700" algn="l"/>
              </a:tabLst>
            </a:pPr>
            <a:endParaRPr lang="en-IN" sz="1600" dirty="0">
              <a:solidFill>
                <a:srgbClr val="000000"/>
              </a:solidFill>
            </a:endParaRPr>
          </a:p>
          <a:p>
            <a:pPr marL="361950" indent="-361950" algn="just">
              <a:buFont typeface="Arial" pitchFamily="34" charset="0"/>
              <a:buChar char="•"/>
              <a:tabLst>
                <a:tab pos="266700" algn="l"/>
              </a:tabLst>
            </a:pPr>
            <a:r>
              <a:rPr lang="en-IN" sz="1600" dirty="0">
                <a:solidFill>
                  <a:srgbClr val="000000"/>
                </a:solidFill>
              </a:rPr>
              <a:t>One of the assumptions of regression is that the variance of Y is constant across values of X (homoscedasticity). This cannot be the case with a binary variable, because the variance is PQ. When 50 </a:t>
            </a:r>
            <a:r>
              <a:rPr lang="en-IN" sz="1600" dirty="0" err="1">
                <a:solidFill>
                  <a:srgbClr val="000000"/>
                </a:solidFill>
              </a:rPr>
              <a:t>percent</a:t>
            </a:r>
            <a:r>
              <a:rPr lang="en-IN" sz="1600" dirty="0">
                <a:solidFill>
                  <a:srgbClr val="000000"/>
                </a:solidFill>
              </a:rPr>
              <a:t> of the people are 1s, then the variance is .25, its maximum value. As we move to more extreme values, the variance decreases. When P=.10, the variance is .1*.9 = .09, so as P approaches 1 or zero, the variance approaches zero</a:t>
            </a:r>
            <a:r>
              <a:rPr lang="en-IN" sz="1600" dirty="0" smtClean="0">
                <a:solidFill>
                  <a:srgbClr val="000000"/>
                </a:solidFill>
              </a:rPr>
              <a:t>.</a:t>
            </a:r>
          </a:p>
          <a:p>
            <a:pPr marL="285750" indent="-285750" algn="just">
              <a:buFont typeface="Arial" pitchFamily="34" charset="0"/>
              <a:buChar char="•"/>
              <a:tabLst>
                <a:tab pos="266700" algn="l"/>
              </a:tabLst>
            </a:pPr>
            <a:endParaRPr lang="en-IN" sz="1600" dirty="0">
              <a:solidFill>
                <a:srgbClr val="000000"/>
              </a:solidFill>
            </a:endParaRPr>
          </a:p>
          <a:p>
            <a:pPr marL="361950" indent="-361950" algn="just">
              <a:buFont typeface="Arial" pitchFamily="34" charset="0"/>
              <a:buChar char="•"/>
              <a:tabLst>
                <a:tab pos="266700" algn="l"/>
              </a:tabLst>
            </a:pPr>
            <a:r>
              <a:rPr lang="en-IN" sz="1600" dirty="0">
                <a:solidFill>
                  <a:srgbClr val="000000"/>
                </a:solidFill>
              </a:rPr>
              <a:t>The significance testing of the </a:t>
            </a:r>
            <a:r>
              <a:rPr lang="en-IN" sz="1600" i="1" dirty="0">
                <a:solidFill>
                  <a:srgbClr val="000000"/>
                </a:solidFill>
              </a:rPr>
              <a:t>b</a:t>
            </a:r>
            <a:r>
              <a:rPr lang="en-IN" sz="1600" dirty="0">
                <a:solidFill>
                  <a:srgbClr val="000000"/>
                </a:solidFill>
              </a:rPr>
              <a:t> weights rest upon the assumption that errors of prediction (Y-Y') are normally distributed. Because Y only takes the values 0 and 1, this assumption is pretty hard to justify, even approximately. </a:t>
            </a:r>
            <a:endParaRPr lang="en-IN" sz="1600" b="0" i="0" dirty="0">
              <a:solidFill>
                <a:srgbClr val="000000"/>
              </a:solidFill>
              <a:effectLst/>
            </a:endParaRPr>
          </a:p>
        </p:txBody>
      </p:sp>
      <p:sp>
        <p:nvSpPr>
          <p:cNvPr id="5" name="Rectangle 4"/>
          <p:cNvSpPr/>
          <p:nvPr/>
        </p:nvSpPr>
        <p:spPr>
          <a:xfrm>
            <a:off x="685800" y="5335428"/>
            <a:ext cx="8058150" cy="584775"/>
          </a:xfrm>
          <a:prstGeom prst="rect">
            <a:avLst/>
          </a:prstGeom>
        </p:spPr>
        <p:txBody>
          <a:bodyPr wrap="square">
            <a:spAutoFit/>
          </a:bodyPr>
          <a:lstStyle/>
          <a:p>
            <a:pPr lvl="0" algn="ctr">
              <a:tabLst>
                <a:tab pos="266700" algn="l"/>
              </a:tabLst>
            </a:pPr>
            <a:r>
              <a:rPr lang="en-IN" sz="1600" dirty="0">
                <a:solidFill>
                  <a:srgbClr val="000000"/>
                </a:solidFill>
              </a:rPr>
              <a:t>Therefore, the tests of the regression weights are suspect if you use linear regression with a binary DV.</a:t>
            </a:r>
            <a:endParaRPr lang="en-IN" sz="1600" dirty="0">
              <a:solidFill>
                <a:srgbClr val="000000"/>
              </a:solidFill>
            </a:endParaRPr>
          </a:p>
        </p:txBody>
      </p:sp>
    </p:spTree>
    <p:extLst>
      <p:ext uri="{BB962C8B-B14F-4D97-AF65-F5344CB8AC3E}">
        <p14:creationId xmlns:p14="http://schemas.microsoft.com/office/powerpoint/2010/main" val="76871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7" name="Rectangle 6"/>
          <p:cNvSpPr/>
          <p:nvPr/>
        </p:nvSpPr>
        <p:spPr>
          <a:xfrm>
            <a:off x="771524" y="1421250"/>
            <a:ext cx="8239125" cy="830997"/>
          </a:xfrm>
          <a:prstGeom prst="rect">
            <a:avLst/>
          </a:prstGeom>
        </p:spPr>
        <p:txBody>
          <a:bodyPr wrap="square">
            <a:spAutoFit/>
          </a:bodyPr>
          <a:lstStyle/>
          <a:p>
            <a:r>
              <a:rPr lang="en-IN" sz="1600" dirty="0">
                <a:solidFill>
                  <a:srgbClr val="000000"/>
                </a:solidFill>
              </a:rPr>
              <a:t>The mean of a binary distribution so coded is denoted as P, the proportion of 1s. The proportion of zeros is (1-P), which is sometimes denoted as Q. The variance of such a distribution is PQ, and the standard deviation is </a:t>
            </a:r>
            <a:r>
              <a:rPr lang="en-IN" sz="1600" dirty="0" err="1" smtClean="0">
                <a:solidFill>
                  <a:srgbClr val="000000"/>
                </a:solidFill>
              </a:rPr>
              <a:t>Sqrt</a:t>
            </a:r>
            <a:r>
              <a:rPr lang="en-IN" sz="1600" dirty="0" smtClean="0">
                <a:solidFill>
                  <a:srgbClr val="000000"/>
                </a:solidFill>
              </a:rPr>
              <a:t>(PQ)</a:t>
            </a:r>
            <a:endParaRPr lang="en-IN" dirty="0"/>
          </a:p>
        </p:txBody>
      </p:sp>
      <p:sp>
        <p:nvSpPr>
          <p:cNvPr id="8" name="Rectangle 7"/>
          <p:cNvSpPr/>
          <p:nvPr/>
        </p:nvSpPr>
        <p:spPr>
          <a:xfrm>
            <a:off x="771523" y="2399437"/>
            <a:ext cx="8020051" cy="830997"/>
          </a:xfrm>
          <a:prstGeom prst="rect">
            <a:avLst/>
          </a:prstGeom>
        </p:spPr>
        <p:txBody>
          <a:bodyPr wrap="square">
            <a:spAutoFit/>
          </a:bodyPr>
          <a:lstStyle/>
          <a:p>
            <a:r>
              <a:rPr lang="en-IN" sz="1600" dirty="0">
                <a:solidFill>
                  <a:srgbClr val="000000"/>
                </a:solidFill>
              </a:rPr>
              <a:t>Suppose we want to predict whether someone is male or female (DV, M=1, F=0) using height in inches (IV). We could plot the relations between the two variables as we customarily do in regression. The plot might look something like this:</a:t>
            </a:r>
            <a:endParaRPr lang="en-IN" sz="16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3401884"/>
            <a:ext cx="3524250" cy="264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438649" y="3728798"/>
            <a:ext cx="4572000" cy="2296013"/>
          </a:xfrm>
          <a:prstGeom prst="rect">
            <a:avLst/>
          </a:prstGeom>
        </p:spPr>
        <p:txBody>
          <a:bodyPr>
            <a:spAutoFit/>
          </a:bodyPr>
          <a:lstStyle/>
          <a:p>
            <a:r>
              <a:rPr lang="en-IN" sz="1400" dirty="0">
                <a:solidFill>
                  <a:srgbClr val="000000"/>
                </a:solidFill>
              </a:rPr>
              <a:t>Points to notice about the graph (data are fictional</a:t>
            </a:r>
            <a:r>
              <a:rPr lang="en-IN" sz="1400" dirty="0" smtClean="0">
                <a:solidFill>
                  <a:srgbClr val="000000"/>
                </a:solidFill>
              </a:rPr>
              <a:t>):</a:t>
            </a:r>
          </a:p>
          <a:p>
            <a:endParaRPr lang="en-IN" sz="1400" dirty="0">
              <a:solidFill>
                <a:srgbClr val="000000"/>
              </a:solidFill>
            </a:endParaRPr>
          </a:p>
          <a:p>
            <a:pPr marL="266700" indent="-180975">
              <a:lnSpc>
                <a:spcPct val="120000"/>
              </a:lnSpc>
              <a:buFont typeface="+mj-lt"/>
              <a:buAutoNum type="arabicPeriod"/>
              <a:tabLst>
                <a:tab pos="361950" algn="l"/>
              </a:tabLst>
            </a:pPr>
            <a:r>
              <a:rPr lang="en-IN" sz="1200" dirty="0">
                <a:solidFill>
                  <a:srgbClr val="000000"/>
                </a:solidFill>
              </a:rPr>
              <a:t>The regression line is a rolling average, just as in linear regression. The Y-axis is P, which indicates the proportion of 1s at any given value of height. </a:t>
            </a:r>
            <a:endParaRPr lang="en-IN" sz="1200" dirty="0" smtClean="0">
              <a:solidFill>
                <a:srgbClr val="000000"/>
              </a:solidFill>
            </a:endParaRPr>
          </a:p>
          <a:p>
            <a:pPr marL="314325" indent="-228600">
              <a:lnSpc>
                <a:spcPct val="120000"/>
              </a:lnSpc>
              <a:buFont typeface="+mj-lt"/>
              <a:buAutoNum type="arabicPeriod"/>
              <a:tabLst>
                <a:tab pos="361950" algn="l"/>
              </a:tabLst>
            </a:pPr>
            <a:endParaRPr lang="en-IN" sz="1200" dirty="0">
              <a:solidFill>
                <a:srgbClr val="000000"/>
              </a:solidFill>
            </a:endParaRPr>
          </a:p>
          <a:p>
            <a:pPr marL="266700" indent="-180975">
              <a:lnSpc>
                <a:spcPct val="120000"/>
              </a:lnSpc>
              <a:buFont typeface="+mj-lt"/>
              <a:buAutoNum type="arabicPeriod"/>
              <a:tabLst>
                <a:tab pos="361950" algn="l"/>
              </a:tabLst>
            </a:pPr>
            <a:r>
              <a:rPr lang="en-IN" sz="1200" dirty="0">
                <a:solidFill>
                  <a:srgbClr val="000000"/>
                </a:solidFill>
              </a:rPr>
              <a:t>The regression line is </a:t>
            </a:r>
            <a:r>
              <a:rPr lang="en-IN" sz="1200" dirty="0" smtClean="0">
                <a:solidFill>
                  <a:srgbClr val="000000"/>
                </a:solidFill>
              </a:rPr>
              <a:t>nonlinear.</a:t>
            </a:r>
          </a:p>
          <a:p>
            <a:pPr marL="314325" indent="-228600">
              <a:lnSpc>
                <a:spcPct val="120000"/>
              </a:lnSpc>
              <a:buFont typeface="+mj-lt"/>
              <a:buAutoNum type="arabicPeriod"/>
              <a:tabLst>
                <a:tab pos="361950" algn="l"/>
              </a:tabLst>
            </a:pPr>
            <a:endParaRPr lang="en-IN" sz="1200" dirty="0">
              <a:solidFill>
                <a:srgbClr val="000000"/>
              </a:solidFill>
            </a:endParaRPr>
          </a:p>
          <a:p>
            <a:pPr marL="266700" indent="-180975">
              <a:lnSpc>
                <a:spcPct val="120000"/>
              </a:lnSpc>
              <a:buFont typeface="+mj-lt"/>
              <a:buAutoNum type="arabicPeriod"/>
              <a:tabLst>
                <a:tab pos="361950" algn="l"/>
              </a:tabLst>
            </a:pPr>
            <a:r>
              <a:rPr lang="en-IN" sz="1200" dirty="0">
                <a:solidFill>
                  <a:srgbClr val="000000"/>
                </a:solidFill>
              </a:rPr>
              <a:t>None of the observations --the raw data points-- actually fall on the regression line. They all fall on zero or </a:t>
            </a:r>
            <a:r>
              <a:rPr lang="en-IN" sz="1200" dirty="0" smtClean="0">
                <a:solidFill>
                  <a:srgbClr val="000000"/>
                </a:solidFill>
              </a:rPr>
              <a:t>one</a:t>
            </a:r>
            <a:endParaRPr lang="en-IN" sz="1200" b="0" i="0" dirty="0">
              <a:solidFill>
                <a:srgbClr val="000000"/>
              </a:solidFill>
              <a:effectLst/>
            </a:endParaRPr>
          </a:p>
        </p:txBody>
      </p:sp>
    </p:spTree>
    <p:extLst>
      <p:ext uri="{BB962C8B-B14F-4D97-AF65-F5344CB8AC3E}">
        <p14:creationId xmlns:p14="http://schemas.microsoft.com/office/powerpoint/2010/main" val="112145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b="1" dirty="0">
                <a:solidFill>
                  <a:srgbClr val="000000"/>
                </a:solidFill>
                <a:latin typeface="Times New Roman" pitchFamily="18" charset="0"/>
                <a:cs typeface="Times New Roman" pitchFamily="18" charset="0"/>
              </a:rPr>
              <a:t>The Logistic </a:t>
            </a:r>
            <a:r>
              <a:rPr lang="en-US" sz="2800" b="1" dirty="0" smtClean="0">
                <a:solidFill>
                  <a:srgbClr val="000000"/>
                </a:solidFill>
                <a:latin typeface="Times New Roman" pitchFamily="18" charset="0"/>
                <a:cs typeface="Times New Roman" pitchFamily="18" charset="0"/>
              </a:rPr>
              <a:t>Curve</a:t>
            </a:r>
            <a:endParaRPr lang="en-IN" sz="2800" dirty="0"/>
          </a:p>
        </p:txBody>
      </p:sp>
      <mc:AlternateContent xmlns:mc="http://schemas.openxmlformats.org/markup-compatibility/2006">
        <mc:Choice xmlns:a14="http://schemas.microsoft.com/office/drawing/2010/main" Requires="a14">
          <p:sp>
            <p:nvSpPr>
              <p:cNvPr id="3" name="Rectangle 1"/>
              <p:cNvSpPr>
                <a:spLocks noChangeArrowheads="1"/>
              </p:cNvSpPr>
              <p:nvPr/>
            </p:nvSpPr>
            <p:spPr bwMode="auto">
              <a:xfrm>
                <a:off x="752475" y="1410473"/>
                <a:ext cx="7953375" cy="65409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The logistic curve relates the independent variable, X, to the rolling mean of the DV, P (</a:t>
                </a:r>
                <a14:m>
                  <m:oMath xmlns:m="http://schemas.openxmlformats.org/officeDocument/2006/math">
                    <m:acc>
                      <m:accPr>
                        <m:chr m:val="̅"/>
                        <m:ctrlPr>
                          <a:rPr kumimoji="0" lang="en-US" sz="1800" b="0" i="1" u="none" strike="noStrike" cap="none" normalizeH="0" baseline="0" smtClean="0">
                            <a:ln>
                              <a:noFill/>
                            </a:ln>
                            <a:solidFill>
                              <a:srgbClr val="000000"/>
                            </a:solidFill>
                            <a:effectLst/>
                            <a:latin typeface="Cambria Math"/>
                            <a:cs typeface="Times New Roman" pitchFamily="18" charset="0"/>
                          </a:rPr>
                        </m:ctrlPr>
                      </m:accPr>
                      <m:e>
                        <m:r>
                          <a:rPr kumimoji="0" lang="en-US" sz="1800" b="0" i="1" u="none" strike="noStrike" cap="none" normalizeH="0" baseline="0" smtClean="0">
                            <a:ln>
                              <a:noFill/>
                            </a:ln>
                            <a:solidFill>
                              <a:srgbClr val="000000"/>
                            </a:solidFill>
                            <a:effectLst/>
                            <a:latin typeface="Cambria Math"/>
                            <a:cs typeface="Times New Roman" pitchFamily="18" charset="0"/>
                          </a:rPr>
                          <m:t>𝑌</m:t>
                        </m:r>
                        <m:r>
                          <a:rPr kumimoji="0" lang="en-US" sz="1800" b="0" i="1" u="none" strike="noStrike" cap="none" normalizeH="0" baseline="0" smtClean="0">
                            <a:ln>
                              <a:noFill/>
                            </a:ln>
                            <a:solidFill>
                              <a:srgbClr val="000000"/>
                            </a:solidFill>
                            <a:effectLst/>
                            <a:latin typeface="Cambria Math"/>
                            <a:cs typeface="Times New Roman" pitchFamily="18" charset="0"/>
                          </a:rPr>
                          <m:t>)</m:t>
                        </m:r>
                      </m:e>
                    </m:acc>
                  </m:oMath>
                </a14:m>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The formula to do so can</a:t>
                </a:r>
                <a:r>
                  <a:rPr kumimoji="0" lang="en-US" sz="1800" b="0" i="0" u="none" strike="noStrike" cap="none" normalizeH="0" dirty="0" smtClean="0">
                    <a:ln>
                      <a:noFill/>
                    </a:ln>
                    <a:solidFill>
                      <a:srgbClr val="000000"/>
                    </a:solidFill>
                    <a:effectLst/>
                    <a:latin typeface="Times New Roman" pitchFamily="18" charset="0"/>
                    <a:cs typeface="Times New Roman" pitchFamily="18" charset="0"/>
                  </a:rPr>
                  <a:t> </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be written as</a:t>
                </a:r>
              </a:p>
            </p:txBody>
          </p:sp>
        </mc:Choice>
        <mc:Fallback>
          <p:sp>
            <p:nvSpPr>
              <p:cNvPr id="3" name="Rectangle 1"/>
              <p:cNvSpPr>
                <a:spLocks noRot="1" noChangeAspect="1" noMove="1" noResize="1" noEditPoints="1" noAdjustHandles="1" noChangeArrowheads="1" noChangeShapeType="1" noTextEdit="1"/>
              </p:cNvSpPr>
              <p:nvPr/>
            </p:nvSpPr>
            <p:spPr bwMode="auto">
              <a:xfrm>
                <a:off x="752475" y="1410473"/>
                <a:ext cx="7953375" cy="654090"/>
              </a:xfrm>
              <a:prstGeom prst="rect">
                <a:avLst/>
              </a:prstGeom>
              <a:blipFill rotWithShape="1">
                <a:blip r:embed="rId2"/>
                <a:stretch>
                  <a:fillRect l="-613" t="-3704" r="-996" b="-1481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pic>
        <p:nvPicPr>
          <p:cNvPr id="14338" name="Picture 2" descr="http://faculty.cas.usf.edu/mbrannick/regression/gifs/lo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2775" y="214313"/>
            <a:ext cx="1809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7581" y="2238375"/>
            <a:ext cx="1519237" cy="630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33424" y="3211116"/>
            <a:ext cx="7829550" cy="2031325"/>
          </a:xfrm>
          <a:prstGeom prst="rect">
            <a:avLst/>
          </a:prstGeom>
        </p:spPr>
        <p:txBody>
          <a:bodyPr wrap="square">
            <a:spAutoFit/>
          </a:bodyPr>
          <a:lstStyle/>
          <a:p>
            <a:pPr algn="just" eaLnBrk="0" fontAlgn="base" hangingPunct="0">
              <a:spcBef>
                <a:spcPct val="0"/>
              </a:spcBef>
              <a:spcAft>
                <a:spcPct val="0"/>
              </a:spcAft>
            </a:pPr>
            <a:r>
              <a:rPr lang="en-IN" dirty="0">
                <a:solidFill>
                  <a:srgbClr val="000000"/>
                </a:solidFill>
                <a:latin typeface="Times New Roman" pitchFamily="18" charset="0"/>
                <a:cs typeface="Times New Roman" pitchFamily="18" charset="0"/>
              </a:rPr>
              <a:t>where P is the probability of a 1 (the proportion of 1s, the mean of Y), e is the base of the natural logarithm (about 2.718) and </a:t>
            </a:r>
            <a:r>
              <a:rPr lang="en-IN" b="1" dirty="0">
                <a:solidFill>
                  <a:srgbClr val="000000"/>
                </a:solidFill>
                <a:latin typeface="Times New Roman" pitchFamily="18" charset="0"/>
                <a:cs typeface="Times New Roman" pitchFamily="18" charset="0"/>
              </a:rPr>
              <a:t>a</a:t>
            </a:r>
            <a:r>
              <a:rPr lang="en-IN" dirty="0">
                <a:solidFill>
                  <a:srgbClr val="000000"/>
                </a:solidFill>
                <a:latin typeface="Times New Roman" pitchFamily="18" charset="0"/>
                <a:cs typeface="Times New Roman" pitchFamily="18" charset="0"/>
              </a:rPr>
              <a:t> and </a:t>
            </a:r>
            <a:r>
              <a:rPr lang="en-IN" b="1" dirty="0">
                <a:solidFill>
                  <a:srgbClr val="000000"/>
                </a:solidFill>
                <a:latin typeface="Times New Roman" pitchFamily="18" charset="0"/>
                <a:cs typeface="Times New Roman" pitchFamily="18" charset="0"/>
              </a:rPr>
              <a:t>b</a:t>
            </a:r>
            <a:r>
              <a:rPr lang="en-IN" dirty="0">
                <a:solidFill>
                  <a:srgbClr val="000000"/>
                </a:solidFill>
                <a:latin typeface="Times New Roman" pitchFamily="18" charset="0"/>
                <a:cs typeface="Times New Roman" pitchFamily="18" charset="0"/>
              </a:rPr>
              <a:t> are the parameters of the model. </a:t>
            </a:r>
            <a:endParaRPr lang="en-IN" dirty="0" smtClean="0">
              <a:solidFill>
                <a:srgbClr val="000000"/>
              </a:solidFill>
              <a:latin typeface="Times New Roman" pitchFamily="18" charset="0"/>
              <a:cs typeface="Times New Roman" pitchFamily="18" charset="0"/>
            </a:endParaRPr>
          </a:p>
          <a:p>
            <a:pPr algn="just" eaLnBrk="0" fontAlgn="base" hangingPunct="0">
              <a:spcBef>
                <a:spcPct val="0"/>
              </a:spcBef>
              <a:spcAft>
                <a:spcPct val="0"/>
              </a:spcAft>
            </a:pPr>
            <a:endParaRPr lang="en-IN" dirty="0">
              <a:solidFill>
                <a:srgbClr val="000000"/>
              </a:solidFill>
              <a:latin typeface="Times New Roman" pitchFamily="18" charset="0"/>
              <a:cs typeface="Times New Roman" pitchFamily="18" charset="0"/>
            </a:endParaRPr>
          </a:p>
          <a:p>
            <a:pPr algn="just" eaLnBrk="0" fontAlgn="base" hangingPunct="0">
              <a:spcBef>
                <a:spcPct val="0"/>
              </a:spcBef>
              <a:spcAft>
                <a:spcPct val="0"/>
              </a:spcAft>
            </a:pPr>
            <a:r>
              <a:rPr lang="en-IN" dirty="0" smtClean="0">
                <a:solidFill>
                  <a:srgbClr val="000000"/>
                </a:solidFill>
                <a:latin typeface="Times New Roman" pitchFamily="18" charset="0"/>
                <a:cs typeface="Times New Roman" pitchFamily="18" charset="0"/>
              </a:rPr>
              <a:t>The </a:t>
            </a:r>
            <a:r>
              <a:rPr lang="en-IN" dirty="0">
                <a:solidFill>
                  <a:srgbClr val="000000"/>
                </a:solidFill>
                <a:latin typeface="Times New Roman" pitchFamily="18" charset="0"/>
                <a:cs typeface="Times New Roman" pitchFamily="18" charset="0"/>
              </a:rPr>
              <a:t>value of </a:t>
            </a:r>
            <a:r>
              <a:rPr lang="en-IN" b="1" dirty="0">
                <a:solidFill>
                  <a:srgbClr val="000000"/>
                </a:solidFill>
                <a:latin typeface="Times New Roman" pitchFamily="18" charset="0"/>
                <a:cs typeface="Times New Roman" pitchFamily="18" charset="0"/>
              </a:rPr>
              <a:t>a</a:t>
            </a:r>
            <a:r>
              <a:rPr lang="en-IN" dirty="0">
                <a:solidFill>
                  <a:srgbClr val="000000"/>
                </a:solidFill>
                <a:latin typeface="Times New Roman" pitchFamily="18" charset="0"/>
                <a:cs typeface="Times New Roman" pitchFamily="18" charset="0"/>
              </a:rPr>
              <a:t> yields P when X is zero, and </a:t>
            </a:r>
            <a:r>
              <a:rPr lang="en-IN" b="1" dirty="0">
                <a:solidFill>
                  <a:srgbClr val="000000"/>
                </a:solidFill>
                <a:latin typeface="Times New Roman" pitchFamily="18" charset="0"/>
                <a:cs typeface="Times New Roman" pitchFamily="18" charset="0"/>
              </a:rPr>
              <a:t>b</a:t>
            </a:r>
            <a:r>
              <a:rPr lang="en-IN" dirty="0">
                <a:solidFill>
                  <a:srgbClr val="000000"/>
                </a:solidFill>
                <a:latin typeface="Times New Roman" pitchFamily="18" charset="0"/>
                <a:cs typeface="Times New Roman" pitchFamily="18" charset="0"/>
              </a:rPr>
              <a:t> adjusts how quickly the probability changes with changing X a single </a:t>
            </a:r>
            <a:r>
              <a:rPr lang="en-IN" dirty="0" smtClean="0">
                <a:solidFill>
                  <a:srgbClr val="000000"/>
                </a:solidFill>
                <a:latin typeface="Times New Roman" pitchFamily="18" charset="0"/>
                <a:cs typeface="Times New Roman" pitchFamily="18" charset="0"/>
              </a:rPr>
              <a:t>unit. Because </a:t>
            </a:r>
            <a:r>
              <a:rPr lang="en-IN" dirty="0">
                <a:solidFill>
                  <a:srgbClr val="000000"/>
                </a:solidFill>
                <a:latin typeface="Times New Roman" pitchFamily="18" charset="0"/>
                <a:cs typeface="Times New Roman" pitchFamily="18" charset="0"/>
              </a:rPr>
              <a:t>the relation between X and P is nonlinear, </a:t>
            </a:r>
            <a:r>
              <a:rPr lang="en-IN" b="1" dirty="0">
                <a:solidFill>
                  <a:srgbClr val="000000"/>
                </a:solidFill>
                <a:latin typeface="Times New Roman" pitchFamily="18" charset="0"/>
                <a:cs typeface="Times New Roman" pitchFamily="18" charset="0"/>
              </a:rPr>
              <a:t>b</a:t>
            </a:r>
            <a:r>
              <a:rPr lang="en-IN" dirty="0">
                <a:solidFill>
                  <a:srgbClr val="000000"/>
                </a:solidFill>
                <a:latin typeface="Times New Roman" pitchFamily="18" charset="0"/>
                <a:cs typeface="Times New Roman" pitchFamily="18" charset="0"/>
              </a:rPr>
              <a:t> does not have a straightforward interpretation in this model as it does in ordinary linear regression.</a:t>
            </a:r>
          </a:p>
        </p:txBody>
      </p:sp>
    </p:spTree>
    <p:extLst>
      <p:ext uri="{BB962C8B-B14F-4D97-AF65-F5344CB8AC3E}">
        <p14:creationId xmlns:p14="http://schemas.microsoft.com/office/powerpoint/2010/main" val="15025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5" y="202241"/>
            <a:ext cx="8229600" cy="540709"/>
          </a:xfrm>
        </p:spPr>
        <p:txBody>
          <a:bodyPr/>
          <a:lstStyle/>
          <a:p>
            <a:r>
              <a:rPr lang="en-IN" sz="2800" b="1" dirty="0">
                <a:solidFill>
                  <a:srgbClr val="000000"/>
                </a:solidFill>
                <a:latin typeface="Times New Roman"/>
              </a:rPr>
              <a:t>Loss </a:t>
            </a:r>
            <a:r>
              <a:rPr lang="en-IN" sz="2800" b="1" dirty="0" smtClean="0">
                <a:solidFill>
                  <a:srgbClr val="000000"/>
                </a:solidFill>
                <a:latin typeface="Times New Roman"/>
              </a:rPr>
              <a:t>Function</a:t>
            </a:r>
            <a:endParaRPr lang="en-IN" sz="2800" dirty="0"/>
          </a:p>
        </p:txBody>
      </p:sp>
      <p:sp>
        <p:nvSpPr>
          <p:cNvPr id="3" name="Rectangle 2"/>
          <p:cNvSpPr/>
          <p:nvPr/>
        </p:nvSpPr>
        <p:spPr>
          <a:xfrm>
            <a:off x="695325" y="1262866"/>
            <a:ext cx="8105775" cy="2585323"/>
          </a:xfrm>
          <a:prstGeom prst="rect">
            <a:avLst/>
          </a:prstGeom>
        </p:spPr>
        <p:txBody>
          <a:bodyPr wrap="square">
            <a:spAutoFit/>
          </a:bodyPr>
          <a:lstStyle/>
          <a:p>
            <a:pPr algn="just"/>
            <a:r>
              <a:rPr lang="en-IN" dirty="0" smtClean="0">
                <a:solidFill>
                  <a:srgbClr val="000000"/>
                </a:solidFill>
                <a:latin typeface="Times New Roman"/>
              </a:rPr>
              <a:t>A </a:t>
            </a:r>
            <a:r>
              <a:rPr lang="en-IN" dirty="0">
                <a:solidFill>
                  <a:srgbClr val="000000"/>
                </a:solidFill>
                <a:latin typeface="Times New Roman"/>
              </a:rPr>
              <a:t>loss function is a measure of fit between a mathematical model of data and the actual data. </a:t>
            </a:r>
            <a:endParaRPr lang="en-IN" dirty="0" smtClean="0">
              <a:solidFill>
                <a:srgbClr val="000000"/>
              </a:solidFill>
              <a:latin typeface="Times New Roman"/>
            </a:endParaRPr>
          </a:p>
          <a:p>
            <a:pPr algn="just"/>
            <a:endParaRPr lang="en-IN" dirty="0">
              <a:solidFill>
                <a:srgbClr val="000000"/>
              </a:solidFill>
              <a:latin typeface="Times New Roman"/>
            </a:endParaRPr>
          </a:p>
          <a:p>
            <a:pPr algn="just"/>
            <a:r>
              <a:rPr lang="en-IN" dirty="0" smtClean="0">
                <a:solidFill>
                  <a:srgbClr val="000000"/>
                </a:solidFill>
                <a:latin typeface="Times New Roman"/>
              </a:rPr>
              <a:t>We </a:t>
            </a:r>
            <a:r>
              <a:rPr lang="en-IN" dirty="0">
                <a:solidFill>
                  <a:srgbClr val="000000"/>
                </a:solidFill>
                <a:latin typeface="Times New Roman"/>
              </a:rPr>
              <a:t>choose the parameters of our model to minimize the badness-of-fit or to maximize the goodness-of-fit of the model to the data. With least squares </a:t>
            </a:r>
            <a:r>
              <a:rPr lang="en-IN" dirty="0" smtClean="0">
                <a:solidFill>
                  <a:srgbClr val="000000"/>
                </a:solidFill>
                <a:latin typeface="Times New Roman"/>
              </a:rPr>
              <a:t>, we </a:t>
            </a:r>
            <a:r>
              <a:rPr lang="en-IN" dirty="0">
                <a:solidFill>
                  <a:srgbClr val="000000"/>
                </a:solidFill>
                <a:latin typeface="Times New Roman"/>
              </a:rPr>
              <a:t>minimize </a:t>
            </a:r>
            <a:r>
              <a:rPr lang="en-IN" dirty="0" err="1">
                <a:solidFill>
                  <a:srgbClr val="000000"/>
                </a:solidFill>
                <a:latin typeface="Times New Roman"/>
              </a:rPr>
              <a:t>SS</a:t>
            </a:r>
            <a:r>
              <a:rPr lang="en-IN" baseline="-25000" dirty="0" err="1">
                <a:solidFill>
                  <a:srgbClr val="000000"/>
                </a:solidFill>
                <a:latin typeface="Times New Roman"/>
              </a:rPr>
              <a:t>res</a:t>
            </a:r>
            <a:r>
              <a:rPr lang="en-IN" dirty="0">
                <a:solidFill>
                  <a:srgbClr val="000000"/>
                </a:solidFill>
                <a:latin typeface="Times New Roman"/>
              </a:rPr>
              <a:t>, the sum of squares residual. This also happens to maximize </a:t>
            </a:r>
            <a:r>
              <a:rPr lang="en-IN" dirty="0" err="1">
                <a:solidFill>
                  <a:srgbClr val="000000"/>
                </a:solidFill>
                <a:latin typeface="Times New Roman"/>
              </a:rPr>
              <a:t>SS</a:t>
            </a:r>
            <a:r>
              <a:rPr lang="en-IN" baseline="-25000" dirty="0" err="1">
                <a:solidFill>
                  <a:srgbClr val="000000"/>
                </a:solidFill>
                <a:latin typeface="Times New Roman"/>
              </a:rPr>
              <a:t>reg</a:t>
            </a:r>
            <a:r>
              <a:rPr lang="en-IN" dirty="0">
                <a:solidFill>
                  <a:srgbClr val="000000"/>
                </a:solidFill>
                <a:latin typeface="Times New Roman"/>
              </a:rPr>
              <a:t>, the sum of squares due to regression. With linear or curvilinear models, there is a mathematical solution to the problem that will minimize the sum of squares, that is,</a:t>
            </a:r>
          </a:p>
          <a:p>
            <a:pPr algn="ctr"/>
            <a:r>
              <a:rPr lang="en-IN" b="1" dirty="0">
                <a:solidFill>
                  <a:srgbClr val="000000"/>
                </a:solidFill>
                <a:latin typeface="Times New Roman"/>
              </a:rPr>
              <a:t>b = (X'X)</a:t>
            </a:r>
            <a:r>
              <a:rPr lang="en-IN" b="1" baseline="30000" dirty="0">
                <a:solidFill>
                  <a:srgbClr val="000000"/>
                </a:solidFill>
                <a:latin typeface="Times New Roman"/>
              </a:rPr>
              <a:t>-1</a:t>
            </a:r>
            <a:r>
              <a:rPr lang="en-IN" b="1" dirty="0">
                <a:solidFill>
                  <a:srgbClr val="000000"/>
                </a:solidFill>
                <a:latin typeface="Times New Roman"/>
              </a:rPr>
              <a:t>X'y</a:t>
            </a:r>
            <a:endParaRPr lang="en-IN" b="1" i="0" dirty="0">
              <a:solidFill>
                <a:srgbClr val="000000"/>
              </a:solidFill>
              <a:effectLst/>
              <a:latin typeface="Times New Roman"/>
            </a:endParaRPr>
          </a:p>
        </p:txBody>
      </p:sp>
      <p:sp>
        <p:nvSpPr>
          <p:cNvPr id="4" name="Rectangle 3"/>
          <p:cNvSpPr/>
          <p:nvPr/>
        </p:nvSpPr>
        <p:spPr>
          <a:xfrm>
            <a:off x="695324" y="4089738"/>
            <a:ext cx="8105775" cy="1569660"/>
          </a:xfrm>
          <a:prstGeom prst="rect">
            <a:avLst/>
          </a:prstGeom>
        </p:spPr>
        <p:txBody>
          <a:bodyPr wrap="square">
            <a:spAutoFit/>
          </a:bodyPr>
          <a:lstStyle/>
          <a:p>
            <a:pPr algn="just"/>
            <a:r>
              <a:rPr lang="en-IN" sz="1600" dirty="0">
                <a:solidFill>
                  <a:srgbClr val="000000"/>
                </a:solidFill>
                <a:latin typeface="Times New Roman"/>
              </a:rPr>
              <a:t>With some models, like the logistic curve, there is no mathematical solution that will produce least squares estimates of the parameters. </a:t>
            </a:r>
            <a:endParaRPr lang="en-IN" sz="1600" dirty="0" smtClean="0">
              <a:solidFill>
                <a:srgbClr val="000000"/>
              </a:solidFill>
              <a:latin typeface="Times New Roman"/>
            </a:endParaRPr>
          </a:p>
          <a:p>
            <a:pPr algn="just"/>
            <a:endParaRPr lang="en-IN" sz="1600" dirty="0">
              <a:solidFill>
                <a:srgbClr val="000000"/>
              </a:solidFill>
              <a:latin typeface="Times New Roman"/>
            </a:endParaRPr>
          </a:p>
          <a:p>
            <a:pPr algn="just"/>
            <a:r>
              <a:rPr lang="en-IN" sz="1600" dirty="0" smtClean="0">
                <a:solidFill>
                  <a:srgbClr val="000000"/>
                </a:solidFill>
                <a:latin typeface="Times New Roman"/>
              </a:rPr>
              <a:t>For </a:t>
            </a:r>
            <a:r>
              <a:rPr lang="en-IN" sz="1600" dirty="0">
                <a:solidFill>
                  <a:srgbClr val="000000"/>
                </a:solidFill>
                <a:latin typeface="Times New Roman"/>
              </a:rPr>
              <a:t>many of these models, the loss function chosen is called </a:t>
            </a:r>
            <a:r>
              <a:rPr lang="en-IN" sz="1600" i="1" dirty="0">
                <a:solidFill>
                  <a:srgbClr val="000000"/>
                </a:solidFill>
                <a:latin typeface="Times New Roman"/>
              </a:rPr>
              <a:t>maximum likelihood</a:t>
            </a:r>
            <a:r>
              <a:rPr lang="en-IN" sz="1600" dirty="0">
                <a:solidFill>
                  <a:srgbClr val="000000"/>
                </a:solidFill>
                <a:latin typeface="Times New Roman"/>
              </a:rPr>
              <a:t>. </a:t>
            </a:r>
            <a:endParaRPr lang="en-IN" sz="1600" dirty="0" smtClean="0">
              <a:solidFill>
                <a:srgbClr val="000000"/>
              </a:solidFill>
              <a:latin typeface="Times New Roman"/>
            </a:endParaRPr>
          </a:p>
          <a:p>
            <a:pPr algn="just"/>
            <a:endParaRPr lang="en-IN" sz="1600" dirty="0">
              <a:solidFill>
                <a:srgbClr val="000000"/>
              </a:solidFill>
              <a:latin typeface="Times New Roman"/>
            </a:endParaRPr>
          </a:p>
          <a:p>
            <a:pPr algn="just"/>
            <a:r>
              <a:rPr lang="en-IN" sz="1600" dirty="0" smtClean="0">
                <a:solidFill>
                  <a:srgbClr val="000000"/>
                </a:solidFill>
                <a:latin typeface="Times New Roman"/>
              </a:rPr>
              <a:t>A </a:t>
            </a:r>
            <a:r>
              <a:rPr lang="en-IN" sz="1600" i="1" dirty="0" smtClean="0">
                <a:solidFill>
                  <a:srgbClr val="000000"/>
                </a:solidFill>
                <a:latin typeface="Times New Roman"/>
              </a:rPr>
              <a:t>likelihood</a:t>
            </a:r>
            <a:r>
              <a:rPr lang="en-IN" sz="1600" dirty="0">
                <a:solidFill>
                  <a:srgbClr val="000000"/>
                </a:solidFill>
                <a:latin typeface="Times New Roman"/>
              </a:rPr>
              <a:t> is a conditional probability (e.g., P(Y|X), the probability of Y given X).</a:t>
            </a:r>
            <a:endParaRPr lang="en-IN" sz="1600" dirty="0"/>
          </a:p>
        </p:txBody>
      </p:sp>
    </p:spTree>
    <p:extLst>
      <p:ext uri="{BB962C8B-B14F-4D97-AF65-F5344CB8AC3E}">
        <p14:creationId xmlns:p14="http://schemas.microsoft.com/office/powerpoint/2010/main" val="4197413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847725" y="1499950"/>
            <a:ext cx="8029575" cy="3785652"/>
          </a:xfrm>
          <a:prstGeom prst="rect">
            <a:avLst/>
          </a:prstGeom>
        </p:spPr>
        <p:txBody>
          <a:bodyPr wrap="square">
            <a:spAutoFit/>
          </a:bodyPr>
          <a:lstStyle/>
          <a:p>
            <a:pPr algn="just"/>
            <a:r>
              <a:rPr lang="en-IN" sz="1600" dirty="0">
                <a:solidFill>
                  <a:srgbClr val="000000"/>
                </a:solidFill>
                <a:latin typeface="Times New Roman"/>
              </a:rPr>
              <a:t>We can pick the parameters of the model (</a:t>
            </a:r>
            <a:r>
              <a:rPr lang="en-IN" sz="1600" b="1" i="1" dirty="0">
                <a:solidFill>
                  <a:srgbClr val="000000"/>
                </a:solidFill>
                <a:latin typeface="Times New Roman"/>
              </a:rPr>
              <a:t>a</a:t>
            </a:r>
            <a:r>
              <a:rPr lang="en-IN" sz="1600" dirty="0">
                <a:solidFill>
                  <a:srgbClr val="000000"/>
                </a:solidFill>
                <a:latin typeface="Times New Roman"/>
              </a:rPr>
              <a:t> and </a:t>
            </a:r>
            <a:r>
              <a:rPr lang="en-IN" sz="1600" b="1" i="1" dirty="0">
                <a:solidFill>
                  <a:srgbClr val="000000"/>
                </a:solidFill>
                <a:latin typeface="Times New Roman"/>
              </a:rPr>
              <a:t>b</a:t>
            </a:r>
            <a:r>
              <a:rPr lang="en-IN" sz="1600" i="1" dirty="0">
                <a:solidFill>
                  <a:srgbClr val="000000"/>
                </a:solidFill>
                <a:latin typeface="Times New Roman"/>
              </a:rPr>
              <a:t> </a:t>
            </a:r>
            <a:r>
              <a:rPr lang="en-IN" sz="1600" dirty="0">
                <a:solidFill>
                  <a:srgbClr val="000000"/>
                </a:solidFill>
                <a:latin typeface="Times New Roman"/>
              </a:rPr>
              <a:t>of the logistic curve) at random or by trial-and-error and then compute the likelihood of the data given those </a:t>
            </a:r>
            <a:r>
              <a:rPr lang="en-IN" sz="1600" dirty="0" smtClean="0">
                <a:solidFill>
                  <a:srgbClr val="000000"/>
                </a:solidFill>
                <a:latin typeface="Times New Roman"/>
              </a:rPr>
              <a:t>parameters. </a:t>
            </a:r>
          </a:p>
          <a:p>
            <a:pPr algn="just"/>
            <a:endParaRPr lang="en-IN" sz="1600" dirty="0">
              <a:solidFill>
                <a:srgbClr val="000000"/>
              </a:solidFill>
              <a:latin typeface="Times New Roman"/>
            </a:endParaRPr>
          </a:p>
          <a:p>
            <a:pPr algn="just"/>
            <a:r>
              <a:rPr lang="en-IN" sz="1600" dirty="0" smtClean="0">
                <a:solidFill>
                  <a:srgbClr val="000000"/>
                </a:solidFill>
                <a:latin typeface="Times New Roman"/>
              </a:rPr>
              <a:t>We </a:t>
            </a:r>
            <a:r>
              <a:rPr lang="en-IN" sz="1600" dirty="0">
                <a:solidFill>
                  <a:srgbClr val="000000"/>
                </a:solidFill>
                <a:latin typeface="Times New Roman"/>
              </a:rPr>
              <a:t>will choose as our parameters, those that result in the greatest likelihood computed. The estimates are called maximum likelihood because the parameters are chosen to maximize the </a:t>
            </a:r>
            <a:r>
              <a:rPr lang="en-IN" sz="1600" dirty="0" smtClean="0">
                <a:solidFill>
                  <a:srgbClr val="000000"/>
                </a:solidFill>
                <a:latin typeface="Times New Roman"/>
              </a:rPr>
              <a:t>of </a:t>
            </a:r>
            <a:r>
              <a:rPr lang="en-IN" sz="1600" dirty="0">
                <a:solidFill>
                  <a:srgbClr val="000000"/>
                </a:solidFill>
                <a:latin typeface="Times New Roman"/>
              </a:rPr>
              <a:t>the sample data. </a:t>
            </a:r>
            <a:endParaRPr lang="en-IN" sz="1600" dirty="0" smtClean="0">
              <a:solidFill>
                <a:srgbClr val="000000"/>
              </a:solidFill>
              <a:latin typeface="Times New Roman"/>
            </a:endParaRPr>
          </a:p>
          <a:p>
            <a:pPr algn="just"/>
            <a:endParaRPr lang="en-IN" sz="1600" dirty="0">
              <a:solidFill>
                <a:srgbClr val="000000"/>
              </a:solidFill>
              <a:latin typeface="Times New Roman"/>
            </a:endParaRPr>
          </a:p>
          <a:p>
            <a:pPr algn="just"/>
            <a:r>
              <a:rPr lang="en-IN" sz="1600" dirty="0" smtClean="0">
                <a:solidFill>
                  <a:srgbClr val="000000"/>
                </a:solidFill>
                <a:latin typeface="Times New Roman"/>
              </a:rPr>
              <a:t>There </a:t>
            </a:r>
            <a:r>
              <a:rPr lang="en-IN" sz="1600" dirty="0">
                <a:solidFill>
                  <a:srgbClr val="000000"/>
                </a:solidFill>
                <a:latin typeface="Times New Roman"/>
              </a:rPr>
              <a:t>are several methods of numerical analysis, but they all follow a similar series of steps. First, the computer picks some initial estimates of the parameters. Then it will compute the likelihood of the data given these parameter estimates. Then it will improve the parameter estimates slightly and recalculate the likelihood of the data. It will do this forever until we tell it to stop, which we usually do when the parameter estimates do not change much (usually a change .01 or .001 is small enough to tell the computer to stop). [Sometimes we tell the computer to stop after a certain number of tries or iterations, e.g., 20 or 250. This usually indicates a problem in estimation.]</a:t>
            </a:r>
            <a:endParaRPr lang="en-IN" sz="1600" dirty="0"/>
          </a:p>
        </p:txBody>
      </p:sp>
    </p:spTree>
    <p:extLst>
      <p:ext uri="{BB962C8B-B14F-4D97-AF65-F5344CB8AC3E}">
        <p14:creationId xmlns:p14="http://schemas.microsoft.com/office/powerpoint/2010/main" val="2007180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t>Where on Earth Did This Stuff Come From</a:t>
            </a:r>
            <a:r>
              <a:rPr lang="en-IN" sz="2400" b="1" dirty="0" smtClean="0"/>
              <a:t>?</a:t>
            </a:r>
            <a:endParaRPr lang="en-IN" sz="2400" dirty="0"/>
          </a:p>
        </p:txBody>
      </p:sp>
      <p:sp>
        <p:nvSpPr>
          <p:cNvPr id="3" name="Rectangle 2"/>
          <p:cNvSpPr/>
          <p:nvPr/>
        </p:nvSpPr>
        <p:spPr>
          <a:xfrm>
            <a:off x="704850" y="1222713"/>
            <a:ext cx="8001000" cy="1446550"/>
          </a:xfrm>
          <a:prstGeom prst="rect">
            <a:avLst/>
          </a:prstGeom>
        </p:spPr>
        <p:txBody>
          <a:bodyPr wrap="square">
            <a:spAutoFit/>
          </a:bodyPr>
          <a:lstStyle/>
          <a:p>
            <a:r>
              <a:rPr lang="en-IN" sz="1600" dirty="0">
                <a:solidFill>
                  <a:srgbClr val="000000"/>
                </a:solidFill>
                <a:latin typeface="Times New Roman"/>
              </a:rPr>
              <a:t>Suppose we only know a person's height and we want to predict whether that person is male or female. We can talk about the probability of being male or female, or we can talk about the odds of being male or female. </a:t>
            </a:r>
            <a:endParaRPr lang="en-IN" sz="1600" dirty="0" smtClean="0">
              <a:solidFill>
                <a:srgbClr val="000000"/>
              </a:solidFill>
              <a:latin typeface="Times New Roman"/>
            </a:endParaRPr>
          </a:p>
          <a:p>
            <a:endParaRPr lang="en-IN" sz="800" dirty="0">
              <a:solidFill>
                <a:srgbClr val="000000"/>
              </a:solidFill>
              <a:latin typeface="Times New Roman"/>
            </a:endParaRPr>
          </a:p>
          <a:p>
            <a:r>
              <a:rPr lang="en-IN" sz="1600" dirty="0" smtClean="0">
                <a:solidFill>
                  <a:srgbClr val="000000"/>
                </a:solidFill>
                <a:latin typeface="Times New Roman"/>
              </a:rPr>
              <a:t>Let's </a:t>
            </a:r>
            <a:r>
              <a:rPr lang="en-IN" sz="1600" dirty="0">
                <a:solidFill>
                  <a:srgbClr val="000000"/>
                </a:solidFill>
                <a:latin typeface="Times New Roman"/>
              </a:rPr>
              <a:t>say that the probability of being male at a given height is .90. Then the odds of being male would be</a:t>
            </a:r>
            <a:endParaRPr lang="en-IN" sz="16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888" y="2441437"/>
            <a:ext cx="926837" cy="45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09600" y="3088303"/>
            <a:ext cx="8096250" cy="3046988"/>
          </a:xfrm>
          <a:prstGeom prst="rect">
            <a:avLst/>
          </a:prstGeom>
        </p:spPr>
        <p:txBody>
          <a:bodyPr wrap="square">
            <a:spAutoFit/>
          </a:bodyPr>
          <a:lstStyle/>
          <a:p>
            <a:r>
              <a:rPr lang="en-IN" sz="1600" dirty="0">
                <a:solidFill>
                  <a:srgbClr val="000000"/>
                </a:solidFill>
                <a:latin typeface="Times New Roman"/>
              </a:rPr>
              <a:t>(Odds can also be found by counting the number of people in each group and dividing one number by the other. </a:t>
            </a:r>
            <a:endParaRPr lang="en-IN" sz="1600" dirty="0" smtClean="0">
              <a:solidFill>
                <a:srgbClr val="000000"/>
              </a:solidFill>
              <a:latin typeface="Times New Roman"/>
            </a:endParaRPr>
          </a:p>
          <a:p>
            <a:endParaRPr lang="en-IN" sz="1600" dirty="0">
              <a:solidFill>
                <a:srgbClr val="000000"/>
              </a:solidFill>
              <a:latin typeface="Times New Roman"/>
            </a:endParaRPr>
          </a:p>
          <a:p>
            <a:r>
              <a:rPr lang="en-IN" sz="1600" dirty="0" smtClean="0">
                <a:solidFill>
                  <a:srgbClr val="000000"/>
                </a:solidFill>
                <a:latin typeface="Times New Roman"/>
              </a:rPr>
              <a:t>Clearly</a:t>
            </a:r>
            <a:r>
              <a:rPr lang="en-IN" sz="1600" dirty="0">
                <a:solidFill>
                  <a:srgbClr val="000000"/>
                </a:solidFill>
                <a:latin typeface="Times New Roman"/>
              </a:rPr>
              <a:t>, the probability is not the same as the odds.) In our example, the odds would be .90/.10 or 9 to one. </a:t>
            </a:r>
            <a:r>
              <a:rPr lang="en-IN" sz="1600" dirty="0" smtClean="0">
                <a:solidFill>
                  <a:srgbClr val="000000"/>
                </a:solidFill>
                <a:latin typeface="Times New Roman"/>
              </a:rPr>
              <a:t>Now </a:t>
            </a:r>
            <a:r>
              <a:rPr lang="en-IN" sz="1600" dirty="0">
                <a:solidFill>
                  <a:srgbClr val="000000"/>
                </a:solidFill>
                <a:latin typeface="Times New Roman"/>
              </a:rPr>
              <a:t>the odds of being female would be .10/.90 or 1/9 or .11. </a:t>
            </a:r>
            <a:endParaRPr lang="en-IN" sz="1600" dirty="0" smtClean="0">
              <a:solidFill>
                <a:srgbClr val="000000"/>
              </a:solidFill>
              <a:latin typeface="Times New Roman"/>
            </a:endParaRPr>
          </a:p>
          <a:p>
            <a:endParaRPr lang="en-IN" sz="1600" dirty="0">
              <a:solidFill>
                <a:srgbClr val="000000"/>
              </a:solidFill>
              <a:latin typeface="Times New Roman"/>
            </a:endParaRPr>
          </a:p>
          <a:p>
            <a:r>
              <a:rPr lang="en-IN" sz="1600" dirty="0" smtClean="0">
                <a:solidFill>
                  <a:srgbClr val="000000"/>
                </a:solidFill>
                <a:latin typeface="Times New Roman"/>
              </a:rPr>
              <a:t>This </a:t>
            </a:r>
            <a:r>
              <a:rPr lang="en-IN" sz="1600" dirty="0">
                <a:solidFill>
                  <a:srgbClr val="000000"/>
                </a:solidFill>
                <a:latin typeface="Times New Roman"/>
              </a:rPr>
              <a:t>asymmetry is unappealing, because the odds of being a male should be the opposite of the odds of being a female. </a:t>
            </a:r>
            <a:endParaRPr lang="en-IN" sz="1600" dirty="0" smtClean="0">
              <a:solidFill>
                <a:srgbClr val="000000"/>
              </a:solidFill>
              <a:latin typeface="Times New Roman"/>
            </a:endParaRPr>
          </a:p>
          <a:p>
            <a:endParaRPr lang="en-IN" sz="1600" dirty="0">
              <a:solidFill>
                <a:srgbClr val="000000"/>
              </a:solidFill>
              <a:latin typeface="Times New Roman"/>
            </a:endParaRPr>
          </a:p>
          <a:p>
            <a:r>
              <a:rPr lang="en-IN" sz="1600" dirty="0" smtClean="0">
                <a:solidFill>
                  <a:srgbClr val="000000"/>
                </a:solidFill>
                <a:latin typeface="Times New Roman"/>
              </a:rPr>
              <a:t>We </a:t>
            </a:r>
            <a:r>
              <a:rPr lang="en-IN" sz="1600" dirty="0">
                <a:solidFill>
                  <a:srgbClr val="000000"/>
                </a:solidFill>
                <a:latin typeface="Times New Roman"/>
              </a:rPr>
              <a:t>can take care of this asymmetry though the natural logarithm, </a:t>
            </a:r>
            <a:r>
              <a:rPr lang="en-IN" sz="1600" dirty="0" err="1">
                <a:solidFill>
                  <a:srgbClr val="000000"/>
                </a:solidFill>
                <a:latin typeface="Times New Roman"/>
              </a:rPr>
              <a:t>ln.</a:t>
            </a:r>
            <a:r>
              <a:rPr lang="en-IN" sz="1600" dirty="0">
                <a:solidFill>
                  <a:srgbClr val="000000"/>
                </a:solidFill>
                <a:latin typeface="Times New Roman"/>
              </a:rPr>
              <a:t> The natural log of 9 is 2.217 (</a:t>
            </a:r>
            <a:r>
              <a:rPr lang="en-IN" sz="1600" dirty="0" err="1">
                <a:solidFill>
                  <a:srgbClr val="000000"/>
                </a:solidFill>
                <a:latin typeface="Times New Roman"/>
              </a:rPr>
              <a:t>ln</a:t>
            </a:r>
            <a:r>
              <a:rPr lang="en-IN" sz="1600" dirty="0">
                <a:solidFill>
                  <a:srgbClr val="000000"/>
                </a:solidFill>
                <a:latin typeface="Times New Roman"/>
              </a:rPr>
              <a:t>(.9/.1)=2.217). The natural log of 1/9 is -2.217 (</a:t>
            </a:r>
            <a:r>
              <a:rPr lang="en-IN" sz="1600" dirty="0" err="1">
                <a:solidFill>
                  <a:srgbClr val="000000"/>
                </a:solidFill>
                <a:latin typeface="Times New Roman"/>
              </a:rPr>
              <a:t>ln</a:t>
            </a:r>
            <a:r>
              <a:rPr lang="en-IN" sz="1600" dirty="0">
                <a:solidFill>
                  <a:srgbClr val="000000"/>
                </a:solidFill>
                <a:latin typeface="Times New Roman"/>
              </a:rPr>
              <a:t>(.1/.9)=-2.217), so the log odds of being male is exactly opposite to the log odds of being female. </a:t>
            </a:r>
          </a:p>
        </p:txBody>
      </p:sp>
    </p:spTree>
    <p:extLst>
      <p:ext uri="{BB962C8B-B14F-4D97-AF65-F5344CB8AC3E}">
        <p14:creationId xmlns:p14="http://schemas.microsoft.com/office/powerpoint/2010/main" val="1845023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latin typeface="Times New Roman"/>
              </a:rPr>
              <a:t>natural log function</a:t>
            </a:r>
            <a:endParaRPr lang="en-IN" dirty="0"/>
          </a:p>
        </p:txBody>
      </p:sp>
      <p:sp>
        <p:nvSpPr>
          <p:cNvPr id="3" name="Rectangle 2"/>
          <p:cNvSpPr/>
          <p:nvPr/>
        </p:nvSpPr>
        <p:spPr>
          <a:xfrm>
            <a:off x="2183464" y="1249948"/>
            <a:ext cx="3443571" cy="338554"/>
          </a:xfrm>
          <a:prstGeom prst="rect">
            <a:avLst/>
          </a:prstGeom>
        </p:spPr>
        <p:txBody>
          <a:bodyPr wrap="none">
            <a:spAutoFit/>
          </a:bodyPr>
          <a:lstStyle/>
          <a:p>
            <a:r>
              <a:rPr lang="en-IN" sz="1600" dirty="0">
                <a:solidFill>
                  <a:srgbClr val="000000"/>
                </a:solidFill>
                <a:latin typeface="Times New Roman"/>
              </a:rPr>
              <a:t>The natural log function looks like this:</a:t>
            </a:r>
            <a:endParaRPr lang="en-IN" dirty="0"/>
          </a:p>
        </p:txBody>
      </p:sp>
      <p:pic>
        <p:nvPicPr>
          <p:cNvPr id="16386" name="Picture 2" descr="http://faculty.cas.usf.edu/mbrannick/regression/gifs/lo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143" y="1797051"/>
            <a:ext cx="3162892" cy="2379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9600" y="4476607"/>
            <a:ext cx="7896223" cy="1569660"/>
          </a:xfrm>
          <a:prstGeom prst="rect">
            <a:avLst/>
          </a:prstGeom>
        </p:spPr>
        <p:txBody>
          <a:bodyPr wrap="square">
            <a:spAutoFit/>
          </a:bodyPr>
          <a:lstStyle/>
          <a:p>
            <a:pPr algn="just"/>
            <a:r>
              <a:rPr lang="en-IN" sz="1600" dirty="0">
                <a:solidFill>
                  <a:srgbClr val="000000"/>
                </a:solidFill>
                <a:latin typeface="Times New Roman"/>
              </a:rPr>
              <a:t>Note that the natural log is zero when X is 1. When X is larger than one, the log curves up slowly. When X is less than one, the natural log is less than zero, and decreases rapidly as X approaches zero. When P = .50, the odds are .50/.50 or 1, and </a:t>
            </a:r>
            <a:r>
              <a:rPr lang="en-IN" sz="1600" dirty="0" err="1">
                <a:solidFill>
                  <a:srgbClr val="000000"/>
                </a:solidFill>
                <a:latin typeface="Times New Roman"/>
              </a:rPr>
              <a:t>ln</a:t>
            </a:r>
            <a:r>
              <a:rPr lang="en-IN" sz="1600" dirty="0">
                <a:solidFill>
                  <a:srgbClr val="000000"/>
                </a:solidFill>
                <a:latin typeface="Times New Roman"/>
              </a:rPr>
              <a:t>(1) =0. If P is greater than .50, </a:t>
            </a:r>
            <a:r>
              <a:rPr lang="en-IN" sz="1600" dirty="0" err="1">
                <a:solidFill>
                  <a:srgbClr val="000000"/>
                </a:solidFill>
                <a:latin typeface="Times New Roman"/>
              </a:rPr>
              <a:t>ln</a:t>
            </a:r>
            <a:r>
              <a:rPr lang="en-IN" sz="1600" dirty="0">
                <a:solidFill>
                  <a:srgbClr val="000000"/>
                </a:solidFill>
                <a:latin typeface="Times New Roman"/>
              </a:rPr>
              <a:t>(P/(1-P) is positive; if P is less than .50, </a:t>
            </a:r>
            <a:r>
              <a:rPr lang="en-IN" sz="1600" dirty="0" err="1">
                <a:solidFill>
                  <a:srgbClr val="000000"/>
                </a:solidFill>
                <a:latin typeface="Times New Roman"/>
              </a:rPr>
              <a:t>ln</a:t>
            </a:r>
            <a:r>
              <a:rPr lang="en-IN" sz="1600" dirty="0">
                <a:solidFill>
                  <a:srgbClr val="000000"/>
                </a:solidFill>
                <a:latin typeface="Times New Roman"/>
              </a:rPr>
              <a:t>(odds) is negative. [A number taken to a negative power is one divided by that number, e.g. e</a:t>
            </a:r>
            <a:r>
              <a:rPr lang="en-IN" sz="1600" baseline="30000" dirty="0">
                <a:solidFill>
                  <a:srgbClr val="000000"/>
                </a:solidFill>
                <a:latin typeface="Times New Roman"/>
              </a:rPr>
              <a:t>-10</a:t>
            </a:r>
            <a:r>
              <a:rPr lang="en-IN" sz="1600" dirty="0">
                <a:solidFill>
                  <a:srgbClr val="000000"/>
                </a:solidFill>
                <a:latin typeface="Times New Roman"/>
              </a:rPr>
              <a:t> = 1/e</a:t>
            </a:r>
            <a:r>
              <a:rPr lang="en-IN" sz="1600" baseline="30000" dirty="0">
                <a:solidFill>
                  <a:srgbClr val="000000"/>
                </a:solidFill>
                <a:latin typeface="Times New Roman"/>
              </a:rPr>
              <a:t>10. </a:t>
            </a:r>
            <a:r>
              <a:rPr lang="en-IN" sz="1600" dirty="0">
                <a:solidFill>
                  <a:srgbClr val="000000"/>
                </a:solidFill>
                <a:latin typeface="Times New Roman"/>
              </a:rPr>
              <a:t>A logarithm is an exponent from a given base, for example </a:t>
            </a:r>
            <a:r>
              <a:rPr lang="en-IN" sz="1600" dirty="0" err="1">
                <a:solidFill>
                  <a:srgbClr val="000000"/>
                </a:solidFill>
                <a:latin typeface="Times New Roman"/>
              </a:rPr>
              <a:t>ln</a:t>
            </a:r>
            <a:r>
              <a:rPr lang="en-IN" sz="1600" dirty="0">
                <a:solidFill>
                  <a:srgbClr val="000000"/>
                </a:solidFill>
                <a:latin typeface="Times New Roman"/>
              </a:rPr>
              <a:t>(e</a:t>
            </a:r>
            <a:r>
              <a:rPr lang="en-IN" sz="1600" baseline="30000" dirty="0">
                <a:solidFill>
                  <a:srgbClr val="000000"/>
                </a:solidFill>
                <a:latin typeface="Times New Roman"/>
              </a:rPr>
              <a:t>10</a:t>
            </a:r>
            <a:r>
              <a:rPr lang="en-IN" sz="1600" dirty="0">
                <a:solidFill>
                  <a:srgbClr val="000000"/>
                </a:solidFill>
                <a:latin typeface="Times New Roman"/>
              </a:rPr>
              <a:t>) = 10.]</a:t>
            </a:r>
            <a:endParaRPr lang="en-IN" sz="1600" dirty="0"/>
          </a:p>
        </p:txBody>
      </p:sp>
    </p:spTree>
    <p:extLst>
      <p:ext uri="{BB962C8B-B14F-4D97-AF65-F5344CB8AC3E}">
        <p14:creationId xmlns:p14="http://schemas.microsoft.com/office/powerpoint/2010/main" val="36815279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apgeminiTemplate_Pradeep">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4EC633-1627-4A60-A2BF-2426CB35E7A3}">
  <ds:schemaRefs>
    <ds:schemaRef ds:uri="http://schemas.microsoft.com/sharepoint/v3/contenttype/forms"/>
  </ds:schemaRefs>
</ds:datastoreItem>
</file>

<file path=customXml/itemProps2.xml><?xml version="1.0" encoding="utf-8"?>
<ds:datastoreItem xmlns:ds="http://schemas.openxmlformats.org/officeDocument/2006/customXml" ds:itemID="{73A9FC01-6108-4C10-935C-A22E44F3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C8A0C4F-596F-49FD-B18B-0ACB1AC42ADE}">
  <ds:schemaRef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http://www.w3.org/XML/1998/namespace"/>
    <ds:schemaRef ds:uri="http://purl.org/dc/elements/1.1/"/>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CapgeminiTemplate_Pradeep</Template>
  <TotalTime>694</TotalTime>
  <Words>1120</Words>
  <Application>Microsoft Office PowerPoint</Application>
  <PresentationFormat>On-screen Show (4:3)</PresentationFormat>
  <Paragraphs>64</Paragraphs>
  <Slides>10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CapgeminiTemplate_Pradeep</vt:lpstr>
      <vt:lpstr>think-cell Slide</vt:lpstr>
      <vt:lpstr>Logistic Regression</vt:lpstr>
      <vt:lpstr>Logistic regression</vt:lpstr>
      <vt:lpstr>Why use logistic regression rather than ordinary linear regression?</vt:lpstr>
      <vt:lpstr>PowerPoint Presentation</vt:lpstr>
      <vt:lpstr>The Logistic Curve</vt:lpstr>
      <vt:lpstr>Loss Function</vt:lpstr>
      <vt:lpstr>PowerPoint Presentation</vt:lpstr>
      <vt:lpstr>Where on Earth Did This Stuff Come From?</vt:lpstr>
      <vt:lpstr>natural log function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Markov Chain</dc:title>
  <dc:creator>Pradeep Bilurkar (RTIC)</dc:creator>
  <cp:lastModifiedBy>Bilurkar, Pradeep</cp:lastModifiedBy>
  <cp:revision>29</cp:revision>
  <dcterms:created xsi:type="dcterms:W3CDTF">2016-12-07T06:42:58Z</dcterms:created>
  <dcterms:modified xsi:type="dcterms:W3CDTF">2016-12-12T11:18:10Z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