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21"/>
  </p:notesMasterIdLst>
  <p:handoutMasterIdLst>
    <p:handoutMasterId r:id="rId22"/>
  </p:handoutMasterIdLst>
  <p:sldIdLst>
    <p:sldId id="356" r:id="rId5"/>
    <p:sldId id="411" r:id="rId6"/>
    <p:sldId id="412" r:id="rId7"/>
    <p:sldId id="415" r:id="rId8"/>
    <p:sldId id="419" r:id="rId9"/>
    <p:sldId id="420" r:id="rId10"/>
    <p:sldId id="421" r:id="rId11"/>
    <p:sldId id="422" r:id="rId12"/>
    <p:sldId id="423" r:id="rId13"/>
    <p:sldId id="424" r:id="rId14"/>
    <p:sldId id="425" r:id="rId15"/>
    <p:sldId id="426" r:id="rId16"/>
    <p:sldId id="427" r:id="rId17"/>
    <p:sldId id="430" r:id="rId18"/>
    <p:sldId id="428" r:id="rId19"/>
    <p:sldId id="43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1E4"/>
    <a:srgbClr val="D0D4E8"/>
    <a:srgbClr val="E6E8F2"/>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65" autoAdjust="0"/>
    <p:restoredTop sz="95382" autoAdjust="0"/>
  </p:normalViewPr>
  <p:slideViewPr>
    <p:cSldViewPr snapToGrid="0">
      <p:cViewPr>
        <p:scale>
          <a:sx n="100" d="100"/>
          <a:sy n="100" d="100"/>
        </p:scale>
        <p:origin x="-522" y="648"/>
      </p:cViewPr>
      <p:guideLst>
        <p:guide orient="horz" pos="2174"/>
        <p:guide orient="horz" pos="744"/>
        <p:guide orient="horz" pos="4192"/>
        <p:guide orient="horz" pos="650"/>
        <p:guide orient="horz"/>
        <p:guide pos="2880"/>
        <p:guide pos="256"/>
        <p:guide pos="5520"/>
      </p:guideLst>
    </p:cSldViewPr>
  </p:slideViewPr>
  <p:notesTextViewPr>
    <p:cViewPr>
      <p:scale>
        <a:sx n="1" d="1"/>
        <a:sy n="1" d="1"/>
      </p:scale>
      <p:origin x="0" y="0"/>
    </p:cViewPr>
  </p:notesTextViewPr>
  <p:notesViewPr>
    <p:cSldViewPr snapToGrid="0">
      <p:cViewPr varScale="1">
        <p:scale>
          <a:sx n="68" d="100"/>
          <a:sy n="68" d="100"/>
        </p:scale>
        <p:origin x="-325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0038FD-2886-4743-BE20-9F32D67C49D3}" type="datetimeFigureOut">
              <a:rPr lang="en-US" smtClean="0"/>
              <a:t>12/21/2016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B89152-32C6-403F-A002-D49E501DA928}" type="slidenum">
              <a:rPr lang="en-US" smtClean="0"/>
              <a:t>‹#›</a:t>
            </a:fld>
            <a:endParaRPr lang="en-US"/>
          </a:p>
        </p:txBody>
      </p:sp>
    </p:spTree>
    <p:extLst>
      <p:ext uri="{BB962C8B-B14F-4D97-AF65-F5344CB8AC3E}">
        <p14:creationId xmlns:p14="http://schemas.microsoft.com/office/powerpoint/2010/main" val="41606008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FDE7B7-9C84-4310-8975-D238F9323F57}" type="datetimeFigureOut">
              <a:rPr lang="en-US" smtClean="0"/>
              <a:t>12/21/2016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2C0AA9-5F18-48B3-BC22-AF761F352F78}" type="slidenum">
              <a:rPr lang="en-US" smtClean="0"/>
              <a:t>‹#›</a:t>
            </a:fld>
            <a:endParaRPr lang="en-US"/>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3891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defRPr/>
            </a:pPr>
            <a:fld id="{539C6CFD-6CE7-4EB6-94CB-EF74553AEAB5}" type="slidenum">
              <a:rPr lang="en-US" altLang="en-US" sz="1300" smtClean="0">
                <a:solidFill>
                  <a:prstClr val="black"/>
                </a:solidFill>
                <a:latin typeface="Calibri" pitchFamily="34" charset="0"/>
              </a:rPr>
              <a:pPr>
                <a:defRPr/>
              </a:pPr>
              <a:t>1</a:t>
            </a:fld>
            <a:endParaRPr lang="en-US" altLang="en-US" sz="1300" dirty="0" smtClean="0">
              <a:solidFill>
                <a:prstClr val="black"/>
              </a:solidFill>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9802" eaLnBrk="0" hangingPunct="0">
              <a:defRPr sz="3200">
                <a:solidFill>
                  <a:schemeClr val="tx1"/>
                </a:solidFill>
                <a:latin typeface="Palatino Linotype" pitchFamily="18" charset="0"/>
              </a:defRPr>
            </a:lvl1pPr>
            <a:lvl2pPr marL="734852" indent="-282635" defTabSz="979802" eaLnBrk="0" hangingPunct="0">
              <a:defRPr sz="3200">
                <a:solidFill>
                  <a:schemeClr val="tx1"/>
                </a:solidFill>
                <a:latin typeface="Palatino Linotype" pitchFamily="18" charset="0"/>
              </a:defRPr>
            </a:lvl2pPr>
            <a:lvl3pPr marL="1130541" indent="-226108" defTabSz="979802" eaLnBrk="0" hangingPunct="0">
              <a:defRPr sz="3200">
                <a:solidFill>
                  <a:schemeClr val="tx1"/>
                </a:solidFill>
                <a:latin typeface="Palatino Linotype" pitchFamily="18" charset="0"/>
              </a:defRPr>
            </a:lvl3pPr>
            <a:lvl4pPr marL="1582758" indent="-226108" defTabSz="979802" eaLnBrk="0" hangingPunct="0">
              <a:defRPr sz="3200">
                <a:solidFill>
                  <a:schemeClr val="tx1"/>
                </a:solidFill>
                <a:latin typeface="Palatino Linotype" pitchFamily="18" charset="0"/>
              </a:defRPr>
            </a:lvl4pPr>
            <a:lvl5pPr marL="2034974" indent="-226108" defTabSz="979802" eaLnBrk="0" hangingPunct="0">
              <a:defRPr sz="3200">
                <a:solidFill>
                  <a:schemeClr val="tx1"/>
                </a:solidFill>
                <a:latin typeface="Palatino Linotype" pitchFamily="18" charset="0"/>
              </a:defRPr>
            </a:lvl5pPr>
            <a:lvl6pPr marL="2487191" indent="-226108" defTabSz="979802" eaLnBrk="0" fontAlgn="base" hangingPunct="0">
              <a:spcBef>
                <a:spcPct val="0"/>
              </a:spcBef>
              <a:spcAft>
                <a:spcPct val="0"/>
              </a:spcAft>
              <a:defRPr sz="3200">
                <a:solidFill>
                  <a:schemeClr val="tx1"/>
                </a:solidFill>
                <a:latin typeface="Palatino Linotype" pitchFamily="18" charset="0"/>
              </a:defRPr>
            </a:lvl6pPr>
            <a:lvl7pPr marL="2939407" indent="-226108" defTabSz="979802" eaLnBrk="0" fontAlgn="base" hangingPunct="0">
              <a:spcBef>
                <a:spcPct val="0"/>
              </a:spcBef>
              <a:spcAft>
                <a:spcPct val="0"/>
              </a:spcAft>
              <a:defRPr sz="3200">
                <a:solidFill>
                  <a:schemeClr val="tx1"/>
                </a:solidFill>
                <a:latin typeface="Palatino Linotype" pitchFamily="18" charset="0"/>
              </a:defRPr>
            </a:lvl7pPr>
            <a:lvl8pPr marL="3391624" indent="-226108" defTabSz="979802" eaLnBrk="0" fontAlgn="base" hangingPunct="0">
              <a:spcBef>
                <a:spcPct val="0"/>
              </a:spcBef>
              <a:spcAft>
                <a:spcPct val="0"/>
              </a:spcAft>
              <a:defRPr sz="3200">
                <a:solidFill>
                  <a:schemeClr val="tx1"/>
                </a:solidFill>
                <a:latin typeface="Palatino Linotype" pitchFamily="18" charset="0"/>
              </a:defRPr>
            </a:lvl8pPr>
            <a:lvl9pPr marL="3843840" indent="-226108" defTabSz="979802" eaLnBrk="0" fontAlgn="base" hangingPunct="0">
              <a:spcBef>
                <a:spcPct val="0"/>
              </a:spcBef>
              <a:spcAft>
                <a:spcPct val="0"/>
              </a:spcAft>
              <a:defRPr sz="3200">
                <a:solidFill>
                  <a:schemeClr val="tx1"/>
                </a:solidFill>
                <a:latin typeface="Palatino Linotype" pitchFamily="18" charset="0"/>
              </a:defRPr>
            </a:lvl9pPr>
          </a:lstStyle>
          <a:p>
            <a:pPr eaLnBrk="1" hangingPunct="1"/>
            <a:fld id="{7BA9FED0-3B8F-42EC-8E4C-4BC9CB50CA6D}" type="slidenum">
              <a:rPr lang="tr-TR" sz="1300">
                <a:latin typeface="Arial" charset="0"/>
              </a:rPr>
              <a:pPr eaLnBrk="1" hangingPunct="1"/>
              <a:t>7</a:t>
            </a:fld>
            <a:endParaRPr lang="tr-TR" sz="1300">
              <a:latin typeface="Arial"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1.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image" Target="../media/image1.emf"/><Relationship Id="rId4" Type="http://schemas.openxmlformats.org/officeDocument/2006/relationships/tags" Target="../tags/tag12.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16.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image" Target="../media/image1.emf"/><Relationship Id="rId4" Type="http://schemas.openxmlformats.org/officeDocument/2006/relationships/tags" Target="../tags/tag17.xml"/><Relationship Id="rId9"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1.emf"/><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oleObject" Target="../embeddings/oleObject4.bin"/><Relationship Id="rId2" Type="http://schemas.openxmlformats.org/officeDocument/2006/relationships/tags" Target="../tags/tag20.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4.xml"/><Relationship Id="rId11" Type="http://schemas.openxmlformats.org/officeDocument/2006/relationships/slideMaster" Target="../slideMasters/slideMaster1.xml"/><Relationship Id="rId5" Type="http://schemas.openxmlformats.org/officeDocument/2006/relationships/tags" Target="../tags/tag23.xml"/><Relationship Id="rId15" Type="http://schemas.openxmlformats.org/officeDocument/2006/relationships/image" Target="../media/image7.jpeg"/><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image" Target="../media/image2.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1.emf"/><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tags" Target="../tags/tag33.xml"/><Relationship Id="rId11" Type="http://schemas.openxmlformats.org/officeDocument/2006/relationships/oleObject" Target="../embeddings/oleObject6.bin"/><Relationship Id="rId5" Type="http://schemas.openxmlformats.org/officeDocument/2006/relationships/tags" Target="../tags/tag32.xml"/><Relationship Id="rId10" Type="http://schemas.openxmlformats.org/officeDocument/2006/relationships/slideMaster" Target="../slideMasters/slideMaster1.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oleObject" Target="../embeddings/oleObject7.bin"/></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2.png"/><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1.emf"/><Relationship Id="rId2" Type="http://schemas.openxmlformats.org/officeDocument/2006/relationships/tags" Target="../tags/tag37.xml"/><Relationship Id="rId1" Type="http://schemas.openxmlformats.org/officeDocument/2006/relationships/vmlDrawing" Target="../drawings/vmlDrawing6.vml"/><Relationship Id="rId6" Type="http://schemas.openxmlformats.org/officeDocument/2006/relationships/tags" Target="../tags/tag41.xml"/><Relationship Id="rId11" Type="http://schemas.openxmlformats.org/officeDocument/2006/relationships/oleObject" Target="../embeddings/oleObject8.bin"/><Relationship Id="rId5" Type="http://schemas.openxmlformats.org/officeDocument/2006/relationships/tags" Target="../tags/tag40.xml"/><Relationship Id="rId10" Type="http://schemas.openxmlformats.org/officeDocument/2006/relationships/slideMaster" Target="../slideMasters/slideMaster1.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image" Target="../media/image2.png"/><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7.vml"/><Relationship Id="rId6" Type="http://schemas.openxmlformats.org/officeDocument/2006/relationships/tags" Target="../tags/tag49.xml"/><Relationship Id="rId11" Type="http://schemas.openxmlformats.org/officeDocument/2006/relationships/oleObject" Target="../embeddings/oleObject10.bin"/><Relationship Id="rId5" Type="http://schemas.openxmlformats.org/officeDocument/2006/relationships/tags" Target="../tags/tag48.xml"/><Relationship Id="rId10" Type="http://schemas.openxmlformats.org/officeDocument/2006/relationships/slideMaster" Target="../slideMasters/slideMaster1.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2.pn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8.vml"/><Relationship Id="rId6" Type="http://schemas.openxmlformats.org/officeDocument/2006/relationships/tags" Target="../tags/tag57.xml"/><Relationship Id="rId11" Type="http://schemas.openxmlformats.org/officeDocument/2006/relationships/oleObject" Target="../embeddings/oleObject12.bin"/><Relationship Id="rId5" Type="http://schemas.openxmlformats.org/officeDocument/2006/relationships/tags" Target="../tags/tag56.xml"/><Relationship Id="rId10" Type="http://schemas.openxmlformats.org/officeDocument/2006/relationships/slideMaster" Target="../slideMasters/slideMaster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image" Target="../media/image2.png"/><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media/image1.emf"/><Relationship Id="rId2" Type="http://schemas.openxmlformats.org/officeDocument/2006/relationships/tags" Target="../tags/tag61.xml"/><Relationship Id="rId1" Type="http://schemas.openxmlformats.org/officeDocument/2006/relationships/vmlDrawing" Target="../drawings/vmlDrawing9.vml"/><Relationship Id="rId6" Type="http://schemas.openxmlformats.org/officeDocument/2006/relationships/tags" Target="../tags/tag65.xml"/><Relationship Id="rId11" Type="http://schemas.openxmlformats.org/officeDocument/2006/relationships/oleObject" Target="../embeddings/oleObject14.bin"/><Relationship Id="rId5" Type="http://schemas.openxmlformats.org/officeDocument/2006/relationships/tags" Target="../tags/tag64.xml"/><Relationship Id="rId10" Type="http://schemas.openxmlformats.org/officeDocument/2006/relationships/slideMaster" Target="../slideMasters/slideMaster1.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a:extLst>
              <a:ext uri="{28A0092B-C50C-407E-A947-70E740481C1C}">
                <a14:useLocalDpi xmlns:a14="http://schemas.microsoft.com/office/drawing/2010/main" val="0"/>
              </a:ext>
            </a:extLst>
          </a:blip>
          <a:srcRect l="240" t="24" r="259" b="533"/>
          <a:stretch>
            <a:fillRect/>
          </a:stretch>
        </p:blipFill>
        <p:spPr bwMode="auto">
          <a:xfrm>
            <a:off x="0" y="1323976"/>
            <a:ext cx="9144000"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graphicFrame>
        <p:nvGraphicFramePr>
          <p:cNvPr id="7" name="Object 2" hidden="1"/>
          <p:cNvGraphicFramePr>
            <a:graphicFrameLocks noChangeAspect="1"/>
          </p:cNvGraphicFramePr>
          <p:nvPr userDrawn="1">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03"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6063766" y="6521459"/>
            <a:ext cx="277104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3" descr="C:\Users\UserSim\Desktop\Capgemini\Capgemini_logo_cmyk.png"/>
          <p:cNvPicPr>
            <a:picLocks noChangeAspect="1" noChangeArrowheads="1"/>
          </p:cNvPicPr>
          <p:nvPr userDrawn="1">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660889" y="652464"/>
            <a:ext cx="277104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0" y="2256613"/>
            <a:ext cx="4191400"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 y="4551798"/>
            <a:ext cx="4191905"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val="2582454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3" hidden="1"/>
          <p:cNvGraphicFramePr>
            <a:graphicFrameLocks noChangeAspect="1"/>
          </p:cNvGraphicFramePr>
          <p:nvPr userDrawn="1">
            <p:custDataLst>
              <p:tags r:id="rId2"/>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10495"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4108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parator">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0" y="3200400"/>
            <a:ext cx="9144000" cy="457200"/>
          </a:xfrm>
          <a:prstGeom prst="rect">
            <a:avLst/>
          </a:prstGeom>
          <a:solidFill>
            <a:srgbClr val="FF9900"/>
          </a:solidFill>
        </p:spPr>
        <p:txBody>
          <a:bodyPr lIns="0" tIns="0" rIns="0" bIns="0" anchor="ctr" anchorCtr="1"/>
          <a:lstStyle>
            <a:lvl1pPr>
              <a:buNone/>
              <a:defRPr>
                <a:solidFill>
                  <a:schemeClr val="tx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444732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88215DE-7E29-4151-9BC5-9AA78A2B6036}" type="datetimeFigureOut">
              <a:rPr lang="en-IN" smtClean="0"/>
              <a:t>21-12-2016</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DB82AE7-25B8-448D-8234-EF8BA4626BAC}" type="slidenum">
              <a:rPr lang="en-IN" smtClean="0"/>
              <a:t>‹#›</a:t>
            </a:fld>
            <a:endParaRPr lang="en-IN"/>
          </a:p>
        </p:txBody>
      </p:sp>
    </p:spTree>
    <p:extLst>
      <p:ext uri="{BB962C8B-B14F-4D97-AF65-F5344CB8AC3E}">
        <p14:creationId xmlns:p14="http://schemas.microsoft.com/office/powerpoint/2010/main" val="3007256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標題及物件">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9616"/>
            <a:ext cx="8229600" cy="462654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a:xfrm>
            <a:off x="973140" y="6532565"/>
            <a:ext cx="1417637" cy="249238"/>
          </a:xfrm>
          <a:prstGeom prst="rect">
            <a:avLst/>
          </a:prstGeom>
        </p:spPr>
        <p:txBody>
          <a:bodyPr/>
          <a:lstStyle/>
          <a:p>
            <a:fld id="{766CA2E2-0D20-4391-8F3E-CAAFE6E7FA52}" type="datetimeFigureOut">
              <a:rPr lang="zh-TW" altLang="en-US" smtClean="0"/>
              <a:t>2016/12/21</a:t>
            </a:fld>
            <a:endParaRPr lang="zh-TW" altLang="en-US"/>
          </a:p>
        </p:txBody>
      </p:sp>
      <p:sp>
        <p:nvSpPr>
          <p:cNvPr id="5" name="Footer Placeholder 4"/>
          <p:cNvSpPr>
            <a:spLocks noGrp="1"/>
          </p:cNvSpPr>
          <p:nvPr>
            <p:ph type="ftr" sz="quarter" idx="11"/>
          </p:nvPr>
        </p:nvSpPr>
        <p:spPr>
          <a:xfrm>
            <a:off x="2400300" y="6527800"/>
            <a:ext cx="5051427" cy="342900"/>
          </a:xfrm>
          <a:prstGeom prst="rect">
            <a:avLst/>
          </a:prstGeom>
        </p:spPr>
        <p:txBody>
          <a:bodyPr/>
          <a:lstStyle/>
          <a:p>
            <a:endParaRPr lang="zh-TW" altLang="en-US"/>
          </a:p>
        </p:txBody>
      </p:sp>
      <p:sp>
        <p:nvSpPr>
          <p:cNvPr id="6" name="Slide Number Placeholder 5"/>
          <p:cNvSpPr>
            <a:spLocks noGrp="1"/>
          </p:cNvSpPr>
          <p:nvPr>
            <p:ph type="sldNum" sz="quarter" idx="12"/>
          </p:nvPr>
        </p:nvSpPr>
        <p:spPr>
          <a:xfrm>
            <a:off x="7459667" y="6529388"/>
            <a:ext cx="1417637" cy="249238"/>
          </a:xfrm>
          <a:prstGeom prst="rect">
            <a:avLst/>
          </a:prstGeom>
        </p:spPr>
        <p:txBody>
          <a:bodyPr/>
          <a:lstStyle/>
          <a:p>
            <a:fld id="{722B575E-21D9-4F81-9A86-37E23FE3D5CC}" type="slidenum">
              <a:rPr lang="zh-TW" altLang="en-US" smtClean="0"/>
              <a:t>‹#›</a:t>
            </a:fld>
            <a:endParaRPr lang="zh-TW" altLang="en-US"/>
          </a:p>
        </p:txBody>
      </p:sp>
      <p:sp>
        <p:nvSpPr>
          <p:cNvPr id="19" name="Title 18"/>
          <p:cNvSpPr>
            <a:spLocks noGrp="1"/>
          </p:cNvSpPr>
          <p:nvPr>
            <p:ph type="title"/>
          </p:nvPr>
        </p:nvSpPr>
        <p:spPr/>
        <p:txBody>
          <a:bodyPr/>
          <a:lstStyle/>
          <a:p>
            <a:r>
              <a:rPr lang="zh-TW" altLang="en-US" smtClean="0"/>
              <a:t>按一下以編輯母片標題樣式</a:t>
            </a:r>
            <a:endParaRPr lang="en-US"/>
          </a:p>
        </p:txBody>
      </p:sp>
    </p:spTree>
    <p:extLst>
      <p:ext uri="{BB962C8B-B14F-4D97-AF65-F5344CB8AC3E}">
        <p14:creationId xmlns:p14="http://schemas.microsoft.com/office/powerpoint/2010/main" val="44429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a:extLst>
              <a:ext uri="{28A0092B-C50C-407E-A947-70E740481C1C}">
                <a14:useLocalDpi xmlns:a14="http://schemas.microsoft.com/office/drawing/2010/main" val="0"/>
              </a:ext>
            </a:extLst>
          </a:blip>
          <a:srcRect l="240" t="179" r="380" b="511"/>
          <a:stretch>
            <a:fillRect/>
          </a:stretch>
        </p:blipFill>
        <p:spPr bwMode="auto">
          <a:xfrm>
            <a:off x="0" y="1050929"/>
            <a:ext cx="9144000" cy="580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2" hidden="1"/>
          <p:cNvGraphicFramePr>
            <a:graphicFrameLocks noChangeAspect="1"/>
          </p:cNvGraphicFramePr>
          <p:nvPr userDrawn="1">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327"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a:extLst>
              <a:ext uri="{28A0092B-C50C-407E-A947-70E740481C1C}">
                <a14:useLocalDpi xmlns:a14="http://schemas.microsoft.com/office/drawing/2010/main" val="0"/>
              </a:ext>
            </a:extLst>
          </a:blip>
          <a:srcRect/>
          <a:stretch>
            <a:fillRect/>
          </a:stretch>
        </p:blipFill>
        <p:spPr bwMode="auto">
          <a:xfrm>
            <a:off x="660889" y="652464"/>
            <a:ext cx="277104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pic>
        <p:nvPicPr>
          <p:cNvPr id="9" name="Picture 104" descr="C:\Users\UserSim\Desktop\Capgemini\moto.emf"/>
          <p:cNvPicPr>
            <a:picLocks noChangeAspect="1" noChangeArrowheads="1"/>
          </p:cNvPicPr>
          <p:nvPr userDrawn="1">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6063766" y="6521459"/>
            <a:ext cx="277104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noGrp="1"/>
          </p:cNvSpPr>
          <p:nvPr>
            <p:ph type="title"/>
          </p:nvPr>
        </p:nvSpPr>
        <p:spPr>
          <a:xfrm>
            <a:off x="4145310" y="1968818"/>
            <a:ext cx="4998690"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618979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04" name="think-cell Slide" r:id="rId12" imgW="360" imgH="360" progId="">
                  <p:embed/>
                </p:oleObj>
              </mc:Choice>
              <mc:Fallback>
                <p:oleObj name="think-cell Slide" r:id="rId12"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DE6BF69E-9D5E-48F3-AD3A-5FF65A9467AA}"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7"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8"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9"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a:extLst>
              <a:ext uri="{28A0092B-C50C-407E-A947-70E740481C1C}">
                <a14:useLocalDpi xmlns:a14="http://schemas.microsoft.com/office/drawing/2010/main" val="0"/>
              </a:ext>
            </a:extLst>
          </a:blip>
          <a:srcRect l="121" t="188" r="380" b="565"/>
          <a:stretch>
            <a:fillRect/>
          </a:stretch>
        </p:blipFill>
        <p:spPr bwMode="auto">
          <a:xfrm>
            <a:off x="0" y="2"/>
            <a:ext cx="9144000" cy="635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05" name="think-cell Slide" r:id="rId16" imgW="360" imgH="360" progId="">
                  <p:embed/>
                </p:oleObj>
              </mc:Choice>
              <mc:Fallback>
                <p:oleObj name="think-cell Slide" r:id="rId16"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Freeform 4"/>
          <p:cNvSpPr>
            <a:spLocks/>
          </p:cNvSpPr>
          <p:nvPr userDrawn="1">
            <p:custDataLst>
              <p:tags r:id="rId10"/>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81"/>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90730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628"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85D98908-B353-440B-9608-755C2FD2FEF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6"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7"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8"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9"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userDrawn="1">
            <p:custDataLst>
              <p:tags r:id="rId9"/>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5629"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70"/>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2503983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652"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689C28AF-193F-45A0-9443-25CFF3F5368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7"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9"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userDrawn="1">
            <p:custDataLst>
              <p:tags r:id="rId9"/>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6653"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7"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365228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676"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9EC71CF8-D760-4124-8195-C0B63CD8010C}"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8"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9"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677"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78324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700"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ACE5C78E-F003-44BA-AEA9-91EB785DDF1E}"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11"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12"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3"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701"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166476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666639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724"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B1CE0FA7-2AF3-48B6-AC30-4DBE1D750BE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5"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6"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7"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725"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947586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6.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1.xml"/><Relationship Id="rId20"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5" Type="http://schemas.openxmlformats.org/officeDocument/2006/relationships/slideLayout" Target="../slideLayouts/slideLayout5.xml"/><Relationship Id="rId15" Type="http://schemas.openxmlformats.org/officeDocument/2006/relationships/vmlDrawing" Target="../drawings/vmlDrawing1.vml"/><Relationship Id="rId23" Type="http://schemas.openxmlformats.org/officeDocument/2006/relationships/tags" Target="../tags/tag8.xml"/><Relationship Id="rId10" Type="http://schemas.openxmlformats.org/officeDocument/2006/relationships/slideLayout" Target="../slideLayouts/slideLayout10.xml"/><Relationship Id="rId19"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22" Type="http://schemas.openxmlformats.org/officeDocument/2006/relationships/tags" Target="../tags/tag7.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79" name="think-cell Slide" r:id="rId25" imgW="360" imgH="360" progId="">
                  <p:embed/>
                </p:oleObj>
              </mc:Choice>
              <mc:Fallback>
                <p:oleObj name="think-cell Slide" r:id="rId25" imgW="360" imgH="360"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7" name="Title Placeholder 1"/>
          <p:cNvSpPr>
            <a:spLocks noGrp="1"/>
          </p:cNvSpPr>
          <p:nvPr>
            <p:ph type="title"/>
            <p:custDataLst>
              <p:tags r:id="rId17"/>
            </p:custDataLst>
          </p:nvPr>
        </p:nvSpPr>
        <p:spPr bwMode="auto">
          <a:xfrm>
            <a:off x="0" y="1"/>
            <a:ext cx="914400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7529" tIns="33059" rIns="165294" bIns="33059" numCol="1" anchor="ctr" anchorCtr="0" compatLnSpc="1">
            <a:prstTxWarp prst="textNoShape">
              <a:avLst/>
            </a:prstTxWarp>
          </a:bodyPr>
          <a:lstStyle/>
          <a:p>
            <a:pPr lvl="0"/>
            <a:r>
              <a:rPr lang="fr-FR" altLang="en-US" smtClean="0"/>
              <a:t>Cliquez pour modifier le style du titre</a:t>
            </a:r>
            <a:endParaRPr lang="en-US" altLang="en-US" smtClean="0"/>
          </a:p>
        </p:txBody>
      </p:sp>
      <p:sp>
        <p:nvSpPr>
          <p:cNvPr id="1028" name="Text Placeholder 2"/>
          <p:cNvSpPr>
            <a:spLocks noGrp="1"/>
          </p:cNvSpPr>
          <p:nvPr>
            <p:ph type="body" idx="1"/>
            <p:custDataLst>
              <p:tags r:id="rId18"/>
            </p:custDataLst>
          </p:nvPr>
        </p:nvSpPr>
        <p:spPr bwMode="auto">
          <a:xfrm>
            <a:off x="298938" y="1501775"/>
            <a:ext cx="8711712" cy="463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72000" rIns="72000" bIns="72000" numCol="1" anchor="t" anchorCtr="0" compatLnSpc="1">
            <a:prstTxWarp prst="textNoShape">
              <a:avLst/>
            </a:prstTxWarp>
          </a:bodyPr>
          <a:lstStyle/>
          <a:p>
            <a:pPr lvl="0"/>
            <a:r>
              <a:rPr lang="en-US" altLang="en-US" smtClean="0"/>
              <a:t>Click to edit Master text style</a:t>
            </a:r>
          </a:p>
          <a:p>
            <a:pPr lvl="1"/>
            <a:r>
              <a:rPr lang="en-US" altLang="en-US" smtClean="0"/>
              <a:t>Text style level 2</a:t>
            </a:r>
          </a:p>
          <a:p>
            <a:pPr lvl="2"/>
            <a:r>
              <a:rPr lang="en-US" altLang="en-US" smtClean="0"/>
              <a:t>Text style level 3</a:t>
            </a:r>
          </a:p>
          <a:p>
            <a:pPr lvl="3"/>
            <a:r>
              <a:rPr lang="en-US" altLang="en-US" smtClean="0"/>
              <a:t>Text style level 4</a:t>
            </a:r>
          </a:p>
        </p:txBody>
      </p:sp>
      <p:sp>
        <p:nvSpPr>
          <p:cNvPr id="1029" name="TextBox 10"/>
          <p:cNvSpPr txBox="1">
            <a:spLocks noChangeArrowheads="1"/>
          </p:cNvSpPr>
          <p:nvPr>
            <p:custDataLst>
              <p:tags r:id="rId19"/>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0A56B830-531E-470C-A19D-7D084BFD727C}"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9" name="Freeform 4"/>
          <p:cNvSpPr>
            <a:spLocks/>
          </p:cNvSpPr>
          <p:nvPr>
            <p:custDataLst>
              <p:tags r:id="rId20"/>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1031" name="Rectangle 11"/>
          <p:cNvSpPr>
            <a:spLocks noChangeArrowheads="1"/>
          </p:cNvSpPr>
          <p:nvPr>
            <p:custDataLst>
              <p:tags r:id="rId21"/>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32" name="Rectangle 12"/>
          <p:cNvSpPr>
            <a:spLocks noChangeArrowheads="1"/>
          </p:cNvSpPr>
          <p:nvPr>
            <p:custDataLst>
              <p:tags r:id="rId22"/>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033" name="Picture 103" descr="C:\Users\UserSim\Desktop\Capgemini\Capgemini_logo_cmyk.png"/>
          <p:cNvPicPr>
            <a:picLocks noChangeAspect="1" noChangeArrowheads="1"/>
          </p:cNvPicPr>
          <p:nvPr>
            <p:custDataLst>
              <p:tags r:id="rId23"/>
            </p:custDataLst>
          </p:nvPr>
        </p:nvPicPr>
        <p:blipFill>
          <a:blip r:embed="rId27">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5"/>
          <p:cNvCxnSpPr/>
          <p:nvPr>
            <p:custDataLst>
              <p:tags r:id="rId24"/>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137170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4" r:id="rId11"/>
    <p:sldLayoutId id="2147483675" r:id="rId12"/>
    <p:sldLayoutId id="2147483676" r:id="rId13"/>
  </p:sldLayoutIdLst>
  <p:timing>
    <p:tnLst>
      <p:par>
        <p:cTn id="1" dur="indefinite" restart="never" nodeType="tmRoot"/>
      </p:par>
    </p:tnLst>
  </p:timing>
  <p:txStyles>
    <p:titleStyle>
      <a:lvl1pPr algn="l" defTabSz="912813" rtl="0" eaLnBrk="1" fontAlgn="base" hangingPunct="1">
        <a:lnSpc>
          <a:spcPct val="85000"/>
        </a:lnSpc>
        <a:spcBef>
          <a:spcPct val="0"/>
        </a:spcBef>
        <a:spcAft>
          <a:spcPct val="0"/>
        </a:spcAft>
        <a:defRPr sz="3200" kern="1200">
          <a:solidFill>
            <a:schemeClr val="tx1"/>
          </a:solidFill>
          <a:latin typeface="+mj-lt"/>
          <a:ea typeface="+mj-ea"/>
          <a:cs typeface="+mj-cs"/>
        </a:defRPr>
      </a:lvl1pPr>
      <a:lvl2pPr algn="l" defTabSz="912813" rtl="0" eaLnBrk="1" fontAlgn="base" hangingPunct="1">
        <a:lnSpc>
          <a:spcPct val="85000"/>
        </a:lnSpc>
        <a:spcBef>
          <a:spcPct val="0"/>
        </a:spcBef>
        <a:spcAft>
          <a:spcPct val="0"/>
        </a:spcAft>
        <a:defRPr sz="3200">
          <a:solidFill>
            <a:schemeClr val="tx1"/>
          </a:solidFill>
          <a:latin typeface="Arial" pitchFamily="34" charset="0"/>
        </a:defRPr>
      </a:lvl2pPr>
      <a:lvl3pPr algn="l" defTabSz="912813" rtl="0" eaLnBrk="1" fontAlgn="base" hangingPunct="1">
        <a:lnSpc>
          <a:spcPct val="85000"/>
        </a:lnSpc>
        <a:spcBef>
          <a:spcPct val="0"/>
        </a:spcBef>
        <a:spcAft>
          <a:spcPct val="0"/>
        </a:spcAft>
        <a:defRPr sz="3200">
          <a:solidFill>
            <a:schemeClr val="tx1"/>
          </a:solidFill>
          <a:latin typeface="Arial" pitchFamily="34" charset="0"/>
        </a:defRPr>
      </a:lvl3pPr>
      <a:lvl4pPr algn="l" defTabSz="912813" rtl="0" eaLnBrk="1" fontAlgn="base" hangingPunct="1">
        <a:lnSpc>
          <a:spcPct val="85000"/>
        </a:lnSpc>
        <a:spcBef>
          <a:spcPct val="0"/>
        </a:spcBef>
        <a:spcAft>
          <a:spcPct val="0"/>
        </a:spcAft>
        <a:defRPr sz="3200">
          <a:solidFill>
            <a:schemeClr val="tx1"/>
          </a:solidFill>
          <a:latin typeface="Arial" pitchFamily="34" charset="0"/>
        </a:defRPr>
      </a:lvl4pPr>
      <a:lvl5pPr algn="l" defTabSz="912813" rtl="0" eaLnBrk="1" fontAlgn="base" hangingPunct="1">
        <a:lnSpc>
          <a:spcPct val="85000"/>
        </a:lnSpc>
        <a:spcBef>
          <a:spcPct val="0"/>
        </a:spcBef>
        <a:spcAft>
          <a:spcPct val="0"/>
        </a:spcAft>
        <a:defRPr sz="3200">
          <a:solidFill>
            <a:schemeClr val="tx1"/>
          </a:solidFill>
          <a:latin typeface="Arial" pitchFamily="34" charset="0"/>
        </a:defRPr>
      </a:lvl5pPr>
      <a:lvl6pPr marL="457200" algn="l" defTabSz="912813" rtl="0" eaLnBrk="1" fontAlgn="base" hangingPunct="1">
        <a:lnSpc>
          <a:spcPct val="85000"/>
        </a:lnSpc>
        <a:spcBef>
          <a:spcPct val="0"/>
        </a:spcBef>
        <a:spcAft>
          <a:spcPct val="0"/>
        </a:spcAft>
        <a:defRPr sz="3200">
          <a:solidFill>
            <a:schemeClr val="tx1"/>
          </a:solidFill>
          <a:latin typeface="Arial" pitchFamily="34" charset="0"/>
        </a:defRPr>
      </a:lvl6pPr>
      <a:lvl7pPr marL="914400" algn="l" defTabSz="912813" rtl="0" eaLnBrk="1" fontAlgn="base" hangingPunct="1">
        <a:lnSpc>
          <a:spcPct val="85000"/>
        </a:lnSpc>
        <a:spcBef>
          <a:spcPct val="0"/>
        </a:spcBef>
        <a:spcAft>
          <a:spcPct val="0"/>
        </a:spcAft>
        <a:defRPr sz="3200">
          <a:solidFill>
            <a:schemeClr val="tx1"/>
          </a:solidFill>
          <a:latin typeface="Arial" pitchFamily="34" charset="0"/>
        </a:defRPr>
      </a:lvl7pPr>
      <a:lvl8pPr marL="1371600" algn="l" defTabSz="912813" rtl="0" eaLnBrk="1" fontAlgn="base" hangingPunct="1">
        <a:lnSpc>
          <a:spcPct val="85000"/>
        </a:lnSpc>
        <a:spcBef>
          <a:spcPct val="0"/>
        </a:spcBef>
        <a:spcAft>
          <a:spcPct val="0"/>
        </a:spcAft>
        <a:defRPr sz="3200">
          <a:solidFill>
            <a:schemeClr val="tx1"/>
          </a:solidFill>
          <a:latin typeface="Arial" pitchFamily="34" charset="0"/>
        </a:defRPr>
      </a:lvl8pPr>
      <a:lvl9pPr marL="1828800" algn="l" defTabSz="912813" rtl="0" eaLnBrk="1" fontAlgn="base" hangingPunct="1">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51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itle 5"/>
          <p:cNvSpPr txBox="1">
            <a:spLocks noGrp="1"/>
          </p:cNvSpPr>
          <p:nvPr>
            <p:ph type="ctrTitle"/>
          </p:nvPr>
        </p:nvSpPr>
        <p:spPr>
          <a:xfrm>
            <a:off x="304804" y="2736743"/>
            <a:ext cx="2500923" cy="408978"/>
          </a:xfrm>
          <a:prstGeom prst="rect">
            <a:avLst/>
          </a:prstGeom>
          <a:noFill/>
        </p:spPr>
        <p:txBody>
          <a:bodyPr wrap="none" lIns="91399" tIns="45698" rIns="91399" bIns="45698" rtlCol="0">
            <a:spAutoFit/>
          </a:bodyPr>
          <a:lstStyle/>
          <a:p>
            <a:r>
              <a:rPr lang="en-US" sz="2400" dirty="0" smtClean="0">
                <a:solidFill>
                  <a:srgbClr val="00B0F0"/>
                </a:solidFill>
                <a:latin typeface="Candara" panose="020E0502030303020204" pitchFamily="34" charset="0"/>
              </a:rPr>
              <a:t>Machine Learning</a:t>
            </a:r>
            <a:endParaRPr lang="en-US" sz="2400" dirty="0">
              <a:solidFill>
                <a:srgbClr val="00B0F0"/>
              </a:solidFill>
              <a:latin typeface="Candara" panose="020E0502030303020204" pitchFamily="34" charset="0"/>
            </a:endParaRPr>
          </a:p>
        </p:txBody>
      </p:sp>
    </p:spTree>
    <p:extLst>
      <p:ext uri="{BB962C8B-B14F-4D97-AF65-F5344CB8AC3E}">
        <p14:creationId xmlns:p14="http://schemas.microsoft.com/office/powerpoint/2010/main" val="99729988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2829" y="194695"/>
            <a:ext cx="9143999" cy="654050"/>
          </a:xfrm>
        </p:spPr>
        <p:txBody>
          <a:bodyPr/>
          <a:lstStyle/>
          <a:p>
            <a:r>
              <a:rPr lang="en-US" altLang="zh-TW" sz="2400" b="1" dirty="0">
                <a:solidFill>
                  <a:schemeClr val="accent2"/>
                </a:solidFill>
              </a:rPr>
              <a:t>Supervised learning</a:t>
            </a:r>
            <a:endParaRPr lang="zh-TW" altLang="en-US" sz="2400" b="1" dirty="0">
              <a:solidFill>
                <a:schemeClr val="accent2"/>
              </a:solidFill>
            </a:endParaRPr>
          </a:p>
        </p:txBody>
      </p:sp>
      <p:pic>
        <p:nvPicPr>
          <p:cNvPr id="2050" name="Picture 2" descr="C:\Users\Ian\Desktop\supervised.png"/>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0875"/>
                    </a14:imgEffect>
                    <a14:imgEffect>
                      <a14:saturation sat="400000"/>
                    </a14:imgEffect>
                    <a14:imgEffect>
                      <a14:brightnessContrast bright="-14000" contrast="24000"/>
                    </a14:imgEffect>
                  </a14:imgLayer>
                </a14:imgProps>
              </a:ext>
              <a:ext uri="{28A0092B-C50C-407E-A947-70E740481C1C}">
                <a14:useLocalDpi xmlns:a14="http://schemas.microsoft.com/office/drawing/2010/main" val="0"/>
              </a:ext>
            </a:extLst>
          </a:blip>
          <a:srcRect/>
          <a:stretch>
            <a:fillRect/>
          </a:stretch>
        </p:blipFill>
        <p:spPr bwMode="auto">
          <a:xfrm>
            <a:off x="742950" y="1351638"/>
            <a:ext cx="7690656" cy="4715561"/>
          </a:xfrm>
          <a:prstGeom prst="rect">
            <a:avLst/>
          </a:prstGeom>
          <a:noFill/>
          <a:ln>
            <a:solidFill>
              <a:schemeClr val="tx2">
                <a:lumMod val="60000"/>
                <a:lumOff val="40000"/>
              </a:schemeClr>
            </a:solidFill>
          </a:ln>
          <a:effectLst>
            <a:outerShdw blurRad="50800" dist="50800" dir="5400000" algn="ctr" rotWithShape="0">
              <a:schemeClr val="tx2">
                <a:lumMod val="20000"/>
                <a:lumOff val="80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494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4716" y="303877"/>
            <a:ext cx="6933063" cy="654050"/>
          </a:xfrm>
        </p:spPr>
        <p:txBody>
          <a:bodyPr/>
          <a:lstStyle/>
          <a:p>
            <a:r>
              <a:rPr lang="en-US" altLang="zh-TW" sz="2400" b="1" dirty="0">
                <a:solidFill>
                  <a:schemeClr val="accent2"/>
                </a:solidFill>
              </a:rPr>
              <a:t>Unsupervised learning</a:t>
            </a:r>
            <a:endParaRPr lang="zh-TW" altLang="en-US" sz="2400" b="1" dirty="0">
              <a:solidFill>
                <a:schemeClr val="accent2"/>
              </a:solidFill>
            </a:endParaRPr>
          </a:p>
        </p:txBody>
      </p:sp>
      <p:pic>
        <p:nvPicPr>
          <p:cNvPr id="3074" name="Picture 2" descr="C:\Users\Ian\Desktop\unsupervised.pn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1000"/>
                    </a14:imgEffect>
                    <a14:imgEffect>
                      <a14:brightnessContrast bright="-14000" contrast="28000"/>
                    </a14:imgEffect>
                  </a14:imgLayer>
                </a14:imgProps>
              </a:ext>
              <a:ext uri="{28A0092B-C50C-407E-A947-70E740481C1C}">
                <a14:useLocalDpi xmlns:a14="http://schemas.microsoft.com/office/drawing/2010/main" val="0"/>
              </a:ext>
            </a:extLst>
          </a:blip>
          <a:srcRect/>
          <a:stretch>
            <a:fillRect/>
          </a:stretch>
        </p:blipFill>
        <p:spPr bwMode="auto">
          <a:xfrm>
            <a:off x="723331" y="1292594"/>
            <a:ext cx="7833816" cy="4878327"/>
          </a:xfrm>
          <a:prstGeom prst="rect">
            <a:avLst/>
          </a:prstGeom>
          <a:noFill/>
          <a:ln>
            <a:solidFill>
              <a:schemeClr val="tx2">
                <a:lumMod val="60000"/>
                <a:lumOff val="4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389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27062" y="1592876"/>
            <a:ext cx="8413844" cy="4341199"/>
          </a:xfrm>
        </p:spPr>
        <p:txBody>
          <a:bodyPr>
            <a:noAutofit/>
          </a:bodyPr>
          <a:lstStyle/>
          <a:p>
            <a:pPr marL="0" indent="0">
              <a:buNone/>
            </a:pPr>
            <a:r>
              <a:rPr lang="en-US" altLang="zh-TW" sz="2400" dirty="0" smtClean="0">
                <a:solidFill>
                  <a:srgbClr val="FF0000"/>
                </a:solidFill>
              </a:rPr>
              <a:t>Supervised learning categories and techniques</a:t>
            </a:r>
          </a:p>
          <a:p>
            <a:pPr marL="536575" lvl="1" indent="-355600">
              <a:buFont typeface="Arial" panose="020B0604020202020204" pitchFamily="34" charset="0"/>
              <a:buChar char="•"/>
            </a:pPr>
            <a:r>
              <a:rPr lang="en-US" altLang="zh-TW" sz="2000" b="1" dirty="0" smtClean="0"/>
              <a:t>Linear </a:t>
            </a:r>
            <a:r>
              <a:rPr lang="en-US" altLang="zh-TW" sz="2000" b="1" dirty="0"/>
              <a:t>classifier</a:t>
            </a:r>
            <a:r>
              <a:rPr lang="en-US" altLang="zh-TW" sz="2000" dirty="0"/>
              <a:t> (numerical </a:t>
            </a:r>
            <a:r>
              <a:rPr lang="en-US" altLang="zh-TW" sz="2000" dirty="0" smtClean="0"/>
              <a:t>functions)</a:t>
            </a:r>
            <a:r>
              <a:rPr lang="en-US" altLang="zh-TW" sz="1600" dirty="0"/>
              <a:t>	</a:t>
            </a:r>
            <a:endParaRPr lang="en-US" altLang="zh-TW" sz="1600" dirty="0" smtClean="0"/>
          </a:p>
          <a:p>
            <a:pPr marL="536575" lvl="1" indent="-355600">
              <a:buFont typeface="Arial" panose="020B0604020202020204" pitchFamily="34" charset="0"/>
              <a:buChar char="•"/>
            </a:pPr>
            <a:r>
              <a:rPr lang="en-US" altLang="zh-TW" sz="2000" b="1" dirty="0"/>
              <a:t>Parametric (Probabilistic functions) </a:t>
            </a:r>
          </a:p>
          <a:p>
            <a:pPr marL="809625" lvl="3" indent="-266700">
              <a:buFont typeface="Courier New" panose="02070309020205020404" pitchFamily="49" charset="0"/>
              <a:buChar char="o"/>
            </a:pPr>
            <a:r>
              <a:rPr lang="en-US" altLang="zh-TW" sz="1800" dirty="0" smtClean="0"/>
              <a:t>Naïve </a:t>
            </a:r>
            <a:r>
              <a:rPr lang="en-US" altLang="zh-TW" sz="1800" dirty="0"/>
              <a:t>Bayes, Gaussian discriminant analysis (GDA), Hidden Markov models (HMM), Probabilistic graphical models </a:t>
            </a:r>
            <a:r>
              <a:rPr lang="en-US" altLang="zh-TW" sz="1800" dirty="0" smtClean="0"/>
              <a:t>, ….</a:t>
            </a:r>
            <a:r>
              <a:rPr lang="en-US" altLang="zh-TW" sz="1800" dirty="0"/>
              <a:t>	</a:t>
            </a:r>
          </a:p>
          <a:p>
            <a:pPr marL="536575" lvl="1" indent="-355600"/>
            <a:r>
              <a:rPr lang="en-US" altLang="zh-TW" sz="2000" b="1" dirty="0"/>
              <a:t>Non-parametric (Instance-based functions) </a:t>
            </a:r>
          </a:p>
          <a:p>
            <a:pPr marL="809625" lvl="3" indent="-266700">
              <a:buFont typeface="Courier New" panose="02070309020205020404" pitchFamily="49" charset="0"/>
              <a:buChar char="o"/>
            </a:pPr>
            <a:r>
              <a:rPr lang="en-US" altLang="zh-TW" sz="1800" dirty="0"/>
              <a:t>K-nearest neighbors, Kernel regression, Kernel density estimation, Local </a:t>
            </a:r>
            <a:r>
              <a:rPr lang="en-US" altLang="zh-TW" sz="1800" dirty="0" smtClean="0"/>
              <a:t>regression, Artificial Neural </a:t>
            </a:r>
            <a:r>
              <a:rPr lang="en-US" altLang="zh-TW" sz="1800" dirty="0" err="1" smtClean="0"/>
              <a:t>Nwtwork</a:t>
            </a:r>
            <a:r>
              <a:rPr lang="en-US" altLang="zh-TW" sz="1800" dirty="0" smtClean="0"/>
              <a:t> ……,…</a:t>
            </a:r>
            <a:endParaRPr lang="en-US" altLang="zh-TW" sz="1800" dirty="0"/>
          </a:p>
          <a:p>
            <a:pPr marL="536575" lvl="1" indent="-355600"/>
            <a:r>
              <a:rPr lang="en-US" altLang="zh-TW" sz="2000" b="1" dirty="0" smtClean="0"/>
              <a:t>Non-metric</a:t>
            </a:r>
            <a:r>
              <a:rPr lang="en-US" altLang="zh-TW" sz="2000" dirty="0" smtClean="0"/>
              <a:t> </a:t>
            </a:r>
            <a:r>
              <a:rPr lang="en-US" altLang="zh-TW" sz="2000" dirty="0"/>
              <a:t>(Symbolic functions</a:t>
            </a:r>
            <a:r>
              <a:rPr lang="en-US" altLang="zh-TW" sz="2000" dirty="0" smtClean="0"/>
              <a:t>)</a:t>
            </a:r>
            <a:r>
              <a:rPr lang="en-US" altLang="zh-TW" sz="2000" dirty="0"/>
              <a:t> </a:t>
            </a:r>
            <a:endParaRPr lang="en-US" altLang="zh-TW" sz="2000" dirty="0" smtClean="0"/>
          </a:p>
          <a:p>
            <a:pPr marL="809625" lvl="3" indent="-266700">
              <a:buFont typeface="Courier New" panose="02070309020205020404" pitchFamily="49" charset="0"/>
              <a:buChar char="o"/>
            </a:pPr>
            <a:r>
              <a:rPr lang="en-US" altLang="zh-TW" sz="1800" dirty="0"/>
              <a:t>Classification and regression tree (CART), decision tree</a:t>
            </a:r>
          </a:p>
          <a:p>
            <a:pPr marL="536575" lvl="1" indent="-355600"/>
            <a:r>
              <a:rPr lang="en-US" altLang="zh-TW" sz="2000" b="1" dirty="0" smtClean="0"/>
              <a:t>Aggregation</a:t>
            </a:r>
          </a:p>
          <a:p>
            <a:pPr marL="898525" lvl="2" indent="-355600">
              <a:buFont typeface="Courier New" panose="02070309020205020404" pitchFamily="49" charset="0"/>
              <a:buChar char="o"/>
            </a:pPr>
            <a:r>
              <a:rPr lang="en-US" altLang="zh-TW" sz="1800" dirty="0"/>
              <a:t>Bagging (bootstrap + aggregation), </a:t>
            </a:r>
            <a:r>
              <a:rPr lang="en-US" altLang="zh-TW" sz="1800" dirty="0" err="1"/>
              <a:t>Adaboost</a:t>
            </a:r>
            <a:r>
              <a:rPr lang="en-US" altLang="zh-TW" sz="1800" dirty="0"/>
              <a:t>, Random forest </a:t>
            </a:r>
            <a:r>
              <a:rPr lang="en-US" altLang="zh-TW" sz="1600" dirty="0"/>
              <a:t>	</a:t>
            </a:r>
          </a:p>
          <a:p>
            <a:endParaRPr lang="zh-TW" altLang="en-US" sz="2400" dirty="0"/>
          </a:p>
        </p:txBody>
      </p:sp>
      <p:sp>
        <p:nvSpPr>
          <p:cNvPr id="2" name="標題 1"/>
          <p:cNvSpPr>
            <a:spLocks noGrp="1"/>
          </p:cNvSpPr>
          <p:nvPr>
            <p:ph type="title"/>
          </p:nvPr>
        </p:nvSpPr>
        <p:spPr>
          <a:xfrm>
            <a:off x="177421" y="126456"/>
            <a:ext cx="9143999" cy="654050"/>
          </a:xfrm>
        </p:spPr>
        <p:txBody>
          <a:bodyPr/>
          <a:lstStyle/>
          <a:p>
            <a:r>
              <a:rPr lang="en-US" altLang="zh-TW" sz="2400" b="1" dirty="0">
                <a:solidFill>
                  <a:schemeClr val="accent2"/>
                </a:solidFill>
              </a:rPr>
              <a:t>Learning techniques</a:t>
            </a:r>
            <a:endParaRPr lang="zh-TW" altLang="en-US" sz="2400" b="1" dirty="0">
              <a:solidFill>
                <a:schemeClr val="accent2"/>
              </a:solidFill>
            </a:endParaRPr>
          </a:p>
        </p:txBody>
      </p:sp>
    </p:spTree>
    <p:extLst>
      <p:ext uri="{BB962C8B-B14F-4D97-AF65-F5344CB8AC3E}">
        <p14:creationId xmlns:p14="http://schemas.microsoft.com/office/powerpoint/2010/main" val="7595975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5946" y="1401380"/>
            <a:ext cx="8229600" cy="4866070"/>
          </a:xfrm>
        </p:spPr>
        <p:txBody>
          <a:bodyPr>
            <a:noAutofit/>
          </a:bodyPr>
          <a:lstStyle/>
          <a:p>
            <a:pPr marL="0" indent="0">
              <a:buNone/>
            </a:pPr>
            <a:r>
              <a:rPr lang="en-US" altLang="zh-TW" sz="2400" dirty="0">
                <a:solidFill>
                  <a:srgbClr val="FF0000"/>
                </a:solidFill>
              </a:rPr>
              <a:t>Unsupervised learning categories and techniques</a:t>
            </a:r>
          </a:p>
          <a:p>
            <a:pPr marL="714375" lvl="1" indent="-352425"/>
            <a:r>
              <a:rPr lang="en-US" altLang="zh-TW" sz="2000" b="1" dirty="0" smtClean="0"/>
              <a:t>Clustering</a:t>
            </a:r>
          </a:p>
          <a:p>
            <a:pPr marL="889000" lvl="3" indent="-352425">
              <a:buFont typeface="Courier New" panose="02070309020205020404" pitchFamily="49" charset="0"/>
              <a:buChar char="o"/>
            </a:pPr>
            <a:r>
              <a:rPr lang="en-US" altLang="zh-TW" sz="1800" dirty="0"/>
              <a:t>K-means </a:t>
            </a:r>
            <a:r>
              <a:rPr lang="en-US" altLang="zh-TW" sz="1800" dirty="0" smtClean="0"/>
              <a:t>clustering</a:t>
            </a:r>
            <a:endParaRPr lang="en-US" altLang="zh-TW" sz="1800" dirty="0"/>
          </a:p>
          <a:p>
            <a:pPr marL="889000" lvl="3" indent="-352425">
              <a:buFont typeface="Courier New" panose="02070309020205020404" pitchFamily="49" charset="0"/>
              <a:buChar char="o"/>
            </a:pPr>
            <a:r>
              <a:rPr lang="en-US" altLang="zh-TW" sz="1800" dirty="0"/>
              <a:t>Spectral clustering </a:t>
            </a:r>
            <a:endParaRPr lang="en-US" altLang="zh-TW" sz="1800" dirty="0" smtClean="0"/>
          </a:p>
          <a:p>
            <a:pPr marL="889000" lvl="3" indent="-352425">
              <a:buFont typeface="Courier New" panose="02070309020205020404" pitchFamily="49" charset="0"/>
              <a:buChar char="o"/>
            </a:pPr>
            <a:r>
              <a:rPr lang="en-US" altLang="zh-TW" sz="1800" dirty="0" smtClean="0"/>
              <a:t>Self Organizing Map</a:t>
            </a:r>
          </a:p>
          <a:p>
            <a:pPr marL="889000" lvl="3" indent="-352425">
              <a:buFont typeface="Courier New" panose="02070309020205020404" pitchFamily="49" charset="0"/>
              <a:buChar char="o"/>
            </a:pPr>
            <a:r>
              <a:rPr lang="en-US" altLang="zh-TW" sz="1800" dirty="0" smtClean="0"/>
              <a:t>…</a:t>
            </a:r>
            <a:r>
              <a:rPr lang="en-US" altLang="zh-TW" sz="1400" dirty="0"/>
              <a:t>	</a:t>
            </a:r>
            <a:endParaRPr lang="en-US" altLang="zh-TW" sz="1800" dirty="0" smtClean="0"/>
          </a:p>
          <a:p>
            <a:pPr marL="714375" lvl="1" indent="-352425"/>
            <a:r>
              <a:rPr lang="en-US" altLang="zh-TW" sz="2000" b="1" dirty="0"/>
              <a:t>Density Estimation </a:t>
            </a:r>
            <a:r>
              <a:rPr lang="en-US" altLang="zh-TW" sz="2000" dirty="0"/>
              <a:t>	</a:t>
            </a:r>
            <a:endParaRPr lang="en-US" altLang="zh-TW" sz="2000" dirty="0" smtClean="0"/>
          </a:p>
          <a:p>
            <a:pPr marL="889000" lvl="3" indent="-352425">
              <a:buFont typeface="Courier New" panose="02070309020205020404" pitchFamily="49" charset="0"/>
              <a:buChar char="o"/>
            </a:pPr>
            <a:r>
              <a:rPr lang="en-US" altLang="zh-TW" sz="1800" dirty="0"/>
              <a:t>Gaussian mixture model (GMM) 	</a:t>
            </a:r>
          </a:p>
          <a:p>
            <a:pPr marL="889000" lvl="3" indent="-352425">
              <a:buFont typeface="Courier New" panose="02070309020205020404" pitchFamily="49" charset="0"/>
              <a:buChar char="o"/>
            </a:pPr>
            <a:r>
              <a:rPr lang="en-US" altLang="zh-TW" sz="1800" dirty="0"/>
              <a:t>Graphical models </a:t>
            </a:r>
            <a:endParaRPr lang="en-US" altLang="zh-TW" sz="1800" dirty="0" smtClean="0"/>
          </a:p>
          <a:p>
            <a:pPr marL="889000" lvl="3" indent="-352425">
              <a:buFont typeface="Courier New" panose="02070309020205020404" pitchFamily="49" charset="0"/>
              <a:buChar char="o"/>
            </a:pPr>
            <a:r>
              <a:rPr lang="en-US" altLang="zh-TW" sz="1800" dirty="0" smtClean="0"/>
              <a:t>…</a:t>
            </a:r>
            <a:endParaRPr lang="en-US" altLang="zh-TW" sz="1800" dirty="0"/>
          </a:p>
          <a:p>
            <a:pPr marL="714375" lvl="1" indent="-352425"/>
            <a:r>
              <a:rPr lang="en-US" altLang="zh-TW" sz="2000" b="1" dirty="0"/>
              <a:t>Dimensionality reduction </a:t>
            </a:r>
            <a:r>
              <a:rPr lang="en-US" altLang="zh-TW" sz="2000" dirty="0"/>
              <a:t>	</a:t>
            </a:r>
          </a:p>
          <a:p>
            <a:pPr marL="889000" lvl="3" indent="-352425">
              <a:buFont typeface="Courier New" panose="02070309020205020404" pitchFamily="49" charset="0"/>
              <a:buChar char="o"/>
            </a:pPr>
            <a:r>
              <a:rPr lang="en-US" altLang="zh-TW" sz="1800" dirty="0"/>
              <a:t>Principal component </a:t>
            </a:r>
            <a:r>
              <a:rPr lang="en-US" altLang="zh-TW" dirty="0"/>
              <a:t>analysis</a:t>
            </a:r>
            <a:r>
              <a:rPr lang="en-US" altLang="zh-TW" sz="1800" dirty="0"/>
              <a:t> (PCA) 	</a:t>
            </a:r>
          </a:p>
          <a:p>
            <a:pPr marL="889000" lvl="3" indent="-352425">
              <a:buFont typeface="Courier New" panose="02070309020205020404" pitchFamily="49" charset="0"/>
              <a:buChar char="o"/>
            </a:pPr>
            <a:r>
              <a:rPr lang="en-US" altLang="zh-TW" sz="1800" dirty="0"/>
              <a:t>Factor analysis </a:t>
            </a:r>
            <a:endParaRPr lang="en-US" altLang="zh-TW" sz="1800" dirty="0" smtClean="0"/>
          </a:p>
          <a:p>
            <a:pPr marL="889000" lvl="3" indent="-352425">
              <a:buFont typeface="Courier New" panose="02070309020205020404" pitchFamily="49" charset="0"/>
              <a:buChar char="o"/>
            </a:pPr>
            <a:r>
              <a:rPr lang="en-US" altLang="zh-TW" sz="1800" dirty="0" smtClean="0"/>
              <a:t>…</a:t>
            </a:r>
            <a:r>
              <a:rPr lang="en-US" altLang="zh-TW" sz="1800" dirty="0"/>
              <a:t>	</a:t>
            </a:r>
          </a:p>
          <a:p>
            <a:pPr marL="0" indent="0">
              <a:buNone/>
            </a:pPr>
            <a:endParaRPr lang="zh-TW" altLang="en-US" sz="2400" dirty="0"/>
          </a:p>
        </p:txBody>
      </p:sp>
      <p:sp>
        <p:nvSpPr>
          <p:cNvPr id="2" name="標題 1"/>
          <p:cNvSpPr>
            <a:spLocks noGrp="1"/>
          </p:cNvSpPr>
          <p:nvPr>
            <p:ph type="title"/>
          </p:nvPr>
        </p:nvSpPr>
        <p:spPr>
          <a:xfrm>
            <a:off x="300251" y="153752"/>
            <a:ext cx="9143999" cy="654050"/>
          </a:xfrm>
        </p:spPr>
        <p:txBody>
          <a:bodyPr/>
          <a:lstStyle/>
          <a:p>
            <a:r>
              <a:rPr lang="en-US" altLang="zh-TW" sz="2400" b="1" dirty="0">
                <a:solidFill>
                  <a:schemeClr val="accent2"/>
                </a:solidFill>
              </a:rPr>
              <a:t>Learning techniques</a:t>
            </a:r>
            <a:endParaRPr lang="zh-TW" altLang="en-US" sz="2400" b="1" dirty="0">
              <a:solidFill>
                <a:schemeClr val="accent2"/>
              </a:solidFill>
            </a:endParaRPr>
          </a:p>
        </p:txBody>
      </p:sp>
    </p:spTree>
    <p:extLst>
      <p:ext uri="{BB962C8B-B14F-4D97-AF65-F5344CB8AC3E}">
        <p14:creationId xmlns:p14="http://schemas.microsoft.com/office/powerpoint/2010/main" val="38907727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 y="133352"/>
            <a:ext cx="9144000" cy="561974"/>
          </a:xfrm>
        </p:spPr>
        <p:txBody>
          <a:bodyPr/>
          <a:lstStyle/>
          <a:p>
            <a:r>
              <a:rPr lang="en-US" sz="2400" b="1" dirty="0">
                <a:solidFill>
                  <a:schemeClr val="accent2"/>
                </a:solidFill>
              </a:rPr>
              <a:t>Machine Learning in Manufacturing</a:t>
            </a:r>
            <a:endParaRPr lang="en-IN" sz="2400" b="1" dirty="0">
              <a:solidFill>
                <a:schemeClr val="accent2"/>
              </a:solidFill>
            </a:endParaRPr>
          </a:p>
        </p:txBody>
      </p:sp>
      <p:sp>
        <p:nvSpPr>
          <p:cNvPr id="3" name="Content Placeholder 2"/>
          <p:cNvSpPr>
            <a:spLocks noGrp="1"/>
          </p:cNvSpPr>
          <p:nvPr>
            <p:ph idx="1"/>
          </p:nvPr>
        </p:nvSpPr>
        <p:spPr/>
        <p:txBody>
          <a:bodyPr/>
          <a:lstStyle/>
          <a:p>
            <a:pPr marL="0" indent="0">
              <a:buNone/>
            </a:pPr>
            <a:r>
              <a:rPr lang="en-IN" sz="1800" dirty="0" smtClean="0">
                <a:solidFill>
                  <a:srgbClr val="4D4E53"/>
                </a:solidFill>
              </a:rPr>
              <a:t>In </a:t>
            </a:r>
            <a:r>
              <a:rPr lang="en-IN" sz="1800" dirty="0">
                <a:solidFill>
                  <a:srgbClr val="4D4E53"/>
                </a:solidFill>
              </a:rPr>
              <a:t>manufacturing, it can support functions such as:</a:t>
            </a:r>
          </a:p>
          <a:p>
            <a:pPr marL="361950" indent="-361950">
              <a:buFont typeface="Arial"/>
              <a:buChar char="•"/>
            </a:pPr>
            <a:r>
              <a:rPr lang="en-IN" sz="1800" b="1" dirty="0">
                <a:solidFill>
                  <a:srgbClr val="4D4E53"/>
                </a:solidFill>
              </a:rPr>
              <a:t>Automation</a:t>
            </a:r>
            <a:r>
              <a:rPr lang="en-IN" sz="1800" dirty="0">
                <a:solidFill>
                  <a:srgbClr val="4D4E53"/>
                </a:solidFill>
              </a:rPr>
              <a:t>: machine learning systems are not always given an embodied form, but they can be used in robotics, creating systems that can undertake complex tasks as part of production lines.</a:t>
            </a:r>
          </a:p>
          <a:p>
            <a:pPr marL="361950" indent="-361950">
              <a:buFont typeface="Arial"/>
              <a:buChar char="•"/>
            </a:pPr>
            <a:r>
              <a:rPr lang="en-IN" sz="1800" b="1" dirty="0">
                <a:solidFill>
                  <a:srgbClr val="4D4E53"/>
                </a:solidFill>
              </a:rPr>
              <a:t>Optimisation</a:t>
            </a:r>
            <a:r>
              <a:rPr lang="en-IN" sz="1800" dirty="0">
                <a:solidFill>
                  <a:srgbClr val="4D4E53"/>
                </a:solidFill>
              </a:rPr>
              <a:t>: the analysis provided by machine learning systems can be used to optimise processes, products or prices, and increase productivity as a result.</a:t>
            </a:r>
          </a:p>
          <a:p>
            <a:pPr marL="361950" indent="-361950">
              <a:buFont typeface="Arial"/>
              <a:buChar char="•"/>
            </a:pPr>
            <a:r>
              <a:rPr lang="en-IN" sz="1800" b="1" dirty="0">
                <a:solidFill>
                  <a:srgbClr val="4D4E53"/>
                </a:solidFill>
              </a:rPr>
              <a:t>Predictive maintenance</a:t>
            </a:r>
            <a:r>
              <a:rPr lang="en-IN" sz="1800" dirty="0">
                <a:solidFill>
                  <a:srgbClr val="4D4E53"/>
                </a:solidFill>
              </a:rPr>
              <a:t>: the patterns detected by machine learning systems can be used to predict which bits of equipment or installations are going to fail, before this failure occurs, so that maintenance efforts can be directed accordingly.</a:t>
            </a:r>
          </a:p>
          <a:p>
            <a:pPr marL="361950" indent="-361950">
              <a:buFont typeface="Arial"/>
              <a:buChar char="•"/>
            </a:pPr>
            <a:r>
              <a:rPr lang="en-IN" sz="1800" b="1" dirty="0">
                <a:solidFill>
                  <a:srgbClr val="4D4E53"/>
                </a:solidFill>
              </a:rPr>
              <a:t>Personalisation</a:t>
            </a:r>
            <a:r>
              <a:rPr lang="en-IN" sz="1800" dirty="0">
                <a:solidFill>
                  <a:srgbClr val="4D4E53"/>
                </a:solidFill>
              </a:rPr>
              <a:t>: machine learning algorithms can analyse data about customers and their preferences, and use this to create personalised products.</a:t>
            </a:r>
          </a:p>
          <a:p>
            <a:pPr marL="361950" indent="-361950"/>
            <a:endParaRPr lang="en-IN" sz="1800" dirty="0"/>
          </a:p>
        </p:txBody>
      </p:sp>
    </p:spTree>
    <p:extLst>
      <p:ext uri="{BB962C8B-B14F-4D97-AF65-F5344CB8AC3E}">
        <p14:creationId xmlns:p14="http://schemas.microsoft.com/office/powerpoint/2010/main" val="3774514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542925" indent="-361950">
              <a:buFont typeface="Arial" panose="020B0604020202020204" pitchFamily="34" charset="0"/>
              <a:buChar char="•"/>
            </a:pPr>
            <a:r>
              <a:rPr lang="en-US" altLang="zh-TW" dirty="0" smtClean="0"/>
              <a:t>Face </a:t>
            </a:r>
            <a:r>
              <a:rPr lang="en-US" altLang="zh-TW" dirty="0"/>
              <a:t>detection</a:t>
            </a:r>
          </a:p>
          <a:p>
            <a:pPr marL="542925" indent="-361950">
              <a:buFont typeface="Arial" panose="020B0604020202020204" pitchFamily="34" charset="0"/>
              <a:buChar char="•"/>
            </a:pPr>
            <a:r>
              <a:rPr lang="en-US" altLang="zh-TW" dirty="0"/>
              <a:t>Object detection and recognition</a:t>
            </a:r>
          </a:p>
          <a:p>
            <a:pPr marL="542925" indent="-361950">
              <a:buFont typeface="Arial" panose="020B0604020202020204" pitchFamily="34" charset="0"/>
              <a:buChar char="•"/>
            </a:pPr>
            <a:r>
              <a:rPr lang="en-US" altLang="zh-TW" dirty="0"/>
              <a:t>Image segmentation</a:t>
            </a:r>
          </a:p>
          <a:p>
            <a:pPr marL="542925" indent="-361950">
              <a:buFont typeface="Arial" panose="020B0604020202020204" pitchFamily="34" charset="0"/>
              <a:buChar char="•"/>
            </a:pPr>
            <a:r>
              <a:rPr lang="en-US" altLang="zh-TW" dirty="0"/>
              <a:t>Multimedia event detection</a:t>
            </a:r>
          </a:p>
          <a:p>
            <a:pPr marL="542925" indent="-361950">
              <a:buFont typeface="Arial" panose="020B0604020202020204" pitchFamily="34" charset="0"/>
              <a:buChar char="•"/>
            </a:pPr>
            <a:r>
              <a:rPr lang="en-US" altLang="zh-TW" dirty="0"/>
              <a:t>Economical and commercial usage</a:t>
            </a:r>
            <a:endParaRPr lang="zh-TW" altLang="en-US" dirty="0"/>
          </a:p>
        </p:txBody>
      </p:sp>
      <p:sp>
        <p:nvSpPr>
          <p:cNvPr id="2" name="標題 1"/>
          <p:cNvSpPr>
            <a:spLocks noGrp="1"/>
          </p:cNvSpPr>
          <p:nvPr>
            <p:ph type="title"/>
          </p:nvPr>
        </p:nvSpPr>
        <p:spPr/>
        <p:txBody>
          <a:bodyPr/>
          <a:lstStyle/>
          <a:p>
            <a:r>
              <a:rPr lang="en-US" altLang="zh-TW" sz="2400" b="1" dirty="0" smtClean="0">
                <a:solidFill>
                  <a:schemeClr val="accent2"/>
                </a:solidFill>
              </a:rPr>
              <a:t>Applications in Other Areas </a:t>
            </a:r>
            <a:endParaRPr lang="zh-TW" altLang="en-US" sz="2400" b="1" dirty="0">
              <a:solidFill>
                <a:schemeClr val="accent2"/>
              </a:solidFill>
            </a:endParaRPr>
          </a:p>
        </p:txBody>
      </p:sp>
    </p:spTree>
    <p:extLst>
      <p:ext uri="{BB962C8B-B14F-4D97-AF65-F5344CB8AC3E}">
        <p14:creationId xmlns:p14="http://schemas.microsoft.com/office/powerpoint/2010/main" val="37874658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b="1" dirty="0">
                <a:solidFill>
                  <a:schemeClr val="accent2"/>
                </a:solidFill>
              </a:rPr>
              <a:t>Applications in Healthcare and Life science</a:t>
            </a:r>
            <a:endParaRPr lang="en-IN" sz="2400" b="1" dirty="0">
              <a:solidFill>
                <a:schemeClr val="accent2"/>
              </a:solidFill>
            </a:endParaRPr>
          </a:p>
        </p:txBody>
      </p:sp>
      <p:sp>
        <p:nvSpPr>
          <p:cNvPr id="4" name="Content Placeholder 3"/>
          <p:cNvSpPr>
            <a:spLocks noGrp="1"/>
          </p:cNvSpPr>
          <p:nvPr>
            <p:ph idx="1"/>
          </p:nvPr>
        </p:nvSpPr>
        <p:spPr>
          <a:xfrm>
            <a:off x="457200" y="1499616"/>
            <a:ext cx="8229600" cy="2358320"/>
          </a:xfrm>
          <a:prstGeom prst="rect">
            <a:avLst/>
          </a:prstGeom>
        </p:spPr>
        <p:txBody>
          <a:bodyPr>
            <a:spAutoFit/>
          </a:bodyPr>
          <a:lstStyle/>
          <a:p>
            <a:pPr marL="361950" indent="-361950">
              <a:buFont typeface="Arial" panose="020B0604020202020204" pitchFamily="34" charset="0"/>
              <a:buChar char="•"/>
            </a:pPr>
            <a:r>
              <a:rPr lang="en-IN" dirty="0"/>
              <a:t>Alerts and </a:t>
            </a:r>
            <a:r>
              <a:rPr lang="en-IN" dirty="0" smtClean="0"/>
              <a:t>diagnostic </a:t>
            </a:r>
            <a:r>
              <a:rPr lang="en-IN" dirty="0"/>
              <a:t>from real-time patient data</a:t>
            </a:r>
          </a:p>
          <a:p>
            <a:pPr marL="361950" indent="-361950">
              <a:buFont typeface="Arial" panose="020B0604020202020204" pitchFamily="34" charset="0"/>
              <a:buChar char="•"/>
            </a:pPr>
            <a:r>
              <a:rPr lang="en-IN" dirty="0"/>
              <a:t>Disease identification and risk stratification</a:t>
            </a:r>
          </a:p>
          <a:p>
            <a:pPr marL="361950" indent="-361950">
              <a:buFont typeface="Arial" panose="020B0604020202020204" pitchFamily="34" charset="0"/>
              <a:buChar char="•"/>
            </a:pPr>
            <a:r>
              <a:rPr lang="en-IN" dirty="0"/>
              <a:t>Patient triage optimization</a:t>
            </a:r>
          </a:p>
          <a:p>
            <a:pPr marL="361950" indent="-361950">
              <a:buFont typeface="Arial" panose="020B0604020202020204" pitchFamily="34" charset="0"/>
              <a:buChar char="•"/>
            </a:pPr>
            <a:r>
              <a:rPr lang="en-IN" dirty="0"/>
              <a:t>Proactive health management</a:t>
            </a:r>
          </a:p>
          <a:p>
            <a:pPr marL="361950" indent="-361950">
              <a:buFont typeface="Arial" panose="020B0604020202020204" pitchFamily="34" charset="0"/>
              <a:buChar char="•"/>
            </a:pPr>
            <a:r>
              <a:rPr lang="en-IN" dirty="0"/>
              <a:t>Healthcare provider sentiment </a:t>
            </a:r>
            <a:r>
              <a:rPr lang="en-IN" dirty="0" smtClean="0"/>
              <a:t>analysis</a:t>
            </a:r>
            <a:endParaRPr lang="en-IN" dirty="0"/>
          </a:p>
          <a:p>
            <a:pPr marL="361950" indent="-361950">
              <a:buFont typeface="Arial" panose="020B0604020202020204" pitchFamily="34" charset="0"/>
              <a:buChar char="•"/>
            </a:pPr>
            <a:r>
              <a:rPr lang="en-US" dirty="0" smtClean="0"/>
              <a:t>Medical imaging (Heart, Lung, Breast, Kidney) </a:t>
            </a:r>
            <a:endParaRPr lang="en-IN" dirty="0"/>
          </a:p>
        </p:txBody>
      </p:sp>
    </p:spTree>
    <p:extLst>
      <p:ext uri="{BB962C8B-B14F-4D97-AF65-F5344CB8AC3E}">
        <p14:creationId xmlns:p14="http://schemas.microsoft.com/office/powerpoint/2010/main" val="1779944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229600" cy="634082"/>
          </a:xfrm>
        </p:spPr>
        <p:txBody>
          <a:bodyPr>
            <a:normAutofit/>
          </a:bodyPr>
          <a:lstStyle/>
          <a:p>
            <a:r>
              <a:rPr lang="en-US" dirty="0" smtClean="0"/>
              <a:t>Data Mining</a:t>
            </a:r>
            <a:endParaRPr lang="en-IN" dirty="0"/>
          </a:p>
        </p:txBody>
      </p:sp>
      <p:pic>
        <p:nvPicPr>
          <p:cNvPr id="1027" name="Picture 3" descr="C:\Users\pbilurka\Desktop\machine-lear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412776"/>
            <a:ext cx="5481207" cy="3600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01638" y="5373216"/>
            <a:ext cx="8352928" cy="923330"/>
          </a:xfrm>
          <a:prstGeom prst="rect">
            <a:avLst/>
          </a:prstGeom>
        </p:spPr>
        <p:txBody>
          <a:bodyPr wrap="square">
            <a:spAutoFit/>
          </a:bodyPr>
          <a:lstStyle/>
          <a:p>
            <a:pPr algn="just"/>
            <a:r>
              <a:rPr lang="en-IN" dirty="0"/>
              <a:t>Data mining is the application of the methods of statistics, data analysis, and machine learning to the exploration and analysis of large data sets, with the aim of extracting new and useful information that will benefit the owner of these data.</a:t>
            </a:r>
          </a:p>
        </p:txBody>
      </p:sp>
    </p:spTree>
    <p:extLst>
      <p:ext uri="{BB962C8B-B14F-4D97-AF65-F5344CB8AC3E}">
        <p14:creationId xmlns:p14="http://schemas.microsoft.com/office/powerpoint/2010/main" val="1822465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712968" cy="778098"/>
          </a:xfrm>
        </p:spPr>
        <p:txBody>
          <a:bodyPr>
            <a:noAutofit/>
          </a:bodyPr>
          <a:lstStyle/>
          <a:p>
            <a:pPr algn="l"/>
            <a:r>
              <a:rPr lang="en-US" sz="2800" dirty="0" smtClean="0"/>
              <a:t>Difference between Machine Learning and Statistical Modeling</a:t>
            </a:r>
            <a:endParaRPr lang="en-IN" sz="2800" dirty="0"/>
          </a:p>
        </p:txBody>
      </p:sp>
      <p:sp>
        <p:nvSpPr>
          <p:cNvPr id="6" name="Rectangle 1"/>
          <p:cNvSpPr>
            <a:spLocks noChangeArrowheads="1"/>
          </p:cNvSpPr>
          <p:nvPr/>
        </p:nvSpPr>
        <p:spPr bwMode="auto">
          <a:xfrm>
            <a:off x="464146" y="1412776"/>
            <a:ext cx="8208912" cy="16510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 rIns="91440" bIns="952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33333"/>
                </a:solidFill>
                <a:effectLst/>
                <a:latin typeface="Arial" pitchFamily="34" charset="0"/>
                <a:cs typeface="Arial" pitchFamily="34" charset="0"/>
              </a:rPr>
              <a:t>Machine Learning is</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smtClean="0">
                <a:ln>
                  <a:noFill/>
                </a:ln>
                <a:solidFill>
                  <a:schemeClr val="tx1"/>
                </a:solidFill>
                <a:effectLst/>
                <a:latin typeface="Arial" pitchFamily="34" charset="0"/>
                <a:cs typeface="Arial" pitchFamily="34" charset="0"/>
              </a:rPr>
              <a:t>an algorithm that can learn from data without relying on rules-based programming.</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333333"/>
                </a:solidFill>
                <a:effectLst/>
                <a:latin typeface="Arial" pitchFamily="34" charset="0"/>
                <a:cs typeface="Arial" pitchFamily="34" charset="0"/>
              </a:rPr>
              <a:t>Statistical Modeling is</a:t>
            </a:r>
            <a:r>
              <a:rPr kumimoji="0" lang="en-US"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Arial"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smtClean="0">
                <a:ln>
                  <a:noFill/>
                </a:ln>
                <a:solidFill>
                  <a:schemeClr val="tx1"/>
                </a:solidFill>
                <a:effectLst/>
                <a:latin typeface="Arial" pitchFamily="34" charset="0"/>
                <a:cs typeface="Arial" pitchFamily="34" charset="0"/>
              </a:rPr>
              <a:t>formalization of relationships between variables in the form of mathematical equations.</a:t>
            </a:r>
            <a:r>
              <a:rPr kumimoji="0" lang="en-US" sz="1600" b="0" i="0" u="none" strike="noStrike" cap="none" normalizeH="0" baseline="0" dirty="0" smtClean="0">
                <a:ln>
                  <a:noFill/>
                </a:ln>
                <a:solidFill>
                  <a:srgbClr val="080E14"/>
                </a:solidFill>
                <a:effectLst/>
                <a:latin typeface="Raleway"/>
                <a:cs typeface="Arial" pitchFamily="34"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p:nvPr/>
        </p:nvSpPr>
        <p:spPr>
          <a:xfrm>
            <a:off x="392138" y="3356992"/>
            <a:ext cx="8352928" cy="1815882"/>
          </a:xfrm>
          <a:prstGeom prst="rect">
            <a:avLst/>
          </a:prstGeom>
        </p:spPr>
        <p:txBody>
          <a:bodyPr wrap="square">
            <a:spAutoFit/>
          </a:bodyPr>
          <a:lstStyle/>
          <a:p>
            <a:r>
              <a:rPr lang="en-IN" sz="1600" b="1" dirty="0">
                <a:latin typeface="Arial" pitchFamily="34" charset="0"/>
                <a:cs typeface="Arial" pitchFamily="34" charset="0"/>
              </a:rPr>
              <a:t>Machine Learning </a:t>
            </a:r>
            <a:r>
              <a:rPr lang="en-IN" sz="1600" dirty="0">
                <a:latin typeface="Arial" pitchFamily="34" charset="0"/>
                <a:cs typeface="Arial" pitchFamily="34" charset="0"/>
              </a:rPr>
              <a:t>algorithms are wide range tools. Online Learning tools predict data on the fly. These tools are capable of learning from trillions of observations one by one. They make prediction and learn simultaneously. </a:t>
            </a:r>
            <a:r>
              <a:rPr lang="en-IN" sz="1600" dirty="0" smtClean="0">
                <a:latin typeface="Arial" pitchFamily="34" charset="0"/>
                <a:cs typeface="Arial" pitchFamily="34" charset="0"/>
              </a:rPr>
              <a:t>Machine </a:t>
            </a:r>
            <a:r>
              <a:rPr lang="en-IN" sz="1600" dirty="0">
                <a:latin typeface="Arial" pitchFamily="34" charset="0"/>
                <a:cs typeface="Arial" pitchFamily="34" charset="0"/>
              </a:rPr>
              <a:t>learning does really well with wide (high number of attributes) and deep (high number of observations). </a:t>
            </a:r>
            <a:endParaRPr lang="en-IN" sz="1600" dirty="0" smtClean="0">
              <a:latin typeface="Arial" pitchFamily="34" charset="0"/>
              <a:cs typeface="Arial" pitchFamily="34" charset="0"/>
            </a:endParaRPr>
          </a:p>
          <a:p>
            <a:endParaRPr lang="en-IN" sz="1600" dirty="0">
              <a:latin typeface="Arial" pitchFamily="34" charset="0"/>
              <a:cs typeface="Arial" pitchFamily="34" charset="0"/>
            </a:endParaRPr>
          </a:p>
          <a:p>
            <a:r>
              <a:rPr lang="en-IN" sz="1600" dirty="0" smtClean="0">
                <a:latin typeface="Arial" pitchFamily="34" charset="0"/>
                <a:cs typeface="Arial" pitchFamily="34" charset="0"/>
              </a:rPr>
              <a:t>However </a:t>
            </a:r>
            <a:r>
              <a:rPr lang="en-IN" sz="1600" b="1" dirty="0" smtClean="0">
                <a:latin typeface="Arial" pitchFamily="34" charset="0"/>
                <a:cs typeface="Arial" pitchFamily="34" charset="0"/>
              </a:rPr>
              <a:t>Statistical Modelling </a:t>
            </a:r>
            <a:r>
              <a:rPr lang="en-IN" sz="1600" dirty="0">
                <a:latin typeface="Arial" pitchFamily="34" charset="0"/>
                <a:cs typeface="Arial" pitchFamily="34" charset="0"/>
              </a:rPr>
              <a:t>are generally applied for smaller data with less attributes or they end up over fitting.</a:t>
            </a:r>
          </a:p>
        </p:txBody>
      </p:sp>
    </p:spTree>
    <p:extLst>
      <p:ext uri="{BB962C8B-B14F-4D97-AF65-F5344CB8AC3E}">
        <p14:creationId xmlns:p14="http://schemas.microsoft.com/office/powerpoint/2010/main" val="3165936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304801"/>
            <a:ext cx="8382000" cy="582304"/>
          </a:xfrm>
        </p:spPr>
        <p:txBody>
          <a:bodyPr/>
          <a:lstStyle/>
          <a:p>
            <a:r>
              <a:rPr lang="en-US" sz="2400" b="1" dirty="0">
                <a:solidFill>
                  <a:schemeClr val="accent2"/>
                </a:solidFill>
              </a:rPr>
              <a:t>So What Is Machine Learning?</a:t>
            </a:r>
          </a:p>
        </p:txBody>
      </p:sp>
      <p:sp>
        <p:nvSpPr>
          <p:cNvPr id="5123" name="Rectangle 3"/>
          <p:cNvSpPr>
            <a:spLocks noGrp="1" noChangeArrowheads="1"/>
          </p:cNvSpPr>
          <p:nvPr>
            <p:ph type="body" idx="1"/>
          </p:nvPr>
        </p:nvSpPr>
        <p:spPr>
          <a:xfrm>
            <a:off x="310060" y="3175310"/>
            <a:ext cx="7921625" cy="1958665"/>
          </a:xfrm>
        </p:spPr>
        <p:txBody>
          <a:bodyPr/>
          <a:lstStyle/>
          <a:p>
            <a:pPr marL="1084263" indent="-457200">
              <a:buFont typeface="Arial" panose="020B0604020202020204" pitchFamily="34" charset="0"/>
              <a:buChar char="•"/>
            </a:pPr>
            <a:r>
              <a:rPr lang="en-US" sz="2800" dirty="0"/>
              <a:t>Automating automation</a:t>
            </a:r>
          </a:p>
          <a:p>
            <a:pPr marL="1084263" indent="-457200">
              <a:buFont typeface="Arial" panose="020B0604020202020204" pitchFamily="34" charset="0"/>
              <a:buChar char="•"/>
            </a:pPr>
            <a:r>
              <a:rPr lang="en-US" sz="2800" dirty="0"/>
              <a:t>Getting computers to program themselves</a:t>
            </a:r>
          </a:p>
          <a:p>
            <a:pPr marL="1084263" indent="-457200">
              <a:buFont typeface="Arial" panose="020B0604020202020204" pitchFamily="34" charset="0"/>
              <a:buChar char="•"/>
            </a:pPr>
            <a:r>
              <a:rPr lang="en-US" sz="2800" dirty="0"/>
              <a:t>Writing software is the bottleneck</a:t>
            </a:r>
          </a:p>
          <a:p>
            <a:pPr marL="1084263" indent="-457200">
              <a:buFont typeface="Arial" panose="020B0604020202020204" pitchFamily="34" charset="0"/>
              <a:buChar char="•"/>
            </a:pPr>
            <a:r>
              <a:rPr lang="en-US" sz="2800" dirty="0"/>
              <a:t>Let the data do the work instead!</a:t>
            </a:r>
          </a:p>
        </p:txBody>
      </p:sp>
      <p:sp>
        <p:nvSpPr>
          <p:cNvPr id="2" name="Rectangle 1"/>
          <p:cNvSpPr/>
          <p:nvPr/>
        </p:nvSpPr>
        <p:spPr>
          <a:xfrm>
            <a:off x="885826" y="1375886"/>
            <a:ext cx="7724774" cy="1477328"/>
          </a:xfrm>
          <a:prstGeom prst="rect">
            <a:avLst/>
          </a:prstGeom>
        </p:spPr>
        <p:txBody>
          <a:bodyPr wrap="square">
            <a:spAutoFit/>
          </a:bodyPr>
          <a:lstStyle/>
          <a:p>
            <a:r>
              <a:rPr lang="en-IN" b="1" dirty="0" smtClean="0"/>
              <a:t>Tom Mitchell’s </a:t>
            </a:r>
            <a:r>
              <a:rPr lang="en-IN" b="1" dirty="0"/>
              <a:t>Machine </a:t>
            </a:r>
            <a:r>
              <a:rPr lang="en-IN" b="1" dirty="0" smtClean="0"/>
              <a:t>Learning Definition</a:t>
            </a:r>
            <a:endParaRPr lang="en-IN" b="1" dirty="0"/>
          </a:p>
          <a:p>
            <a:endParaRPr lang="en-IN" dirty="0" smtClean="0"/>
          </a:p>
          <a:p>
            <a:r>
              <a:rPr lang="en-IN" dirty="0" smtClean="0"/>
              <a:t>A </a:t>
            </a:r>
            <a:r>
              <a:rPr lang="en-IN" dirty="0"/>
              <a:t>computer program is said to learn from experience E with respect to some class of tasks T and performance measure P, if its performance at tasks in T, as measured by P, improves with experience E.</a:t>
            </a:r>
          </a:p>
        </p:txBody>
      </p:sp>
    </p:spTree>
    <p:extLst>
      <p:ext uri="{BB962C8B-B14F-4D97-AF65-F5344CB8AC3E}">
        <p14:creationId xmlns:p14="http://schemas.microsoft.com/office/powerpoint/2010/main" val="874252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a:spLocks noGrp="1" noChangeArrowheads="1"/>
          </p:cNvSpPr>
          <p:nvPr>
            <p:ph type="title"/>
          </p:nvPr>
        </p:nvSpPr>
        <p:spPr>
          <a:xfrm>
            <a:off x="215900" y="154675"/>
            <a:ext cx="8382000" cy="582304"/>
          </a:xfrm>
        </p:spPr>
        <p:txBody>
          <a:bodyPr/>
          <a:lstStyle/>
          <a:p>
            <a:r>
              <a:rPr lang="en-US" b="1" dirty="0" smtClean="0">
                <a:solidFill>
                  <a:schemeClr val="accent2"/>
                </a:solidFill>
              </a:rPr>
              <a:t>Machine Learning</a:t>
            </a:r>
            <a:r>
              <a:rPr lang="en-US" dirty="0" smtClean="0">
                <a:solidFill>
                  <a:schemeClr val="accent2"/>
                </a:solidFill>
              </a:rPr>
              <a:t>…….</a:t>
            </a:r>
            <a:endParaRPr lang="en-US" b="1" dirty="0">
              <a:solidFill>
                <a:schemeClr val="accent2"/>
              </a:solidFill>
            </a:endParaRPr>
          </a:p>
        </p:txBody>
      </p:sp>
      <p:sp>
        <p:nvSpPr>
          <p:cNvPr id="3076" name="Rectangle 4"/>
          <p:cNvSpPr>
            <a:spLocks noChangeArrowheads="1"/>
          </p:cNvSpPr>
          <p:nvPr/>
        </p:nvSpPr>
        <p:spPr bwMode="auto">
          <a:xfrm>
            <a:off x="3735575" y="2333472"/>
            <a:ext cx="2179966" cy="761999"/>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200" dirty="0"/>
              <a:t>Computer</a:t>
            </a:r>
          </a:p>
        </p:txBody>
      </p:sp>
      <p:sp>
        <p:nvSpPr>
          <p:cNvPr id="3078" name="Line 6"/>
          <p:cNvSpPr>
            <a:spLocks noChangeShapeType="1"/>
          </p:cNvSpPr>
          <p:nvPr/>
        </p:nvSpPr>
        <p:spPr bwMode="auto">
          <a:xfrm>
            <a:off x="2765160" y="2606551"/>
            <a:ext cx="991833"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9" name="Line 7"/>
          <p:cNvSpPr>
            <a:spLocks noChangeShapeType="1"/>
          </p:cNvSpPr>
          <p:nvPr/>
        </p:nvSpPr>
        <p:spPr bwMode="auto">
          <a:xfrm>
            <a:off x="2765160" y="2904971"/>
            <a:ext cx="991833"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80" name="Line 8"/>
          <p:cNvSpPr>
            <a:spLocks noChangeShapeType="1"/>
          </p:cNvSpPr>
          <p:nvPr/>
        </p:nvSpPr>
        <p:spPr bwMode="auto">
          <a:xfrm flipV="1">
            <a:off x="5915540" y="2714471"/>
            <a:ext cx="575717" cy="635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82" name="Text Box 10"/>
          <p:cNvSpPr txBox="1">
            <a:spLocks noChangeArrowheads="1"/>
          </p:cNvSpPr>
          <p:nvPr/>
        </p:nvSpPr>
        <p:spPr bwMode="auto">
          <a:xfrm>
            <a:off x="1740177" y="2406496"/>
            <a:ext cx="788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t>Data</a:t>
            </a:r>
          </a:p>
        </p:txBody>
      </p:sp>
      <p:sp>
        <p:nvSpPr>
          <p:cNvPr id="3083" name="Text Box 11"/>
          <p:cNvSpPr txBox="1">
            <a:spLocks noChangeArrowheads="1"/>
          </p:cNvSpPr>
          <p:nvPr/>
        </p:nvSpPr>
        <p:spPr bwMode="auto">
          <a:xfrm>
            <a:off x="1465210" y="2723996"/>
            <a:ext cx="12661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t>Program</a:t>
            </a:r>
          </a:p>
        </p:txBody>
      </p:sp>
      <p:sp>
        <p:nvSpPr>
          <p:cNvPr id="3084" name="Text Box 12"/>
          <p:cNvSpPr txBox="1">
            <a:spLocks noChangeArrowheads="1"/>
          </p:cNvSpPr>
          <p:nvPr/>
        </p:nvSpPr>
        <p:spPr bwMode="auto">
          <a:xfrm>
            <a:off x="6504434" y="2520766"/>
            <a:ext cx="1033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t>Output</a:t>
            </a:r>
          </a:p>
        </p:txBody>
      </p:sp>
      <p:sp>
        <p:nvSpPr>
          <p:cNvPr id="3" name="TextBox 2"/>
          <p:cNvSpPr txBox="1"/>
          <p:nvPr/>
        </p:nvSpPr>
        <p:spPr>
          <a:xfrm>
            <a:off x="570561" y="1873280"/>
            <a:ext cx="3127234" cy="369332"/>
          </a:xfrm>
          <a:prstGeom prst="rect">
            <a:avLst/>
          </a:prstGeom>
          <a:noFill/>
        </p:spPr>
        <p:txBody>
          <a:bodyPr wrap="square" rtlCol="0">
            <a:spAutoFit/>
          </a:bodyPr>
          <a:lstStyle/>
          <a:p>
            <a:r>
              <a:rPr lang="en-US" dirty="0" smtClean="0">
                <a:solidFill>
                  <a:srgbClr val="C00000"/>
                </a:solidFill>
              </a:rPr>
              <a:t>Traditional Programming</a:t>
            </a:r>
            <a:endParaRPr lang="en-IN" dirty="0">
              <a:solidFill>
                <a:srgbClr val="C00000"/>
              </a:solidFill>
            </a:endParaRPr>
          </a:p>
        </p:txBody>
      </p:sp>
      <p:grpSp>
        <p:nvGrpSpPr>
          <p:cNvPr id="4" name="Group 3"/>
          <p:cNvGrpSpPr/>
          <p:nvPr/>
        </p:nvGrpSpPr>
        <p:grpSpPr>
          <a:xfrm>
            <a:off x="914378" y="3934211"/>
            <a:ext cx="6623221" cy="1308260"/>
            <a:chOff x="595084" y="2826006"/>
            <a:chExt cx="6623221" cy="1308260"/>
          </a:xfrm>
        </p:grpSpPr>
        <p:sp>
          <p:nvSpPr>
            <p:cNvPr id="3091" name="Rectangle 19"/>
            <p:cNvSpPr>
              <a:spLocks noChangeArrowheads="1"/>
            </p:cNvSpPr>
            <p:nvPr/>
          </p:nvSpPr>
          <p:spPr bwMode="auto">
            <a:xfrm>
              <a:off x="3372546" y="3305531"/>
              <a:ext cx="2066925" cy="752475"/>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200"/>
                <a:t>Computer</a:t>
              </a:r>
            </a:p>
          </p:txBody>
        </p:sp>
        <p:sp>
          <p:nvSpPr>
            <p:cNvPr id="3092" name="Line 20"/>
            <p:cNvSpPr>
              <a:spLocks noChangeShapeType="1"/>
            </p:cNvSpPr>
            <p:nvPr/>
          </p:nvSpPr>
          <p:spPr bwMode="auto">
            <a:xfrm>
              <a:off x="2477892" y="3562676"/>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93" name="Line 21"/>
            <p:cNvSpPr>
              <a:spLocks noChangeShapeType="1"/>
            </p:cNvSpPr>
            <p:nvPr/>
          </p:nvSpPr>
          <p:spPr bwMode="auto">
            <a:xfrm>
              <a:off x="2458146" y="3934211"/>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94" name="Line 22"/>
            <p:cNvSpPr>
              <a:spLocks noChangeShapeType="1"/>
            </p:cNvSpPr>
            <p:nvPr/>
          </p:nvSpPr>
          <p:spPr bwMode="auto">
            <a:xfrm>
              <a:off x="5455892" y="3724601"/>
              <a:ext cx="595106"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95" name="Text Box 23"/>
            <p:cNvSpPr txBox="1">
              <a:spLocks noChangeArrowheads="1"/>
            </p:cNvSpPr>
            <p:nvPr/>
          </p:nvSpPr>
          <p:spPr bwMode="auto">
            <a:xfrm>
              <a:off x="1675211" y="3362621"/>
              <a:ext cx="7264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t>Data</a:t>
              </a:r>
            </a:p>
          </p:txBody>
        </p:sp>
        <p:sp>
          <p:nvSpPr>
            <p:cNvPr id="3096" name="Text Box 24"/>
            <p:cNvSpPr txBox="1">
              <a:spLocks noChangeArrowheads="1"/>
            </p:cNvSpPr>
            <p:nvPr/>
          </p:nvSpPr>
          <p:spPr bwMode="auto">
            <a:xfrm>
              <a:off x="1418031" y="3734156"/>
              <a:ext cx="9525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t>Output</a:t>
              </a:r>
            </a:p>
          </p:txBody>
        </p:sp>
        <p:sp>
          <p:nvSpPr>
            <p:cNvPr id="3097" name="Text Box 25"/>
            <p:cNvSpPr txBox="1">
              <a:spLocks noChangeArrowheads="1"/>
            </p:cNvSpPr>
            <p:nvPr/>
          </p:nvSpPr>
          <p:spPr bwMode="auto">
            <a:xfrm>
              <a:off x="6050998" y="3515051"/>
              <a:ext cx="11673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t>Program</a:t>
              </a:r>
            </a:p>
          </p:txBody>
        </p:sp>
        <p:sp>
          <p:nvSpPr>
            <p:cNvPr id="20" name="TextBox 19"/>
            <p:cNvSpPr txBox="1"/>
            <p:nvPr/>
          </p:nvSpPr>
          <p:spPr>
            <a:xfrm>
              <a:off x="595084" y="2826006"/>
              <a:ext cx="2142427" cy="369332"/>
            </a:xfrm>
            <a:prstGeom prst="rect">
              <a:avLst/>
            </a:prstGeom>
            <a:noFill/>
          </p:spPr>
          <p:txBody>
            <a:bodyPr wrap="square" rtlCol="0">
              <a:spAutoFit/>
            </a:bodyPr>
            <a:lstStyle/>
            <a:p>
              <a:r>
                <a:rPr lang="en-US" dirty="0" smtClean="0">
                  <a:solidFill>
                    <a:srgbClr val="C00000"/>
                  </a:solidFill>
                </a:rPr>
                <a:t>Machine Learning</a:t>
              </a:r>
              <a:endParaRPr lang="en-IN" dirty="0">
                <a:solidFill>
                  <a:srgbClr val="C00000"/>
                </a:solidFill>
              </a:endParaRPr>
            </a:p>
          </p:txBody>
        </p:sp>
      </p:grpSp>
    </p:spTree>
    <p:extLst>
      <p:ext uri="{BB962C8B-B14F-4D97-AF65-F5344CB8AC3E}">
        <p14:creationId xmlns:p14="http://schemas.microsoft.com/office/powerpoint/2010/main" val="459594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71049" y="222913"/>
            <a:ext cx="7921625" cy="568657"/>
          </a:xfrm>
        </p:spPr>
        <p:txBody>
          <a:bodyPr/>
          <a:lstStyle/>
          <a:p>
            <a:pPr eaLnBrk="1" hangingPunct="1"/>
            <a:r>
              <a:rPr lang="tr-TR" sz="2400" b="1" dirty="0">
                <a:solidFill>
                  <a:schemeClr val="accent2"/>
                </a:solidFill>
              </a:rPr>
              <a:t>Why “Learn”?</a:t>
            </a:r>
          </a:p>
        </p:txBody>
      </p:sp>
      <p:sp>
        <p:nvSpPr>
          <p:cNvPr id="7172" name="Rectangle 3"/>
          <p:cNvSpPr>
            <a:spLocks noGrp="1" noChangeArrowheads="1"/>
          </p:cNvSpPr>
          <p:nvPr>
            <p:ph type="body" idx="1"/>
          </p:nvPr>
        </p:nvSpPr>
        <p:spPr>
          <a:xfrm>
            <a:off x="214241" y="1573974"/>
            <a:ext cx="8720919" cy="4064826"/>
          </a:xfrm>
        </p:spPr>
        <p:txBody>
          <a:bodyPr/>
          <a:lstStyle/>
          <a:p>
            <a:pPr marL="631825" indent="-365125">
              <a:buFont typeface="Arial" panose="020B0604020202020204" pitchFamily="34" charset="0"/>
              <a:buChar char="•"/>
            </a:pPr>
            <a:r>
              <a:rPr lang="tr-TR" sz="2400" dirty="0" smtClean="0"/>
              <a:t>Machine learning is programming computers to optimize a performance criterion using example data or past experience.</a:t>
            </a:r>
          </a:p>
          <a:p>
            <a:pPr marL="631825" indent="-365125">
              <a:buFont typeface="Arial" panose="020B0604020202020204" pitchFamily="34" charset="0"/>
              <a:buChar char="•"/>
            </a:pPr>
            <a:r>
              <a:rPr lang="tr-TR" sz="2400" dirty="0" smtClean="0"/>
              <a:t>There is no need to “learn” to calculate payroll</a:t>
            </a:r>
          </a:p>
          <a:p>
            <a:pPr marL="631825" indent="-365125">
              <a:buFont typeface="Arial" panose="020B0604020202020204" pitchFamily="34" charset="0"/>
              <a:buChar char="•"/>
            </a:pPr>
            <a:r>
              <a:rPr lang="tr-TR" sz="2400" dirty="0" smtClean="0"/>
              <a:t>Learning is used when:</a:t>
            </a:r>
          </a:p>
          <a:p>
            <a:pPr marL="987425" lvl="3" indent="-365125">
              <a:buFont typeface="Courier New" panose="02070309020205020404" pitchFamily="49" charset="0"/>
              <a:buChar char="o"/>
            </a:pPr>
            <a:r>
              <a:rPr lang="tr-TR" sz="2000" dirty="0" smtClean="0">
                <a:solidFill>
                  <a:srgbClr val="FF0000"/>
                </a:solidFill>
              </a:rPr>
              <a:t>Human expertise does not exist </a:t>
            </a:r>
            <a:r>
              <a:rPr lang="tr-TR" sz="2000" dirty="0" smtClean="0">
                <a:solidFill>
                  <a:schemeClr val="tx1"/>
                </a:solidFill>
              </a:rPr>
              <a:t>(navigating on Mars),</a:t>
            </a:r>
          </a:p>
          <a:p>
            <a:pPr marL="987425" lvl="3" indent="-365125">
              <a:buFont typeface="Courier New" panose="02070309020205020404" pitchFamily="49" charset="0"/>
              <a:buChar char="o"/>
            </a:pPr>
            <a:r>
              <a:rPr lang="tr-TR" sz="2000" dirty="0" smtClean="0">
                <a:solidFill>
                  <a:srgbClr val="FF0000"/>
                </a:solidFill>
              </a:rPr>
              <a:t>Humans are unable to explain their expertise </a:t>
            </a:r>
            <a:r>
              <a:rPr lang="tr-TR" sz="2000" dirty="0" smtClean="0">
                <a:solidFill>
                  <a:schemeClr val="tx1"/>
                </a:solidFill>
              </a:rPr>
              <a:t>(speech recognition)</a:t>
            </a:r>
          </a:p>
          <a:p>
            <a:pPr marL="987425" lvl="3" indent="-365125">
              <a:buFont typeface="Courier New" panose="02070309020205020404" pitchFamily="49" charset="0"/>
              <a:buChar char="o"/>
            </a:pPr>
            <a:r>
              <a:rPr lang="tr-TR" sz="2000" dirty="0" smtClean="0">
                <a:solidFill>
                  <a:srgbClr val="FF0000"/>
                </a:solidFill>
              </a:rPr>
              <a:t>Solution changes in time </a:t>
            </a:r>
            <a:r>
              <a:rPr lang="tr-TR" sz="2000" dirty="0" smtClean="0">
                <a:solidFill>
                  <a:schemeClr val="tx1"/>
                </a:solidFill>
              </a:rPr>
              <a:t>(routing on a computer network)</a:t>
            </a:r>
          </a:p>
          <a:p>
            <a:pPr marL="987425" lvl="3" indent="-365125">
              <a:buFont typeface="Courier New" panose="02070309020205020404" pitchFamily="49" charset="0"/>
              <a:buChar char="o"/>
            </a:pPr>
            <a:r>
              <a:rPr lang="tr-TR" sz="2000" dirty="0" smtClean="0">
                <a:solidFill>
                  <a:srgbClr val="FF0000"/>
                </a:solidFill>
              </a:rPr>
              <a:t>Solution needs to be adapted to particular cases </a:t>
            </a:r>
            <a:r>
              <a:rPr lang="tr-TR" sz="2000" dirty="0" smtClean="0">
                <a:solidFill>
                  <a:schemeClr val="tx1"/>
                </a:solidFill>
              </a:rPr>
              <a:t>(user biometric</a:t>
            </a:r>
            <a:r>
              <a:rPr lang="tr-TR" dirty="0" smtClean="0">
                <a:solidFill>
                  <a:schemeClr val="tx1"/>
                </a:solidFill>
              </a:rPr>
              <a:t>s)</a:t>
            </a:r>
          </a:p>
        </p:txBody>
      </p:sp>
    </p:spTree>
    <p:extLst>
      <p:ext uri="{BB962C8B-B14F-4D97-AF65-F5344CB8AC3E}">
        <p14:creationId xmlns:p14="http://schemas.microsoft.com/office/powerpoint/2010/main" val="72293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148563" y="217796"/>
            <a:ext cx="8700162" cy="718782"/>
          </a:xfrm>
        </p:spPr>
        <p:txBody>
          <a:bodyPr/>
          <a:lstStyle/>
          <a:p>
            <a:pPr eaLnBrk="1" hangingPunct="1"/>
            <a:r>
              <a:rPr lang="tr-TR" sz="2400" b="1" dirty="0">
                <a:solidFill>
                  <a:schemeClr val="accent2"/>
                </a:solidFill>
              </a:rPr>
              <a:t>What We Talk About When We  Talk </a:t>
            </a:r>
            <a:r>
              <a:rPr lang="tr-TR" sz="2400" b="1" dirty="0" smtClean="0">
                <a:solidFill>
                  <a:schemeClr val="accent2"/>
                </a:solidFill>
              </a:rPr>
              <a:t>About</a:t>
            </a:r>
            <a:r>
              <a:rPr lang="en-US" sz="2400" b="1" dirty="0" smtClean="0">
                <a:solidFill>
                  <a:schemeClr val="accent2"/>
                </a:solidFill>
              </a:rPr>
              <a:t> </a:t>
            </a:r>
            <a:r>
              <a:rPr lang="tr-TR" sz="2400" b="1" dirty="0" smtClean="0">
                <a:solidFill>
                  <a:schemeClr val="accent2"/>
                </a:solidFill>
              </a:rPr>
              <a:t>“</a:t>
            </a:r>
            <a:r>
              <a:rPr lang="tr-TR" sz="2400" b="1" dirty="0">
                <a:solidFill>
                  <a:schemeClr val="accent2"/>
                </a:solidFill>
              </a:rPr>
              <a:t>Learning</a:t>
            </a:r>
            <a:r>
              <a:rPr lang="tr-TR" sz="2400" dirty="0" smtClean="0"/>
              <a:t>”</a:t>
            </a:r>
          </a:p>
        </p:txBody>
      </p:sp>
      <p:sp>
        <p:nvSpPr>
          <p:cNvPr id="8196" name="Rectangle 6"/>
          <p:cNvSpPr>
            <a:spLocks noGrp="1" noChangeArrowheads="1"/>
          </p:cNvSpPr>
          <p:nvPr>
            <p:ph type="body" idx="1"/>
          </p:nvPr>
        </p:nvSpPr>
        <p:spPr>
          <a:xfrm>
            <a:off x="216802" y="1440907"/>
            <a:ext cx="8636472" cy="2416718"/>
          </a:xfrm>
        </p:spPr>
        <p:txBody>
          <a:bodyPr/>
          <a:lstStyle/>
          <a:p>
            <a:pPr marL="361950" indent="-361950">
              <a:buFont typeface="Arial" panose="020B0604020202020204" pitchFamily="34" charset="0"/>
              <a:buChar char="•"/>
            </a:pPr>
            <a:r>
              <a:rPr lang="tr-TR" sz="1800" dirty="0" smtClean="0">
                <a:solidFill>
                  <a:schemeClr val="tx1"/>
                </a:solidFill>
              </a:rPr>
              <a:t>Learning general models from a data of particular examples </a:t>
            </a:r>
          </a:p>
          <a:p>
            <a:pPr marL="361950" indent="-361950">
              <a:buFont typeface="Arial" panose="020B0604020202020204" pitchFamily="34" charset="0"/>
              <a:buChar char="•"/>
            </a:pPr>
            <a:r>
              <a:rPr lang="tr-TR" sz="1800" dirty="0" smtClean="0">
                <a:solidFill>
                  <a:schemeClr val="tx1"/>
                </a:solidFill>
              </a:rPr>
              <a:t>Data is cheap and abundant (data warehouses, data marts); knowledge is expensive and scarce. </a:t>
            </a:r>
          </a:p>
          <a:p>
            <a:pPr marL="361950" indent="-361950">
              <a:buFont typeface="Arial" panose="020B0604020202020204" pitchFamily="34" charset="0"/>
              <a:buChar char="•"/>
            </a:pPr>
            <a:r>
              <a:rPr lang="tr-TR" sz="1800" dirty="0" smtClean="0">
                <a:solidFill>
                  <a:schemeClr val="tx1"/>
                </a:solidFill>
              </a:rPr>
              <a:t>Example in retail: Customer transactions to consumer behavior: </a:t>
            </a:r>
          </a:p>
          <a:p>
            <a:pPr marL="809625" lvl="1">
              <a:buFont typeface="Arial" panose="020B0604020202020204" pitchFamily="34" charset="0"/>
              <a:buChar char="•"/>
            </a:pPr>
            <a:r>
              <a:rPr lang="tr-TR" i="1" dirty="0" smtClean="0">
                <a:solidFill>
                  <a:schemeClr val="tx1"/>
                </a:solidFill>
              </a:rPr>
              <a:t>People who bought “Da Vinci Code” also bought “The Five People You Meet in Heaven”  (www.amazon.com)</a:t>
            </a:r>
          </a:p>
          <a:p>
            <a:pPr marL="361950" indent="-361950">
              <a:buFont typeface="Arial" panose="020B0604020202020204" pitchFamily="34" charset="0"/>
              <a:buChar char="•"/>
            </a:pPr>
            <a:r>
              <a:rPr lang="tr-TR" sz="1800" dirty="0" smtClean="0">
                <a:solidFill>
                  <a:schemeClr val="tx1"/>
                </a:solidFill>
              </a:rPr>
              <a:t>Build a model that is </a:t>
            </a:r>
            <a:r>
              <a:rPr lang="tr-TR" sz="1800" i="1" dirty="0" smtClean="0">
                <a:solidFill>
                  <a:schemeClr val="tx1"/>
                </a:solidFill>
              </a:rPr>
              <a:t>a good and useful approximation</a:t>
            </a:r>
            <a:r>
              <a:rPr lang="tr-TR" sz="1800" dirty="0" smtClean="0">
                <a:solidFill>
                  <a:schemeClr val="tx1"/>
                </a:solidFill>
              </a:rPr>
              <a:t> to the data.</a:t>
            </a:r>
            <a:r>
              <a:rPr lang="tr-TR" sz="1800" i="1" dirty="0" smtClean="0">
                <a:solidFill>
                  <a:schemeClr val="tx1"/>
                </a:solidFill>
              </a:rPr>
              <a:t> </a:t>
            </a:r>
            <a:r>
              <a:rPr lang="tr-TR" sz="1800" dirty="0" smtClean="0">
                <a:solidFill>
                  <a:schemeClr val="tx1"/>
                </a:solidFill>
              </a:rPr>
              <a:t> </a:t>
            </a:r>
          </a:p>
        </p:txBody>
      </p:sp>
    </p:spTree>
    <p:extLst>
      <p:ext uri="{BB962C8B-B14F-4D97-AF65-F5344CB8AC3E}">
        <p14:creationId xmlns:p14="http://schemas.microsoft.com/office/powerpoint/2010/main" val="795001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199" y="1322195"/>
            <a:ext cx="8229600" cy="4669171"/>
          </a:xfrm>
        </p:spPr>
        <p:txBody>
          <a:bodyPr>
            <a:normAutofit/>
          </a:bodyPr>
          <a:lstStyle/>
          <a:p>
            <a:r>
              <a:rPr lang="en-US" altLang="zh-TW" sz="2400" dirty="0" smtClean="0">
                <a:solidFill>
                  <a:schemeClr val="tx2">
                    <a:lumMod val="60000"/>
                    <a:lumOff val="40000"/>
                  </a:schemeClr>
                </a:solidFill>
              </a:rPr>
              <a:t>The success of machine learning system also depends on the algorithms. </a:t>
            </a:r>
          </a:p>
          <a:p>
            <a:endParaRPr lang="en-US" altLang="zh-TW" sz="2400" dirty="0" smtClean="0">
              <a:solidFill>
                <a:schemeClr val="tx2">
                  <a:lumMod val="60000"/>
                  <a:lumOff val="40000"/>
                </a:schemeClr>
              </a:solidFill>
            </a:endParaRPr>
          </a:p>
          <a:p>
            <a:r>
              <a:rPr lang="en-US" altLang="zh-TW" sz="2400" dirty="0" smtClean="0">
                <a:solidFill>
                  <a:schemeClr val="tx2">
                    <a:lumMod val="60000"/>
                    <a:lumOff val="40000"/>
                  </a:schemeClr>
                </a:solidFill>
              </a:rPr>
              <a:t>The </a:t>
            </a:r>
            <a:r>
              <a:rPr lang="en-US" altLang="zh-TW" sz="2400" dirty="0">
                <a:solidFill>
                  <a:schemeClr val="tx2">
                    <a:lumMod val="60000"/>
                    <a:lumOff val="40000"/>
                  </a:schemeClr>
                </a:solidFill>
              </a:rPr>
              <a:t>algorithms control the search to find and build the knowledge structures</a:t>
            </a:r>
            <a:r>
              <a:rPr lang="en-US" altLang="zh-TW" sz="2400" dirty="0" smtClean="0">
                <a:solidFill>
                  <a:schemeClr val="tx2">
                    <a:lumMod val="60000"/>
                    <a:lumOff val="40000"/>
                  </a:schemeClr>
                </a:solidFill>
              </a:rPr>
              <a:t>.</a:t>
            </a:r>
          </a:p>
          <a:p>
            <a:pPr marL="0" indent="0">
              <a:buNone/>
            </a:pPr>
            <a:endParaRPr lang="en-US" altLang="zh-TW" sz="2400" dirty="0" smtClean="0">
              <a:solidFill>
                <a:schemeClr val="tx2">
                  <a:lumMod val="60000"/>
                  <a:lumOff val="40000"/>
                </a:schemeClr>
              </a:solidFill>
            </a:endParaRPr>
          </a:p>
          <a:p>
            <a:r>
              <a:rPr lang="en-US" altLang="zh-TW" sz="2400" dirty="0" smtClean="0">
                <a:solidFill>
                  <a:schemeClr val="tx2">
                    <a:lumMod val="60000"/>
                    <a:lumOff val="40000"/>
                  </a:schemeClr>
                </a:solidFill>
              </a:rPr>
              <a:t>The learning algorithms </a:t>
            </a:r>
            <a:r>
              <a:rPr lang="en-US" altLang="zh-TW" sz="2400" dirty="0">
                <a:solidFill>
                  <a:schemeClr val="tx2">
                    <a:lumMod val="60000"/>
                    <a:lumOff val="40000"/>
                  </a:schemeClr>
                </a:solidFill>
              </a:rPr>
              <a:t>should extract useful information from training examples</a:t>
            </a:r>
            <a:r>
              <a:rPr lang="en-US" altLang="zh-TW" sz="2400" dirty="0" smtClean="0"/>
              <a:t>.</a:t>
            </a:r>
          </a:p>
          <a:p>
            <a:endParaRPr lang="en-US" altLang="zh-TW" sz="2400" dirty="0" smtClean="0"/>
          </a:p>
          <a:p>
            <a:endParaRPr lang="en-US" altLang="zh-TW" sz="2400" dirty="0"/>
          </a:p>
        </p:txBody>
      </p:sp>
      <p:sp>
        <p:nvSpPr>
          <p:cNvPr id="2" name="標題 1"/>
          <p:cNvSpPr>
            <a:spLocks noGrp="1"/>
          </p:cNvSpPr>
          <p:nvPr>
            <p:ph type="title"/>
          </p:nvPr>
        </p:nvSpPr>
        <p:spPr>
          <a:xfrm>
            <a:off x="232013" y="290229"/>
            <a:ext cx="6974006" cy="654050"/>
          </a:xfrm>
        </p:spPr>
        <p:txBody>
          <a:bodyPr/>
          <a:lstStyle/>
          <a:p>
            <a:r>
              <a:rPr lang="en-US" altLang="zh-TW" sz="2400" b="1" dirty="0">
                <a:solidFill>
                  <a:schemeClr val="accent2"/>
                </a:solidFill>
              </a:rPr>
              <a:t>Algorithms</a:t>
            </a:r>
            <a:endParaRPr lang="zh-TW" altLang="en-US" sz="2400" b="1" dirty="0">
              <a:solidFill>
                <a:schemeClr val="accent2"/>
              </a:solidFill>
            </a:endParaRPr>
          </a:p>
        </p:txBody>
      </p:sp>
    </p:spTree>
    <p:extLst>
      <p:ext uri="{BB962C8B-B14F-4D97-AF65-F5344CB8AC3E}">
        <p14:creationId xmlns:p14="http://schemas.microsoft.com/office/powerpoint/2010/main" val="2291361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91315" y="1270838"/>
            <a:ext cx="8229600" cy="5060159"/>
          </a:xfrm>
        </p:spPr>
        <p:txBody>
          <a:bodyPr>
            <a:noAutofit/>
          </a:bodyPr>
          <a:lstStyle/>
          <a:p>
            <a:pPr marL="269875">
              <a:buFont typeface="Arial" panose="020B0604020202020204" pitchFamily="34" charset="0"/>
              <a:buChar char="•"/>
            </a:pPr>
            <a:r>
              <a:rPr lang="en-US" altLang="zh-TW" sz="2000" b="1" dirty="0"/>
              <a:t>Supervised </a:t>
            </a:r>
            <a:r>
              <a:rPr lang="en-US" altLang="zh-TW" sz="2000" b="1" dirty="0" smtClean="0"/>
              <a:t>learning                                             </a:t>
            </a:r>
            <a:endParaRPr lang="en-US" altLang="zh-TW" sz="2000" dirty="0" smtClean="0"/>
          </a:p>
          <a:p>
            <a:pPr lvl="2">
              <a:buFont typeface="Courier New" panose="02070309020205020404" pitchFamily="49" charset="0"/>
              <a:buChar char="o"/>
            </a:pPr>
            <a:r>
              <a:rPr lang="en-US" altLang="zh-TW" dirty="0" smtClean="0"/>
              <a:t>Prediction</a:t>
            </a:r>
          </a:p>
          <a:p>
            <a:pPr lvl="2">
              <a:buFont typeface="Courier New" panose="02070309020205020404" pitchFamily="49" charset="0"/>
              <a:buChar char="o"/>
            </a:pPr>
            <a:r>
              <a:rPr lang="en-US" altLang="zh-TW" dirty="0" smtClean="0"/>
              <a:t>Classification </a:t>
            </a:r>
            <a:r>
              <a:rPr lang="en-US" altLang="zh-TW" dirty="0"/>
              <a:t>(discrete labels), Regression (real values)</a:t>
            </a:r>
          </a:p>
          <a:p>
            <a:pPr marL="269875">
              <a:buFont typeface="Arial" panose="020B0604020202020204" pitchFamily="34" charset="0"/>
              <a:buChar char="•"/>
            </a:pPr>
            <a:r>
              <a:rPr lang="en-US" altLang="zh-TW" sz="2000" b="1" dirty="0"/>
              <a:t>Unsupervised learning                                         </a:t>
            </a:r>
          </a:p>
          <a:p>
            <a:pPr lvl="2">
              <a:buFont typeface="Courier New" panose="02070309020205020404" pitchFamily="49" charset="0"/>
              <a:buChar char="o"/>
            </a:pPr>
            <a:r>
              <a:rPr lang="en-US" altLang="zh-TW" dirty="0"/>
              <a:t>Clustering</a:t>
            </a:r>
          </a:p>
          <a:p>
            <a:pPr lvl="2">
              <a:buFont typeface="Courier New" panose="02070309020205020404" pitchFamily="49" charset="0"/>
              <a:buChar char="o"/>
            </a:pPr>
            <a:r>
              <a:rPr lang="en-US" altLang="zh-TW" dirty="0"/>
              <a:t>Probability distribution estimation</a:t>
            </a:r>
          </a:p>
          <a:p>
            <a:pPr lvl="2">
              <a:buFont typeface="Courier New" panose="02070309020205020404" pitchFamily="49" charset="0"/>
              <a:buChar char="o"/>
            </a:pPr>
            <a:r>
              <a:rPr lang="en-US" altLang="zh-TW" dirty="0"/>
              <a:t>Finding association (in features)</a:t>
            </a:r>
          </a:p>
          <a:p>
            <a:pPr lvl="2">
              <a:buFont typeface="Courier New" panose="02070309020205020404" pitchFamily="49" charset="0"/>
              <a:buChar char="o"/>
            </a:pPr>
            <a:r>
              <a:rPr lang="en-US" altLang="zh-TW" dirty="0"/>
              <a:t>Dimension reduction </a:t>
            </a:r>
          </a:p>
          <a:p>
            <a:pPr marL="269875">
              <a:buFont typeface="Arial" panose="020B0604020202020204" pitchFamily="34" charset="0"/>
              <a:buChar char="•"/>
            </a:pPr>
            <a:r>
              <a:rPr lang="en-US" altLang="zh-TW" sz="2000" b="1" dirty="0"/>
              <a:t>Semi-supervised learning</a:t>
            </a:r>
          </a:p>
          <a:p>
            <a:pPr marL="269875">
              <a:buFont typeface="Arial" panose="020B0604020202020204" pitchFamily="34" charset="0"/>
              <a:buChar char="•"/>
            </a:pPr>
            <a:r>
              <a:rPr lang="en-US" altLang="zh-TW" sz="2000" b="1" dirty="0"/>
              <a:t>Reinforcement learning</a:t>
            </a:r>
          </a:p>
          <a:p>
            <a:pPr lvl="2">
              <a:buFont typeface="Courier New" panose="02070309020205020404" pitchFamily="49" charset="0"/>
              <a:buChar char="o"/>
            </a:pPr>
            <a:r>
              <a:rPr lang="en-US" altLang="zh-TW" dirty="0" smtClean="0"/>
              <a:t>Decision </a:t>
            </a:r>
            <a:r>
              <a:rPr lang="en-US" altLang="zh-TW" dirty="0"/>
              <a:t>making (robot, chess machine)</a:t>
            </a:r>
          </a:p>
          <a:p>
            <a:endParaRPr lang="zh-TW" altLang="en-US" sz="2400" dirty="0"/>
          </a:p>
        </p:txBody>
      </p:sp>
      <p:sp>
        <p:nvSpPr>
          <p:cNvPr id="2" name="標題 1"/>
          <p:cNvSpPr>
            <a:spLocks noGrp="1"/>
          </p:cNvSpPr>
          <p:nvPr>
            <p:ph type="title"/>
          </p:nvPr>
        </p:nvSpPr>
        <p:spPr>
          <a:xfrm>
            <a:off x="163773" y="249286"/>
            <a:ext cx="9143999" cy="654050"/>
          </a:xfrm>
        </p:spPr>
        <p:txBody>
          <a:bodyPr>
            <a:normAutofit/>
          </a:bodyPr>
          <a:lstStyle/>
          <a:p>
            <a:r>
              <a:rPr lang="en-US" altLang="zh-TW" sz="2400" b="1" dirty="0">
                <a:solidFill>
                  <a:schemeClr val="accent2"/>
                </a:solidFill>
              </a:rPr>
              <a:t>Algorithms</a:t>
            </a:r>
            <a:endParaRPr lang="zh-TW" altLang="en-US" sz="2400" b="1" dirty="0">
              <a:solidFill>
                <a:schemeClr val="accent2"/>
              </a:solidFill>
            </a:endParaRPr>
          </a:p>
        </p:txBody>
      </p:sp>
    </p:spTree>
    <p:extLst>
      <p:ext uri="{BB962C8B-B14F-4D97-AF65-F5344CB8AC3E}">
        <p14:creationId xmlns:p14="http://schemas.microsoft.com/office/powerpoint/2010/main" val="350522298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CapgeminiTemplate_Pradeep">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F2F27FA532E1440BBB216045CCA2436" ma:contentTypeVersion="0" ma:contentTypeDescription="Create a new document." ma:contentTypeScope="" ma:versionID="3ba8609c7665c84a77543b3bac825d5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4EC633-1627-4A60-A2BF-2426CB35E7A3}">
  <ds:schemaRefs>
    <ds:schemaRef ds:uri="http://schemas.microsoft.com/sharepoint/v3/contenttype/forms"/>
  </ds:schemaRefs>
</ds:datastoreItem>
</file>

<file path=customXml/itemProps2.xml><?xml version="1.0" encoding="utf-8"?>
<ds:datastoreItem xmlns:ds="http://schemas.openxmlformats.org/officeDocument/2006/customXml" ds:itemID="{73A9FC01-6108-4C10-935C-A22E44F3E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C8A0C4F-596F-49FD-B18B-0ACB1AC42ADE}">
  <ds:schemaRefs>
    <ds:schemaRef ds:uri="http://schemas.openxmlformats.org/package/2006/metadata/core-properties"/>
    <ds:schemaRef ds:uri="http://schemas.microsoft.com/office/2006/documentManagement/types"/>
    <ds:schemaRef ds:uri="http://purl.org/dc/terms/"/>
    <ds:schemaRef ds:uri="http://purl.org/dc/dcmitype/"/>
    <ds:schemaRef ds:uri="http://purl.org/dc/elements/1.1/"/>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CapgeminiTemplate_Pradeep</Template>
  <TotalTime>128</TotalTime>
  <Words>672</Words>
  <Application>Microsoft Office PowerPoint</Application>
  <PresentationFormat>On-screen Show (4:3)</PresentationFormat>
  <Paragraphs>113</Paragraphs>
  <Slides>16</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CapgeminiTemplate_Pradeep</vt:lpstr>
      <vt:lpstr>think-cell Slide</vt:lpstr>
      <vt:lpstr>Machine Learning</vt:lpstr>
      <vt:lpstr>Data Mining</vt:lpstr>
      <vt:lpstr>Difference between Machine Learning and Statistical Modeling</vt:lpstr>
      <vt:lpstr>So What Is Machine Learning?</vt:lpstr>
      <vt:lpstr>Machine Learning…….</vt:lpstr>
      <vt:lpstr>Why “Learn”?</vt:lpstr>
      <vt:lpstr>What We Talk About When We  Talk About “Learning”</vt:lpstr>
      <vt:lpstr>Algorithms</vt:lpstr>
      <vt:lpstr>Algorithms</vt:lpstr>
      <vt:lpstr>Supervised learning</vt:lpstr>
      <vt:lpstr>Unsupervised learning</vt:lpstr>
      <vt:lpstr>Learning techniques</vt:lpstr>
      <vt:lpstr>Learning techniques</vt:lpstr>
      <vt:lpstr>Machine Learning in Manufacturing</vt:lpstr>
      <vt:lpstr>Applications in Other Areas </vt:lpstr>
      <vt:lpstr>Applications in Healthcare and Life science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Markov Chain</dc:title>
  <dc:creator>Pradeep Bilurkar (RTIC)</dc:creator>
  <cp:lastModifiedBy>Pradeep Bilurkar (RTIC)</cp:lastModifiedBy>
  <cp:revision>9</cp:revision>
  <dcterms:created xsi:type="dcterms:W3CDTF">2016-11-30T05:33:41Z</dcterms:created>
  <dcterms:modified xsi:type="dcterms:W3CDTF">2016-12-21T04:48:56Z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0x010100AF2F27FA532E1440BBB216045CCA2436</vt:lpwstr>
  </property>
</Properties>
</file>