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charts/chart4.xml" ContentType="application/vnd.openxmlformats-officedocument.drawingml.chart+xml"/>
  <Override PartName="/ppt/notesSlides/notesSlide1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notesSlides/notesSlide2.xml" ContentType="application/vnd.openxmlformats-officedocument.presentationml.notesSlide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312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4" r:id="rId17"/>
    <p:sldId id="272" r:id="rId18"/>
    <p:sldId id="271" r:id="rId19"/>
    <p:sldId id="273" r:id="rId20"/>
    <p:sldId id="274" r:id="rId21"/>
    <p:sldId id="275" r:id="rId22"/>
    <p:sldId id="277" r:id="rId23"/>
    <p:sldId id="299" r:id="rId24"/>
    <p:sldId id="309" r:id="rId25"/>
    <p:sldId id="278" r:id="rId26"/>
    <p:sldId id="279" r:id="rId27"/>
    <p:sldId id="280" r:id="rId28"/>
    <p:sldId id="281" r:id="rId29"/>
    <p:sldId id="283" r:id="rId30"/>
    <p:sldId id="285" r:id="rId31"/>
    <p:sldId id="288" r:id="rId32"/>
    <p:sldId id="286" r:id="rId33"/>
    <p:sldId id="297" r:id="rId34"/>
    <p:sldId id="298" r:id="rId35"/>
    <p:sldId id="287" r:id="rId36"/>
    <p:sldId id="289" r:id="rId37"/>
    <p:sldId id="291" r:id="rId38"/>
    <p:sldId id="290" r:id="rId39"/>
    <p:sldId id="292" r:id="rId40"/>
    <p:sldId id="293" r:id="rId41"/>
    <p:sldId id="294" r:id="rId42"/>
    <p:sldId id="295" r:id="rId43"/>
    <p:sldId id="296" r:id="rId44"/>
    <p:sldId id="301" r:id="rId45"/>
    <p:sldId id="300" r:id="rId46"/>
    <p:sldId id="302" r:id="rId47"/>
    <p:sldId id="304" r:id="rId48"/>
    <p:sldId id="303" r:id="rId49"/>
    <p:sldId id="305" r:id="rId50"/>
    <p:sldId id="306" r:id="rId51"/>
    <p:sldId id="307" r:id="rId52"/>
    <p:sldId id="308" r:id="rId53"/>
    <p:sldId id="311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>
        <p:scale>
          <a:sx n="50" d="100"/>
          <a:sy n="50" d="100"/>
        </p:scale>
        <p:origin x="-1416" y="-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799744"/>
        <c:axId val="74855168"/>
      </c:scatterChart>
      <c:valAx>
        <c:axId val="74799744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74855168"/>
        <c:crosses val="autoZero"/>
        <c:crossBetween val="midCat"/>
      </c:valAx>
      <c:valAx>
        <c:axId val="748551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74799744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870144"/>
        <c:axId val="74872320"/>
      </c:scatterChart>
      <c:valAx>
        <c:axId val="74870144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74872320"/>
        <c:crosses val="autoZero"/>
        <c:crossBetween val="midCat"/>
      </c:valAx>
      <c:valAx>
        <c:axId val="748723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74870144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977664"/>
        <c:axId val="74979584"/>
      </c:scatterChart>
      <c:valAx>
        <c:axId val="74977664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74979584"/>
        <c:crosses val="autoZero"/>
        <c:crossBetween val="midCat"/>
      </c:valAx>
      <c:valAx>
        <c:axId val="749795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74977664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277056"/>
        <c:axId val="77278592"/>
      </c:lineChart>
      <c:catAx>
        <c:axId val="77277056"/>
        <c:scaling>
          <c:orientation val="minMax"/>
        </c:scaling>
        <c:delete val="0"/>
        <c:axPos val="b"/>
        <c:numFmt formatCode="General" sourceLinked="0"/>
        <c:majorTickMark val="cross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77278592"/>
        <c:crosses val="autoZero"/>
        <c:auto val="1"/>
        <c:lblAlgn val="ctr"/>
        <c:lblOffset val="100"/>
        <c:noMultiLvlLbl val="0"/>
      </c:catAx>
      <c:valAx>
        <c:axId val="77278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77277056"/>
        <c:crossesAt val="1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D9658-AA2D-4E97-B296-22766F0403EC}" type="datetimeFigureOut">
              <a:rPr lang="en-IN" smtClean="0"/>
              <a:t>09-05-2016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5A058-50FC-400C-A5BA-A0AD9314E5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852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5A058-50FC-400C-A5BA-A0AD9314E51E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966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5A058-50FC-400C-A5BA-A0AD9314E51E}" type="slidenum">
              <a:rPr lang="en-IN" smtClean="0"/>
              <a:t>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516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2A72-EBDE-4D87-B4D9-168558CF4A71}" type="datetimeFigureOut">
              <a:rPr lang="en-IN" smtClean="0"/>
              <a:t>09-05-2016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28AB-FE8B-4348-98C8-85884C4B2E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6780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2A72-EBDE-4D87-B4D9-168558CF4A71}" type="datetimeFigureOut">
              <a:rPr lang="en-IN" smtClean="0"/>
              <a:t>09-05-2016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28AB-FE8B-4348-98C8-85884C4B2E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8429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2A72-EBDE-4D87-B4D9-168558CF4A71}" type="datetimeFigureOut">
              <a:rPr lang="en-IN" smtClean="0"/>
              <a:t>09-05-2016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28AB-FE8B-4348-98C8-85884C4B2E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8200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563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2A72-EBDE-4D87-B4D9-168558CF4A71}" type="datetimeFigureOut">
              <a:rPr lang="en-IN" smtClean="0"/>
              <a:t>09-05-2016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28AB-FE8B-4348-98C8-85884C4B2E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6227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2A72-EBDE-4D87-B4D9-168558CF4A71}" type="datetimeFigureOut">
              <a:rPr lang="en-IN" smtClean="0"/>
              <a:t>09-05-2016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28AB-FE8B-4348-98C8-85884C4B2E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6543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2A72-EBDE-4D87-B4D9-168558CF4A71}" type="datetimeFigureOut">
              <a:rPr lang="en-IN" smtClean="0"/>
              <a:t>09-05-2016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28AB-FE8B-4348-98C8-85884C4B2E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574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2A72-EBDE-4D87-B4D9-168558CF4A71}" type="datetimeFigureOut">
              <a:rPr lang="en-IN" smtClean="0"/>
              <a:t>09-05-2016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28AB-FE8B-4348-98C8-85884C4B2E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5260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2A72-EBDE-4D87-B4D9-168558CF4A71}" type="datetimeFigureOut">
              <a:rPr lang="en-IN" smtClean="0"/>
              <a:t>09-05-2016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28AB-FE8B-4348-98C8-85884C4B2E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1218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2A72-EBDE-4D87-B4D9-168558CF4A71}" type="datetimeFigureOut">
              <a:rPr lang="en-IN" smtClean="0"/>
              <a:t>09-05-2016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28AB-FE8B-4348-98C8-85884C4B2E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1594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2A72-EBDE-4D87-B4D9-168558CF4A71}" type="datetimeFigureOut">
              <a:rPr lang="en-IN" smtClean="0"/>
              <a:t>09-05-2016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28AB-FE8B-4348-98C8-85884C4B2E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226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2A72-EBDE-4D87-B4D9-168558CF4A71}" type="datetimeFigureOut">
              <a:rPr lang="en-IN" smtClean="0"/>
              <a:t>09-05-2016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28AB-FE8B-4348-98C8-85884C4B2E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7503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F2A72-EBDE-4D87-B4D9-168558CF4A71}" type="datetimeFigureOut">
              <a:rPr lang="en-IN" smtClean="0"/>
              <a:t>09-05-2016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A28AB-FE8B-4348-98C8-85884C4B2E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4749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tags" Target="../tags/tag11.xml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1.png"/><Relationship Id="rId7" Type="http://schemas.openxmlformats.org/officeDocument/2006/relationships/chart" Target="../charts/chart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32.png"/><Relationship Id="rId9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tags" Target="../tags/tag27.xml"/><Relationship Id="rId18" Type="http://schemas.openxmlformats.org/officeDocument/2006/relationships/image" Target="../media/image38.png"/><Relationship Id="rId26" Type="http://schemas.openxmlformats.org/officeDocument/2006/relationships/image" Target="../media/image380.png"/><Relationship Id="rId3" Type="http://schemas.openxmlformats.org/officeDocument/2006/relationships/tags" Target="../tags/tag17.xml"/><Relationship Id="rId21" Type="http://schemas.openxmlformats.org/officeDocument/2006/relationships/image" Target="../media/image41.png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17" Type="http://schemas.openxmlformats.org/officeDocument/2006/relationships/image" Target="../media/image37.png"/><Relationship Id="rId25" Type="http://schemas.openxmlformats.org/officeDocument/2006/relationships/image" Target="../media/image45.png"/><Relationship Id="rId2" Type="http://schemas.openxmlformats.org/officeDocument/2006/relationships/tags" Target="../tags/tag16.xml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29" Type="http://schemas.openxmlformats.org/officeDocument/2006/relationships/image" Target="../media/image48.png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24" Type="http://schemas.openxmlformats.org/officeDocument/2006/relationships/image" Target="../media/image44.png"/><Relationship Id="rId5" Type="http://schemas.openxmlformats.org/officeDocument/2006/relationships/tags" Target="../tags/tag19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43.png"/><Relationship Id="rId28" Type="http://schemas.openxmlformats.org/officeDocument/2006/relationships/image" Target="../media/image47.png"/><Relationship Id="rId10" Type="http://schemas.openxmlformats.org/officeDocument/2006/relationships/tags" Target="../tags/tag24.xml"/><Relationship Id="rId19" Type="http://schemas.openxmlformats.org/officeDocument/2006/relationships/image" Target="../media/image39.png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tags" Target="../tags/tag28.xml"/><Relationship Id="rId22" Type="http://schemas.openxmlformats.org/officeDocument/2006/relationships/image" Target="../media/image42.png"/><Relationship Id="rId27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chart" Target="../charts/char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image" Target="../media/image79.jpg"/><Relationship Id="rId18" Type="http://schemas.openxmlformats.org/officeDocument/2006/relationships/image" Target="../media/image84.png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openxmlformats.org/officeDocument/2006/relationships/image" Target="../media/image78.jpeg"/><Relationship Id="rId17" Type="http://schemas.openxmlformats.org/officeDocument/2006/relationships/image" Target="../media/image83.png"/><Relationship Id="rId2" Type="http://schemas.openxmlformats.org/officeDocument/2006/relationships/tags" Target="../tags/tag35.xml"/><Relationship Id="rId16" Type="http://schemas.openxmlformats.org/officeDocument/2006/relationships/image" Target="../media/image82.png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image" Target="../media/image77.jpeg"/><Relationship Id="rId5" Type="http://schemas.openxmlformats.org/officeDocument/2006/relationships/tags" Target="../tags/tag38.xml"/><Relationship Id="rId15" Type="http://schemas.openxmlformats.org/officeDocument/2006/relationships/image" Target="../media/image81.png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37.xml"/><Relationship Id="rId9" Type="http://schemas.openxmlformats.org/officeDocument/2006/relationships/tags" Target="../tags/tag42.xml"/><Relationship Id="rId14" Type="http://schemas.openxmlformats.org/officeDocument/2006/relationships/image" Target="../media/image80.jp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13" Type="http://schemas.openxmlformats.org/officeDocument/2006/relationships/image" Target="../media/image86.jpg"/><Relationship Id="rId18" Type="http://schemas.openxmlformats.org/officeDocument/2006/relationships/image" Target="../media/image83.png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image" Target="../media/image85.jpg"/><Relationship Id="rId17" Type="http://schemas.openxmlformats.org/officeDocument/2006/relationships/image" Target="../media/image90.png"/><Relationship Id="rId2" Type="http://schemas.openxmlformats.org/officeDocument/2006/relationships/tags" Target="../tags/tag44.xml"/><Relationship Id="rId16" Type="http://schemas.openxmlformats.org/officeDocument/2006/relationships/image" Target="../media/image89.png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47.xml"/><Relationship Id="rId15" Type="http://schemas.openxmlformats.org/officeDocument/2006/relationships/image" Target="../media/image88.jpg"/><Relationship Id="rId10" Type="http://schemas.openxmlformats.org/officeDocument/2006/relationships/tags" Target="../tags/tag52.xml"/><Relationship Id="rId19" Type="http://schemas.openxmlformats.org/officeDocument/2006/relationships/image" Target="../media/image84.png"/><Relationship Id="rId4" Type="http://schemas.openxmlformats.org/officeDocument/2006/relationships/tags" Target="../tags/tag46.xml"/><Relationship Id="rId9" Type="http://schemas.openxmlformats.org/officeDocument/2006/relationships/tags" Target="../tags/tag51.xml"/><Relationship Id="rId14" Type="http://schemas.openxmlformats.org/officeDocument/2006/relationships/image" Target="../media/image87.jp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tags" Target="../tags/tag55.xml"/><Relationship Id="rId7" Type="http://schemas.openxmlformats.org/officeDocument/2006/relationships/image" Target="../media/image91.png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95.png"/><Relationship Id="rId5" Type="http://schemas.openxmlformats.org/officeDocument/2006/relationships/tags" Target="../tags/tag57.xml"/><Relationship Id="rId10" Type="http://schemas.openxmlformats.org/officeDocument/2006/relationships/image" Target="../media/image94.png"/><Relationship Id="rId4" Type="http://schemas.openxmlformats.org/officeDocument/2006/relationships/tags" Target="../tags/tag56.xml"/><Relationship Id="rId9" Type="http://schemas.openxmlformats.org/officeDocument/2006/relationships/image" Target="../media/image9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13" Type="http://schemas.openxmlformats.org/officeDocument/2006/relationships/image" Target="../media/image97.png"/><Relationship Id="rId18" Type="http://schemas.openxmlformats.org/officeDocument/2006/relationships/image" Target="../media/image102.png"/><Relationship Id="rId3" Type="http://schemas.openxmlformats.org/officeDocument/2006/relationships/tags" Target="../tags/tag60.xml"/><Relationship Id="rId21" Type="http://schemas.openxmlformats.org/officeDocument/2006/relationships/image" Target="../media/image50.png"/><Relationship Id="rId7" Type="http://schemas.openxmlformats.org/officeDocument/2006/relationships/tags" Target="../tags/tag64.xml"/><Relationship Id="rId12" Type="http://schemas.openxmlformats.org/officeDocument/2006/relationships/image" Target="../media/image96.png"/><Relationship Id="rId17" Type="http://schemas.openxmlformats.org/officeDocument/2006/relationships/image" Target="../media/image101.png"/><Relationship Id="rId2" Type="http://schemas.openxmlformats.org/officeDocument/2006/relationships/tags" Target="../tags/tag59.xml"/><Relationship Id="rId16" Type="http://schemas.openxmlformats.org/officeDocument/2006/relationships/image" Target="../media/image100.png"/><Relationship Id="rId20" Type="http://schemas.openxmlformats.org/officeDocument/2006/relationships/image" Target="../media/image49.png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62.xml"/><Relationship Id="rId15" Type="http://schemas.openxmlformats.org/officeDocument/2006/relationships/image" Target="../media/image99.png"/><Relationship Id="rId10" Type="http://schemas.openxmlformats.org/officeDocument/2006/relationships/tags" Target="../tags/tag67.xml"/><Relationship Id="rId19" Type="http://schemas.openxmlformats.org/officeDocument/2006/relationships/image" Target="../media/image39.png"/><Relationship Id="rId4" Type="http://schemas.openxmlformats.org/officeDocument/2006/relationships/tags" Target="../tags/tag61.xml"/><Relationship Id="rId9" Type="http://schemas.openxmlformats.org/officeDocument/2006/relationships/tags" Target="../tags/tag66.xml"/><Relationship Id="rId14" Type="http://schemas.openxmlformats.org/officeDocument/2006/relationships/image" Target="../media/image9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00.png"/><Relationship Id="rId3" Type="http://schemas.openxmlformats.org/officeDocument/2006/relationships/tags" Target="../tags/tag70.xml"/><Relationship Id="rId7" Type="http://schemas.openxmlformats.org/officeDocument/2006/relationships/image" Target="../media/image940.png"/><Relationship Id="rId12" Type="http://schemas.openxmlformats.org/officeDocument/2006/relationships/image" Target="../media/image107.png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06.png"/><Relationship Id="rId5" Type="http://schemas.openxmlformats.org/officeDocument/2006/relationships/tags" Target="../tags/tag72.xml"/><Relationship Id="rId15" Type="http://schemas.openxmlformats.org/officeDocument/2006/relationships/image" Target="../media/image1020.png"/><Relationship Id="rId10" Type="http://schemas.openxmlformats.org/officeDocument/2006/relationships/image" Target="../media/image105.png"/><Relationship Id="rId4" Type="http://schemas.openxmlformats.org/officeDocument/2006/relationships/tags" Target="../tags/tag71.xml"/><Relationship Id="rId9" Type="http://schemas.openxmlformats.org/officeDocument/2006/relationships/image" Target="../media/image104.png"/><Relationship Id="rId14" Type="http://schemas.openxmlformats.org/officeDocument/2006/relationships/image" Target="../media/image101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tags" Target="../tags/tag75.xml"/><Relationship Id="rId7" Type="http://schemas.openxmlformats.org/officeDocument/2006/relationships/image" Target="../media/image108.png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090.png"/><Relationship Id="rId5" Type="http://schemas.openxmlformats.org/officeDocument/2006/relationships/tags" Target="../tags/tag77.xml"/><Relationship Id="rId10" Type="http://schemas.openxmlformats.org/officeDocument/2006/relationships/image" Target="../media/image1080.png"/><Relationship Id="rId4" Type="http://schemas.openxmlformats.org/officeDocument/2006/relationships/tags" Target="../tags/tag76.xml"/><Relationship Id="rId9" Type="http://schemas.openxmlformats.org/officeDocument/2006/relationships/image" Target="../media/image9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image" Target="../media/image110.png"/><Relationship Id="rId5" Type="http://schemas.openxmlformats.org/officeDocument/2006/relationships/image" Target="../media/image104.png"/><Relationship Id="rId4" Type="http://schemas.openxmlformats.org/officeDocument/2006/relationships/image" Target="../media/image103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13" Type="http://schemas.openxmlformats.org/officeDocument/2006/relationships/image" Target="../media/image115.png"/><Relationship Id="rId18" Type="http://schemas.openxmlformats.org/officeDocument/2006/relationships/image" Target="../media/image117.png"/><Relationship Id="rId26" Type="http://schemas.openxmlformats.org/officeDocument/2006/relationships/image" Target="../media/image125.png"/><Relationship Id="rId3" Type="http://schemas.openxmlformats.org/officeDocument/2006/relationships/tags" Target="../tags/tag82.xml"/><Relationship Id="rId21" Type="http://schemas.openxmlformats.org/officeDocument/2006/relationships/image" Target="../media/image121.png"/><Relationship Id="rId7" Type="http://schemas.openxmlformats.org/officeDocument/2006/relationships/tags" Target="../tags/tag86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50.png"/><Relationship Id="rId25" Type="http://schemas.openxmlformats.org/officeDocument/2006/relationships/image" Target="../media/image13.png"/><Relationship Id="rId2" Type="http://schemas.openxmlformats.org/officeDocument/2006/relationships/tags" Target="../tags/tag81.xml"/><Relationship Id="rId16" Type="http://schemas.openxmlformats.org/officeDocument/2006/relationships/image" Target="../media/image49.png"/><Relationship Id="rId20" Type="http://schemas.openxmlformats.org/officeDocument/2006/relationships/image" Target="../media/image119.png"/><Relationship Id="rId29" Type="http://schemas.openxmlformats.org/officeDocument/2006/relationships/image" Target="../media/image128.png"/><Relationship Id="rId1" Type="http://schemas.openxmlformats.org/officeDocument/2006/relationships/tags" Target="../tags/tag80.xml"/><Relationship Id="rId6" Type="http://schemas.openxmlformats.org/officeDocument/2006/relationships/tags" Target="../tags/tag85.xml"/><Relationship Id="rId11" Type="http://schemas.openxmlformats.org/officeDocument/2006/relationships/tags" Target="../tags/tag90.xml"/><Relationship Id="rId24" Type="http://schemas.openxmlformats.org/officeDocument/2006/relationships/image" Target="../media/image11.png"/><Relationship Id="rId5" Type="http://schemas.openxmlformats.org/officeDocument/2006/relationships/tags" Target="../tags/tag84.xml"/><Relationship Id="rId15" Type="http://schemas.openxmlformats.org/officeDocument/2006/relationships/image" Target="../media/image118.png"/><Relationship Id="rId23" Type="http://schemas.openxmlformats.org/officeDocument/2006/relationships/image" Target="../media/image123.png"/><Relationship Id="rId28" Type="http://schemas.openxmlformats.org/officeDocument/2006/relationships/image" Target="../media/image127.png"/><Relationship Id="rId10" Type="http://schemas.openxmlformats.org/officeDocument/2006/relationships/tags" Target="../tags/tag89.xml"/><Relationship Id="rId19" Type="http://schemas.openxmlformats.org/officeDocument/2006/relationships/image" Target="../media/image120.png"/><Relationship Id="rId4" Type="http://schemas.openxmlformats.org/officeDocument/2006/relationships/tags" Target="../tags/tag83.xml"/><Relationship Id="rId9" Type="http://schemas.openxmlformats.org/officeDocument/2006/relationships/tags" Target="../tags/tag88.xml"/><Relationship Id="rId14" Type="http://schemas.openxmlformats.org/officeDocument/2006/relationships/image" Target="../media/image116.png"/><Relationship Id="rId22" Type="http://schemas.openxmlformats.org/officeDocument/2006/relationships/image" Target="../media/image122.png"/><Relationship Id="rId27" Type="http://schemas.openxmlformats.org/officeDocument/2006/relationships/image" Target="../media/image12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13" Type="http://schemas.openxmlformats.org/officeDocument/2006/relationships/image" Target="../media/image139.png"/><Relationship Id="rId3" Type="http://schemas.openxmlformats.org/officeDocument/2006/relationships/image" Target="../media/image129.png"/><Relationship Id="rId7" Type="http://schemas.microsoft.com/office/2007/relationships/hdphoto" Target="../media/hdphoto1.wdp"/><Relationship Id="rId12" Type="http://schemas.openxmlformats.org/officeDocument/2006/relationships/image" Target="../media/image138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11" Type="http://schemas.openxmlformats.org/officeDocument/2006/relationships/image" Target="../media/image137.png"/><Relationship Id="rId5" Type="http://schemas.openxmlformats.org/officeDocument/2006/relationships/image" Target="../media/image131.png"/><Relationship Id="rId10" Type="http://schemas.openxmlformats.org/officeDocument/2006/relationships/image" Target="../media/image136.png"/><Relationship Id="rId4" Type="http://schemas.openxmlformats.org/officeDocument/2006/relationships/image" Target="../media/image130.png"/><Relationship Id="rId9" Type="http://schemas.openxmlformats.org/officeDocument/2006/relationships/image" Target="../media/image13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98.xml"/><Relationship Id="rId13" Type="http://schemas.openxmlformats.org/officeDocument/2006/relationships/image" Target="../media/image140.png"/><Relationship Id="rId18" Type="http://schemas.openxmlformats.org/officeDocument/2006/relationships/image" Target="../media/image145.png"/><Relationship Id="rId3" Type="http://schemas.openxmlformats.org/officeDocument/2006/relationships/tags" Target="../tags/tag93.xml"/><Relationship Id="rId21" Type="http://schemas.openxmlformats.org/officeDocument/2006/relationships/image" Target="../media/image148.png"/><Relationship Id="rId7" Type="http://schemas.openxmlformats.org/officeDocument/2006/relationships/tags" Target="../tags/tag97.xml"/><Relationship Id="rId12" Type="http://schemas.openxmlformats.org/officeDocument/2006/relationships/image" Target="../media/image135.png"/><Relationship Id="rId17" Type="http://schemas.openxmlformats.org/officeDocument/2006/relationships/image" Target="../media/image144.png"/><Relationship Id="rId2" Type="http://schemas.openxmlformats.org/officeDocument/2006/relationships/tags" Target="../tags/tag92.xml"/><Relationship Id="rId16" Type="http://schemas.openxmlformats.org/officeDocument/2006/relationships/image" Target="../media/image143.png"/><Relationship Id="rId20" Type="http://schemas.openxmlformats.org/officeDocument/2006/relationships/image" Target="../media/image147.png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11" Type="http://schemas.openxmlformats.org/officeDocument/2006/relationships/slideLayout" Target="../slideLayouts/slideLayout12.xml"/><Relationship Id="rId5" Type="http://schemas.openxmlformats.org/officeDocument/2006/relationships/tags" Target="../tags/tag95.xml"/><Relationship Id="rId15" Type="http://schemas.openxmlformats.org/officeDocument/2006/relationships/image" Target="../media/image142.png"/><Relationship Id="rId10" Type="http://schemas.openxmlformats.org/officeDocument/2006/relationships/tags" Target="../tags/tag100.xml"/><Relationship Id="rId19" Type="http://schemas.openxmlformats.org/officeDocument/2006/relationships/image" Target="../media/image146.png"/><Relationship Id="rId4" Type="http://schemas.openxmlformats.org/officeDocument/2006/relationships/tags" Target="../tags/tag94.xml"/><Relationship Id="rId9" Type="http://schemas.openxmlformats.org/officeDocument/2006/relationships/tags" Target="../tags/tag99.xml"/><Relationship Id="rId14" Type="http://schemas.openxmlformats.org/officeDocument/2006/relationships/image" Target="../media/image14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tags" Target="../tags/tag103.xml"/><Relationship Id="rId7" Type="http://schemas.openxmlformats.org/officeDocument/2006/relationships/image" Target="../media/image149.png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153.png"/><Relationship Id="rId5" Type="http://schemas.openxmlformats.org/officeDocument/2006/relationships/tags" Target="../tags/tag105.xml"/><Relationship Id="rId10" Type="http://schemas.openxmlformats.org/officeDocument/2006/relationships/image" Target="../media/image152.png"/><Relationship Id="rId4" Type="http://schemas.openxmlformats.org/officeDocument/2006/relationships/tags" Target="../tags/tag104.xml"/><Relationship Id="rId9" Type="http://schemas.openxmlformats.org/officeDocument/2006/relationships/image" Target="../media/image151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tags" Target="../tags/tag113.xml"/><Relationship Id="rId13" Type="http://schemas.openxmlformats.org/officeDocument/2006/relationships/image" Target="../media/image154.png"/><Relationship Id="rId18" Type="http://schemas.openxmlformats.org/officeDocument/2006/relationships/image" Target="../media/image159.png"/><Relationship Id="rId26" Type="http://schemas.openxmlformats.org/officeDocument/2006/relationships/image" Target="../media/image167.png"/><Relationship Id="rId3" Type="http://schemas.openxmlformats.org/officeDocument/2006/relationships/tags" Target="../tags/tag108.xml"/><Relationship Id="rId21" Type="http://schemas.openxmlformats.org/officeDocument/2006/relationships/image" Target="../media/image162.png"/><Relationship Id="rId7" Type="http://schemas.openxmlformats.org/officeDocument/2006/relationships/tags" Target="../tags/tag112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58.png"/><Relationship Id="rId25" Type="http://schemas.openxmlformats.org/officeDocument/2006/relationships/image" Target="../media/image166.png"/><Relationship Id="rId2" Type="http://schemas.openxmlformats.org/officeDocument/2006/relationships/tags" Target="../tags/tag107.xml"/><Relationship Id="rId16" Type="http://schemas.openxmlformats.org/officeDocument/2006/relationships/image" Target="../media/image157.png"/><Relationship Id="rId20" Type="http://schemas.openxmlformats.org/officeDocument/2006/relationships/image" Target="../media/image161.png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11" Type="http://schemas.openxmlformats.org/officeDocument/2006/relationships/tags" Target="../tags/tag116.xml"/><Relationship Id="rId24" Type="http://schemas.openxmlformats.org/officeDocument/2006/relationships/image" Target="../media/image165.png"/><Relationship Id="rId5" Type="http://schemas.openxmlformats.org/officeDocument/2006/relationships/tags" Target="../tags/tag110.xml"/><Relationship Id="rId15" Type="http://schemas.openxmlformats.org/officeDocument/2006/relationships/image" Target="../media/image156.png"/><Relationship Id="rId23" Type="http://schemas.openxmlformats.org/officeDocument/2006/relationships/image" Target="../media/image164.png"/><Relationship Id="rId10" Type="http://schemas.openxmlformats.org/officeDocument/2006/relationships/tags" Target="../tags/tag115.xml"/><Relationship Id="rId19" Type="http://schemas.openxmlformats.org/officeDocument/2006/relationships/image" Target="../media/image160.png"/><Relationship Id="rId4" Type="http://schemas.openxmlformats.org/officeDocument/2006/relationships/tags" Target="../tags/tag109.xml"/><Relationship Id="rId9" Type="http://schemas.openxmlformats.org/officeDocument/2006/relationships/tags" Target="../tags/tag114.xml"/><Relationship Id="rId14" Type="http://schemas.openxmlformats.org/officeDocument/2006/relationships/image" Target="../media/image155.png"/><Relationship Id="rId22" Type="http://schemas.openxmlformats.org/officeDocument/2006/relationships/image" Target="../media/image163.png"/><Relationship Id="rId27" Type="http://schemas.openxmlformats.org/officeDocument/2006/relationships/image" Target="../media/image168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png"/><Relationship Id="rId13" Type="http://schemas.openxmlformats.org/officeDocument/2006/relationships/image" Target="../media/image174.png"/><Relationship Id="rId3" Type="http://schemas.openxmlformats.org/officeDocument/2006/relationships/tags" Target="../tags/tag119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173.png"/><Relationship Id="rId2" Type="http://schemas.openxmlformats.org/officeDocument/2006/relationships/tags" Target="../tags/tag118.xml"/><Relationship Id="rId16" Type="http://schemas.openxmlformats.org/officeDocument/2006/relationships/image" Target="../media/image175.png"/><Relationship Id="rId1" Type="http://schemas.openxmlformats.org/officeDocument/2006/relationships/tags" Target="../tags/tag117.xml"/><Relationship Id="rId6" Type="http://schemas.openxmlformats.org/officeDocument/2006/relationships/tags" Target="../tags/tag122.xml"/><Relationship Id="rId11" Type="http://schemas.openxmlformats.org/officeDocument/2006/relationships/image" Target="../media/image172.png"/><Relationship Id="rId5" Type="http://schemas.openxmlformats.org/officeDocument/2006/relationships/tags" Target="../tags/tag121.xml"/><Relationship Id="rId15" Type="http://schemas.openxmlformats.org/officeDocument/2006/relationships/image" Target="../media/image176.png"/><Relationship Id="rId10" Type="http://schemas.openxmlformats.org/officeDocument/2006/relationships/image" Target="../media/image171.png"/><Relationship Id="rId4" Type="http://schemas.openxmlformats.org/officeDocument/2006/relationships/tags" Target="../tags/tag120.xml"/><Relationship Id="rId9" Type="http://schemas.openxmlformats.org/officeDocument/2006/relationships/image" Target="../media/image170.png"/><Relationship Id="rId14" Type="http://schemas.openxmlformats.org/officeDocument/2006/relationships/image" Target="../media/image174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13" Type="http://schemas.openxmlformats.org/officeDocument/2006/relationships/tags" Target="../tags/tag135.xml"/><Relationship Id="rId18" Type="http://schemas.openxmlformats.org/officeDocument/2006/relationships/image" Target="../media/image178.png"/><Relationship Id="rId26" Type="http://schemas.openxmlformats.org/officeDocument/2006/relationships/image" Target="../media/image186.png"/><Relationship Id="rId3" Type="http://schemas.openxmlformats.org/officeDocument/2006/relationships/tags" Target="../tags/tag125.xml"/><Relationship Id="rId21" Type="http://schemas.openxmlformats.org/officeDocument/2006/relationships/image" Target="../media/image181.png"/><Relationship Id="rId7" Type="http://schemas.openxmlformats.org/officeDocument/2006/relationships/tags" Target="../tags/tag129.xml"/><Relationship Id="rId12" Type="http://schemas.openxmlformats.org/officeDocument/2006/relationships/tags" Target="../tags/tag134.xml"/><Relationship Id="rId17" Type="http://schemas.openxmlformats.org/officeDocument/2006/relationships/image" Target="../media/image177.png"/><Relationship Id="rId25" Type="http://schemas.openxmlformats.org/officeDocument/2006/relationships/image" Target="../media/image185.png"/><Relationship Id="rId2" Type="http://schemas.openxmlformats.org/officeDocument/2006/relationships/tags" Target="../tags/tag124.xml"/><Relationship Id="rId16" Type="http://schemas.openxmlformats.org/officeDocument/2006/relationships/slideLayout" Target="../slideLayouts/slideLayout12.xml"/><Relationship Id="rId20" Type="http://schemas.openxmlformats.org/officeDocument/2006/relationships/image" Target="../media/image180.png"/><Relationship Id="rId29" Type="http://schemas.openxmlformats.org/officeDocument/2006/relationships/image" Target="../media/image189.png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tags" Target="../tags/tag133.xml"/><Relationship Id="rId24" Type="http://schemas.openxmlformats.org/officeDocument/2006/relationships/image" Target="../media/image184.png"/><Relationship Id="rId5" Type="http://schemas.openxmlformats.org/officeDocument/2006/relationships/tags" Target="../tags/tag127.xml"/><Relationship Id="rId15" Type="http://schemas.openxmlformats.org/officeDocument/2006/relationships/tags" Target="../tags/tag137.xml"/><Relationship Id="rId23" Type="http://schemas.openxmlformats.org/officeDocument/2006/relationships/image" Target="../media/image183.png"/><Relationship Id="rId28" Type="http://schemas.openxmlformats.org/officeDocument/2006/relationships/image" Target="../media/image188.png"/><Relationship Id="rId10" Type="http://schemas.openxmlformats.org/officeDocument/2006/relationships/tags" Target="../tags/tag132.xml"/><Relationship Id="rId19" Type="http://schemas.openxmlformats.org/officeDocument/2006/relationships/image" Target="../media/image179.png"/><Relationship Id="rId31" Type="http://schemas.openxmlformats.org/officeDocument/2006/relationships/image" Target="../media/image191.png"/><Relationship Id="rId4" Type="http://schemas.openxmlformats.org/officeDocument/2006/relationships/tags" Target="../tags/tag126.xml"/><Relationship Id="rId9" Type="http://schemas.openxmlformats.org/officeDocument/2006/relationships/tags" Target="../tags/tag131.xml"/><Relationship Id="rId14" Type="http://schemas.openxmlformats.org/officeDocument/2006/relationships/tags" Target="../tags/tag136.xml"/><Relationship Id="rId22" Type="http://schemas.openxmlformats.org/officeDocument/2006/relationships/image" Target="../media/image182.png"/><Relationship Id="rId27" Type="http://schemas.openxmlformats.org/officeDocument/2006/relationships/image" Target="../media/image187.png"/><Relationship Id="rId30" Type="http://schemas.openxmlformats.org/officeDocument/2006/relationships/image" Target="../media/image19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13" Type="http://schemas.openxmlformats.org/officeDocument/2006/relationships/image" Target="../media/image198.png"/><Relationship Id="rId18" Type="http://schemas.openxmlformats.org/officeDocument/2006/relationships/image" Target="../media/image203.png"/><Relationship Id="rId3" Type="http://schemas.openxmlformats.org/officeDocument/2006/relationships/tags" Target="../tags/tag140.xml"/><Relationship Id="rId21" Type="http://schemas.openxmlformats.org/officeDocument/2006/relationships/image" Target="../media/image206.png"/><Relationship Id="rId7" Type="http://schemas.openxmlformats.org/officeDocument/2006/relationships/image" Target="../media/image192.png"/><Relationship Id="rId12" Type="http://schemas.openxmlformats.org/officeDocument/2006/relationships/image" Target="../media/image197.png"/><Relationship Id="rId17" Type="http://schemas.openxmlformats.org/officeDocument/2006/relationships/image" Target="../media/image202.png"/><Relationship Id="rId2" Type="http://schemas.openxmlformats.org/officeDocument/2006/relationships/tags" Target="../tags/tag139.xml"/><Relationship Id="rId16" Type="http://schemas.openxmlformats.org/officeDocument/2006/relationships/image" Target="../media/image201.png"/><Relationship Id="rId20" Type="http://schemas.openxmlformats.org/officeDocument/2006/relationships/image" Target="../media/image205.png"/><Relationship Id="rId1" Type="http://schemas.openxmlformats.org/officeDocument/2006/relationships/tags" Target="../tags/tag138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196.png"/><Relationship Id="rId5" Type="http://schemas.openxmlformats.org/officeDocument/2006/relationships/tags" Target="../tags/tag142.xml"/><Relationship Id="rId15" Type="http://schemas.openxmlformats.org/officeDocument/2006/relationships/image" Target="../media/image200.png"/><Relationship Id="rId10" Type="http://schemas.openxmlformats.org/officeDocument/2006/relationships/image" Target="../media/image195.png"/><Relationship Id="rId19" Type="http://schemas.openxmlformats.org/officeDocument/2006/relationships/image" Target="../media/image204.png"/><Relationship Id="rId4" Type="http://schemas.openxmlformats.org/officeDocument/2006/relationships/tags" Target="../tags/tag141.xml"/><Relationship Id="rId9" Type="http://schemas.openxmlformats.org/officeDocument/2006/relationships/image" Target="../media/image194.png"/><Relationship Id="rId14" Type="http://schemas.openxmlformats.org/officeDocument/2006/relationships/image" Target="../media/image199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tags" Target="../tags/tag150.xml"/><Relationship Id="rId13" Type="http://schemas.openxmlformats.org/officeDocument/2006/relationships/tags" Target="../tags/tag155.xml"/><Relationship Id="rId18" Type="http://schemas.openxmlformats.org/officeDocument/2006/relationships/image" Target="../media/image204.png"/><Relationship Id="rId26" Type="http://schemas.openxmlformats.org/officeDocument/2006/relationships/image" Target="../media/image211.png"/><Relationship Id="rId3" Type="http://schemas.openxmlformats.org/officeDocument/2006/relationships/tags" Target="../tags/tag145.xml"/><Relationship Id="rId21" Type="http://schemas.openxmlformats.org/officeDocument/2006/relationships/image" Target="../media/image207.png"/><Relationship Id="rId7" Type="http://schemas.openxmlformats.org/officeDocument/2006/relationships/tags" Target="../tags/tag149.xml"/><Relationship Id="rId12" Type="http://schemas.openxmlformats.org/officeDocument/2006/relationships/tags" Target="../tags/tag154.xml"/><Relationship Id="rId17" Type="http://schemas.openxmlformats.org/officeDocument/2006/relationships/image" Target="../media/image202.png"/><Relationship Id="rId25" Type="http://schemas.openxmlformats.org/officeDocument/2006/relationships/image" Target="../media/image208.png"/><Relationship Id="rId2" Type="http://schemas.openxmlformats.org/officeDocument/2006/relationships/tags" Target="../tags/tag144.xml"/><Relationship Id="rId16" Type="http://schemas.openxmlformats.org/officeDocument/2006/relationships/image" Target="../media/image201.png"/><Relationship Id="rId20" Type="http://schemas.openxmlformats.org/officeDocument/2006/relationships/image" Target="../media/image206.png"/><Relationship Id="rId29" Type="http://schemas.openxmlformats.org/officeDocument/2006/relationships/image" Target="../media/image212.png"/><Relationship Id="rId1" Type="http://schemas.openxmlformats.org/officeDocument/2006/relationships/tags" Target="../tags/tag143.xml"/><Relationship Id="rId6" Type="http://schemas.openxmlformats.org/officeDocument/2006/relationships/tags" Target="../tags/tag148.xml"/><Relationship Id="rId11" Type="http://schemas.openxmlformats.org/officeDocument/2006/relationships/tags" Target="../tags/tag153.xml"/><Relationship Id="rId24" Type="http://schemas.openxmlformats.org/officeDocument/2006/relationships/image" Target="../media/image210.png"/><Relationship Id="rId32" Type="http://schemas.openxmlformats.org/officeDocument/2006/relationships/image" Target="../media/image215.png"/><Relationship Id="rId5" Type="http://schemas.openxmlformats.org/officeDocument/2006/relationships/tags" Target="../tags/tag147.xml"/><Relationship Id="rId15" Type="http://schemas.openxmlformats.org/officeDocument/2006/relationships/slideLayout" Target="../slideLayouts/slideLayout12.xml"/><Relationship Id="rId23" Type="http://schemas.openxmlformats.org/officeDocument/2006/relationships/image" Target="../media/image209.png"/><Relationship Id="rId28" Type="http://schemas.openxmlformats.org/officeDocument/2006/relationships/image" Target="../media/image196.png"/><Relationship Id="rId10" Type="http://schemas.openxmlformats.org/officeDocument/2006/relationships/tags" Target="../tags/tag152.xml"/><Relationship Id="rId19" Type="http://schemas.openxmlformats.org/officeDocument/2006/relationships/image" Target="../media/image205.png"/><Relationship Id="rId31" Type="http://schemas.openxmlformats.org/officeDocument/2006/relationships/image" Target="../media/image214.png"/><Relationship Id="rId4" Type="http://schemas.openxmlformats.org/officeDocument/2006/relationships/tags" Target="../tags/tag146.xml"/><Relationship Id="rId9" Type="http://schemas.openxmlformats.org/officeDocument/2006/relationships/tags" Target="../tags/tag151.xml"/><Relationship Id="rId14" Type="http://schemas.openxmlformats.org/officeDocument/2006/relationships/tags" Target="../tags/tag156.xml"/><Relationship Id="rId22" Type="http://schemas.microsoft.com/office/2007/relationships/hdphoto" Target="../media/hdphoto2.wdp"/><Relationship Id="rId27" Type="http://schemas.openxmlformats.org/officeDocument/2006/relationships/image" Target="../media/image195.png"/><Relationship Id="rId30" Type="http://schemas.openxmlformats.org/officeDocument/2006/relationships/image" Target="../media/image21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6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7.xml"/><Relationship Id="rId4" Type="http://schemas.openxmlformats.org/officeDocument/2006/relationships/image" Target="../media/image218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222.png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6" Type="http://schemas.openxmlformats.org/officeDocument/2006/relationships/image" Target="../media/image221.png"/><Relationship Id="rId11" Type="http://schemas.openxmlformats.org/officeDocument/2006/relationships/image" Target="../media/image226.png"/><Relationship Id="rId5" Type="http://schemas.openxmlformats.org/officeDocument/2006/relationships/image" Target="../media/image219.png"/><Relationship Id="rId10" Type="http://schemas.openxmlformats.org/officeDocument/2006/relationships/image" Target="../media/image225.png"/><Relationship Id="rId4" Type="http://schemas.openxmlformats.org/officeDocument/2006/relationships/image" Target="../media/image217.png"/><Relationship Id="rId9" Type="http://schemas.openxmlformats.org/officeDocument/2006/relationships/image" Target="../media/image224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png"/><Relationship Id="rId13" Type="http://schemas.openxmlformats.org/officeDocument/2006/relationships/image" Target="../media/image238.png"/><Relationship Id="rId3" Type="http://schemas.openxmlformats.org/officeDocument/2006/relationships/image" Target="../media/image228.png"/><Relationship Id="rId7" Type="http://schemas.openxmlformats.org/officeDocument/2006/relationships/image" Target="../media/image232.png"/><Relationship Id="rId12" Type="http://schemas.openxmlformats.org/officeDocument/2006/relationships/image" Target="../media/image237.png"/><Relationship Id="rId2" Type="http://schemas.openxmlformats.org/officeDocument/2006/relationships/image" Target="../media/image2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1.png"/><Relationship Id="rId11" Type="http://schemas.openxmlformats.org/officeDocument/2006/relationships/image" Target="../media/image236.png"/><Relationship Id="rId5" Type="http://schemas.openxmlformats.org/officeDocument/2006/relationships/image" Target="../media/image230.png"/><Relationship Id="rId15" Type="http://schemas.openxmlformats.org/officeDocument/2006/relationships/image" Target="../media/image240.png"/><Relationship Id="rId10" Type="http://schemas.openxmlformats.org/officeDocument/2006/relationships/image" Target="../media/image235.png"/><Relationship Id="rId4" Type="http://schemas.openxmlformats.org/officeDocument/2006/relationships/image" Target="../media/image229.png"/><Relationship Id="rId9" Type="http://schemas.openxmlformats.org/officeDocument/2006/relationships/image" Target="../media/image234.png"/><Relationship Id="rId14" Type="http://schemas.openxmlformats.org/officeDocument/2006/relationships/image" Target="../media/image23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tags" Target="../tags/tag162.xml"/><Relationship Id="rId7" Type="http://schemas.openxmlformats.org/officeDocument/2006/relationships/image" Target="../media/image242.png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6" Type="http://schemas.openxmlformats.org/officeDocument/2006/relationships/image" Target="../media/image241.png"/><Relationship Id="rId5" Type="http://schemas.openxmlformats.org/officeDocument/2006/relationships/image" Target="../media/image220.png"/><Relationship Id="rId4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7.png"/><Relationship Id="rId13" Type="http://schemas.openxmlformats.org/officeDocument/2006/relationships/image" Target="../media/image252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246.png"/><Relationship Id="rId12" Type="http://schemas.openxmlformats.org/officeDocument/2006/relationships/image" Target="../media/image250.png"/><Relationship Id="rId2" Type="http://schemas.openxmlformats.org/officeDocument/2006/relationships/tags" Target="../tags/tag164.xml"/><Relationship Id="rId1" Type="http://schemas.openxmlformats.org/officeDocument/2006/relationships/tags" Target="../tags/tag163.xml"/><Relationship Id="rId6" Type="http://schemas.openxmlformats.org/officeDocument/2006/relationships/image" Target="../media/image245.png"/><Relationship Id="rId11" Type="http://schemas.openxmlformats.org/officeDocument/2006/relationships/image" Target="../media/image243.png"/><Relationship Id="rId5" Type="http://schemas.openxmlformats.org/officeDocument/2006/relationships/image" Target="../media/image244.png"/><Relationship Id="rId10" Type="http://schemas.openxmlformats.org/officeDocument/2006/relationships/image" Target="../media/image249.png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248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6.png"/><Relationship Id="rId13" Type="http://schemas.openxmlformats.org/officeDocument/2006/relationships/image" Target="../media/image261.png"/><Relationship Id="rId3" Type="http://schemas.openxmlformats.org/officeDocument/2006/relationships/tags" Target="../tags/tag167.xml"/><Relationship Id="rId7" Type="http://schemas.openxmlformats.org/officeDocument/2006/relationships/image" Target="../media/image255.png"/><Relationship Id="rId12" Type="http://schemas.openxmlformats.org/officeDocument/2006/relationships/image" Target="../media/image259.png"/><Relationship Id="rId17" Type="http://schemas.openxmlformats.org/officeDocument/2006/relationships/image" Target="../media/image260.png"/><Relationship Id="rId2" Type="http://schemas.openxmlformats.org/officeDocument/2006/relationships/tags" Target="../tags/tag166.xml"/><Relationship Id="rId16" Type="http://schemas.openxmlformats.org/officeDocument/2006/relationships/image" Target="../media/image264.png"/><Relationship Id="rId1" Type="http://schemas.openxmlformats.org/officeDocument/2006/relationships/tags" Target="../tags/tag165.xml"/><Relationship Id="rId6" Type="http://schemas.openxmlformats.org/officeDocument/2006/relationships/image" Target="../media/image254.png"/><Relationship Id="rId11" Type="http://schemas.openxmlformats.org/officeDocument/2006/relationships/image" Target="../media/image251.png"/><Relationship Id="rId5" Type="http://schemas.openxmlformats.org/officeDocument/2006/relationships/image" Target="../media/image253.png"/><Relationship Id="rId15" Type="http://schemas.openxmlformats.org/officeDocument/2006/relationships/image" Target="../media/image263.png"/><Relationship Id="rId10" Type="http://schemas.openxmlformats.org/officeDocument/2006/relationships/image" Target="../media/image258.png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257.png"/><Relationship Id="rId14" Type="http://schemas.openxmlformats.org/officeDocument/2006/relationships/image" Target="../media/image262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3.xml"/><Relationship Id="rId7" Type="http://schemas.openxmlformats.org/officeDocument/2006/relationships/image" Target="../media/image7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7.xml"/><Relationship Id="rId7" Type="http://schemas.openxmlformats.org/officeDocument/2006/relationships/image" Target="../media/image11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0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4.png"/><Relationship Id="rId4" Type="http://schemas.openxmlformats.org/officeDocument/2006/relationships/tags" Target="../tags/tag8.xml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254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Covered Topics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52750" y="1962150"/>
            <a:ext cx="3124200" cy="462915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Linear Regression</a:t>
            </a:r>
          </a:p>
          <a:p>
            <a:pPr algn="l"/>
            <a:r>
              <a:rPr lang="en-US" dirty="0" smtClean="0"/>
              <a:t>Polynomial Regression</a:t>
            </a:r>
          </a:p>
          <a:p>
            <a:pPr algn="l"/>
            <a:r>
              <a:rPr lang="en-US" dirty="0" smtClean="0"/>
              <a:t>Logistic Regression</a:t>
            </a:r>
          </a:p>
          <a:p>
            <a:pPr algn="l"/>
            <a:r>
              <a:rPr lang="en-US" dirty="0" smtClean="0"/>
              <a:t>Cost Function</a:t>
            </a:r>
          </a:p>
          <a:p>
            <a:pPr algn="l"/>
            <a:r>
              <a:rPr lang="en-US" dirty="0" smtClean="0"/>
              <a:t>Gradient Descend</a:t>
            </a:r>
          </a:p>
          <a:p>
            <a:pPr algn="l"/>
            <a:r>
              <a:rPr lang="en-US" dirty="0" smtClean="0"/>
              <a:t>Feature Scaling</a:t>
            </a:r>
          </a:p>
          <a:p>
            <a:pPr algn="l"/>
            <a:r>
              <a:rPr lang="en-IN" dirty="0" smtClean="0"/>
              <a:t>Regularization</a:t>
            </a:r>
          </a:p>
          <a:p>
            <a:pPr algn="l"/>
            <a:r>
              <a:rPr lang="en-IN" dirty="0" smtClean="0"/>
              <a:t>PCA</a:t>
            </a:r>
          </a:p>
          <a:p>
            <a:pPr algn="l"/>
            <a:r>
              <a:rPr lang="en-IN" dirty="0" smtClean="0"/>
              <a:t>LDA</a:t>
            </a:r>
          </a:p>
          <a:p>
            <a:endParaRPr lang="en-IN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477000" y="1962150"/>
            <a:ext cx="3124200" cy="4629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dirty="0"/>
              <a:t>NN</a:t>
            </a:r>
          </a:p>
          <a:p>
            <a:pPr algn="l"/>
            <a:r>
              <a:rPr lang="en-IN" dirty="0"/>
              <a:t>SVM</a:t>
            </a:r>
          </a:p>
          <a:p>
            <a:pPr algn="l"/>
            <a:r>
              <a:rPr lang="en-US" dirty="0" smtClean="0"/>
              <a:t>K-Means</a:t>
            </a:r>
            <a:endParaRPr lang="en-IN" dirty="0" smtClean="0"/>
          </a:p>
          <a:p>
            <a:pPr algn="l"/>
            <a:r>
              <a:rPr lang="en-IN" dirty="0" smtClean="0"/>
              <a:t>Hierarchical</a:t>
            </a:r>
          </a:p>
          <a:p>
            <a:pPr algn="l"/>
            <a:r>
              <a:rPr lang="en-IN" dirty="0" smtClean="0"/>
              <a:t>Kernels</a:t>
            </a:r>
          </a:p>
          <a:p>
            <a:pPr algn="l"/>
            <a:r>
              <a:rPr lang="en-IN" dirty="0" smtClean="0"/>
              <a:t>Anomaly Detection</a:t>
            </a:r>
          </a:p>
          <a:p>
            <a:pPr algn="l"/>
            <a:r>
              <a:rPr lang="en-IN" dirty="0" smtClean="0"/>
              <a:t>Multivariate Gaussian Distribution</a:t>
            </a:r>
          </a:p>
        </p:txBody>
      </p:sp>
    </p:spTree>
    <p:extLst>
      <p:ext uri="{BB962C8B-B14F-4D97-AF65-F5344CB8AC3E}">
        <p14:creationId xmlns:p14="http://schemas.microsoft.com/office/powerpoint/2010/main" val="200047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Boundary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912161" y="4498513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20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5715" y="2705004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213518" y="2852939"/>
            <a:ext cx="0" cy="169512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091375" y="4442622"/>
            <a:ext cx="1747602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158729" y="4055695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163952" y="4445228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65379" y="3669454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170602" y="4058987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165838" y="3280141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171061" y="3669674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 rot="16200000">
            <a:off x="2746060" y="3868262"/>
            <a:ext cx="105224" cy="1165087"/>
            <a:chOff x="1144375" y="1474952"/>
            <a:chExt cx="105224" cy="1165087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1144375" y="2640039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151025" y="2253798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146261" y="1474952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1151484" y="1864485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294093" y="2972708"/>
            <a:ext cx="1413976" cy="1425485"/>
            <a:chOff x="1122116" y="1015119"/>
            <a:chExt cx="1413976" cy="1425485"/>
          </a:xfrm>
        </p:grpSpPr>
        <p:sp>
          <p:nvSpPr>
            <p:cNvPr id="20" name="Oval 19"/>
            <p:cNvSpPr/>
            <p:nvPr/>
          </p:nvSpPr>
          <p:spPr>
            <a:xfrm>
              <a:off x="1122116" y="1795221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1204609" y="202138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1127889" y="1542765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1384434" y="1888832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1348695" y="2216372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1537873" y="2114448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1123402" y="223185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7" name="Cross 26"/>
            <p:cNvSpPr/>
            <p:nvPr/>
          </p:nvSpPr>
          <p:spPr>
            <a:xfrm rot="2734294">
              <a:off x="1839342" y="1510425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8" name="Cross 27"/>
            <p:cNvSpPr/>
            <p:nvPr/>
          </p:nvSpPr>
          <p:spPr>
            <a:xfrm rot="2734294">
              <a:off x="1496419" y="1147713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9" name="Cross 28"/>
            <p:cNvSpPr/>
            <p:nvPr/>
          </p:nvSpPr>
          <p:spPr>
            <a:xfrm rot="2734294">
              <a:off x="1790032" y="128027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0" name="Cross 29"/>
            <p:cNvSpPr/>
            <p:nvPr/>
          </p:nvSpPr>
          <p:spPr>
            <a:xfrm rot="2734294">
              <a:off x="1718996" y="1030771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1" name="Cross 30"/>
            <p:cNvSpPr/>
            <p:nvPr/>
          </p:nvSpPr>
          <p:spPr>
            <a:xfrm rot="2734294">
              <a:off x="2099755" y="1232768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1681443" y="2287165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3" name="Cross 32"/>
            <p:cNvSpPr/>
            <p:nvPr/>
          </p:nvSpPr>
          <p:spPr>
            <a:xfrm rot="2734294">
              <a:off x="2184711" y="1497927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4" name="Cross 33"/>
            <p:cNvSpPr/>
            <p:nvPr/>
          </p:nvSpPr>
          <p:spPr>
            <a:xfrm rot="2734294">
              <a:off x="2066327" y="1718267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5" name="Cross 34"/>
            <p:cNvSpPr/>
            <p:nvPr/>
          </p:nvSpPr>
          <p:spPr>
            <a:xfrm rot="2734294">
              <a:off x="2184616" y="196531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6" name="Cross 35"/>
            <p:cNvSpPr/>
            <p:nvPr/>
          </p:nvSpPr>
          <p:spPr>
            <a:xfrm rot="2734294">
              <a:off x="2382183" y="1703053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7" name="Cross 36"/>
            <p:cNvSpPr/>
            <p:nvPr/>
          </p:nvSpPr>
          <p:spPr>
            <a:xfrm rot="2734294">
              <a:off x="1948167" y="1015119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476943" y="4503418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63289" y="4503504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2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71630" y="4503504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3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884456" y="3902760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895073" y="3472019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2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909698" y="3107516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3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/>
              <p:cNvSpPr/>
              <p:nvPr/>
            </p:nvSpPr>
            <p:spPr>
              <a:xfrm>
                <a:off x="5273982" y="2587157"/>
                <a:ext cx="47334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N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I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∗ </m:t>
                    </m:r>
                    <m:sSub>
                      <m:sSubPr>
                        <m:ctrlPr>
                          <a:rPr lang="en-I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I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∗ </m:t>
                    </m:r>
                    <m:sSub>
                      <m:sSubPr>
                        <m:ctrlPr>
                          <a:rPr lang="en-I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400" dirty="0" smtClean="0"/>
                  <a:t>)</a:t>
                </a:r>
                <a:endParaRPr lang="en-IN" sz="2400" dirty="0"/>
              </a:p>
            </p:txBody>
          </p:sp>
        </mc:Choice>
        <mc:Fallback xmlns=""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982" y="2587157"/>
                <a:ext cx="4733475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257" t="-10526" r="-1030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ontent Placeholder 85"/>
              <p:cNvSpPr>
                <a:spLocks noGrp="1"/>
              </p:cNvSpPr>
              <p:nvPr>
                <p:ph idx="1"/>
              </p:nvPr>
            </p:nvSpPr>
            <p:spPr>
              <a:xfrm>
                <a:off x="1224566" y="5115571"/>
                <a:ext cx="10515600" cy="1370575"/>
              </a:xfrm>
            </p:spPr>
            <p:txBody>
              <a:bodyPr/>
              <a:lstStyle/>
              <a:p>
                <a:r>
                  <a:rPr lang="en-US" dirty="0">
                    <a:solidFill>
                      <a:prstClr val="black"/>
                    </a:solidFill>
                  </a:rPr>
                  <a:t>Predict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y=1 </a:t>
                </a:r>
                <a:r>
                  <a:rPr lang="en-US" dirty="0">
                    <a:solidFill>
                      <a:prstClr val="black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−3+ </m:t>
                    </m:r>
                    <m:sSub>
                      <m:sSubPr>
                        <m:ctrlPr>
                          <a:rPr lang="en-I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 &gt; 0</a:t>
                </a:r>
                <a:endParaRPr lang="en-US" dirty="0">
                  <a:solidFill>
                    <a:prstClr val="black"/>
                  </a:solidFill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86" name="Content Placeholder 8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24566" y="5115571"/>
                <a:ext cx="10515600" cy="1370575"/>
              </a:xfrm>
              <a:blipFill rotWithShape="0">
                <a:blip r:embed="rId3"/>
                <a:stretch>
                  <a:fillRect l="-1043" t="-7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5277218" y="3107516"/>
                <a:ext cx="44302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N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(−3+1∗ </m:t>
                    </m:r>
                    <m:sSub>
                      <m:sSubPr>
                        <m:ctrlPr>
                          <a:rPr lang="en-I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+1∗ </m:t>
                    </m:r>
                    <m:sSub>
                      <m:sSubPr>
                        <m:ctrlPr>
                          <a:rPr lang="en-I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400" dirty="0" smtClean="0"/>
                  <a:t>)</a:t>
                </a:r>
                <a:endParaRPr lang="en-IN" sz="2400" dirty="0"/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218" y="3107516"/>
                <a:ext cx="4430252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413" t="-10667" r="-1240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Connector 89"/>
          <p:cNvCxnSpPr/>
          <p:nvPr/>
        </p:nvCxnSpPr>
        <p:spPr>
          <a:xfrm>
            <a:off x="2183971" y="3200593"/>
            <a:ext cx="1224796" cy="1226711"/>
          </a:xfrm>
          <a:prstGeom prst="line">
            <a:avLst/>
          </a:prstGeom>
          <a:ln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977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Non linear data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3346708" y="2967682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2000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2277517" y="2015253"/>
            <a:ext cx="0" cy="211913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243722" y="3111610"/>
            <a:ext cx="2018631" cy="0"/>
          </a:xfrm>
          <a:prstGeom prst="straightConnector1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TextBox 43"/>
          <p:cNvSpPr txBox="1"/>
          <p:nvPr/>
        </p:nvSpPr>
        <p:spPr>
          <a:xfrm>
            <a:off x="1524852" y="3982378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1315131" y="2165357"/>
            <a:ext cx="1814029" cy="1829875"/>
            <a:chOff x="812855" y="1212320"/>
            <a:chExt cx="1814029" cy="1829875"/>
          </a:xfrm>
        </p:grpSpPr>
        <p:sp>
          <p:nvSpPr>
            <p:cNvPr id="46" name="Oval 45"/>
            <p:cNvSpPr/>
            <p:nvPr/>
          </p:nvSpPr>
          <p:spPr>
            <a:xfrm>
              <a:off x="1366477" y="2319308"/>
              <a:ext cx="153439" cy="15343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1597322" y="2376201"/>
              <a:ext cx="153439" cy="15343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1538039" y="2147626"/>
              <a:ext cx="153439" cy="15343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1387791" y="1823930"/>
              <a:ext cx="153439" cy="15343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1704237" y="1791140"/>
              <a:ext cx="153439" cy="15343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1531490" y="1927513"/>
              <a:ext cx="153439" cy="15343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1295400" y="2064623"/>
              <a:ext cx="153439" cy="15343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1580767" y="1683859"/>
              <a:ext cx="153439" cy="15343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4" name="Cross 53"/>
            <p:cNvSpPr/>
            <p:nvPr/>
          </p:nvSpPr>
          <p:spPr>
            <a:xfrm rot="2734294">
              <a:off x="2472981" y="2237190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5" name="Cross 54"/>
            <p:cNvSpPr/>
            <p:nvPr/>
          </p:nvSpPr>
          <p:spPr>
            <a:xfrm rot="2734294">
              <a:off x="1120341" y="2646737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6" name="Cross 55"/>
            <p:cNvSpPr/>
            <p:nvPr/>
          </p:nvSpPr>
          <p:spPr>
            <a:xfrm rot="2734294">
              <a:off x="1452062" y="284100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7" name="Cross 56"/>
            <p:cNvSpPr/>
            <p:nvPr/>
          </p:nvSpPr>
          <p:spPr>
            <a:xfrm rot="2734294">
              <a:off x="2271958" y="2670635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8" name="Cross 57"/>
            <p:cNvSpPr/>
            <p:nvPr/>
          </p:nvSpPr>
          <p:spPr>
            <a:xfrm rot="2734294">
              <a:off x="1853770" y="288828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9" name="Cross 58"/>
            <p:cNvSpPr/>
            <p:nvPr/>
          </p:nvSpPr>
          <p:spPr>
            <a:xfrm rot="2734294">
              <a:off x="812855" y="2319072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1848800" y="2070906"/>
              <a:ext cx="153439" cy="15343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2045415" y="2224345"/>
              <a:ext cx="153439" cy="15343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2026623" y="1882119"/>
              <a:ext cx="153439" cy="15343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1848801" y="2428132"/>
              <a:ext cx="153439" cy="15343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4" name="Cross 63"/>
            <p:cNvSpPr/>
            <p:nvPr/>
          </p:nvSpPr>
          <p:spPr>
            <a:xfrm rot="2734294">
              <a:off x="2472982" y="1734874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5" name="Cross 64"/>
            <p:cNvSpPr/>
            <p:nvPr/>
          </p:nvSpPr>
          <p:spPr>
            <a:xfrm rot="2734294">
              <a:off x="2292182" y="1410890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6" name="Cross 65"/>
            <p:cNvSpPr/>
            <p:nvPr/>
          </p:nvSpPr>
          <p:spPr>
            <a:xfrm rot="2734294">
              <a:off x="1902299" y="1211552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7" name="Cross 66"/>
            <p:cNvSpPr/>
            <p:nvPr/>
          </p:nvSpPr>
          <p:spPr>
            <a:xfrm rot="2734294">
              <a:off x="1433225" y="1211552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8" name="Cross 67"/>
            <p:cNvSpPr/>
            <p:nvPr/>
          </p:nvSpPr>
          <p:spPr>
            <a:xfrm rot="2734294">
              <a:off x="1019788" y="1354717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9" name="Cross 68"/>
            <p:cNvSpPr/>
            <p:nvPr/>
          </p:nvSpPr>
          <p:spPr>
            <a:xfrm rot="2734294">
              <a:off x="816315" y="1790525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2701130" y="3095338"/>
            <a:ext cx="27427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rot="16200000">
            <a:off x="2786860" y="3103477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16200000">
            <a:off x="1651153" y="3105362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551886" y="3111888"/>
            <a:ext cx="40882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-1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998453" y="3535420"/>
            <a:ext cx="40882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-1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2233610" y="3644630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2233610" y="2544820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024507" y="2415455"/>
            <a:ext cx="27427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5273982" y="2587157"/>
                <a:ext cx="49671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N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I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∗ </m:t>
                    </m:r>
                    <m:sSub>
                      <m:sSubPr>
                        <m:ctrlPr>
                          <a:rPr lang="en-I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400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I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∗ </m:t>
                    </m:r>
                    <m:sSub>
                      <m:sSubPr>
                        <m:ctrlPr>
                          <a:rPr lang="en-I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400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400" dirty="0" smtClean="0"/>
                  <a:t>)</a:t>
                </a:r>
                <a:endParaRPr lang="en-IN" sz="2400" dirty="0"/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982" y="2587157"/>
                <a:ext cx="4967129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245" t="-10526" r="-982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5273982" y="3228718"/>
                <a:ext cx="466390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N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(−1+1∗ </m:t>
                    </m:r>
                    <m:sSub>
                      <m:sSubPr>
                        <m:ctrlPr>
                          <a:rPr lang="en-I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400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+1∗ </m:t>
                    </m:r>
                    <m:sSub>
                      <m:sSubPr>
                        <m:ctrlPr>
                          <a:rPr lang="en-I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400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400" dirty="0" smtClean="0"/>
                  <a:t>)</a:t>
                </a:r>
                <a:endParaRPr lang="en-IN" sz="2400" dirty="0"/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982" y="3228718"/>
                <a:ext cx="4663905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261" t="-10667" r="-1176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Oval 79"/>
          <p:cNvSpPr/>
          <p:nvPr/>
        </p:nvSpPr>
        <p:spPr>
          <a:xfrm>
            <a:off x="1697526" y="2544819"/>
            <a:ext cx="1142440" cy="112719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ontent Placeholder 85"/>
              <p:cNvSpPr>
                <a:spLocks noGrp="1"/>
              </p:cNvSpPr>
              <p:nvPr>
                <p:ph idx="1"/>
              </p:nvPr>
            </p:nvSpPr>
            <p:spPr>
              <a:xfrm>
                <a:off x="1070261" y="4844492"/>
                <a:ext cx="6489700" cy="1206500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prstClr val="black"/>
                    </a:solidFill>
                  </a:rPr>
                  <a:t>Predict y=1 </a:t>
                </a:r>
                <a:r>
                  <a:rPr lang="en-US" dirty="0">
                    <a:solidFill>
                      <a:prstClr val="black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−1 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 baseline="300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 baseline="300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 &gt; 0</a:t>
                </a:r>
                <a:endParaRPr lang="en-US" dirty="0">
                  <a:solidFill>
                    <a:prstClr val="black"/>
                  </a:solidFill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81" name="Content Placeholder 8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0261" y="4844492"/>
                <a:ext cx="6489700" cy="1206500"/>
              </a:xfrm>
              <a:blipFill rotWithShape="0">
                <a:blip r:embed="rId4"/>
                <a:stretch>
                  <a:fillRect l="-1692" t="-85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818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Logistic regression cost function</a:t>
            </a:r>
            <a:br>
              <a:rPr lang="en-IN" dirty="0" smtClean="0"/>
            </a:b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40" y="1824070"/>
            <a:ext cx="4169664" cy="6515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174" y="4189878"/>
            <a:ext cx="6030468" cy="7315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57" y="5861715"/>
            <a:ext cx="7214616" cy="6515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434737" y="2754010"/>
                <a:ext cx="3535455" cy="848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IN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I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IN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p>
                                        <m:sSupPr>
                                          <m:ctrlPr>
                                            <a:rPr lang="en-IN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IN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IN" i="1">
                                                      <a:latin typeface="Cambria Math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IN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IN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(</m:t>
                                                  </m:r>
                                                  <m:r>
                                                    <a:rPr lang="en-IN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I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)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×</m:t>
                                      </m:r>
                                      <m:sSup>
                                        <m:sSupPr>
                                          <m:ctrlPr>
                                            <a:rPr lang="en-IN" i="1"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sup>
                                  </m:sSup>
                                </m:den>
                              </m:f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p>
                                <m:sSupPr>
                                  <m:ctrlPr>
                                    <a:rPr lang="en-IN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737" y="2754010"/>
                <a:ext cx="3535455" cy="84856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8197402" y="2369718"/>
            <a:ext cx="294926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358389" y="643946"/>
            <a:ext cx="0" cy="1867436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8577329" y="901520"/>
            <a:ext cx="2189409" cy="1352288"/>
          </a:xfrm>
          <a:custGeom>
            <a:avLst/>
            <a:gdLst>
              <a:gd name="connsiteX0" fmla="*/ 0 w 2189409"/>
              <a:gd name="connsiteY0" fmla="*/ 0 h 1352288"/>
              <a:gd name="connsiteX1" fmla="*/ 77274 w 2189409"/>
              <a:gd name="connsiteY1" fmla="*/ 566670 h 1352288"/>
              <a:gd name="connsiteX2" fmla="*/ 425003 w 2189409"/>
              <a:gd name="connsiteY2" fmla="*/ 399245 h 1352288"/>
              <a:gd name="connsiteX3" fmla="*/ 618186 w 2189409"/>
              <a:gd name="connsiteY3" fmla="*/ 978794 h 1352288"/>
              <a:gd name="connsiteX4" fmla="*/ 837127 w 2189409"/>
              <a:gd name="connsiteY4" fmla="*/ 824247 h 1352288"/>
              <a:gd name="connsiteX5" fmla="*/ 1043189 w 2189409"/>
              <a:gd name="connsiteY5" fmla="*/ 1352281 h 1352288"/>
              <a:gd name="connsiteX6" fmla="*/ 1275009 w 2189409"/>
              <a:gd name="connsiteY6" fmla="*/ 837126 h 1352288"/>
              <a:gd name="connsiteX7" fmla="*/ 1455313 w 2189409"/>
              <a:gd name="connsiteY7" fmla="*/ 1030309 h 1352288"/>
              <a:gd name="connsiteX8" fmla="*/ 1687133 w 2189409"/>
              <a:gd name="connsiteY8" fmla="*/ 476518 h 1352288"/>
              <a:gd name="connsiteX9" fmla="*/ 1893195 w 2189409"/>
              <a:gd name="connsiteY9" fmla="*/ 682580 h 1352288"/>
              <a:gd name="connsiteX10" fmla="*/ 2189409 w 2189409"/>
              <a:gd name="connsiteY10" fmla="*/ 12878 h 1352288"/>
              <a:gd name="connsiteX11" fmla="*/ 2189409 w 2189409"/>
              <a:gd name="connsiteY11" fmla="*/ 12878 h 1352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89409" h="1352288">
                <a:moveTo>
                  <a:pt x="0" y="0"/>
                </a:moveTo>
                <a:cubicBezTo>
                  <a:pt x="3220" y="250064"/>
                  <a:pt x="6440" y="500129"/>
                  <a:pt x="77274" y="566670"/>
                </a:cubicBezTo>
                <a:cubicBezTo>
                  <a:pt x="148108" y="633211"/>
                  <a:pt x="334851" y="330558"/>
                  <a:pt x="425003" y="399245"/>
                </a:cubicBezTo>
                <a:cubicBezTo>
                  <a:pt x="515155" y="467932"/>
                  <a:pt x="549499" y="907960"/>
                  <a:pt x="618186" y="978794"/>
                </a:cubicBezTo>
                <a:cubicBezTo>
                  <a:pt x="686873" y="1049628"/>
                  <a:pt x="766293" y="761999"/>
                  <a:pt x="837127" y="824247"/>
                </a:cubicBezTo>
                <a:cubicBezTo>
                  <a:pt x="907961" y="886495"/>
                  <a:pt x="970209" y="1350135"/>
                  <a:pt x="1043189" y="1352281"/>
                </a:cubicBezTo>
                <a:cubicBezTo>
                  <a:pt x="1116169" y="1354427"/>
                  <a:pt x="1206322" y="890788"/>
                  <a:pt x="1275009" y="837126"/>
                </a:cubicBezTo>
                <a:cubicBezTo>
                  <a:pt x="1343696" y="783464"/>
                  <a:pt x="1386626" y="1090410"/>
                  <a:pt x="1455313" y="1030309"/>
                </a:cubicBezTo>
                <a:cubicBezTo>
                  <a:pt x="1524000" y="970208"/>
                  <a:pt x="1614153" y="534473"/>
                  <a:pt x="1687133" y="476518"/>
                </a:cubicBezTo>
                <a:cubicBezTo>
                  <a:pt x="1760113" y="418563"/>
                  <a:pt x="1809482" y="759853"/>
                  <a:pt x="1893195" y="682580"/>
                </a:cubicBezTo>
                <a:cubicBezTo>
                  <a:pt x="1976908" y="605307"/>
                  <a:pt x="2189409" y="12878"/>
                  <a:pt x="2189409" y="12878"/>
                </a:cubicBezTo>
                <a:lnTo>
                  <a:pt x="2189409" y="1287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ight Arrow 13"/>
          <p:cNvSpPr/>
          <p:nvPr/>
        </p:nvSpPr>
        <p:spPr>
          <a:xfrm rot="20451995">
            <a:off x="6482082" y="2603229"/>
            <a:ext cx="1481070" cy="415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8184338" y="2454433"/>
            <a:ext cx="34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Not guaranty to get global minima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1146664" y="2253808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N" i="1" dirty="0" smtClean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6664" y="2253808"/>
                <a:ext cx="374141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723826" y="1275862"/>
                <a:ext cx="659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i="1" dirty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826" y="1275862"/>
                <a:ext cx="659155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852"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>
            <a:off x="8311165" y="4660006"/>
            <a:ext cx="294926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485031" y="2934234"/>
            <a:ext cx="0" cy="1867436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1181639" y="4432338"/>
                <a:ext cx="8104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i="1" dirty="0" smtClean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1639" y="4432338"/>
                <a:ext cx="810478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837589" y="3076755"/>
                <a:ext cx="659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i="1" dirty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589" y="3076755"/>
                <a:ext cx="659155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1852"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Freeform 32"/>
          <p:cNvSpPr/>
          <p:nvPr/>
        </p:nvSpPr>
        <p:spPr>
          <a:xfrm>
            <a:off x="8731876" y="3181080"/>
            <a:ext cx="2274950" cy="1456273"/>
          </a:xfrm>
          <a:custGeom>
            <a:avLst/>
            <a:gdLst>
              <a:gd name="connsiteX0" fmla="*/ 0 w 2274950"/>
              <a:gd name="connsiteY0" fmla="*/ 0 h 1456273"/>
              <a:gd name="connsiteX1" fmla="*/ 592428 w 2274950"/>
              <a:gd name="connsiteY1" fmla="*/ 1107583 h 1456273"/>
              <a:gd name="connsiteX2" fmla="*/ 2021983 w 2274950"/>
              <a:gd name="connsiteY2" fmla="*/ 1416676 h 1456273"/>
              <a:gd name="connsiteX3" fmla="*/ 2266681 w 2274950"/>
              <a:gd name="connsiteY3" fmla="*/ 1442434 h 1456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4950" h="1456273">
                <a:moveTo>
                  <a:pt x="0" y="0"/>
                </a:moveTo>
                <a:cubicBezTo>
                  <a:pt x="127715" y="435735"/>
                  <a:pt x="255431" y="871470"/>
                  <a:pt x="592428" y="1107583"/>
                </a:cubicBezTo>
                <a:cubicBezTo>
                  <a:pt x="929425" y="1343696"/>
                  <a:pt x="1742941" y="1360868"/>
                  <a:pt x="2021983" y="1416676"/>
                </a:cubicBezTo>
                <a:cubicBezTo>
                  <a:pt x="2301025" y="1472484"/>
                  <a:pt x="2283853" y="1457459"/>
                  <a:pt x="2266681" y="144243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ight Arrow 33"/>
          <p:cNvSpPr/>
          <p:nvPr/>
        </p:nvSpPr>
        <p:spPr>
          <a:xfrm rot="20451995">
            <a:off x="7467762" y="3956709"/>
            <a:ext cx="924502" cy="415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ight Arrow 34"/>
          <p:cNvSpPr/>
          <p:nvPr/>
        </p:nvSpPr>
        <p:spPr>
          <a:xfrm rot="2328002">
            <a:off x="7307831" y="5233509"/>
            <a:ext cx="924502" cy="415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6" name="Straight Connector 35"/>
          <p:cNvCxnSpPr/>
          <p:nvPr/>
        </p:nvCxnSpPr>
        <p:spPr>
          <a:xfrm>
            <a:off x="8412049" y="6563935"/>
            <a:ext cx="294926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585915" y="4838163"/>
            <a:ext cx="0" cy="1867436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7874043" y="5128804"/>
                <a:ext cx="659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i="1" dirty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043" y="5128804"/>
                <a:ext cx="659155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1852"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Freeform 39"/>
          <p:cNvSpPr/>
          <p:nvPr/>
        </p:nvSpPr>
        <p:spPr>
          <a:xfrm flipH="1">
            <a:off x="8641798" y="5106474"/>
            <a:ext cx="2093135" cy="1456273"/>
          </a:xfrm>
          <a:custGeom>
            <a:avLst/>
            <a:gdLst>
              <a:gd name="connsiteX0" fmla="*/ 0 w 2274950"/>
              <a:gd name="connsiteY0" fmla="*/ 0 h 1456273"/>
              <a:gd name="connsiteX1" fmla="*/ 592428 w 2274950"/>
              <a:gd name="connsiteY1" fmla="*/ 1107583 h 1456273"/>
              <a:gd name="connsiteX2" fmla="*/ 2021983 w 2274950"/>
              <a:gd name="connsiteY2" fmla="*/ 1416676 h 1456273"/>
              <a:gd name="connsiteX3" fmla="*/ 2266681 w 2274950"/>
              <a:gd name="connsiteY3" fmla="*/ 1442434 h 1456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4950" h="1456273">
                <a:moveTo>
                  <a:pt x="0" y="0"/>
                </a:moveTo>
                <a:cubicBezTo>
                  <a:pt x="127715" y="435735"/>
                  <a:pt x="255431" y="871470"/>
                  <a:pt x="592428" y="1107583"/>
                </a:cubicBezTo>
                <a:cubicBezTo>
                  <a:pt x="929425" y="1343696"/>
                  <a:pt x="1742941" y="1360868"/>
                  <a:pt x="2021983" y="1416676"/>
                </a:cubicBezTo>
                <a:cubicBezTo>
                  <a:pt x="2301025" y="1472484"/>
                  <a:pt x="2283853" y="1457459"/>
                  <a:pt x="2266681" y="144243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1353800" y="6343668"/>
                <a:ext cx="8104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i="1" dirty="0" smtClean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3800" y="6343668"/>
                <a:ext cx="810478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/>
          <p:cNvSpPr txBox="1"/>
          <p:nvPr/>
        </p:nvSpPr>
        <p:spPr>
          <a:xfrm>
            <a:off x="10766738" y="45518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10766738" y="65034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8425579" y="45498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45" name="TextBox 44"/>
          <p:cNvSpPr txBox="1"/>
          <p:nvPr/>
        </p:nvSpPr>
        <p:spPr>
          <a:xfrm>
            <a:off x="8576422" y="65064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785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Multiclass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048" y="1825625"/>
            <a:ext cx="10515600" cy="4351338"/>
          </a:xfrm>
        </p:spPr>
        <p:txBody>
          <a:bodyPr/>
          <a:lstStyle/>
          <a:p>
            <a:r>
              <a:rPr lang="en-IN" dirty="0" smtClean="0"/>
              <a:t>One vs All</a:t>
            </a:r>
          </a:p>
          <a:p>
            <a:r>
              <a:rPr lang="en-IN" dirty="0" smtClean="0"/>
              <a:t>Take One Class (</a:t>
            </a:r>
            <a:r>
              <a:rPr lang="en-IN" dirty="0" err="1" smtClean="0"/>
              <a:t>i</a:t>
            </a:r>
            <a:r>
              <a:rPr lang="en-IN" dirty="0" smtClean="0"/>
              <a:t>) as +</a:t>
            </a:r>
            <a:r>
              <a:rPr lang="en-IN" dirty="0" err="1" smtClean="0"/>
              <a:t>ve</a:t>
            </a:r>
            <a:r>
              <a:rPr lang="en-IN" dirty="0" smtClean="0"/>
              <a:t> and all others are –</a:t>
            </a:r>
            <a:r>
              <a:rPr lang="en-IN" dirty="0" err="1" smtClean="0"/>
              <a:t>ve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947670" y="3047187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Train a logistic regression classifier               for each class </a:t>
            </a:r>
            <a:r>
              <a:rPr lang="en-US" sz="2800" dirty="0" err="1" smtClean="0"/>
              <a:t>i</a:t>
            </a:r>
            <a:r>
              <a:rPr lang="en-US" sz="2800" dirty="0" smtClean="0"/>
              <a:t> to predict the probability that           .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47187"/>
            <a:ext cx="970788" cy="4853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7670" y="4530952"/>
            <a:ext cx="731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On a new input x , to make a prediction, pick the class </a:t>
            </a:r>
            <a:r>
              <a:rPr lang="en-US" sz="2800" dirty="0" err="1" smtClean="0"/>
              <a:t>i</a:t>
            </a:r>
            <a:r>
              <a:rPr lang="en-US" sz="2800" dirty="0" smtClean="0"/>
              <a:t>  that maximizes</a:t>
            </a:r>
          </a:p>
        </p:txBody>
      </p:sp>
    </p:spTree>
    <p:extLst>
      <p:ext uri="{BB962C8B-B14F-4D97-AF65-F5344CB8AC3E}">
        <p14:creationId xmlns:p14="http://schemas.microsoft.com/office/powerpoint/2010/main" val="2837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Regularization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3795" y="4037651"/>
            <a:ext cx="2262210" cy="469955"/>
          </a:xfrm>
        </p:spPr>
        <p:txBody>
          <a:bodyPr>
            <a:normAutofit/>
          </a:bodyPr>
          <a:lstStyle/>
          <a:p>
            <a:r>
              <a:rPr lang="en-IN" sz="2000" dirty="0" smtClean="0"/>
              <a:t>Under fitting</a:t>
            </a:r>
            <a:endParaRPr lang="en-IN" sz="2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960" y="3477015"/>
            <a:ext cx="952837" cy="23619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834" y="3477015"/>
            <a:ext cx="1697355" cy="255083"/>
          </a:xfrm>
          <a:prstGeom prst="rect">
            <a:avLst/>
          </a:prstGeom>
        </p:spPr>
      </p:pic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0599611"/>
              </p:ext>
            </p:extLst>
          </p:nvPr>
        </p:nvGraphicFramePr>
        <p:xfrm>
          <a:off x="2094823" y="1580438"/>
          <a:ext cx="1999397" cy="1755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6" name="TextBox 20"/>
          <p:cNvSpPr txBox="1"/>
          <p:nvPr/>
        </p:nvSpPr>
        <p:spPr>
          <a:xfrm rot="16200000">
            <a:off x="1549737" y="2260434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17" name="TextBox 20"/>
          <p:cNvSpPr txBox="1"/>
          <p:nvPr/>
        </p:nvSpPr>
        <p:spPr>
          <a:xfrm>
            <a:off x="2639385" y="3152570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</a:t>
            </a:r>
            <a:endParaRPr lang="en-US" sz="1600" dirty="0"/>
          </a:p>
        </p:txBody>
      </p:sp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3231177"/>
              </p:ext>
            </p:extLst>
          </p:nvPr>
        </p:nvGraphicFramePr>
        <p:xfrm>
          <a:off x="4751199" y="1580438"/>
          <a:ext cx="1999397" cy="1755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9" name="TextBox 23"/>
          <p:cNvSpPr txBox="1"/>
          <p:nvPr/>
        </p:nvSpPr>
        <p:spPr>
          <a:xfrm rot="16200000">
            <a:off x="4206113" y="2260434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0" name="TextBox 20"/>
          <p:cNvSpPr txBox="1"/>
          <p:nvPr/>
        </p:nvSpPr>
        <p:spPr>
          <a:xfrm>
            <a:off x="5295761" y="3152570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</a:t>
            </a:r>
            <a:endParaRPr lang="en-US" sz="1600" dirty="0"/>
          </a:p>
        </p:txBody>
      </p:sp>
      <p:graphicFrame>
        <p:nvGraphicFramePr>
          <p:cNvPr id="21" name="Chart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0399419"/>
              </p:ext>
            </p:extLst>
          </p:nvPr>
        </p:nvGraphicFramePr>
        <p:xfrm>
          <a:off x="7570599" y="1583951"/>
          <a:ext cx="1999397" cy="1755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2" name="TextBox 26"/>
          <p:cNvSpPr txBox="1"/>
          <p:nvPr/>
        </p:nvSpPr>
        <p:spPr>
          <a:xfrm rot="16200000">
            <a:off x="7025513" y="2263947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3" name="TextBox 20"/>
          <p:cNvSpPr txBox="1"/>
          <p:nvPr/>
        </p:nvSpPr>
        <p:spPr>
          <a:xfrm>
            <a:off x="8115161" y="3156083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</a:t>
            </a:r>
            <a:endParaRPr lang="en-US" sz="16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255" y="3454734"/>
            <a:ext cx="3033949" cy="235271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 flipV="1">
            <a:off x="2395470" y="1803042"/>
            <a:ext cx="1225327" cy="1081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5131373" y="1904400"/>
            <a:ext cx="1423975" cy="1281829"/>
          </a:xfrm>
          <a:custGeom>
            <a:avLst/>
            <a:gdLst>
              <a:gd name="connsiteX0" fmla="*/ 1423975 w 1423975"/>
              <a:gd name="connsiteY0" fmla="*/ 66067 h 1281829"/>
              <a:gd name="connsiteX1" fmla="*/ 329270 w 1423975"/>
              <a:gd name="connsiteY1" fmla="*/ 117582 h 1281829"/>
              <a:gd name="connsiteX2" fmla="*/ 33056 w 1423975"/>
              <a:gd name="connsiteY2" fmla="*/ 1147892 h 1281829"/>
              <a:gd name="connsiteX3" fmla="*/ 20177 w 1423975"/>
              <a:gd name="connsiteY3" fmla="*/ 1238044 h 1281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3975" h="1281829">
                <a:moveTo>
                  <a:pt x="1423975" y="66067"/>
                </a:moveTo>
                <a:cubicBezTo>
                  <a:pt x="992532" y="1672"/>
                  <a:pt x="561090" y="-62722"/>
                  <a:pt x="329270" y="117582"/>
                </a:cubicBezTo>
                <a:cubicBezTo>
                  <a:pt x="97450" y="297886"/>
                  <a:pt x="84572" y="961148"/>
                  <a:pt x="33056" y="1147892"/>
                </a:cubicBezTo>
                <a:cubicBezTo>
                  <a:pt x="-18460" y="1334636"/>
                  <a:pt x="858" y="1286340"/>
                  <a:pt x="20177" y="123804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00</a:t>
            </a:r>
            <a:endParaRPr lang="en-IN" dirty="0"/>
          </a:p>
        </p:txBody>
      </p:sp>
      <p:sp>
        <p:nvSpPr>
          <p:cNvPr id="30" name="Freeform 29"/>
          <p:cNvSpPr/>
          <p:nvPr/>
        </p:nvSpPr>
        <p:spPr>
          <a:xfrm>
            <a:off x="7881870" y="1467551"/>
            <a:ext cx="1365161" cy="1674894"/>
          </a:xfrm>
          <a:custGeom>
            <a:avLst/>
            <a:gdLst>
              <a:gd name="connsiteX0" fmla="*/ 1365161 w 1365161"/>
              <a:gd name="connsiteY0" fmla="*/ 502917 h 1674894"/>
              <a:gd name="connsiteX1" fmla="*/ 953037 w 1365161"/>
              <a:gd name="connsiteY1" fmla="*/ 13519 h 1674894"/>
              <a:gd name="connsiteX2" fmla="*/ 721217 w 1365161"/>
              <a:gd name="connsiteY2" fmla="*/ 979435 h 1674894"/>
              <a:gd name="connsiteX3" fmla="*/ 463640 w 1365161"/>
              <a:gd name="connsiteY3" fmla="*/ 541553 h 1674894"/>
              <a:gd name="connsiteX4" fmla="*/ 0 w 1365161"/>
              <a:gd name="connsiteY4" fmla="*/ 1674894 h 1674894"/>
              <a:gd name="connsiteX5" fmla="*/ 0 w 1365161"/>
              <a:gd name="connsiteY5" fmla="*/ 1674894 h 1674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5161" h="1674894">
                <a:moveTo>
                  <a:pt x="1365161" y="502917"/>
                </a:moveTo>
                <a:cubicBezTo>
                  <a:pt x="1212761" y="218508"/>
                  <a:pt x="1060361" y="-65901"/>
                  <a:pt x="953037" y="13519"/>
                </a:cubicBezTo>
                <a:cubicBezTo>
                  <a:pt x="845713" y="92939"/>
                  <a:pt x="802783" y="891429"/>
                  <a:pt x="721217" y="979435"/>
                </a:cubicBezTo>
                <a:cubicBezTo>
                  <a:pt x="639651" y="1067441"/>
                  <a:pt x="583843" y="425643"/>
                  <a:pt x="463640" y="541553"/>
                </a:cubicBezTo>
                <a:cubicBezTo>
                  <a:pt x="343437" y="657463"/>
                  <a:pt x="0" y="1674894"/>
                  <a:pt x="0" y="1674894"/>
                </a:cubicBezTo>
                <a:lnTo>
                  <a:pt x="0" y="167489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4699448" y="4037651"/>
            <a:ext cx="2262210" cy="469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 smtClean="0"/>
              <a:t>Proper fitting</a:t>
            </a:r>
            <a:endParaRPr lang="en-IN" sz="2000" dirty="0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7433345" y="4022811"/>
            <a:ext cx="2262210" cy="469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 smtClean="0"/>
              <a:t>Over fitting</a:t>
            </a:r>
            <a:endParaRPr lang="en-IN" sz="2000" dirty="0"/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942" y="4885339"/>
            <a:ext cx="5188458" cy="8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70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Normal Equation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345" y="2434853"/>
            <a:ext cx="7734837" cy="191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60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852" y="224788"/>
            <a:ext cx="10515600" cy="1325563"/>
          </a:xfrm>
        </p:spPr>
        <p:txBody>
          <a:bodyPr/>
          <a:lstStyle/>
          <a:p>
            <a:r>
              <a:rPr lang="en-IN" dirty="0" smtClean="0"/>
              <a:t>Evaluating your hypothesis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93428"/>
            <a:ext cx="3901225" cy="664950"/>
          </a:xfrm>
        </p:spPr>
        <p:txBody>
          <a:bodyPr>
            <a:normAutofit fontScale="70000" lnSpcReduction="20000"/>
          </a:bodyPr>
          <a:lstStyle/>
          <a:p>
            <a:r>
              <a:rPr lang="en-IN" dirty="0" smtClean="0"/>
              <a:t>Cross validation Data</a:t>
            </a:r>
          </a:p>
          <a:p>
            <a:pPr lvl="1"/>
            <a:r>
              <a:rPr lang="en-IN" dirty="0" smtClean="0"/>
              <a:t>For choosing training Parameters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044" y="1415699"/>
            <a:ext cx="1009764" cy="2719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674" y="1737345"/>
            <a:ext cx="1009764" cy="2719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786" y="2320053"/>
            <a:ext cx="1157317" cy="2719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951" y="2080649"/>
            <a:ext cx="26666" cy="2151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643" y="4372840"/>
            <a:ext cx="1149379" cy="3080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643" y="4762563"/>
            <a:ext cx="1149379" cy="3080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660" y="5438701"/>
            <a:ext cx="1747830" cy="3080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378" y="5135021"/>
            <a:ext cx="26402" cy="21297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742" y="2774928"/>
            <a:ext cx="1056789" cy="3237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742" y="3256595"/>
            <a:ext cx="1056789" cy="32373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817" y="3844212"/>
            <a:ext cx="1583323" cy="32373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015" y="3575684"/>
            <a:ext cx="26666" cy="215108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4624143" y="4300468"/>
            <a:ext cx="23921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625515" y="2660628"/>
            <a:ext cx="23921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838200" y="1394633"/>
                <a:ext cx="3901225" cy="6649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N" dirty="0" smtClean="0"/>
                  <a:t>Training Data</a:t>
                </a:r>
              </a:p>
              <a:p>
                <a:pPr lvl="1"/>
                <a:r>
                  <a:rPr lang="en-IN" dirty="0" smtClean="0"/>
                  <a:t>For learning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94633"/>
                <a:ext cx="3901225" cy="664950"/>
              </a:xfrm>
              <a:prstGeom prst="rect">
                <a:avLst/>
              </a:prstGeom>
              <a:blipFill rotWithShape="0">
                <a:blip r:embed="rId26"/>
                <a:stretch>
                  <a:fillRect l="-2191" t="-21101" b="-128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ontent Placeholder 2"/>
          <p:cNvSpPr txBox="1">
            <a:spLocks/>
          </p:cNvSpPr>
          <p:nvPr/>
        </p:nvSpPr>
        <p:spPr>
          <a:xfrm>
            <a:off x="838200" y="4765556"/>
            <a:ext cx="3901225" cy="6649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Testing Data</a:t>
            </a:r>
          </a:p>
          <a:p>
            <a:pPr lvl="1"/>
            <a:r>
              <a:rPr lang="en-IN" dirty="0" smtClean="0"/>
              <a:t>Get accuracy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2788812" y="3793785"/>
                <a:ext cx="7808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8812" y="3793785"/>
                <a:ext cx="780855" cy="369332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8176053" y="2673192"/>
            <a:ext cx="3962399" cy="2432459"/>
            <a:chOff x="304800" y="2266950"/>
            <a:chExt cx="4266505" cy="2619146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742812" y="2266950"/>
              <a:ext cx="0" cy="229367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746890" y="4488418"/>
              <a:ext cx="2824415" cy="397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egree of polynomial d</a:t>
              </a:r>
              <a:endParaRPr lang="en-US" baseline="-25000" dirty="0"/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160145" y="2564006"/>
              <a:ext cx="658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error</a:t>
              </a:r>
              <a:endParaRPr lang="en-US" baseline="-25000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582539" y="4436028"/>
              <a:ext cx="3672993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Freeform 25"/>
          <p:cNvSpPr/>
          <p:nvPr/>
        </p:nvSpPr>
        <p:spPr>
          <a:xfrm>
            <a:off x="8847007" y="2749392"/>
            <a:ext cx="2529445" cy="1781299"/>
          </a:xfrm>
          <a:custGeom>
            <a:avLst/>
            <a:gdLst>
              <a:gd name="connsiteX0" fmla="*/ 0 w 2529445"/>
              <a:gd name="connsiteY0" fmla="*/ 0 h 1781299"/>
              <a:gd name="connsiteX1" fmla="*/ 605642 w 2529445"/>
              <a:gd name="connsiteY1" fmla="*/ 1472540 h 1781299"/>
              <a:gd name="connsiteX2" fmla="*/ 2529445 w 2529445"/>
              <a:gd name="connsiteY2" fmla="*/ 1781299 h 1781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9445" h="1781299">
                <a:moveTo>
                  <a:pt x="0" y="0"/>
                </a:moveTo>
                <a:cubicBezTo>
                  <a:pt x="92034" y="587828"/>
                  <a:pt x="184068" y="1175657"/>
                  <a:pt x="605642" y="1472540"/>
                </a:cubicBezTo>
                <a:cubicBezTo>
                  <a:pt x="1027216" y="1769423"/>
                  <a:pt x="1778330" y="1775361"/>
                  <a:pt x="2529445" y="178129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9014253" y="2755552"/>
            <a:ext cx="1600198" cy="1285047"/>
          </a:xfrm>
          <a:custGeom>
            <a:avLst/>
            <a:gdLst>
              <a:gd name="connsiteX0" fmla="*/ 0 w 1650670"/>
              <a:gd name="connsiteY0" fmla="*/ 0 h 1294796"/>
              <a:gd name="connsiteX1" fmla="*/ 617517 w 1650670"/>
              <a:gd name="connsiteY1" fmla="*/ 1187532 h 1294796"/>
              <a:gd name="connsiteX2" fmla="*/ 1163782 w 1650670"/>
              <a:gd name="connsiteY2" fmla="*/ 1104405 h 1294796"/>
              <a:gd name="connsiteX3" fmla="*/ 1650670 w 1650670"/>
              <a:gd name="connsiteY3" fmla="*/ 0 h 1294796"/>
              <a:gd name="connsiteX0" fmla="*/ 0 w 1650670"/>
              <a:gd name="connsiteY0" fmla="*/ 0 h 1104405"/>
              <a:gd name="connsiteX1" fmla="*/ 546265 w 1650670"/>
              <a:gd name="connsiteY1" fmla="*/ 1104405 h 1104405"/>
              <a:gd name="connsiteX2" fmla="*/ 1163782 w 1650670"/>
              <a:gd name="connsiteY2" fmla="*/ 1104405 h 1104405"/>
              <a:gd name="connsiteX3" fmla="*/ 1650670 w 1650670"/>
              <a:gd name="connsiteY3" fmla="*/ 0 h 1104405"/>
              <a:gd name="connsiteX0" fmla="*/ 0 w 1650670"/>
              <a:gd name="connsiteY0" fmla="*/ 0 h 1256291"/>
              <a:gd name="connsiteX1" fmla="*/ 403762 w 1650670"/>
              <a:gd name="connsiteY1" fmla="*/ 1128155 h 1256291"/>
              <a:gd name="connsiteX2" fmla="*/ 1163782 w 1650670"/>
              <a:gd name="connsiteY2" fmla="*/ 1104405 h 1256291"/>
              <a:gd name="connsiteX3" fmla="*/ 1650670 w 1650670"/>
              <a:gd name="connsiteY3" fmla="*/ 0 h 1256291"/>
              <a:gd name="connsiteX0" fmla="*/ 0 w 1579418"/>
              <a:gd name="connsiteY0" fmla="*/ 0 h 1281611"/>
              <a:gd name="connsiteX1" fmla="*/ 332510 w 1579418"/>
              <a:gd name="connsiteY1" fmla="*/ 1151906 h 1281611"/>
              <a:gd name="connsiteX2" fmla="*/ 1092530 w 1579418"/>
              <a:gd name="connsiteY2" fmla="*/ 1128156 h 1281611"/>
              <a:gd name="connsiteX3" fmla="*/ 1579418 w 1579418"/>
              <a:gd name="connsiteY3" fmla="*/ 23751 h 1281611"/>
              <a:gd name="connsiteX0" fmla="*/ 0 w 1579418"/>
              <a:gd name="connsiteY0" fmla="*/ 0 h 1281611"/>
              <a:gd name="connsiteX1" fmla="*/ 332510 w 1579418"/>
              <a:gd name="connsiteY1" fmla="*/ 1151906 h 1281611"/>
              <a:gd name="connsiteX2" fmla="*/ 1092530 w 1579418"/>
              <a:gd name="connsiteY2" fmla="*/ 1128156 h 1281611"/>
              <a:gd name="connsiteX3" fmla="*/ 1579418 w 1579418"/>
              <a:gd name="connsiteY3" fmla="*/ 23751 h 1281611"/>
              <a:gd name="connsiteX0" fmla="*/ 0 w 1531917"/>
              <a:gd name="connsiteY0" fmla="*/ 0 h 1278859"/>
              <a:gd name="connsiteX1" fmla="*/ 332510 w 1531917"/>
              <a:gd name="connsiteY1" fmla="*/ 1151906 h 1278859"/>
              <a:gd name="connsiteX2" fmla="*/ 1092530 w 1531917"/>
              <a:gd name="connsiteY2" fmla="*/ 1128156 h 1278859"/>
              <a:gd name="connsiteX3" fmla="*/ 1531917 w 1531917"/>
              <a:gd name="connsiteY3" fmla="*/ 71252 h 1278859"/>
              <a:gd name="connsiteX0" fmla="*/ 0 w 1531917"/>
              <a:gd name="connsiteY0" fmla="*/ 0 h 1285047"/>
              <a:gd name="connsiteX1" fmla="*/ 332510 w 1531917"/>
              <a:gd name="connsiteY1" fmla="*/ 1151906 h 1285047"/>
              <a:gd name="connsiteX2" fmla="*/ 843148 w 1531917"/>
              <a:gd name="connsiteY2" fmla="*/ 1140031 h 1285047"/>
              <a:gd name="connsiteX3" fmla="*/ 1531917 w 1531917"/>
              <a:gd name="connsiteY3" fmla="*/ 71252 h 1285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1917" h="1285047">
                <a:moveTo>
                  <a:pt x="0" y="0"/>
                </a:moveTo>
                <a:cubicBezTo>
                  <a:pt x="152399" y="691737"/>
                  <a:pt x="191985" y="961901"/>
                  <a:pt x="332510" y="1151906"/>
                </a:cubicBezTo>
                <a:cubicBezTo>
                  <a:pt x="473035" y="1341911"/>
                  <a:pt x="643247" y="1320140"/>
                  <a:pt x="843148" y="1140031"/>
                </a:cubicBezTo>
                <a:cubicBezTo>
                  <a:pt x="1043049" y="959922"/>
                  <a:pt x="1374569" y="524493"/>
                  <a:pt x="1531917" y="7125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6848" y="2592049"/>
            <a:ext cx="546258" cy="22047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707" y="3972159"/>
            <a:ext cx="844145" cy="23467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0676796" y="2749392"/>
            <a:ext cx="1489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(cross validation </a:t>
            </a:r>
          </a:p>
          <a:p>
            <a:r>
              <a:rPr lang="en-US" sz="1400" dirty="0" smtClean="0"/>
              <a:t>error)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919252" y="4120992"/>
            <a:ext cx="1631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(training error)</a:t>
            </a:r>
          </a:p>
        </p:txBody>
      </p:sp>
    </p:spTree>
    <p:extLst>
      <p:ext uri="{BB962C8B-B14F-4D97-AF65-F5344CB8AC3E}">
        <p14:creationId xmlns:p14="http://schemas.microsoft.com/office/powerpoint/2010/main" val="371936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Unsupervised Learning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717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Clustering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1943" y="4954019"/>
            <a:ext cx="5352350" cy="322818"/>
          </a:xfrm>
        </p:spPr>
        <p:txBody>
          <a:bodyPr>
            <a:normAutofit fontScale="70000" lnSpcReduction="20000"/>
          </a:bodyPr>
          <a:lstStyle/>
          <a:p>
            <a:r>
              <a:rPr lang="en-IN" dirty="0" smtClean="0"/>
              <a:t>Training Data</a:t>
            </a:r>
            <a:endParaRPr lang="en-IN" dirty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4977911" y="1590191"/>
            <a:ext cx="11064" cy="277336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791617" y="4172761"/>
            <a:ext cx="33528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727" y="2035227"/>
            <a:ext cx="222885" cy="1504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743" y="4363559"/>
            <a:ext cx="228600" cy="1504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656" y="4976343"/>
            <a:ext cx="2750820" cy="291465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5354855" y="298090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810711" y="313039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898813" y="361244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361462" y="339676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29817" y="384700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659952" y="249373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085687" y="254106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898365" y="193770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382417" y="218474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10046" y="208761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387921" y="1690688"/>
            <a:ext cx="1370422" cy="13359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/>
          <p:cNvSpPr/>
          <p:nvPr/>
        </p:nvSpPr>
        <p:spPr>
          <a:xfrm>
            <a:off x="5089580" y="2680455"/>
            <a:ext cx="1197735" cy="1352288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52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K-Means Clustering</a:t>
            </a:r>
            <a:endParaRPr lang="en-IN" dirty="0"/>
          </a:p>
        </p:txBody>
      </p:sp>
      <p:sp>
        <p:nvSpPr>
          <p:cNvPr id="7" name="TextBox 38"/>
          <p:cNvSpPr txBox="1"/>
          <p:nvPr/>
        </p:nvSpPr>
        <p:spPr>
          <a:xfrm>
            <a:off x="1940524" y="1523481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Randomly initialize      cluster centroids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134" y="1638419"/>
            <a:ext cx="2592324" cy="2743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45676" y="1918199"/>
            <a:ext cx="830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+mj-lt"/>
                <a:cs typeface="Courier New" pitchFamily="49" charset="0"/>
              </a:rPr>
              <a:t>Repeat {</a:t>
            </a:r>
          </a:p>
          <a:p>
            <a:r>
              <a:rPr lang="en-US" sz="2400" dirty="0">
                <a:latin typeface="+mj-lt"/>
                <a:cs typeface="Courier New" pitchFamily="49" charset="0"/>
              </a:rPr>
              <a:t>	</a:t>
            </a:r>
            <a:r>
              <a:rPr lang="en-US" sz="2400" dirty="0" smtClean="0">
                <a:latin typeface="+mj-lt"/>
                <a:cs typeface="Courier New" pitchFamily="49" charset="0"/>
              </a:rPr>
              <a:t>for </a:t>
            </a:r>
            <a:r>
              <a:rPr lang="en-US" sz="2400" dirty="0">
                <a:latin typeface="+mj-lt"/>
                <a:cs typeface="Courier New" pitchFamily="49" charset="0"/>
              </a:rPr>
              <a:t> </a:t>
            </a:r>
            <a:r>
              <a:rPr lang="en-US" sz="2400" dirty="0" smtClean="0">
                <a:latin typeface="+mj-lt"/>
                <a:cs typeface="Courier New" pitchFamily="49" charset="0"/>
              </a:rPr>
              <a:t> = 1 to </a:t>
            </a:r>
          </a:p>
          <a:p>
            <a:r>
              <a:rPr lang="en-US" sz="2400" dirty="0">
                <a:latin typeface="+mj-lt"/>
                <a:cs typeface="Courier New" pitchFamily="49" charset="0"/>
              </a:rPr>
              <a:t>	</a:t>
            </a:r>
            <a:r>
              <a:rPr lang="en-US" sz="2400" dirty="0" smtClean="0">
                <a:latin typeface="+mj-lt"/>
                <a:cs typeface="Courier New" pitchFamily="49" charset="0"/>
              </a:rPr>
              <a:t>	:= </a:t>
            </a:r>
            <a:r>
              <a:rPr lang="en-US" sz="2400" dirty="0"/>
              <a:t>index (from 1 to </a:t>
            </a:r>
            <a:r>
              <a:rPr lang="en-US" sz="2400" dirty="0" smtClean="0"/>
              <a:t>    ) </a:t>
            </a:r>
            <a:r>
              <a:rPr lang="en-US" sz="2400" dirty="0"/>
              <a:t>of cluster centroid </a:t>
            </a:r>
          </a:p>
          <a:p>
            <a:r>
              <a:rPr lang="en-US" sz="2400" dirty="0" smtClean="0"/>
              <a:t>		    closest </a:t>
            </a:r>
            <a:r>
              <a:rPr lang="en-US" sz="2400" dirty="0"/>
              <a:t>to </a:t>
            </a:r>
            <a:endParaRPr lang="en-US" sz="3600" dirty="0" smtClean="0">
              <a:latin typeface="+mj-lt"/>
              <a:cs typeface="Courier New" pitchFamily="49" charset="0"/>
            </a:endParaRPr>
          </a:p>
          <a:p>
            <a:r>
              <a:rPr lang="en-US" sz="2400" dirty="0" smtClean="0">
                <a:latin typeface="+mj-lt"/>
                <a:cs typeface="Courier New" pitchFamily="49" charset="0"/>
              </a:rPr>
              <a:t>	for    = 1 to </a:t>
            </a:r>
          </a:p>
          <a:p>
            <a:r>
              <a:rPr lang="en-US" sz="2400" dirty="0">
                <a:latin typeface="+mj-lt"/>
                <a:cs typeface="Courier New" pitchFamily="49" charset="0"/>
              </a:rPr>
              <a:t>	</a:t>
            </a:r>
            <a:r>
              <a:rPr lang="en-US" sz="2400" dirty="0" smtClean="0">
                <a:latin typeface="+mj-lt"/>
                <a:cs typeface="Courier New" pitchFamily="49" charset="0"/>
              </a:rPr>
              <a:t>	:= </a:t>
            </a:r>
            <a:r>
              <a:rPr lang="en-US" sz="2400" dirty="0"/>
              <a:t>average (mean) of points assigned to </a:t>
            </a:r>
            <a:r>
              <a:rPr lang="en-US" sz="2400" dirty="0" smtClean="0"/>
              <a:t>cluster</a:t>
            </a:r>
            <a:endParaRPr lang="en-US" sz="2400" dirty="0" smtClean="0">
              <a:latin typeface="+mj-lt"/>
              <a:cs typeface="Courier New" pitchFamily="49" charset="0"/>
            </a:endParaRPr>
          </a:p>
          <a:p>
            <a:r>
              <a:rPr lang="en-US" sz="2400" dirty="0">
                <a:latin typeface="+mj-lt"/>
                <a:cs typeface="Courier New" pitchFamily="49" charset="0"/>
              </a:rPr>
              <a:t>	</a:t>
            </a:r>
            <a:endParaRPr lang="en-US" sz="2400" dirty="0" smtClean="0">
              <a:latin typeface="+mj-lt"/>
              <a:cs typeface="Courier New" pitchFamily="49" charset="0"/>
            </a:endParaRPr>
          </a:p>
          <a:p>
            <a:endParaRPr lang="en-US" sz="2400" dirty="0">
              <a:latin typeface="+mj-lt"/>
              <a:cs typeface="Courier New" pitchFamily="49" charset="0"/>
            </a:endParaRPr>
          </a:p>
          <a:p>
            <a:r>
              <a:rPr lang="en-US" sz="2400" dirty="0" smtClean="0">
                <a:latin typeface="+mj-lt"/>
                <a:cs typeface="Courier New" pitchFamily="49" charset="0"/>
              </a:rPr>
              <a:t>	}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920" y="2706139"/>
            <a:ext cx="374904" cy="2766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072" y="3068757"/>
            <a:ext cx="420624" cy="2766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644" y="3919324"/>
            <a:ext cx="297180" cy="20116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325" y="2482182"/>
            <a:ext cx="230505" cy="1257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567" y="3517083"/>
            <a:ext cx="236791" cy="1906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068" y="1666490"/>
            <a:ext cx="236791" cy="19069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642" y="2792055"/>
            <a:ext cx="236791" cy="19069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712" y="3887425"/>
            <a:ext cx="127825" cy="19697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648" y="3509660"/>
            <a:ext cx="127825" cy="19697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388" y="2427373"/>
            <a:ext cx="75438" cy="18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61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Machine Learning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278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Optimization Objective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670" y="1409573"/>
            <a:ext cx="6777990" cy="8321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040" y="2413128"/>
            <a:ext cx="4974336" cy="5577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390" y="3118422"/>
            <a:ext cx="1033844" cy="15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21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46536" y="1074023"/>
            <a:ext cx="11074400" cy="3375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  <a:cs typeface="Courier New" pitchFamily="49" charset="0"/>
              </a:rPr>
              <a:t>For i = 1 to 100 {</a:t>
            </a:r>
            <a:br>
              <a:rPr lang="en-US" sz="3200" dirty="0">
                <a:latin typeface="+mj-lt"/>
                <a:cs typeface="Courier New" pitchFamily="49" charset="0"/>
              </a:rPr>
            </a:br>
            <a:r>
              <a:rPr lang="en-US" sz="2667" dirty="0">
                <a:latin typeface="+mj-lt"/>
                <a:cs typeface="Courier New" pitchFamily="49" charset="0"/>
              </a:rPr>
              <a:t> </a:t>
            </a:r>
            <a:endParaRPr lang="en-US" sz="3200" dirty="0">
              <a:latin typeface="+mj-lt"/>
              <a:cs typeface="Courier New" pitchFamily="49" charset="0"/>
            </a:endParaRPr>
          </a:p>
          <a:p>
            <a:r>
              <a:rPr lang="en-US" sz="3200" dirty="0">
                <a:latin typeface="+mj-lt"/>
                <a:cs typeface="Courier New" pitchFamily="49" charset="0"/>
              </a:rPr>
              <a:t>	Randomly initialize K-means.</a:t>
            </a:r>
          </a:p>
          <a:p>
            <a:r>
              <a:rPr lang="en-US" sz="3200" dirty="0">
                <a:latin typeface="+mj-lt"/>
                <a:cs typeface="Courier New" pitchFamily="49" charset="0"/>
              </a:rPr>
              <a:t>	Run K-means. Get                                                 .</a:t>
            </a:r>
          </a:p>
          <a:p>
            <a:r>
              <a:rPr lang="en-US" sz="3200" dirty="0">
                <a:latin typeface="+mj-lt"/>
                <a:cs typeface="Courier New" pitchFamily="49" charset="0"/>
              </a:rPr>
              <a:t>	Compute cost function (distortion) </a:t>
            </a:r>
          </a:p>
          <a:p>
            <a:endParaRPr lang="en-US" sz="2667" dirty="0">
              <a:latin typeface="+mj-lt"/>
              <a:cs typeface="Courier New" pitchFamily="49" charset="0"/>
            </a:endParaRPr>
          </a:p>
          <a:p>
            <a:r>
              <a:rPr lang="en-US" sz="3200" dirty="0">
                <a:latin typeface="+mj-lt"/>
                <a:cs typeface="Courier New" pitchFamily="49" charset="0"/>
              </a:rPr>
              <a:t>	}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39667" y="5150247"/>
            <a:ext cx="1107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Pick clustering that gave lowest cost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508000" y="371026"/>
            <a:ext cx="1107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Random initialization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291" y="2540453"/>
            <a:ext cx="4258056" cy="454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323" y="3469173"/>
            <a:ext cx="4821936" cy="4876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664" y="5185828"/>
            <a:ext cx="4821936" cy="48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95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Choosing the value of K</a:t>
            </a:r>
            <a:br>
              <a:rPr lang="en-IN" dirty="0" smtClean="0"/>
            </a:br>
            <a:endParaRPr lang="en-IN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819195070"/>
              </p:ext>
            </p:extLst>
          </p:nvPr>
        </p:nvGraphicFramePr>
        <p:xfrm>
          <a:off x="4486144" y="2599653"/>
          <a:ext cx="3619500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5" name="Group 4"/>
          <p:cNvGrpSpPr/>
          <p:nvPr/>
        </p:nvGrpSpPr>
        <p:grpSpPr>
          <a:xfrm rot="16200000">
            <a:off x="3487364" y="3551236"/>
            <a:ext cx="1847851" cy="401885"/>
            <a:chOff x="533400" y="1531263"/>
            <a:chExt cx="1981200" cy="430887"/>
          </a:xfrm>
        </p:grpSpPr>
        <p:sp>
          <p:nvSpPr>
            <p:cNvPr id="6" name="TextBox 5"/>
            <p:cNvSpPr txBox="1"/>
            <p:nvPr/>
          </p:nvSpPr>
          <p:spPr>
            <a:xfrm>
              <a:off x="533400" y="1531263"/>
              <a:ext cx="1981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Cost function </a:t>
              </a:r>
              <a:endParaRPr lang="en-US" sz="2000" dirty="0"/>
            </a:p>
          </p:txBody>
        </p:sp>
        <p:pic>
          <p:nvPicPr>
            <p:cNvPr id="7" name="Picture 6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9800" y="1639264"/>
              <a:ext cx="171450" cy="214884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5487615" y="5141909"/>
            <a:ext cx="2198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(no. of clusters)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344" y="5256175"/>
            <a:ext cx="215265" cy="173355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4868217" y="2828253"/>
            <a:ext cx="1210614" cy="1331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065952" y="4134117"/>
            <a:ext cx="1893195" cy="180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4956" y="1104363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Elbow method: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7807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Hierarchical Clustering</a:t>
            </a:r>
            <a:endParaRPr lang="en-I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653991"/>
              </p:ext>
            </p:extLst>
          </p:nvPr>
        </p:nvGraphicFramePr>
        <p:xfrm>
          <a:off x="2256792" y="4193671"/>
          <a:ext cx="2109045" cy="227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133"/>
                <a:gridCol w="347133"/>
                <a:gridCol w="347133"/>
                <a:gridCol w="347133"/>
                <a:gridCol w="347133"/>
                <a:gridCol w="373380"/>
              </a:tblGrid>
              <a:tr h="421640"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I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56</a:t>
                      </a:r>
                      <a:endParaRPr lang="en-IN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36</a:t>
                      </a:r>
                      <a:endParaRPr lang="en-IN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42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32</a:t>
                      </a:r>
                      <a:endParaRPr lang="en-IN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IN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49</a:t>
                      </a:r>
                      <a:endParaRPr lang="en-IN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29</a:t>
                      </a:r>
                      <a:endParaRPr lang="en-IN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35</a:t>
                      </a:r>
                      <a:endParaRPr lang="en-IN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25</a:t>
                      </a:r>
                      <a:endParaRPr lang="en-IN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IN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22</a:t>
                      </a:r>
                      <a:endParaRPr lang="en-IN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14</a:t>
                      </a:r>
                      <a:endParaRPr lang="en-IN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25</a:t>
                      </a:r>
                      <a:endParaRPr lang="en-IN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IN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10</a:t>
                      </a:r>
                      <a:endParaRPr lang="en-IN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IN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12</a:t>
                      </a:r>
                      <a:endParaRPr lang="en-IN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IN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>
          <a:xfrm>
            <a:off x="1663415" y="1823766"/>
            <a:ext cx="5352350" cy="322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Training Data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590" y="1839443"/>
            <a:ext cx="2750820" cy="2914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1738060" y="2395266"/>
                <a:ext cx="5352350" cy="3228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N" dirty="0" smtClean="0"/>
                  <a:t>Distance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IN" i="1" baseline="30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b="0" i="1" baseline="30000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&amp;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en-IN" dirty="0" smtClean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060" y="2395266"/>
                <a:ext cx="5352350" cy="322818"/>
              </a:xfrm>
              <a:prstGeom prst="rect">
                <a:avLst/>
              </a:prstGeom>
              <a:blipFill rotWithShape="0">
                <a:blip r:embed="rId4"/>
                <a:stretch>
                  <a:fillRect l="-683" t="-26415" b="-283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050287" y="4598786"/>
                <a:ext cx="795025" cy="378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p>
                      </m:sSup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287" y="4598786"/>
                <a:ext cx="795025" cy="37824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2197100" y="3824339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</a:t>
            </a:r>
            <a:r>
              <a:rPr lang="en-IN" dirty="0" smtClean="0"/>
              <a:t>      b      c    d     e    f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1845312" y="4024368"/>
            <a:ext cx="62388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 smtClean="0"/>
              <a:t>a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b      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c    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d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e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f</a:t>
            </a:r>
            <a:endParaRPr lang="en-IN" dirty="0"/>
          </a:p>
        </p:txBody>
      </p:sp>
      <p:graphicFrame>
        <p:nvGraphicFramePr>
          <p:cNvPr id="11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3469476"/>
              </p:ext>
            </p:extLst>
          </p:nvPr>
        </p:nvGraphicFramePr>
        <p:xfrm>
          <a:off x="5669750" y="4248150"/>
          <a:ext cx="1735665" cy="18505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133"/>
                <a:gridCol w="347133"/>
                <a:gridCol w="347133"/>
                <a:gridCol w="347133"/>
                <a:gridCol w="347133"/>
              </a:tblGrid>
              <a:tr h="367161"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IN" sz="1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56</a:t>
                      </a:r>
                      <a:endParaRPr lang="en-IN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32</a:t>
                      </a:r>
                      <a:endParaRPr lang="en-IN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42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IN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49</a:t>
                      </a:r>
                      <a:endParaRPr lang="en-IN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25</a:t>
                      </a:r>
                      <a:endParaRPr lang="en-IN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35</a:t>
                      </a:r>
                      <a:endParaRPr lang="en-IN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IN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22</a:t>
                      </a:r>
                      <a:endParaRPr lang="en-IN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14</a:t>
                      </a:r>
                      <a:endParaRPr lang="en-IN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IN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10</a:t>
                      </a:r>
                      <a:endParaRPr lang="en-IN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IN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570214" y="3712184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</a:t>
            </a:r>
            <a:r>
              <a:rPr lang="en-IN" dirty="0" smtClean="0"/>
              <a:t>      b      c    </a:t>
            </a:r>
            <a:r>
              <a:rPr lang="en-IN" dirty="0" err="1" smtClean="0"/>
              <a:t>df</a:t>
            </a:r>
            <a:r>
              <a:rPr lang="en-IN" dirty="0" smtClean="0"/>
              <a:t>    e  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5077326" y="4024368"/>
            <a:ext cx="4928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 smtClean="0"/>
              <a:t>a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b      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c    </a:t>
            </a:r>
          </a:p>
          <a:p>
            <a:pPr>
              <a:lnSpc>
                <a:spcPct val="150000"/>
              </a:lnSpc>
            </a:pPr>
            <a:r>
              <a:rPr lang="en-IN" dirty="0" err="1" smtClean="0"/>
              <a:t>df</a:t>
            </a:r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dirty="0" smtClean="0"/>
              <a:t>e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  <p:graphicFrame>
        <p:nvGraphicFramePr>
          <p:cNvPr id="1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7926496"/>
              </p:ext>
            </p:extLst>
          </p:nvPr>
        </p:nvGraphicFramePr>
        <p:xfrm>
          <a:off x="8842077" y="4260188"/>
          <a:ext cx="1388532" cy="1534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133"/>
                <a:gridCol w="347133"/>
                <a:gridCol w="347133"/>
                <a:gridCol w="347133"/>
              </a:tblGrid>
              <a:tr h="421640"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49</a:t>
                      </a:r>
                      <a:endParaRPr lang="en-IN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25</a:t>
                      </a:r>
                      <a:endParaRPr lang="en-IN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35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IN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22</a:t>
                      </a:r>
                      <a:endParaRPr lang="en-IN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14</a:t>
                      </a:r>
                      <a:endParaRPr lang="en-IN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IN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IN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</a:t>
                      </a:r>
                      <a:endParaRPr lang="en-IN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742541" y="3778701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ab     c    </a:t>
            </a:r>
            <a:r>
              <a:rPr lang="en-IN" dirty="0" err="1" smtClean="0"/>
              <a:t>df</a:t>
            </a:r>
            <a:r>
              <a:rPr lang="en-IN" dirty="0" smtClean="0"/>
              <a:t>    e  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8249653" y="4090885"/>
            <a:ext cx="49288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 smtClean="0"/>
              <a:t>ab     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c    </a:t>
            </a:r>
          </a:p>
          <a:p>
            <a:pPr>
              <a:lnSpc>
                <a:spcPct val="150000"/>
              </a:lnSpc>
            </a:pPr>
            <a:r>
              <a:rPr lang="en-IN" dirty="0" err="1" smtClean="0"/>
              <a:t>df</a:t>
            </a:r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dirty="0" smtClean="0"/>
              <a:t>e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636042" y="3360978"/>
            <a:ext cx="37177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7880683" y="365125"/>
            <a:ext cx="12032" cy="327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0666998" y="2101924"/>
            <a:ext cx="288758" cy="300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</a:t>
            </a:r>
            <a:endParaRPr lang="en-IN" dirty="0"/>
          </a:p>
        </p:txBody>
      </p:sp>
      <p:sp>
        <p:nvSpPr>
          <p:cNvPr id="20" name="Oval 19"/>
          <p:cNvSpPr/>
          <p:nvPr/>
        </p:nvSpPr>
        <p:spPr>
          <a:xfrm>
            <a:off x="9258301" y="1301029"/>
            <a:ext cx="288758" cy="300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</a:t>
            </a:r>
            <a:endParaRPr lang="en-IN" dirty="0"/>
          </a:p>
        </p:txBody>
      </p:sp>
      <p:sp>
        <p:nvSpPr>
          <p:cNvPr id="21" name="Oval 20"/>
          <p:cNvSpPr/>
          <p:nvPr/>
        </p:nvSpPr>
        <p:spPr>
          <a:xfrm>
            <a:off x="9622206" y="1960657"/>
            <a:ext cx="288758" cy="2955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</a:t>
            </a:r>
            <a:endParaRPr lang="en-IN" dirty="0"/>
          </a:p>
        </p:txBody>
      </p:sp>
      <p:sp>
        <p:nvSpPr>
          <p:cNvPr id="22" name="Oval 21"/>
          <p:cNvSpPr/>
          <p:nvPr/>
        </p:nvSpPr>
        <p:spPr>
          <a:xfrm>
            <a:off x="9707480" y="1301029"/>
            <a:ext cx="288758" cy="300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</a:p>
        </p:txBody>
      </p:sp>
      <p:sp>
        <p:nvSpPr>
          <p:cNvPr id="23" name="Oval 22"/>
          <p:cNvSpPr/>
          <p:nvPr/>
        </p:nvSpPr>
        <p:spPr>
          <a:xfrm>
            <a:off x="8412078" y="2545335"/>
            <a:ext cx="288758" cy="300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</a:p>
        </p:txBody>
      </p:sp>
      <p:sp>
        <p:nvSpPr>
          <p:cNvPr id="24" name="Oval 23"/>
          <p:cNvSpPr/>
          <p:nvPr/>
        </p:nvSpPr>
        <p:spPr>
          <a:xfrm>
            <a:off x="8047120" y="2162562"/>
            <a:ext cx="288758" cy="300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205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668" y="422707"/>
            <a:ext cx="10515600" cy="1325563"/>
          </a:xfrm>
        </p:spPr>
        <p:txBody>
          <a:bodyPr/>
          <a:lstStyle/>
          <a:p>
            <a:r>
              <a:rPr lang="en-IN" dirty="0" err="1" smtClean="0"/>
              <a:t>Dendogram</a:t>
            </a:r>
            <a:endParaRPr lang="en-IN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170821" y="5161502"/>
            <a:ext cx="37177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7182852" y="1902407"/>
            <a:ext cx="12032" cy="327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0077450" y="3637754"/>
            <a:ext cx="288758" cy="300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8668753" y="2836859"/>
            <a:ext cx="288758" cy="300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</a:t>
            </a:r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8957511" y="3479452"/>
            <a:ext cx="288758" cy="2955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</a:t>
            </a:r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9117932" y="2836859"/>
            <a:ext cx="288758" cy="300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</a:p>
        </p:txBody>
      </p:sp>
      <p:sp>
        <p:nvSpPr>
          <p:cNvPr id="15" name="Oval 14"/>
          <p:cNvSpPr/>
          <p:nvPr/>
        </p:nvSpPr>
        <p:spPr>
          <a:xfrm>
            <a:off x="7860630" y="4100215"/>
            <a:ext cx="288758" cy="300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</a:p>
        </p:txBody>
      </p:sp>
      <p:sp>
        <p:nvSpPr>
          <p:cNvPr id="16" name="Oval 15"/>
          <p:cNvSpPr/>
          <p:nvPr/>
        </p:nvSpPr>
        <p:spPr>
          <a:xfrm>
            <a:off x="7457572" y="3698392"/>
            <a:ext cx="288758" cy="300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</a:t>
            </a:r>
            <a:endParaRPr lang="en-IN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966660" y="5161502"/>
            <a:ext cx="37177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1978691" y="1902407"/>
            <a:ext cx="12032" cy="327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51396" y="5174996"/>
            <a:ext cx="320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         f         e         c         a         b</a:t>
            </a:r>
            <a:endParaRPr lang="en-IN" dirty="0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2382253" y="4523874"/>
            <a:ext cx="0" cy="637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370221" y="4523875"/>
            <a:ext cx="598086" cy="6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959768" y="4523873"/>
            <a:ext cx="0" cy="637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2658979" y="3999181"/>
            <a:ext cx="0" cy="524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658979" y="3999181"/>
            <a:ext cx="8953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554361" y="3999181"/>
            <a:ext cx="0" cy="1162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119284" y="3502742"/>
            <a:ext cx="0" cy="496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099004" y="3502742"/>
            <a:ext cx="10379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136923" y="3502742"/>
            <a:ext cx="0" cy="1658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4682613" y="4395019"/>
            <a:ext cx="0" cy="779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682613" y="4395019"/>
            <a:ext cx="5899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272548" y="4395019"/>
            <a:ext cx="0" cy="766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3617963" y="2292171"/>
            <a:ext cx="0" cy="121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617963" y="2293374"/>
            <a:ext cx="1359617" cy="7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977580" y="2300748"/>
            <a:ext cx="0" cy="2094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636003" y="4305754"/>
            <a:ext cx="30168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5</a:t>
            </a:r>
            <a:endParaRPr lang="en-IN" dirty="0" smtClean="0"/>
          </a:p>
        </p:txBody>
      </p:sp>
      <p:sp>
        <p:nvSpPr>
          <p:cNvPr id="75" name="TextBox 74"/>
          <p:cNvSpPr txBox="1"/>
          <p:nvPr/>
        </p:nvSpPr>
        <p:spPr>
          <a:xfrm>
            <a:off x="1616953" y="3788148"/>
            <a:ext cx="418704" cy="46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 smtClean="0"/>
              <a:t>10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608825" y="3223227"/>
            <a:ext cx="418704" cy="46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 smtClean="0"/>
              <a:t>15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587280" y="2672777"/>
            <a:ext cx="41870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 smtClean="0"/>
              <a:t>20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568022" y="2210680"/>
            <a:ext cx="41870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 smtClean="0"/>
              <a:t>25</a:t>
            </a:r>
          </a:p>
        </p:txBody>
      </p:sp>
      <p:sp>
        <p:nvSpPr>
          <p:cNvPr id="79" name="Oval 78"/>
          <p:cNvSpPr/>
          <p:nvPr/>
        </p:nvSpPr>
        <p:spPr>
          <a:xfrm>
            <a:off x="8382000" y="2672777"/>
            <a:ext cx="1257300" cy="55045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Oval 79"/>
          <p:cNvSpPr/>
          <p:nvPr/>
        </p:nvSpPr>
        <p:spPr>
          <a:xfrm>
            <a:off x="8254264" y="2397101"/>
            <a:ext cx="1556486" cy="1481093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Oval 80"/>
          <p:cNvSpPr/>
          <p:nvPr/>
        </p:nvSpPr>
        <p:spPr>
          <a:xfrm rot="18804459">
            <a:off x="8331332" y="2106956"/>
            <a:ext cx="1920041" cy="2596558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Oval 81"/>
          <p:cNvSpPr/>
          <p:nvPr/>
        </p:nvSpPr>
        <p:spPr>
          <a:xfrm rot="2460160">
            <a:off x="7127280" y="3738807"/>
            <a:ext cx="1257300" cy="55045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Oval 82"/>
          <p:cNvSpPr/>
          <p:nvPr/>
        </p:nvSpPr>
        <p:spPr>
          <a:xfrm rot="19448173">
            <a:off x="6981739" y="2083387"/>
            <a:ext cx="3754219" cy="3371855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17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Anomaly detection</a:t>
            </a:r>
            <a:b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IN" dirty="0"/>
          </a:p>
        </p:txBody>
      </p:sp>
      <p:sp>
        <p:nvSpPr>
          <p:cNvPr id="4" name="TextBox 27"/>
          <p:cNvSpPr txBox="1"/>
          <p:nvPr/>
        </p:nvSpPr>
        <p:spPr>
          <a:xfrm>
            <a:off x="1943100" y="1351508"/>
            <a:ext cx="8305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sz="2400" dirty="0" smtClean="0"/>
              <a:t>Choose features      that you think might be indicative of anomalous examples.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Fit parameters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marL="457200" indent="-457200">
              <a:buFont typeface="+mj-lt"/>
              <a:buAutoNum type="arabicPeriod" startAt="3"/>
            </a:pPr>
            <a:r>
              <a:rPr lang="en-US" sz="2400" dirty="0" smtClean="0"/>
              <a:t>Given new example    , compute         : </a:t>
            </a:r>
          </a:p>
          <a:p>
            <a:pPr marL="457200" indent="-457200">
              <a:buAutoNum type="arabicPeriod" startAt="3"/>
            </a:pP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</a:t>
            </a:r>
            <a:r>
              <a:rPr lang="en-US" sz="2400" dirty="0" smtClean="0"/>
              <a:t>      Anomaly if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554" y="1503218"/>
            <a:ext cx="242316" cy="1828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420" y="2102185"/>
            <a:ext cx="2782062" cy="3314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694" y="2471402"/>
            <a:ext cx="1718998" cy="7094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378" y="3287741"/>
            <a:ext cx="2588242" cy="7094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820" y="4062119"/>
            <a:ext cx="153162" cy="1371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783" y="3966905"/>
            <a:ext cx="546354" cy="3063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381" y="4268335"/>
            <a:ext cx="6017240" cy="7178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215" y="5073985"/>
            <a:ext cx="1016317" cy="28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26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Multivariate Gaussian Distribution</a:t>
            </a:r>
            <a:endParaRPr lang="en-IN" dirty="0"/>
          </a:p>
        </p:txBody>
      </p:sp>
      <p:pic>
        <p:nvPicPr>
          <p:cNvPr id="4" name="Picture 14" descr="C:\Users\tlow\Desktop\cs229a\lectures-slides\assets\anomaly\lect7\112.jpg"/>
          <p:cNvPicPr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268" y="416457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5" descr="C:\Users\tlow\Desktop\cs229a\lectures-slides\assets\anomaly\lect7\111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469" y="2459060"/>
            <a:ext cx="2438399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6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72154" y="4187046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67354" y="2459060"/>
            <a:ext cx="2438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999" y="1955511"/>
            <a:ext cx="1761649" cy="457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522" y="1955511"/>
            <a:ext cx="1613059" cy="457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724" y="4096847"/>
            <a:ext cx="200597" cy="1354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124" y="4081993"/>
            <a:ext cx="205740" cy="13544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609" y="5898918"/>
            <a:ext cx="200597" cy="13544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652" y="4978033"/>
            <a:ext cx="205740" cy="1354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890" y="4123402"/>
            <a:ext cx="200597" cy="13544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290" y="4108548"/>
            <a:ext cx="205740" cy="13544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741" y="5004588"/>
            <a:ext cx="205740" cy="13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50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/>
          <p:cNvPicPr>
            <a:picLocks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60804" y="3160815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26430" y="1428750"/>
            <a:ext cx="2438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8"/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69075" y="3134975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9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60896" y="1358329"/>
            <a:ext cx="2438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380" y="960749"/>
            <a:ext cx="1761649" cy="457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919746"/>
            <a:ext cx="1908810" cy="457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966" y="3093092"/>
            <a:ext cx="200597" cy="1354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366" y="3078238"/>
            <a:ext cx="205740" cy="13544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851" y="4895163"/>
            <a:ext cx="200597" cy="13544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817" y="3974278"/>
            <a:ext cx="205740" cy="1354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190" y="3026504"/>
            <a:ext cx="200597" cy="13544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590" y="3011650"/>
            <a:ext cx="205740" cy="13544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745" y="4880862"/>
            <a:ext cx="200597" cy="13544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788" y="3959977"/>
            <a:ext cx="205740" cy="13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84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Multivariate Gaussian Distribution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192369" y="2066775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Parameters 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600" y="2160447"/>
            <a:ext cx="514350" cy="274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128" y="2528441"/>
            <a:ext cx="7173468" cy="7680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3857755"/>
            <a:ext cx="2665476" cy="36576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4312240"/>
            <a:ext cx="1888236" cy="8321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4312240"/>
            <a:ext cx="4117086" cy="83210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485739" y="3828952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Training Data set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330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Arrow Connector 78"/>
          <p:cNvCxnSpPr/>
          <p:nvPr/>
        </p:nvCxnSpPr>
        <p:spPr>
          <a:xfrm flipH="1" flipV="1">
            <a:off x="2422925" y="2255859"/>
            <a:ext cx="11064" cy="277336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2236631" y="4838429"/>
            <a:ext cx="33528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ross 80"/>
          <p:cNvSpPr/>
          <p:nvPr/>
        </p:nvSpPr>
        <p:spPr>
          <a:xfrm rot="2734294">
            <a:off x="2586193" y="4386284"/>
            <a:ext cx="216165" cy="216165"/>
          </a:xfrm>
          <a:prstGeom prst="plus">
            <a:avLst>
              <a:gd name="adj" fmla="val 46579"/>
            </a:avLst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Cross 81"/>
          <p:cNvSpPr/>
          <p:nvPr/>
        </p:nvSpPr>
        <p:spPr>
          <a:xfrm rot="2734294">
            <a:off x="2967193" y="4310084"/>
            <a:ext cx="216165" cy="21616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Cross 82"/>
          <p:cNvSpPr/>
          <p:nvPr/>
        </p:nvSpPr>
        <p:spPr>
          <a:xfrm rot="2734294">
            <a:off x="3347304" y="3624284"/>
            <a:ext cx="216165" cy="216165"/>
          </a:xfrm>
          <a:prstGeom prst="plus">
            <a:avLst>
              <a:gd name="adj" fmla="val 46579"/>
            </a:avLst>
          </a:prstGeom>
          <a:solidFill>
            <a:srgbClr val="00CC00"/>
          </a:solidFill>
          <a:ln w="19050"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Cross 83"/>
          <p:cNvSpPr/>
          <p:nvPr/>
        </p:nvSpPr>
        <p:spPr>
          <a:xfrm rot="2734294">
            <a:off x="3805393" y="3395684"/>
            <a:ext cx="216165" cy="216165"/>
          </a:xfrm>
          <a:prstGeom prst="plus">
            <a:avLst>
              <a:gd name="adj" fmla="val 46579"/>
            </a:avLst>
          </a:prstGeom>
          <a:solidFill>
            <a:srgbClr val="993366"/>
          </a:solidFill>
          <a:ln w="19050"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Cross 84"/>
          <p:cNvSpPr/>
          <p:nvPr/>
        </p:nvSpPr>
        <p:spPr>
          <a:xfrm rot="2734294">
            <a:off x="4185504" y="3166195"/>
            <a:ext cx="216165" cy="216165"/>
          </a:xfrm>
          <a:prstGeom prst="plus">
            <a:avLst>
              <a:gd name="adj" fmla="val 46579"/>
            </a:avLst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Cross 85"/>
          <p:cNvSpPr/>
          <p:nvPr/>
        </p:nvSpPr>
        <p:spPr>
          <a:xfrm rot="2734294">
            <a:off x="4421029" y="2804884"/>
            <a:ext cx="216165" cy="21616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Cross 86"/>
          <p:cNvSpPr/>
          <p:nvPr/>
        </p:nvSpPr>
        <p:spPr>
          <a:xfrm rot="2734294">
            <a:off x="4795104" y="2709884"/>
            <a:ext cx="216165" cy="216165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Cross 87"/>
          <p:cNvSpPr/>
          <p:nvPr/>
        </p:nvSpPr>
        <p:spPr>
          <a:xfrm rot="2734294">
            <a:off x="5023704" y="2404195"/>
            <a:ext cx="216165" cy="216165"/>
          </a:xfrm>
          <a:prstGeom prst="plus">
            <a:avLst>
              <a:gd name="adj" fmla="val 46579"/>
            </a:avLst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2236631" y="5650686"/>
            <a:ext cx="33528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631" y="5881191"/>
            <a:ext cx="192405" cy="150495"/>
          </a:xfrm>
          <a:prstGeom prst="rect">
            <a:avLst/>
          </a:prstGeom>
        </p:spPr>
      </p:pic>
      <p:sp>
        <p:nvSpPr>
          <p:cNvPr id="91" name="Cross 90"/>
          <p:cNvSpPr/>
          <p:nvPr/>
        </p:nvSpPr>
        <p:spPr>
          <a:xfrm rot="2734294">
            <a:off x="2586193" y="5542159"/>
            <a:ext cx="216165" cy="216165"/>
          </a:xfrm>
          <a:prstGeom prst="plus">
            <a:avLst>
              <a:gd name="adj" fmla="val 46579"/>
            </a:avLst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Cross 91"/>
          <p:cNvSpPr/>
          <p:nvPr/>
        </p:nvSpPr>
        <p:spPr>
          <a:xfrm rot="2734294">
            <a:off x="2967193" y="5537209"/>
            <a:ext cx="216165" cy="21616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Cross 92"/>
          <p:cNvSpPr/>
          <p:nvPr/>
        </p:nvSpPr>
        <p:spPr>
          <a:xfrm rot="2734294">
            <a:off x="3347304" y="5529284"/>
            <a:ext cx="216165" cy="216165"/>
          </a:xfrm>
          <a:prstGeom prst="plus">
            <a:avLst>
              <a:gd name="adj" fmla="val 46579"/>
            </a:avLst>
          </a:prstGeom>
          <a:solidFill>
            <a:srgbClr val="00CC00"/>
          </a:solidFill>
          <a:ln w="19050"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Cross 93"/>
          <p:cNvSpPr/>
          <p:nvPr/>
        </p:nvSpPr>
        <p:spPr>
          <a:xfrm rot="2734294">
            <a:off x="3805393" y="5530284"/>
            <a:ext cx="216165" cy="216165"/>
          </a:xfrm>
          <a:prstGeom prst="plus">
            <a:avLst>
              <a:gd name="adj" fmla="val 46579"/>
            </a:avLst>
          </a:prstGeom>
          <a:solidFill>
            <a:srgbClr val="993366"/>
          </a:solidFill>
          <a:ln w="19050"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Cross 94"/>
          <p:cNvSpPr/>
          <p:nvPr/>
        </p:nvSpPr>
        <p:spPr>
          <a:xfrm rot="2734294">
            <a:off x="4185504" y="5530284"/>
            <a:ext cx="216165" cy="216165"/>
          </a:xfrm>
          <a:prstGeom prst="plus">
            <a:avLst>
              <a:gd name="adj" fmla="val 46579"/>
            </a:avLst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Cross 95"/>
          <p:cNvSpPr/>
          <p:nvPr/>
        </p:nvSpPr>
        <p:spPr>
          <a:xfrm rot="2734294">
            <a:off x="4421029" y="5530284"/>
            <a:ext cx="216165" cy="21616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Cross 96"/>
          <p:cNvSpPr/>
          <p:nvPr/>
        </p:nvSpPr>
        <p:spPr>
          <a:xfrm rot="2734294">
            <a:off x="4795104" y="5530284"/>
            <a:ext cx="216165" cy="216165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Cross 97"/>
          <p:cNvSpPr/>
          <p:nvPr/>
        </p:nvSpPr>
        <p:spPr>
          <a:xfrm rot="2734294">
            <a:off x="5023704" y="5531173"/>
            <a:ext cx="216165" cy="216165"/>
          </a:xfrm>
          <a:prstGeom prst="plus">
            <a:avLst>
              <a:gd name="adj" fmla="val 46579"/>
            </a:avLst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9" name="Picture 9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581" y="3274722"/>
            <a:ext cx="492823" cy="299656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031" y="3282280"/>
            <a:ext cx="884110" cy="302133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031" y="3815934"/>
            <a:ext cx="884110" cy="302133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581" y="3818411"/>
            <a:ext cx="492823" cy="299656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581" y="4861596"/>
            <a:ext cx="594360" cy="299656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032" y="4877589"/>
            <a:ext cx="985647" cy="302133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084" y="4409540"/>
            <a:ext cx="37147" cy="299656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231" y="5029227"/>
            <a:ext cx="222885" cy="150495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66043" y="3317076"/>
            <a:ext cx="228600" cy="150495"/>
          </a:xfrm>
          <a:prstGeom prst="rect">
            <a:avLst/>
          </a:prstGeom>
        </p:spPr>
      </p:pic>
      <p:sp>
        <p:nvSpPr>
          <p:cNvPr id="108" name="TextBox 107"/>
          <p:cNvSpPr txBox="1"/>
          <p:nvPr/>
        </p:nvSpPr>
        <p:spPr>
          <a:xfrm rot="16200000">
            <a:off x="1527420" y="2604096"/>
            <a:ext cx="104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(inches)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4979831" y="4896058"/>
            <a:ext cx="104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(cm)</a:t>
            </a:r>
            <a:endParaRPr lang="en-US" dirty="0"/>
          </a:p>
        </p:txBody>
      </p:sp>
      <p:sp>
        <p:nvSpPr>
          <p:cNvPr id="11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 smtClean="0"/>
              <a:t>Principal Component Analysis (PCA)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26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4732020" y="2720339"/>
            <a:ext cx="3040380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Learning Algorithm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4732020" y="4069079"/>
            <a:ext cx="3040380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Hypothesis (</a:t>
            </a:r>
            <a:r>
              <a:rPr lang="en-IN" i="1" dirty="0" smtClean="0"/>
              <a:t>h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11" name="Can 10"/>
          <p:cNvSpPr/>
          <p:nvPr/>
        </p:nvSpPr>
        <p:spPr>
          <a:xfrm>
            <a:off x="5349240" y="845820"/>
            <a:ext cx="1805940" cy="13258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Training Set (m samples)</a:t>
            </a:r>
          </a:p>
          <a:p>
            <a:pPr algn="ctr"/>
            <a:r>
              <a:rPr lang="en-IN" dirty="0" smtClean="0"/>
              <a:t>(</a:t>
            </a:r>
            <a:r>
              <a:rPr lang="en-IN" i="1" dirty="0" smtClean="0"/>
              <a:t>y, x</a:t>
            </a:r>
            <a:r>
              <a:rPr lang="en-IN" dirty="0" smtClean="0"/>
              <a:t>) 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1737360" y="4171948"/>
            <a:ext cx="1943100" cy="594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Test Data (</a:t>
            </a:r>
            <a:r>
              <a:rPr lang="en-IN" i="1" dirty="0" smtClean="0"/>
              <a:t>x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9002332" y="4171948"/>
            <a:ext cx="1943100" cy="594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Output (</a:t>
            </a:r>
            <a:r>
              <a:rPr lang="en-IN" i="1" dirty="0"/>
              <a:t>y</a:t>
            </a:r>
            <a:r>
              <a:rPr lang="en-IN" dirty="0" smtClean="0"/>
              <a:t>)</a:t>
            </a:r>
            <a:endParaRPr lang="en-IN" dirty="0"/>
          </a:p>
        </p:txBody>
      </p:sp>
      <p:cxnSp>
        <p:nvCxnSpPr>
          <p:cNvPr id="16" name="Straight Arrow Connector 15"/>
          <p:cNvCxnSpPr>
            <a:stCxn id="11" idx="3"/>
            <a:endCxn id="9" idx="0"/>
          </p:cNvCxnSpPr>
          <p:nvPr/>
        </p:nvCxnSpPr>
        <p:spPr>
          <a:xfrm>
            <a:off x="6252210" y="2171699"/>
            <a:ext cx="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2"/>
            <a:endCxn id="10" idx="0"/>
          </p:cNvCxnSpPr>
          <p:nvPr/>
        </p:nvCxnSpPr>
        <p:spPr>
          <a:xfrm>
            <a:off x="6252210" y="3520439"/>
            <a:ext cx="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3"/>
            <a:endCxn id="10" idx="1"/>
          </p:cNvCxnSpPr>
          <p:nvPr/>
        </p:nvCxnSpPr>
        <p:spPr>
          <a:xfrm>
            <a:off x="3680460" y="4469129"/>
            <a:ext cx="1051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3"/>
          </p:cNvCxnSpPr>
          <p:nvPr/>
        </p:nvCxnSpPr>
        <p:spPr>
          <a:xfrm flipV="1">
            <a:off x="7772400" y="4469128"/>
            <a:ext cx="12299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29832" y="331944"/>
            <a:ext cx="10515600" cy="1325563"/>
          </a:xfrm>
        </p:spPr>
        <p:txBody>
          <a:bodyPr/>
          <a:lstStyle/>
          <a:p>
            <a:r>
              <a:rPr lang="en-IN" dirty="0" smtClean="0"/>
              <a:t>Supervised Learning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652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PCA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13586" y="2143356"/>
                <a:ext cx="8305800" cy="27586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Reduce data from 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 -dimensions to   -dimensions</a:t>
                </a:r>
              </a:p>
              <a:p>
                <a:r>
                  <a:rPr lang="en-US" sz="2400" dirty="0" smtClean="0"/>
                  <a:t>Compute “covariance matrix”:</a:t>
                </a:r>
              </a:p>
              <a:p>
                <a:endParaRPr lang="en-US" sz="2400" dirty="0"/>
              </a:p>
              <a:p>
                <a:endParaRPr lang="en-IN" sz="2400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N" sz="2400" dirty="0" smtClean="0"/>
                  <a:t> </a:t>
                </a:r>
                <a14:m>
                  <m:oMath xmlns:m="http://schemas.openxmlformats.org/officeDocument/2006/math">
                    <m:r>
                      <a:rPr lang="en-IN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IN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IN" sz="24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×1</m:t>
                        </m:r>
                      </m:sup>
                    </m:sSup>
                  </m:oMath>
                </a14:m>
                <a:endParaRPr lang="en-IN" sz="2400" dirty="0"/>
              </a:p>
              <a:p>
                <a:r>
                  <a:rPr lang="en-US" sz="2400" dirty="0" smtClean="0"/>
                  <a:t>Compute “eigenvectors” of matrix     :</a:t>
                </a:r>
              </a:p>
              <a:p>
                <a:r>
                  <a:rPr lang="en-US" sz="2200" dirty="0">
                    <a:solidFill>
                      <a:srgbClr val="002060"/>
                    </a:solidFill>
                  </a:rPr>
                  <a:t>	</a:t>
                </a:r>
                <a:r>
                  <a:rPr lang="en-US" sz="2200" b="1" dirty="0" smtClean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[U,S,V] = </a:t>
                </a:r>
                <a:r>
                  <a:rPr lang="en-US" sz="2200" b="1" dirty="0" err="1" smtClean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svd</a:t>
                </a:r>
                <a:r>
                  <a:rPr lang="en-US" sz="2200" b="1" dirty="0" smtClean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(Sigma);</a:t>
                </a:r>
                <a:endParaRPr lang="en-US" sz="2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586" y="2143356"/>
                <a:ext cx="8305800" cy="2758640"/>
              </a:xfrm>
              <a:prstGeom prst="rect">
                <a:avLst/>
              </a:prstGeom>
              <a:blipFill rotWithShape="0">
                <a:blip r:embed="rId7"/>
                <a:stretch>
                  <a:fillRect l="-1175" t="-1770" b="-37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332" y="2341233"/>
            <a:ext cx="166878" cy="1371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202" y="2278621"/>
            <a:ext cx="139446" cy="2148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386" y="2909821"/>
            <a:ext cx="2743200" cy="7587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660" y="4174125"/>
            <a:ext cx="187452" cy="2103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130" y="4837105"/>
            <a:ext cx="4951476" cy="1094994"/>
          </a:xfrm>
          <a:prstGeom prst="rect">
            <a:avLst/>
          </a:prstGeom>
        </p:spPr>
      </p:pic>
      <p:sp>
        <p:nvSpPr>
          <p:cNvPr id="12" name="Left Bracket 11"/>
          <p:cNvSpPr/>
          <p:nvPr/>
        </p:nvSpPr>
        <p:spPr>
          <a:xfrm rot="16200000">
            <a:off x="4216914" y="5221463"/>
            <a:ext cx="249759" cy="1671031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251121" y="6181858"/>
                <a:ext cx="3808991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i="1" dirty="0" smtClean="0"/>
                  <a:t>k</a:t>
                </a:r>
                <a:r>
                  <a:rPr lang="en-IN" dirty="0" smtClean="0"/>
                  <a:t> Principle Component -&gt;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121" y="6181858"/>
                <a:ext cx="3808991" cy="374270"/>
              </a:xfrm>
              <a:prstGeom prst="rect">
                <a:avLst/>
              </a:prstGeom>
              <a:blipFill rotWithShape="0">
                <a:blip r:embed="rId13"/>
                <a:stretch>
                  <a:fillRect l="-1280" t="-6557" b="-262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126571" y="5094503"/>
                <a:ext cx="2260242" cy="544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IN" sz="28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∗ </m:t>
                    </m:r>
                    <m:sSup>
                      <m:sSupPr>
                        <m:ctrlPr>
                          <a:rPr lang="en-IN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N" sz="2800" dirty="0" smtClean="0"/>
                  <a:t> </a:t>
                </a:r>
                <a:endParaRPr lang="en-IN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6571" y="5094503"/>
                <a:ext cx="2260242" cy="54425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8126571" y="5620627"/>
                <a:ext cx="1314206" cy="4531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I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IN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×1</m:t>
                        </m:r>
                      </m:sup>
                    </m:sSup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6571" y="5620627"/>
                <a:ext cx="1314206" cy="45313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917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Recovering From PCA</a:t>
            </a:r>
            <a:endParaRPr lang="en-IN" dirty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2485310" y="1751185"/>
            <a:ext cx="2597368" cy="211532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748369" y="1455436"/>
            <a:ext cx="0" cy="237964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125014" y="2831550"/>
            <a:ext cx="3158164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916" y="1298218"/>
            <a:ext cx="177093" cy="11658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512" y="3014015"/>
            <a:ext cx="172666" cy="116586"/>
          </a:xfrm>
          <a:prstGeom prst="rect">
            <a:avLst/>
          </a:prstGeom>
        </p:spPr>
      </p:pic>
      <p:sp>
        <p:nvSpPr>
          <p:cNvPr id="33" name="Cross 32"/>
          <p:cNvSpPr/>
          <p:nvPr/>
        </p:nvSpPr>
        <p:spPr>
          <a:xfrm rot="2734294">
            <a:off x="4054068" y="2414830"/>
            <a:ext cx="167460" cy="167460"/>
          </a:xfrm>
          <a:prstGeom prst="plus">
            <a:avLst>
              <a:gd name="adj" fmla="val 46579"/>
            </a:avLst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ross 33"/>
          <p:cNvSpPr/>
          <p:nvPr/>
        </p:nvSpPr>
        <p:spPr>
          <a:xfrm rot="2734294">
            <a:off x="4586075" y="1805736"/>
            <a:ext cx="167460" cy="16746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ross 34"/>
          <p:cNvSpPr/>
          <p:nvPr/>
        </p:nvSpPr>
        <p:spPr>
          <a:xfrm rot="2734294">
            <a:off x="4527044" y="2268192"/>
            <a:ext cx="167460" cy="167460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ross 35"/>
          <p:cNvSpPr/>
          <p:nvPr/>
        </p:nvSpPr>
        <p:spPr>
          <a:xfrm rot="2734294">
            <a:off x="2384174" y="3609205"/>
            <a:ext cx="167460" cy="167460"/>
          </a:xfrm>
          <a:prstGeom prst="plus">
            <a:avLst>
              <a:gd name="adj" fmla="val 46579"/>
            </a:avLst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ross 36"/>
          <p:cNvSpPr/>
          <p:nvPr/>
        </p:nvSpPr>
        <p:spPr>
          <a:xfrm rot="2734294">
            <a:off x="2972852" y="3478923"/>
            <a:ext cx="167460" cy="167460"/>
          </a:xfrm>
          <a:prstGeom prst="plus">
            <a:avLst>
              <a:gd name="adj" fmla="val 46579"/>
            </a:avLst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7829205" y="1453961"/>
            <a:ext cx="0" cy="237964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205850" y="2830075"/>
            <a:ext cx="3158164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752" y="1296742"/>
            <a:ext cx="177093" cy="11658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348" y="3012540"/>
            <a:ext cx="172666" cy="116586"/>
          </a:xfrm>
          <a:prstGeom prst="rect">
            <a:avLst/>
          </a:prstGeom>
        </p:spPr>
      </p:pic>
      <p:cxnSp>
        <p:nvCxnSpPr>
          <p:cNvPr id="43" name="Straight Arrow Connector 42"/>
          <p:cNvCxnSpPr/>
          <p:nvPr/>
        </p:nvCxnSpPr>
        <p:spPr>
          <a:xfrm>
            <a:off x="2112305" y="5835552"/>
            <a:ext cx="3158164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500" y="5987952"/>
            <a:ext cx="192405" cy="150495"/>
          </a:xfrm>
          <a:prstGeom prst="rect">
            <a:avLst/>
          </a:prstGeom>
        </p:spPr>
      </p:pic>
      <p:sp>
        <p:nvSpPr>
          <p:cNvPr id="45" name="Cross 44"/>
          <p:cNvSpPr/>
          <p:nvPr/>
        </p:nvSpPr>
        <p:spPr>
          <a:xfrm rot="2734294">
            <a:off x="4010238" y="5750559"/>
            <a:ext cx="167460" cy="167460"/>
          </a:xfrm>
          <a:prstGeom prst="plus">
            <a:avLst>
              <a:gd name="adj" fmla="val 46579"/>
            </a:avLst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ross 45"/>
          <p:cNvSpPr/>
          <p:nvPr/>
        </p:nvSpPr>
        <p:spPr>
          <a:xfrm rot="2734294">
            <a:off x="4542245" y="5758519"/>
            <a:ext cx="167460" cy="16746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ross 46"/>
          <p:cNvSpPr/>
          <p:nvPr/>
        </p:nvSpPr>
        <p:spPr>
          <a:xfrm rot="2734294">
            <a:off x="4483214" y="5758519"/>
            <a:ext cx="167460" cy="167460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/>
          <p:cNvSpPr/>
          <p:nvPr/>
        </p:nvSpPr>
        <p:spPr>
          <a:xfrm rot="2734294">
            <a:off x="2335840" y="5750190"/>
            <a:ext cx="167460" cy="167460"/>
          </a:xfrm>
          <a:prstGeom prst="plus">
            <a:avLst>
              <a:gd name="adj" fmla="val 46579"/>
            </a:avLst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ross 48"/>
          <p:cNvSpPr/>
          <p:nvPr/>
        </p:nvSpPr>
        <p:spPr>
          <a:xfrm rot="2734294">
            <a:off x="2924518" y="5750190"/>
            <a:ext cx="167460" cy="167460"/>
          </a:xfrm>
          <a:prstGeom prst="plus">
            <a:avLst>
              <a:gd name="adj" fmla="val 46579"/>
            </a:avLst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6566746" y="1742067"/>
            <a:ext cx="2597368" cy="211532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ross 50"/>
          <p:cNvSpPr/>
          <p:nvPr/>
        </p:nvSpPr>
        <p:spPr>
          <a:xfrm rot="2734294">
            <a:off x="8135504" y="2426184"/>
            <a:ext cx="167460" cy="167460"/>
          </a:xfrm>
          <a:prstGeom prst="plus">
            <a:avLst>
              <a:gd name="adj" fmla="val 46579"/>
            </a:avLst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ross 51"/>
          <p:cNvSpPr/>
          <p:nvPr/>
        </p:nvSpPr>
        <p:spPr>
          <a:xfrm rot="2734294">
            <a:off x="8667511" y="1995357"/>
            <a:ext cx="167460" cy="16746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ross 52"/>
          <p:cNvSpPr/>
          <p:nvPr/>
        </p:nvSpPr>
        <p:spPr>
          <a:xfrm rot="2734294">
            <a:off x="8608480" y="2044515"/>
            <a:ext cx="167460" cy="167460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ross 53"/>
          <p:cNvSpPr/>
          <p:nvPr/>
        </p:nvSpPr>
        <p:spPr>
          <a:xfrm rot="2734294">
            <a:off x="6465610" y="3788901"/>
            <a:ext cx="167460" cy="167460"/>
          </a:xfrm>
          <a:prstGeom prst="plus">
            <a:avLst>
              <a:gd name="adj" fmla="val 46579"/>
            </a:avLst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ross 54"/>
          <p:cNvSpPr/>
          <p:nvPr/>
        </p:nvSpPr>
        <p:spPr>
          <a:xfrm rot="2734294">
            <a:off x="7054288" y="3319443"/>
            <a:ext cx="167460" cy="167460"/>
          </a:xfrm>
          <a:prstGeom prst="plus">
            <a:avLst>
              <a:gd name="adj" fmla="val 46579"/>
            </a:avLst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2226268" y="4314008"/>
                <a:ext cx="3044201" cy="548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IN" sz="28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∗ </m:t>
                    </m:r>
                    <m:sSup>
                      <m:sSupPr>
                        <m:ctrlPr>
                          <a:rPr lang="en-IN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IN" sz="2800" dirty="0" smtClean="0"/>
                  <a:t> </a:t>
                </a:r>
                <a:endParaRPr lang="en-IN" sz="28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268" y="4314008"/>
                <a:ext cx="3044201" cy="54822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6608620" y="4312084"/>
                <a:ext cx="3185809" cy="9400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IN" sz="2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𝑎𝑝𝑝𝑟𝑜𝑥</m:t>
                        </m:r>
                      </m:sub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IN" sz="28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sSup>
                      <m:sSupPr>
                        <m:ctrlPr>
                          <a:rPr lang="en-IN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IN" dirty="0"/>
                  <a:t>  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620" y="4312084"/>
                <a:ext cx="3185809" cy="94000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Down Arrow 58"/>
          <p:cNvSpPr/>
          <p:nvPr/>
        </p:nvSpPr>
        <p:spPr>
          <a:xfrm>
            <a:off x="3777195" y="3701494"/>
            <a:ext cx="236814" cy="5469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Down Arrow 59"/>
          <p:cNvSpPr/>
          <p:nvPr/>
        </p:nvSpPr>
        <p:spPr>
          <a:xfrm>
            <a:off x="3786187" y="4927811"/>
            <a:ext cx="227822" cy="6709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ight Arrow 61"/>
          <p:cNvSpPr/>
          <p:nvPr/>
        </p:nvSpPr>
        <p:spPr>
          <a:xfrm>
            <a:off x="4898562" y="4456659"/>
            <a:ext cx="1509557" cy="2612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Up Arrow 62"/>
          <p:cNvSpPr/>
          <p:nvPr/>
        </p:nvSpPr>
        <p:spPr>
          <a:xfrm>
            <a:off x="7611414" y="3689829"/>
            <a:ext cx="202500" cy="5578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21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select </a:t>
            </a:r>
            <a:r>
              <a:rPr lang="en-IN" i="1" dirty="0" smtClean="0"/>
              <a:t>k</a:t>
            </a:r>
            <a:r>
              <a:rPr lang="en-IN" dirty="0" smtClean="0"/>
              <a:t> components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0" y="1784635"/>
                <a:ext cx="10515600" cy="1153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I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IN" i="1">
                            <a:latin typeface="Cambria Math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IN" dirty="0"/>
                  <a:t>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IN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𝑎𝑝𝑝𝑟𝑜𝑥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IN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I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IN" dirty="0" smtClean="0"/>
                  <a:t>  </a:t>
                </a:r>
                <a:endParaRPr lang="en-IN" dirty="0"/>
              </a:p>
            </p:txBody>
          </p:sp>
        </mc:Choice>
        <mc:Fallback xmlns="">
          <p:sp>
            <p:nvSpPr>
              <p:cNvPr id="4" name="Content Placeholder 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84635"/>
                <a:ext cx="10515600" cy="1153649"/>
              </a:xfrm>
              <a:prstGeom prst="rect">
                <a:avLst/>
              </a:prstGeom>
              <a:blipFill rotWithShape="0">
                <a:blip r:embed="rId4"/>
                <a:stretch>
                  <a:fillRect b="-105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694646" y="3006415"/>
            <a:ext cx="8305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Typically, choose    to be smallest value so that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“99% of variance is retained”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446" y="3142676"/>
            <a:ext cx="162687" cy="25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247" y="3731923"/>
            <a:ext cx="5016627" cy="10214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00246" y="3981042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(1%)</a:t>
            </a:r>
          </a:p>
        </p:txBody>
      </p:sp>
    </p:spTree>
    <p:extLst>
      <p:ext uri="{BB962C8B-B14F-4D97-AF65-F5344CB8AC3E}">
        <p14:creationId xmlns:p14="http://schemas.microsoft.com/office/powerpoint/2010/main" val="96866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Linear Discriminant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LDA seeks to reduce dimensionality while preserving as much of the class discriminatory information as possible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434" y="2885866"/>
            <a:ext cx="6953250" cy="2495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488668"/>
            <a:ext cx="6442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CSCE 666 Pattern Analysis | Ricardo Gutierrez-</a:t>
            </a:r>
            <a:r>
              <a:rPr lang="en-IN" dirty="0" err="1"/>
              <a:t>Osuna</a:t>
            </a:r>
            <a:r>
              <a:rPr lang="en-IN" dirty="0"/>
              <a:t> | CSE@TAMU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34119" y="5161810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PCA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430038" y="5232167"/>
            <a:ext cx="554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LDA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686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LDA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IN" dirty="0" smtClean="0"/>
                  <a:t>Rule: Assign data point to the class with highest conditional probability (Bayes Rule)</a:t>
                </a:r>
              </a:p>
              <a:p>
                <a:r>
                  <a:rPr lang="en-IN" dirty="0"/>
                  <a:t>Assign </a:t>
                </a:r>
                <a:r>
                  <a:rPr lang="en-IN" dirty="0" smtClean="0"/>
                  <a:t>data point to class </a:t>
                </a:r>
                <a:r>
                  <a:rPr lang="en-IN" i="1" dirty="0" err="1" smtClean="0"/>
                  <a:t>i</a:t>
                </a:r>
                <a:r>
                  <a:rPr lang="en-IN" dirty="0" smtClean="0"/>
                  <a:t>  where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∀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N" dirty="0" smtClean="0"/>
                  <a:t> probability data belong to class </a:t>
                </a:r>
                <a:r>
                  <a:rPr lang="en-IN" dirty="0" err="1" smtClean="0"/>
                  <a:t>i</a:t>
                </a:r>
                <a:r>
                  <a:rPr lang="en-IN" dirty="0" smtClean="0"/>
                  <a:t> given measurement x</a:t>
                </a:r>
              </a:p>
              <a:p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I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IN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IN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 ∗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IN" b="0" dirty="0" smtClean="0"/>
              </a:p>
              <a:p>
                <a:r>
                  <a:rPr lang="en-IN" dirty="0" smtClean="0"/>
                  <a:t>To use </a:t>
                </a:r>
                <a:r>
                  <a:rPr lang="en-IN" dirty="0"/>
                  <a:t>B</a:t>
                </a:r>
                <a:r>
                  <a:rPr lang="en-IN" dirty="0" smtClean="0"/>
                  <a:t>ayes rule directly  is unpractical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If we assume that each class has Multivariate Normal Distribution and all class have the same covariance matrix (LDA)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I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Sup>
                      <m:sSubSupPr>
                        <m:ctrlPr>
                          <a:rPr lang="en-IN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I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I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Sup>
                      <m:sSubSupPr>
                        <m:ctrlPr>
                          <a:rPr lang="en-IN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I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208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Neural Network</a:t>
            </a:r>
            <a:endParaRPr lang="en-IN" dirty="0"/>
          </a:p>
        </p:txBody>
      </p:sp>
      <p:pic>
        <p:nvPicPr>
          <p:cNvPr id="4" name="Picture 3" descr="http://upload.wikimedia.org/wikipedia/en/a/a6/Chemical_synapse_schema.jpg"/>
          <p:cNvPicPr>
            <a:picLocks noChangeAspect="1" noChangeArrowheads="1"/>
          </p:cNvPicPr>
          <p:nvPr/>
        </p:nvPicPr>
        <p:blipFill rotWithShape="1">
          <a:blip r:embed="rId2" cstate="print"/>
          <a:srcRect t="7373"/>
          <a:stretch/>
        </p:blipFill>
        <p:spPr bwMode="auto">
          <a:xfrm>
            <a:off x="4450619" y="1474308"/>
            <a:ext cx="3767490" cy="447573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2032" y="6581001"/>
            <a:ext cx="4438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[Credit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: US National Institutes of Health, National Institute on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Aging]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8649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Non </a:t>
            </a:r>
            <a:r>
              <a:rPr lang="en-IN" dirty="0"/>
              <a:t>L</a:t>
            </a:r>
            <a:r>
              <a:rPr lang="en-IN" dirty="0" smtClean="0"/>
              <a:t>inear Data</a:t>
            </a:r>
            <a:endParaRPr lang="en-IN" dirty="0"/>
          </a:p>
        </p:txBody>
      </p:sp>
      <p:sp>
        <p:nvSpPr>
          <p:cNvPr id="6" name="TextBox 15"/>
          <p:cNvSpPr txBox="1"/>
          <p:nvPr/>
        </p:nvSpPr>
        <p:spPr>
          <a:xfrm>
            <a:off x="9295228" y="4264380"/>
            <a:ext cx="451047" cy="459421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7" name="TextBox 16"/>
          <p:cNvSpPr txBox="1"/>
          <p:nvPr/>
        </p:nvSpPr>
        <p:spPr>
          <a:xfrm>
            <a:off x="6191142" y="2538473"/>
            <a:ext cx="451047" cy="459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x</a:t>
            </a:r>
            <a:r>
              <a:rPr lang="en-US" baseline="-25000" dirty="0"/>
              <a:t>2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642189" y="1972411"/>
            <a:ext cx="0" cy="24824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506873" y="4264380"/>
            <a:ext cx="277615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ross 9"/>
          <p:cNvSpPr/>
          <p:nvPr/>
        </p:nvSpPr>
        <p:spPr>
          <a:xfrm rot="2734294">
            <a:off x="8756672" y="2793092"/>
            <a:ext cx="278084" cy="27808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774688" y="3128761"/>
            <a:ext cx="995725" cy="1007573"/>
            <a:chOff x="6214102" y="2477924"/>
            <a:chExt cx="995725" cy="1007573"/>
          </a:xfrm>
        </p:grpSpPr>
        <p:sp>
          <p:nvSpPr>
            <p:cNvPr id="34" name="Cross 33"/>
            <p:cNvSpPr/>
            <p:nvPr/>
          </p:nvSpPr>
          <p:spPr>
            <a:xfrm rot="2734294">
              <a:off x="6214103" y="3069178"/>
              <a:ext cx="278084" cy="278085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Cross 34"/>
            <p:cNvSpPr/>
            <p:nvPr/>
          </p:nvSpPr>
          <p:spPr>
            <a:xfrm rot="2734294">
              <a:off x="6877612" y="3207412"/>
              <a:ext cx="278084" cy="278085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Cross 35"/>
            <p:cNvSpPr/>
            <p:nvPr/>
          </p:nvSpPr>
          <p:spPr>
            <a:xfrm rot="2734294">
              <a:off x="6515400" y="2855457"/>
              <a:ext cx="278084" cy="278085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Cross 36"/>
            <p:cNvSpPr/>
            <p:nvPr/>
          </p:nvSpPr>
          <p:spPr>
            <a:xfrm rot="2734294">
              <a:off x="6931743" y="2851048"/>
              <a:ext cx="278084" cy="278085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" name="Cross 37"/>
            <p:cNvSpPr/>
            <p:nvPr/>
          </p:nvSpPr>
          <p:spPr>
            <a:xfrm rot="2734294">
              <a:off x="6726221" y="2567063"/>
              <a:ext cx="278084" cy="278085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" name="Cross 38"/>
            <p:cNvSpPr/>
            <p:nvPr/>
          </p:nvSpPr>
          <p:spPr>
            <a:xfrm rot="2734294">
              <a:off x="6265721" y="2477923"/>
              <a:ext cx="278084" cy="278085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021211" y="1977193"/>
            <a:ext cx="1013544" cy="930616"/>
            <a:chOff x="4902760" y="1420012"/>
            <a:chExt cx="1013544" cy="930616"/>
          </a:xfrm>
        </p:grpSpPr>
        <p:sp>
          <p:nvSpPr>
            <p:cNvPr id="29" name="Cross 28"/>
            <p:cNvSpPr/>
            <p:nvPr/>
          </p:nvSpPr>
          <p:spPr>
            <a:xfrm rot="2734294">
              <a:off x="5352159" y="2072543"/>
              <a:ext cx="278084" cy="278085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Cross 29"/>
            <p:cNvSpPr/>
            <p:nvPr/>
          </p:nvSpPr>
          <p:spPr>
            <a:xfrm rot="2734294">
              <a:off x="5638220" y="1738555"/>
              <a:ext cx="278084" cy="278085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Cross 30"/>
            <p:cNvSpPr/>
            <p:nvPr/>
          </p:nvSpPr>
          <p:spPr>
            <a:xfrm rot="2734294">
              <a:off x="5232653" y="1719764"/>
              <a:ext cx="278084" cy="278085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Cross 31"/>
            <p:cNvSpPr/>
            <p:nvPr/>
          </p:nvSpPr>
          <p:spPr>
            <a:xfrm rot="2734294">
              <a:off x="4902761" y="2000650"/>
              <a:ext cx="278084" cy="278085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Cross 32"/>
            <p:cNvSpPr/>
            <p:nvPr/>
          </p:nvSpPr>
          <p:spPr>
            <a:xfrm rot="2734294">
              <a:off x="4956060" y="1420011"/>
              <a:ext cx="278084" cy="278085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941025" y="3206107"/>
            <a:ext cx="1098242" cy="869639"/>
            <a:chOff x="4898477" y="2610899"/>
            <a:chExt cx="1098242" cy="869639"/>
          </a:xfrm>
        </p:grpSpPr>
        <p:sp>
          <p:nvSpPr>
            <p:cNvPr id="22" name="Oval 21"/>
            <p:cNvSpPr/>
            <p:nvPr/>
          </p:nvSpPr>
          <p:spPr>
            <a:xfrm>
              <a:off x="4905744" y="2712525"/>
              <a:ext cx="211962" cy="211962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249772" y="3268576"/>
              <a:ext cx="211962" cy="211962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573935" y="3196086"/>
              <a:ext cx="211962" cy="211962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898477" y="3196086"/>
              <a:ext cx="211962" cy="211962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5355224" y="2956930"/>
              <a:ext cx="211962" cy="211962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784757" y="2850949"/>
              <a:ext cx="211962" cy="211962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342443" y="2610899"/>
              <a:ext cx="211962" cy="211962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34088" y="1997419"/>
            <a:ext cx="1098241" cy="1040696"/>
            <a:chOff x="6208539" y="1406673"/>
            <a:chExt cx="1098241" cy="1040696"/>
          </a:xfrm>
        </p:grpSpPr>
        <p:sp>
          <p:nvSpPr>
            <p:cNvPr id="15" name="Oval 14"/>
            <p:cNvSpPr/>
            <p:nvPr/>
          </p:nvSpPr>
          <p:spPr>
            <a:xfrm>
              <a:off x="6304672" y="1651598"/>
              <a:ext cx="211962" cy="211962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559833" y="2064350"/>
              <a:ext cx="211962" cy="211962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990945" y="2235407"/>
              <a:ext cx="211962" cy="211962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208539" y="1991861"/>
              <a:ext cx="211962" cy="211962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665286" y="1752705"/>
              <a:ext cx="211962" cy="211962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094818" y="1646723"/>
              <a:ext cx="211962" cy="211962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652504" y="1406673"/>
              <a:ext cx="211962" cy="211962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40" name="TextBox 49"/>
          <p:cNvSpPr txBox="1"/>
          <p:nvPr/>
        </p:nvSpPr>
        <p:spPr>
          <a:xfrm>
            <a:off x="3695748" y="3970793"/>
            <a:ext cx="362600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41" name="TextBox 50"/>
          <p:cNvSpPr txBox="1"/>
          <p:nvPr/>
        </p:nvSpPr>
        <p:spPr>
          <a:xfrm>
            <a:off x="1200353" y="2583325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x</a:t>
            </a:r>
            <a:r>
              <a:rPr lang="en-US" baseline="-25000" dirty="0"/>
              <a:t>2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1562953" y="2128264"/>
            <a:ext cx="0" cy="199568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454171" y="3970793"/>
            <a:ext cx="223176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ross 43"/>
          <p:cNvSpPr/>
          <p:nvPr/>
        </p:nvSpPr>
        <p:spPr>
          <a:xfrm rot="2734294">
            <a:off x="1437677" y="3850740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5" name="Cross 44"/>
          <p:cNvSpPr/>
          <p:nvPr/>
        </p:nvSpPr>
        <p:spPr>
          <a:xfrm rot="2734294">
            <a:off x="2917375" y="2452734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943953" y="3885594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482118" y="2473857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1454171" y="4340125"/>
            <a:ext cx="2455327" cy="679086"/>
            <a:chOff x="1040441" y="3952875"/>
            <a:chExt cx="2075829" cy="550545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441" y="3952875"/>
              <a:ext cx="1419225" cy="219075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535" y="4248150"/>
              <a:ext cx="2070735" cy="2552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326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000" y="381001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Simple example: AND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89" y="1190823"/>
            <a:ext cx="2044700" cy="3378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" y="1701801"/>
            <a:ext cx="2265680" cy="312420"/>
          </a:xfrm>
          <a:prstGeom prst="rect">
            <a:avLst/>
          </a:prstGeom>
        </p:spPr>
      </p:pic>
      <p:sp>
        <p:nvSpPr>
          <p:cNvPr id="67" name="Oval 66"/>
          <p:cNvSpPr/>
          <p:nvPr/>
        </p:nvSpPr>
        <p:spPr>
          <a:xfrm>
            <a:off x="536363" y="4317873"/>
            <a:ext cx="702667" cy="6964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8" name="Oval 67"/>
          <p:cNvSpPr/>
          <p:nvPr/>
        </p:nvSpPr>
        <p:spPr>
          <a:xfrm>
            <a:off x="536363" y="3412479"/>
            <a:ext cx="702667" cy="6964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9" name="Oval 68"/>
          <p:cNvSpPr/>
          <p:nvPr/>
        </p:nvSpPr>
        <p:spPr>
          <a:xfrm>
            <a:off x="536363" y="2507083"/>
            <a:ext cx="702667" cy="6964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0" name="Straight Arrow Connector 69"/>
          <p:cNvCxnSpPr>
            <a:stCxn id="74" idx="6"/>
          </p:cNvCxnSpPr>
          <p:nvPr/>
        </p:nvCxnSpPr>
        <p:spPr>
          <a:xfrm>
            <a:off x="3435763" y="3749923"/>
            <a:ext cx="702667" cy="14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9" idx="6"/>
            <a:endCxn id="74" idx="2"/>
          </p:cNvCxnSpPr>
          <p:nvPr/>
        </p:nvCxnSpPr>
        <p:spPr>
          <a:xfrm>
            <a:off x="1239029" y="2855313"/>
            <a:ext cx="1494067" cy="89460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74" idx="2"/>
          </p:cNvCxnSpPr>
          <p:nvPr/>
        </p:nvCxnSpPr>
        <p:spPr>
          <a:xfrm flipV="1">
            <a:off x="1239029" y="3749921"/>
            <a:ext cx="1494067" cy="107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7" idx="6"/>
            <a:endCxn id="74" idx="2"/>
          </p:cNvCxnSpPr>
          <p:nvPr/>
        </p:nvCxnSpPr>
        <p:spPr>
          <a:xfrm flipV="1">
            <a:off x="1239029" y="3749922"/>
            <a:ext cx="1494067" cy="9161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Oval 73"/>
              <p:cNvSpPr/>
              <p:nvPr/>
            </p:nvSpPr>
            <p:spPr>
              <a:xfrm>
                <a:off x="2733096" y="3401692"/>
                <a:ext cx="702667" cy="6964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IN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4" name="Oval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096" y="3401692"/>
                <a:ext cx="702667" cy="696459"/>
              </a:xfrm>
              <a:prstGeom prst="ellipse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6" name="Picture 8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06" y="3696565"/>
            <a:ext cx="297180" cy="200660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63" y="4594031"/>
            <a:ext cx="304800" cy="2006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63" y="2776869"/>
            <a:ext cx="304800" cy="2005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4" name="Table 9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4343066"/>
                  </p:ext>
                </p:extLst>
              </p:nvPr>
            </p:nvGraphicFramePr>
            <p:xfrm>
              <a:off x="6197600" y="3726349"/>
              <a:ext cx="5588000" cy="2151212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1371600"/>
                    <a:gridCol w="1371600"/>
                    <a:gridCol w="2844800"/>
                  </a:tblGrid>
                  <a:tr h="464652"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7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10160" marR="10160" marT="10160" marB="0" anchor="b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400" b="1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10160" marR="10160" marT="1016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700" b="1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10160" marR="10160" marT="1016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165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7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</a:t>
                          </a:r>
                          <a:endParaRPr lang="en-US" sz="27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10160" marR="10160" marT="10160" marB="0" anchor="b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7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</a:t>
                          </a:r>
                          <a:endParaRPr lang="en-US" sz="27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10160" marR="10160" marT="1016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IN" sz="24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−30</m:t>
                                    </m:r>
                                  </m:e>
                                </m:d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≈0</m:t>
                                </m:r>
                              </m:oMath>
                            </m:oMathPara>
                          </a14:m>
                          <a:endParaRPr lang="en-IN" sz="2400" b="0" i="0" dirty="0" smtClean="0">
                            <a:latin typeface="+mj-lt"/>
                            <a:ea typeface="Cambria Math" panose="02040503050406030204" pitchFamily="18" charset="0"/>
                          </a:endParaRPr>
                        </a:p>
                      </a:txBody>
                      <a:tcPr marL="10160" marR="10160" marT="1016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</a:tr>
                  <a:tr h="4165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7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</a:t>
                          </a:r>
                          <a:endParaRPr lang="en-US" sz="27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10160" marR="10160" marT="10160" marB="0" anchor="b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7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  <a:endParaRPr lang="en-US" sz="27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10160" marR="10160" marT="1016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IN" sz="24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−10</m:t>
                                    </m:r>
                                  </m:e>
                                </m:d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≈0</m:t>
                                </m:r>
                              </m:oMath>
                            </m:oMathPara>
                          </a14:m>
                          <a:endParaRPr lang="en-US" sz="2400" b="0" i="0" u="none" strike="noStrike" kern="1200" dirty="0" smtClean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0160" marR="10160" marT="1016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</a:tr>
                  <a:tr h="4165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7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  <a:endParaRPr lang="en-US" sz="27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10160" marR="10160" marT="10160" marB="0" anchor="b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7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</a:t>
                          </a:r>
                          <a:endParaRPr lang="en-US" sz="27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10160" marR="10160" marT="1016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IN" sz="24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−10</m:t>
                                    </m:r>
                                  </m:e>
                                </m:d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≈0</m:t>
                                </m:r>
                              </m:oMath>
                            </m:oMathPara>
                          </a14:m>
                          <a:endParaRPr lang="en-US" sz="24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0160" marR="10160" marT="1016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</a:tr>
                  <a:tr h="4165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7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  <a:endParaRPr lang="en-US" sz="27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10160" marR="10160" marT="10160" marB="0" anchor="b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7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  <a:endParaRPr lang="en-US" sz="27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10160" marR="10160" marT="1016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IN" sz="24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e>
                                </m:d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≈0</m:t>
                                </m:r>
                              </m:oMath>
                            </m:oMathPara>
                          </a14:m>
                          <a:endParaRPr lang="en-US" sz="24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0160" marR="10160" marT="1016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4" name="Table 9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4343066"/>
                  </p:ext>
                </p:extLst>
              </p:nvPr>
            </p:nvGraphicFramePr>
            <p:xfrm>
              <a:off x="6197600" y="3726349"/>
              <a:ext cx="5588000" cy="2151212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1371600"/>
                    <a:gridCol w="1371600"/>
                    <a:gridCol w="2844800"/>
                  </a:tblGrid>
                  <a:tr h="464652"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7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10160" marR="10160" marT="10160" marB="0" anchor="b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400" b="1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10160" marR="10160" marT="1016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700" b="1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10160" marR="10160" marT="1016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216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7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</a:t>
                          </a:r>
                          <a:endParaRPr lang="en-US" sz="27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10160" marR="10160" marT="10160" marB="0" anchor="b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7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</a:t>
                          </a:r>
                          <a:endParaRPr lang="en-US" sz="27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10160" marR="10160" marT="1016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160" marR="10160" marT="1016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9"/>
                          <a:stretch>
                            <a:fillRect l="-96574" t="-108571" r="-214" b="-345714"/>
                          </a:stretch>
                        </a:blipFill>
                      </a:tcPr>
                    </a:tc>
                  </a:tr>
                  <a:tr h="4216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7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</a:t>
                          </a:r>
                          <a:endParaRPr lang="en-US" sz="27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10160" marR="10160" marT="10160" marB="0" anchor="b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7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  <a:endParaRPr lang="en-US" sz="27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10160" marR="10160" marT="1016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160" marR="10160" marT="1016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9"/>
                          <a:stretch>
                            <a:fillRect l="-96574" t="-211594" r="-214" b="-250725"/>
                          </a:stretch>
                        </a:blipFill>
                      </a:tcPr>
                    </a:tc>
                  </a:tr>
                  <a:tr h="4216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7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  <a:endParaRPr lang="en-US" sz="27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10160" marR="10160" marT="10160" marB="0" anchor="b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7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</a:t>
                          </a:r>
                          <a:endParaRPr lang="en-US" sz="27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10160" marR="10160" marT="1016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160" marR="10160" marT="1016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9"/>
                          <a:stretch>
                            <a:fillRect l="-96574" t="-307143" r="-214" b="-147143"/>
                          </a:stretch>
                        </a:blipFill>
                      </a:tcPr>
                    </a:tc>
                  </a:tr>
                  <a:tr h="4216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7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  <a:endParaRPr lang="en-US" sz="27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10160" marR="10160" marT="10160" marB="0" anchor="b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7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  <a:endParaRPr lang="en-US" sz="27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10160" marR="10160" marT="1016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160" marR="10160" marT="1016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9"/>
                          <a:stretch>
                            <a:fillRect l="-96574" t="-413043" r="-214" b="-492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11" name="Picture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777" y="3871673"/>
            <a:ext cx="356616" cy="2407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040" y="3849577"/>
            <a:ext cx="365760" cy="240792"/>
          </a:xfrm>
          <a:prstGeom prst="rect">
            <a:avLst/>
          </a:prstGeom>
        </p:spPr>
      </p:pic>
      <p:cxnSp>
        <p:nvCxnSpPr>
          <p:cNvPr id="109" name="Straight Connector 108"/>
          <p:cNvCxnSpPr/>
          <p:nvPr/>
        </p:nvCxnSpPr>
        <p:spPr>
          <a:xfrm>
            <a:off x="8782304" y="584200"/>
            <a:ext cx="110067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2" name="Picture 11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2" y="3556864"/>
            <a:ext cx="920749" cy="37963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0664" y="3721475"/>
            <a:ext cx="983472" cy="40549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055" y="1223062"/>
            <a:ext cx="2592324" cy="416966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>
            <a:off x="7719437" y="2170917"/>
            <a:ext cx="3131491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8862437" y="582585"/>
            <a:ext cx="1836643" cy="1914204"/>
            <a:chOff x="6695890" y="235759"/>
            <a:chExt cx="2036221" cy="2122211"/>
          </a:xfrm>
        </p:grpSpPr>
        <p:sp>
          <p:nvSpPr>
            <p:cNvPr id="35" name="TextBox 34"/>
            <p:cNvSpPr txBox="1"/>
            <p:nvPr/>
          </p:nvSpPr>
          <p:spPr>
            <a:xfrm>
              <a:off x="7123033" y="1896305"/>
              <a:ext cx="3064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prstClr val="black"/>
                  </a:solidFill>
                  <a:latin typeface="Calibri"/>
                </a:rPr>
                <a:t>z</a:t>
              </a:r>
              <a:endParaRPr lang="en-US" sz="24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95890" y="37863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Calibri"/>
                </a:rPr>
                <a:t>1</a:t>
              </a:r>
              <a:endParaRPr lang="en-US" sz="20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V="1">
              <a:off x="7110155" y="235759"/>
              <a:ext cx="0" cy="1823663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Picture 37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1581" y="508234"/>
              <a:ext cx="430530" cy="255270"/>
            </a:xfrm>
            <a:prstGeom prst="rect">
              <a:avLst/>
            </a:prstGeom>
          </p:spPr>
        </p:pic>
        <p:cxnSp>
          <p:nvCxnSpPr>
            <p:cNvPr id="39" name="Straight Arrow Connector 38"/>
            <p:cNvCxnSpPr/>
            <p:nvPr/>
          </p:nvCxnSpPr>
          <p:spPr>
            <a:xfrm>
              <a:off x="6992872" y="1277874"/>
              <a:ext cx="217553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6991853" y="600075"/>
              <a:ext cx="217553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 40"/>
          <p:cNvSpPr/>
          <p:nvPr/>
        </p:nvSpPr>
        <p:spPr>
          <a:xfrm rot="18529293">
            <a:off x="7811523" y="885770"/>
            <a:ext cx="2557504" cy="1273578"/>
          </a:xfrm>
          <a:custGeom>
            <a:avLst/>
            <a:gdLst>
              <a:gd name="connsiteX0" fmla="*/ 3857669 w 3857669"/>
              <a:gd name="connsiteY0" fmla="*/ 2230287 h 2230287"/>
              <a:gd name="connsiteX1" fmla="*/ 2878875 w 3857669"/>
              <a:gd name="connsiteY1" fmla="*/ 1431797 h 2230287"/>
              <a:gd name="connsiteX2" fmla="*/ 1204621 w 3857669"/>
              <a:gd name="connsiteY2" fmla="*/ 1238614 h 2230287"/>
              <a:gd name="connsiteX3" fmla="*/ 148554 w 3857669"/>
              <a:gd name="connsiteY3" fmla="*/ 195425 h 2230287"/>
              <a:gd name="connsiteX4" fmla="*/ 32644 w 3857669"/>
              <a:gd name="connsiteY4" fmla="*/ 2242 h 2230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7669" h="2230287">
                <a:moveTo>
                  <a:pt x="3857669" y="2230287"/>
                </a:moveTo>
                <a:cubicBezTo>
                  <a:pt x="3589359" y="1913681"/>
                  <a:pt x="3321050" y="1597076"/>
                  <a:pt x="2878875" y="1431797"/>
                </a:cubicBezTo>
                <a:cubicBezTo>
                  <a:pt x="2436700" y="1266518"/>
                  <a:pt x="1659674" y="1444676"/>
                  <a:pt x="1204621" y="1238614"/>
                </a:cubicBezTo>
                <a:cubicBezTo>
                  <a:pt x="749568" y="1032552"/>
                  <a:pt x="343883" y="401487"/>
                  <a:pt x="148554" y="195425"/>
                </a:cubicBezTo>
                <a:cubicBezTo>
                  <a:pt x="-46775" y="-10637"/>
                  <a:pt x="-7066" y="-4198"/>
                  <a:pt x="32644" y="22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TextBox 41"/>
          <p:cNvSpPr txBox="1"/>
          <p:nvPr/>
        </p:nvSpPr>
        <p:spPr>
          <a:xfrm>
            <a:off x="9395082" y="143009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0.5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433111" y="2711330"/>
                <a:ext cx="1100879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IN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 smtClean="0"/>
                  <a:t> -30</a:t>
                </a:r>
                <a:endParaRPr lang="en-IN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111" y="2711330"/>
                <a:ext cx="1100879" cy="374205"/>
              </a:xfrm>
              <a:prstGeom prst="rect">
                <a:avLst/>
              </a:prstGeom>
              <a:blipFill rotWithShape="0">
                <a:blip r:embed="rId26"/>
                <a:stretch>
                  <a:fillRect t="-8197" r="-4420" b="-262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351415" y="3401270"/>
                <a:ext cx="1030347" cy="371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IN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 2</a:t>
                </a:r>
                <a:r>
                  <a:rPr lang="en-IN" dirty="0" smtClean="0"/>
                  <a:t>0</a:t>
                </a:r>
                <a:endParaRPr lang="en-IN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415" y="3401270"/>
                <a:ext cx="1030347" cy="371961"/>
              </a:xfrm>
              <a:prstGeom prst="rect">
                <a:avLst/>
              </a:prstGeom>
              <a:blipFill rotWithShape="0">
                <a:blip r:embed="rId27"/>
                <a:stretch>
                  <a:fillRect t="-8197" r="-4142" b="-262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461626" y="4364444"/>
                <a:ext cx="1030347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IN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 2</a:t>
                </a:r>
                <a:r>
                  <a:rPr lang="en-IN" dirty="0" smtClean="0"/>
                  <a:t>0</a:t>
                </a:r>
                <a:endParaRPr lang="en-IN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626" y="4364444"/>
                <a:ext cx="1030347" cy="374205"/>
              </a:xfrm>
              <a:prstGeom prst="rect">
                <a:avLst/>
              </a:prstGeom>
              <a:blipFill rotWithShape="0">
                <a:blip r:embed="rId28"/>
                <a:stretch>
                  <a:fillRect t="-8197" r="-4142" b="-262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588586" y="5521451"/>
                <a:ext cx="429034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IN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(−30+20∗ </m:t>
                    </m:r>
                    <m:sSub>
                      <m:sSubPr>
                        <m:ctrlPr>
                          <a:rPr lang="en-IN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+20∗ </m:t>
                    </m:r>
                    <m:sSub>
                      <m:sSubPr>
                        <m:ctrlPr>
                          <a:rPr lang="en-IN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000" dirty="0" smtClean="0"/>
                  <a:t>)</a:t>
                </a:r>
                <a:endParaRPr lang="en-IN" sz="20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86" y="5521451"/>
                <a:ext cx="4290342" cy="400110"/>
              </a:xfrm>
              <a:prstGeom prst="rect">
                <a:avLst/>
              </a:prstGeom>
              <a:blipFill rotWithShape="0">
                <a:blip r:embed="rId29"/>
                <a:stretch>
                  <a:fillRect t="-9231" r="-569" b="-276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917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XNOR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2252426" y="1788911"/>
            <a:ext cx="2521192" cy="1376506"/>
            <a:chOff x="402272" y="1880312"/>
            <a:chExt cx="3488691" cy="1880437"/>
          </a:xfrm>
        </p:grpSpPr>
        <p:sp>
          <p:nvSpPr>
            <p:cNvPr id="40" name="Oval 39"/>
            <p:cNvSpPr/>
            <p:nvPr/>
          </p:nvSpPr>
          <p:spPr>
            <a:xfrm>
              <a:off x="402272" y="3238405"/>
              <a:ext cx="527000" cy="52234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02272" y="2559359"/>
              <a:ext cx="527000" cy="52234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02272" y="1880312"/>
              <a:ext cx="527000" cy="52234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47" idx="6"/>
            </p:cNvCxnSpPr>
            <p:nvPr/>
          </p:nvCxnSpPr>
          <p:spPr>
            <a:xfrm>
              <a:off x="2576822" y="2812442"/>
              <a:ext cx="527000" cy="1089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42" idx="6"/>
              <a:endCxn id="47" idx="2"/>
            </p:cNvCxnSpPr>
            <p:nvPr/>
          </p:nvCxnSpPr>
          <p:spPr>
            <a:xfrm>
              <a:off x="929272" y="2141484"/>
              <a:ext cx="1120550" cy="670957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endCxn id="47" idx="2"/>
            </p:cNvCxnSpPr>
            <p:nvPr/>
          </p:nvCxnSpPr>
          <p:spPr>
            <a:xfrm flipV="1">
              <a:off x="929272" y="2812441"/>
              <a:ext cx="1120550" cy="809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40" idx="6"/>
              <a:endCxn id="47" idx="2"/>
            </p:cNvCxnSpPr>
            <p:nvPr/>
          </p:nvCxnSpPr>
          <p:spPr>
            <a:xfrm flipV="1">
              <a:off x="929272" y="2812441"/>
              <a:ext cx="1120550" cy="687137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2049822" y="2551269"/>
              <a:ext cx="527000" cy="52234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329" y="2772423"/>
              <a:ext cx="222885" cy="150495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672" y="3445523"/>
              <a:ext cx="228600" cy="150495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672" y="2082651"/>
              <a:ext cx="228600" cy="150395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1" y="2667648"/>
              <a:ext cx="690562" cy="284724"/>
            </a:xfrm>
            <a:prstGeom prst="rect">
              <a:avLst/>
            </a:prstGeom>
          </p:spPr>
        </p:pic>
      </p:grpSp>
      <p:sp>
        <p:nvSpPr>
          <p:cNvPr id="5" name="Oval 4"/>
          <p:cNvSpPr/>
          <p:nvPr/>
        </p:nvSpPr>
        <p:spPr>
          <a:xfrm>
            <a:off x="5202631" y="2802916"/>
            <a:ext cx="380850" cy="3823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202631" y="2305846"/>
            <a:ext cx="380850" cy="3823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202631" y="1808775"/>
            <a:ext cx="380850" cy="3823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12" idx="6"/>
          </p:cNvCxnSpPr>
          <p:nvPr/>
        </p:nvCxnSpPr>
        <p:spPr>
          <a:xfrm>
            <a:off x="6774127" y="2491106"/>
            <a:ext cx="380850" cy="797"/>
          </a:xfrm>
          <a:prstGeom prst="straightConnector1">
            <a:avLst/>
          </a:prstGeom>
          <a:ln w="9525">
            <a:solidFill>
              <a:srgbClr val="00FF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6"/>
            <a:endCxn id="12" idx="2"/>
          </p:cNvCxnSpPr>
          <p:nvPr/>
        </p:nvCxnSpPr>
        <p:spPr>
          <a:xfrm>
            <a:off x="5583481" y="1999956"/>
            <a:ext cx="809795" cy="491149"/>
          </a:xfrm>
          <a:prstGeom prst="straightConnector1">
            <a:avLst/>
          </a:prstGeom>
          <a:ln w="9525">
            <a:solidFill>
              <a:srgbClr val="00FF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12" idx="2"/>
          </p:cNvCxnSpPr>
          <p:nvPr/>
        </p:nvCxnSpPr>
        <p:spPr>
          <a:xfrm flipV="1">
            <a:off x="5583481" y="2491105"/>
            <a:ext cx="809795" cy="5922"/>
          </a:xfrm>
          <a:prstGeom prst="straightConnector1">
            <a:avLst/>
          </a:prstGeom>
          <a:ln w="9525">
            <a:solidFill>
              <a:srgbClr val="00FF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12" idx="2"/>
          </p:cNvCxnSpPr>
          <p:nvPr/>
        </p:nvCxnSpPr>
        <p:spPr>
          <a:xfrm flipV="1">
            <a:off x="5583481" y="2491105"/>
            <a:ext cx="809795" cy="502993"/>
          </a:xfrm>
          <a:prstGeom prst="straightConnector1">
            <a:avLst/>
          </a:prstGeom>
          <a:ln w="9525">
            <a:solidFill>
              <a:srgbClr val="00FF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393276" y="2299924"/>
            <a:ext cx="380850" cy="382363"/>
          </a:xfrm>
          <a:prstGeom prst="ellipse">
            <a:avLst/>
          </a:prstGeom>
          <a:solidFill>
            <a:schemeClr val="bg1"/>
          </a:solidFill>
          <a:ln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19" y="2461812"/>
            <a:ext cx="161074" cy="11016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767" y="2954530"/>
            <a:ext cx="165204" cy="11016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767" y="1956890"/>
            <a:ext cx="165204" cy="1100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772" y="2385115"/>
            <a:ext cx="499053" cy="208422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7987228" y="2775348"/>
            <a:ext cx="380850" cy="3823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987228" y="2278278"/>
            <a:ext cx="380850" cy="3823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987228" y="1781207"/>
            <a:ext cx="380850" cy="3823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24" idx="6"/>
          </p:cNvCxnSpPr>
          <p:nvPr/>
        </p:nvCxnSpPr>
        <p:spPr>
          <a:xfrm>
            <a:off x="9558724" y="2463538"/>
            <a:ext cx="380850" cy="7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6"/>
            <a:endCxn id="24" idx="2"/>
          </p:cNvCxnSpPr>
          <p:nvPr/>
        </p:nvCxnSpPr>
        <p:spPr>
          <a:xfrm>
            <a:off x="8368078" y="1972388"/>
            <a:ext cx="809795" cy="491149"/>
          </a:xfrm>
          <a:prstGeom prst="straightConnector1">
            <a:avLst/>
          </a:prstGeom>
          <a:ln w="9525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4" idx="2"/>
          </p:cNvCxnSpPr>
          <p:nvPr/>
        </p:nvCxnSpPr>
        <p:spPr>
          <a:xfrm flipV="1">
            <a:off x="8368078" y="2463537"/>
            <a:ext cx="809795" cy="5922"/>
          </a:xfrm>
          <a:prstGeom prst="straightConnector1">
            <a:avLst/>
          </a:prstGeom>
          <a:ln w="9525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6"/>
            <a:endCxn id="24" idx="2"/>
          </p:cNvCxnSpPr>
          <p:nvPr/>
        </p:nvCxnSpPr>
        <p:spPr>
          <a:xfrm flipV="1">
            <a:off x="8368078" y="2463537"/>
            <a:ext cx="809795" cy="502993"/>
          </a:xfrm>
          <a:prstGeom prst="straightConnector1">
            <a:avLst/>
          </a:prstGeom>
          <a:ln w="9525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177873" y="2272356"/>
            <a:ext cx="380850" cy="382363"/>
          </a:xfrm>
          <a:prstGeom prst="ellipse">
            <a:avLst/>
          </a:prstGeom>
          <a:solidFill>
            <a:schemeClr val="bg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116" y="2434244"/>
            <a:ext cx="161074" cy="11016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364" y="2926962"/>
            <a:ext cx="165204" cy="11016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364" y="1929322"/>
            <a:ext cx="165204" cy="11009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5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581" y="3275594"/>
            <a:ext cx="982980" cy="17678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228" y="3275594"/>
            <a:ext cx="2328672" cy="20421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594" y="3241011"/>
            <a:ext cx="830580" cy="175260"/>
          </a:xfrm>
          <a:prstGeom prst="rect">
            <a:avLst/>
          </a:prstGeom>
          <a:ln>
            <a:noFill/>
          </a:ln>
        </p:spPr>
      </p:pic>
      <p:sp>
        <p:nvSpPr>
          <p:cNvPr id="31" name="TextBox 43"/>
          <p:cNvSpPr txBox="1"/>
          <p:nvPr/>
        </p:nvSpPr>
        <p:spPr>
          <a:xfrm>
            <a:off x="2805628" y="1976797"/>
            <a:ext cx="372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 smtClean="0">
                <a:solidFill>
                  <a:srgbClr val="FF0000"/>
                </a:solidFill>
              </a:rPr>
              <a:t>-30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32" name="TextBox 59"/>
          <p:cNvSpPr txBox="1"/>
          <p:nvPr/>
        </p:nvSpPr>
        <p:spPr>
          <a:xfrm>
            <a:off x="2840680" y="2290499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 smtClean="0">
                <a:solidFill>
                  <a:srgbClr val="FF0000"/>
                </a:solidFill>
              </a:rPr>
              <a:t>20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33" name="TextBox 60"/>
          <p:cNvSpPr txBox="1"/>
          <p:nvPr/>
        </p:nvSpPr>
        <p:spPr>
          <a:xfrm>
            <a:off x="2848763" y="2540820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 smtClean="0">
                <a:solidFill>
                  <a:srgbClr val="FF0000"/>
                </a:solidFill>
              </a:rPr>
              <a:t>20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34" name="TextBox 58"/>
          <p:cNvSpPr txBox="1"/>
          <p:nvPr/>
        </p:nvSpPr>
        <p:spPr>
          <a:xfrm>
            <a:off x="5777428" y="1985144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 smtClean="0">
                <a:solidFill>
                  <a:srgbClr val="00FFCC"/>
                </a:solidFill>
              </a:rPr>
              <a:t>10</a:t>
            </a:r>
            <a:endParaRPr lang="en-US" sz="1050" dirty="0">
              <a:solidFill>
                <a:srgbClr val="00FFCC"/>
              </a:solidFill>
            </a:endParaRPr>
          </a:p>
        </p:txBody>
      </p:sp>
      <p:sp>
        <p:nvSpPr>
          <p:cNvPr id="35" name="TextBox 64"/>
          <p:cNvSpPr txBox="1"/>
          <p:nvPr/>
        </p:nvSpPr>
        <p:spPr>
          <a:xfrm>
            <a:off x="5743030" y="2298846"/>
            <a:ext cx="3642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 smtClean="0">
                <a:solidFill>
                  <a:srgbClr val="00FFCC"/>
                </a:solidFill>
              </a:rPr>
              <a:t>-20</a:t>
            </a:r>
            <a:endParaRPr lang="en-US" sz="1050" dirty="0">
              <a:solidFill>
                <a:srgbClr val="00FFCC"/>
              </a:solidFill>
            </a:endParaRPr>
          </a:p>
        </p:txBody>
      </p:sp>
      <p:sp>
        <p:nvSpPr>
          <p:cNvPr id="36" name="TextBox 66"/>
          <p:cNvSpPr txBox="1"/>
          <p:nvPr/>
        </p:nvSpPr>
        <p:spPr>
          <a:xfrm>
            <a:off x="5751113" y="2549167"/>
            <a:ext cx="3642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 smtClean="0">
                <a:solidFill>
                  <a:srgbClr val="00FFCC"/>
                </a:solidFill>
              </a:rPr>
              <a:t>-20</a:t>
            </a:r>
            <a:endParaRPr lang="en-US" sz="1050" dirty="0">
              <a:solidFill>
                <a:srgbClr val="00FFCC"/>
              </a:solidFill>
            </a:endParaRPr>
          </a:p>
        </p:txBody>
      </p:sp>
      <p:sp>
        <p:nvSpPr>
          <p:cNvPr id="37" name="TextBox 67"/>
          <p:cNvSpPr txBox="1"/>
          <p:nvPr/>
        </p:nvSpPr>
        <p:spPr>
          <a:xfrm>
            <a:off x="8473758" y="1941279"/>
            <a:ext cx="3642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 smtClean="0">
                <a:solidFill>
                  <a:srgbClr val="00FF00"/>
                </a:solidFill>
              </a:rPr>
              <a:t>-10</a:t>
            </a:r>
            <a:endParaRPr lang="en-US" sz="1050" dirty="0">
              <a:solidFill>
                <a:srgbClr val="00FF00"/>
              </a:solidFill>
            </a:endParaRPr>
          </a:p>
        </p:txBody>
      </p:sp>
      <p:sp>
        <p:nvSpPr>
          <p:cNvPr id="38" name="TextBox 68"/>
          <p:cNvSpPr txBox="1"/>
          <p:nvPr/>
        </p:nvSpPr>
        <p:spPr>
          <a:xfrm>
            <a:off x="8508810" y="2278131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 smtClean="0">
                <a:solidFill>
                  <a:srgbClr val="00FF00"/>
                </a:solidFill>
              </a:rPr>
              <a:t>20</a:t>
            </a:r>
            <a:endParaRPr lang="en-US" sz="1050" dirty="0">
              <a:solidFill>
                <a:srgbClr val="00FF00"/>
              </a:solidFill>
            </a:endParaRPr>
          </a:p>
        </p:txBody>
      </p:sp>
      <p:sp>
        <p:nvSpPr>
          <p:cNvPr id="39" name="TextBox 72"/>
          <p:cNvSpPr txBox="1"/>
          <p:nvPr/>
        </p:nvSpPr>
        <p:spPr>
          <a:xfrm>
            <a:off x="8516893" y="2528452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 smtClean="0">
                <a:solidFill>
                  <a:srgbClr val="00FF00"/>
                </a:solidFill>
              </a:rPr>
              <a:t>20</a:t>
            </a:r>
            <a:endParaRPr lang="en-US" sz="1050" dirty="0">
              <a:solidFill>
                <a:srgbClr val="00FF00"/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3806781" y="4292205"/>
            <a:ext cx="3553400" cy="1727118"/>
            <a:chOff x="365457" y="1880312"/>
            <a:chExt cx="4917006" cy="2359406"/>
          </a:xfrm>
        </p:grpSpPr>
        <p:sp>
          <p:nvSpPr>
            <p:cNvPr id="53" name="Oval 52"/>
            <p:cNvSpPr/>
            <p:nvPr/>
          </p:nvSpPr>
          <p:spPr>
            <a:xfrm>
              <a:off x="396431" y="3717374"/>
              <a:ext cx="527000" cy="52234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365457" y="2846421"/>
              <a:ext cx="527000" cy="52234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402272" y="1880312"/>
              <a:ext cx="527000" cy="52234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>
              <a:stCxn id="60" idx="6"/>
              <a:endCxn id="86" idx="1"/>
            </p:cNvCxnSpPr>
            <p:nvPr/>
          </p:nvCxnSpPr>
          <p:spPr>
            <a:xfrm>
              <a:off x="2568727" y="2917915"/>
              <a:ext cx="979318" cy="226664"/>
            </a:xfrm>
            <a:prstGeom prst="straightConnector1">
              <a:avLst/>
            </a:prstGeom>
            <a:ln w="9525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55" idx="6"/>
              <a:endCxn id="60" idx="1"/>
            </p:cNvCxnSpPr>
            <p:nvPr/>
          </p:nvCxnSpPr>
          <p:spPr>
            <a:xfrm>
              <a:off x="929272" y="2141485"/>
              <a:ext cx="1189632" cy="591754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4" idx="6"/>
              <a:endCxn id="60" idx="2"/>
            </p:cNvCxnSpPr>
            <p:nvPr/>
          </p:nvCxnSpPr>
          <p:spPr>
            <a:xfrm flipV="1">
              <a:off x="892457" y="2917915"/>
              <a:ext cx="1149270" cy="189678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53" idx="6"/>
              <a:endCxn id="60" idx="3"/>
            </p:cNvCxnSpPr>
            <p:nvPr/>
          </p:nvCxnSpPr>
          <p:spPr>
            <a:xfrm flipV="1">
              <a:off x="923431" y="3102591"/>
              <a:ext cx="1195473" cy="875956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Oval 59"/>
                <p:cNvSpPr/>
                <p:nvPr/>
              </p:nvSpPr>
              <p:spPr>
                <a:xfrm>
                  <a:off x="2041727" y="2656743"/>
                  <a:ext cx="527000" cy="5223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I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I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Oval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1727" y="2656743"/>
                  <a:ext cx="527000" cy="522344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 l="-1538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027" y="3063029"/>
              <a:ext cx="222886" cy="150494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672" y="3974998"/>
              <a:ext cx="228600" cy="150494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672" y="2082651"/>
              <a:ext cx="228600" cy="150395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1901" y="3513765"/>
              <a:ext cx="690562" cy="284724"/>
            </a:xfrm>
            <a:prstGeom prst="rect">
              <a:avLst/>
            </a:prstGeom>
          </p:spPr>
        </p:pic>
      </p:grpSp>
      <p:sp>
        <p:nvSpPr>
          <p:cNvPr id="66" name="TextBox 43"/>
          <p:cNvSpPr txBox="1"/>
          <p:nvPr/>
        </p:nvSpPr>
        <p:spPr>
          <a:xfrm>
            <a:off x="4343794" y="4410883"/>
            <a:ext cx="372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 smtClean="0">
                <a:solidFill>
                  <a:srgbClr val="FF0000"/>
                </a:solidFill>
              </a:rPr>
              <a:t>-30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67" name="TextBox 59"/>
          <p:cNvSpPr txBox="1"/>
          <p:nvPr/>
        </p:nvSpPr>
        <p:spPr>
          <a:xfrm>
            <a:off x="4421640" y="4801102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 smtClean="0">
                <a:solidFill>
                  <a:srgbClr val="FF0000"/>
                </a:solidFill>
              </a:rPr>
              <a:t>20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68" name="TextBox 60"/>
          <p:cNvSpPr txBox="1"/>
          <p:nvPr/>
        </p:nvSpPr>
        <p:spPr>
          <a:xfrm>
            <a:off x="4276761" y="5360957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 smtClean="0">
                <a:solidFill>
                  <a:srgbClr val="FF0000"/>
                </a:solidFill>
              </a:rPr>
              <a:t>20</a:t>
            </a:r>
            <a:endParaRPr lang="en-US" sz="1050" dirty="0">
              <a:solidFill>
                <a:srgbClr val="FF0000"/>
              </a:solidFill>
            </a:endParaRPr>
          </a:p>
        </p:txBody>
      </p:sp>
      <p:cxnSp>
        <p:nvCxnSpPr>
          <p:cNvPr id="69" name="Straight Arrow Connector 68"/>
          <p:cNvCxnSpPr>
            <a:stCxn id="70" idx="6"/>
            <a:endCxn id="86" idx="3"/>
          </p:cNvCxnSpPr>
          <p:nvPr/>
        </p:nvCxnSpPr>
        <p:spPr>
          <a:xfrm flipV="1">
            <a:off x="5427264" y="5516557"/>
            <a:ext cx="679495" cy="254569"/>
          </a:xfrm>
          <a:prstGeom prst="straightConnector1">
            <a:avLst/>
          </a:prstGeom>
          <a:ln w="952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Oval 69"/>
              <p:cNvSpPr/>
              <p:nvPr/>
            </p:nvSpPr>
            <p:spPr>
              <a:xfrm>
                <a:off x="5046414" y="5579944"/>
                <a:ext cx="380850" cy="38236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FF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I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Oval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414" y="5579944"/>
                <a:ext cx="380850" cy="382363"/>
              </a:xfrm>
              <a:prstGeom prst="ellipse">
                <a:avLst/>
              </a:prstGeom>
              <a:blipFill rotWithShape="0">
                <a:blip r:embed="rId11"/>
                <a:stretch>
                  <a:fillRect l="-3125"/>
                </a:stretch>
              </a:blipFill>
              <a:ln>
                <a:solidFill>
                  <a:srgbClr val="00FFCC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58"/>
          <p:cNvSpPr txBox="1"/>
          <p:nvPr/>
        </p:nvSpPr>
        <p:spPr>
          <a:xfrm>
            <a:off x="4973717" y="5326028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 smtClean="0">
                <a:solidFill>
                  <a:srgbClr val="00FFCC"/>
                </a:solidFill>
              </a:rPr>
              <a:t>10</a:t>
            </a:r>
            <a:endParaRPr lang="en-US" sz="1050" dirty="0">
              <a:solidFill>
                <a:srgbClr val="00FFCC"/>
              </a:solidFill>
            </a:endParaRPr>
          </a:p>
        </p:txBody>
      </p:sp>
      <p:sp>
        <p:nvSpPr>
          <p:cNvPr id="72" name="TextBox 64"/>
          <p:cNvSpPr txBox="1"/>
          <p:nvPr/>
        </p:nvSpPr>
        <p:spPr>
          <a:xfrm>
            <a:off x="4659828" y="5561065"/>
            <a:ext cx="3642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 smtClean="0">
                <a:solidFill>
                  <a:srgbClr val="00FFCC"/>
                </a:solidFill>
              </a:rPr>
              <a:t>-20</a:t>
            </a:r>
            <a:endParaRPr lang="en-US" sz="1050" dirty="0">
              <a:solidFill>
                <a:srgbClr val="00FFCC"/>
              </a:solidFill>
            </a:endParaRPr>
          </a:p>
        </p:txBody>
      </p:sp>
      <p:sp>
        <p:nvSpPr>
          <p:cNvPr id="73" name="TextBox 66"/>
          <p:cNvSpPr txBox="1"/>
          <p:nvPr/>
        </p:nvSpPr>
        <p:spPr>
          <a:xfrm>
            <a:off x="4465951" y="5822192"/>
            <a:ext cx="3642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 smtClean="0">
                <a:solidFill>
                  <a:srgbClr val="00FFCC"/>
                </a:solidFill>
              </a:rPr>
              <a:t>-20</a:t>
            </a:r>
            <a:endParaRPr lang="en-US" sz="1050" dirty="0">
              <a:solidFill>
                <a:srgbClr val="00FFCC"/>
              </a:solidFill>
            </a:endParaRPr>
          </a:p>
        </p:txBody>
      </p:sp>
      <p:cxnSp>
        <p:nvCxnSpPr>
          <p:cNvPr id="74" name="Straight Arrow Connector 73"/>
          <p:cNvCxnSpPr>
            <a:stCxn id="55" idx="5"/>
            <a:endCxn id="70" idx="1"/>
          </p:cNvCxnSpPr>
          <p:nvPr/>
        </p:nvCxnSpPr>
        <p:spPr>
          <a:xfrm>
            <a:off x="4158462" y="4618572"/>
            <a:ext cx="943726" cy="1017368"/>
          </a:xfrm>
          <a:prstGeom prst="straightConnector1">
            <a:avLst/>
          </a:prstGeom>
          <a:ln w="9525">
            <a:solidFill>
              <a:srgbClr val="00FF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4" idx="5"/>
            <a:endCxn id="70" idx="2"/>
          </p:cNvCxnSpPr>
          <p:nvPr/>
        </p:nvCxnSpPr>
        <p:spPr>
          <a:xfrm>
            <a:off x="4131857" y="5325777"/>
            <a:ext cx="914557" cy="445349"/>
          </a:xfrm>
          <a:prstGeom prst="straightConnector1">
            <a:avLst/>
          </a:prstGeom>
          <a:ln w="9525">
            <a:solidFill>
              <a:srgbClr val="00FF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3" idx="5"/>
            <a:endCxn id="70" idx="3"/>
          </p:cNvCxnSpPr>
          <p:nvPr/>
        </p:nvCxnSpPr>
        <p:spPr>
          <a:xfrm flipV="1">
            <a:off x="4154241" y="5906311"/>
            <a:ext cx="947947" cy="57016"/>
          </a:xfrm>
          <a:prstGeom prst="straightConnector1">
            <a:avLst/>
          </a:prstGeom>
          <a:ln w="9525">
            <a:solidFill>
              <a:srgbClr val="00FF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6035618" y="5155764"/>
                <a:ext cx="485782" cy="42269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I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618" y="5155764"/>
                <a:ext cx="485782" cy="422695"/>
              </a:xfrm>
              <a:prstGeom prst="ellipse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solidFill>
                  <a:srgbClr val="00FF0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Arrow Connector 101"/>
          <p:cNvCxnSpPr/>
          <p:nvPr/>
        </p:nvCxnSpPr>
        <p:spPr>
          <a:xfrm>
            <a:off x="6542576" y="5354655"/>
            <a:ext cx="380850" cy="7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Oval 102"/>
              <p:cNvSpPr/>
              <p:nvPr/>
            </p:nvSpPr>
            <p:spPr>
              <a:xfrm>
                <a:off x="5008790" y="4273115"/>
                <a:ext cx="380850" cy="382363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I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I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Oval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790" y="4273115"/>
                <a:ext cx="380850" cy="382363"/>
              </a:xfrm>
              <a:prstGeom prst="ellipse">
                <a:avLst/>
              </a:prstGeom>
              <a:blipFill rotWithShape="0">
                <a:blip r:embed="rId13"/>
                <a:stretch>
                  <a:fillRect l="-3125"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/>
          <p:cNvCxnSpPr>
            <a:endCxn id="86" idx="0"/>
          </p:cNvCxnSpPr>
          <p:nvPr/>
        </p:nvCxnSpPr>
        <p:spPr>
          <a:xfrm>
            <a:off x="5379956" y="4559888"/>
            <a:ext cx="898553" cy="595876"/>
          </a:xfrm>
          <a:prstGeom prst="straightConnector1">
            <a:avLst/>
          </a:prstGeom>
          <a:ln w="952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67"/>
          <p:cNvSpPr txBox="1"/>
          <p:nvPr/>
        </p:nvSpPr>
        <p:spPr>
          <a:xfrm>
            <a:off x="5701474" y="4675468"/>
            <a:ext cx="3642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 smtClean="0">
                <a:solidFill>
                  <a:srgbClr val="00FF00"/>
                </a:solidFill>
              </a:rPr>
              <a:t>-10</a:t>
            </a:r>
            <a:endParaRPr lang="en-US" sz="1050" dirty="0">
              <a:solidFill>
                <a:srgbClr val="00FF00"/>
              </a:solidFill>
            </a:endParaRPr>
          </a:p>
        </p:txBody>
      </p:sp>
      <p:sp>
        <p:nvSpPr>
          <p:cNvPr id="108" name="TextBox 68"/>
          <p:cNvSpPr txBox="1"/>
          <p:nvPr/>
        </p:nvSpPr>
        <p:spPr>
          <a:xfrm>
            <a:off x="5609063" y="5008725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 smtClean="0">
                <a:solidFill>
                  <a:srgbClr val="00FF00"/>
                </a:solidFill>
              </a:rPr>
              <a:t>20</a:t>
            </a:r>
            <a:endParaRPr lang="en-US" sz="1050" dirty="0">
              <a:solidFill>
                <a:srgbClr val="00FF00"/>
              </a:solidFill>
            </a:endParaRPr>
          </a:p>
        </p:txBody>
      </p:sp>
      <p:sp>
        <p:nvSpPr>
          <p:cNvPr id="109" name="TextBox 72"/>
          <p:cNvSpPr txBox="1"/>
          <p:nvPr/>
        </p:nvSpPr>
        <p:spPr>
          <a:xfrm>
            <a:off x="5643187" y="5389925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 smtClean="0">
                <a:solidFill>
                  <a:srgbClr val="00FF00"/>
                </a:solidFill>
              </a:rPr>
              <a:t>20</a:t>
            </a:r>
            <a:endParaRPr lang="en-US" sz="1050" dirty="0">
              <a:solidFill>
                <a:srgbClr val="00FF00"/>
              </a:solidFill>
            </a:endParaRPr>
          </a:p>
        </p:txBody>
      </p:sp>
      <p:sp>
        <p:nvSpPr>
          <p:cNvPr id="118" name="TextBox 27"/>
          <p:cNvSpPr txBox="1"/>
          <p:nvPr/>
        </p:nvSpPr>
        <p:spPr>
          <a:xfrm>
            <a:off x="3561830" y="6294678"/>
            <a:ext cx="928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Calibri"/>
              </a:rPr>
              <a:t>Layer 1</a:t>
            </a:r>
            <a:endParaRPr lang="en-US" sz="2000" baseline="-25000" dirty="0">
              <a:latin typeface="Calibri"/>
            </a:endParaRPr>
          </a:p>
        </p:txBody>
      </p:sp>
      <p:sp>
        <p:nvSpPr>
          <p:cNvPr id="119" name="TextBox 27"/>
          <p:cNvSpPr txBox="1"/>
          <p:nvPr/>
        </p:nvSpPr>
        <p:spPr>
          <a:xfrm>
            <a:off x="4716012" y="6269277"/>
            <a:ext cx="928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Calibri"/>
              </a:rPr>
              <a:t>Layer 2</a:t>
            </a:r>
            <a:endParaRPr lang="en-US" sz="2000" baseline="-25000" dirty="0">
              <a:latin typeface="Calibri"/>
            </a:endParaRPr>
          </a:p>
        </p:txBody>
      </p:sp>
      <p:sp>
        <p:nvSpPr>
          <p:cNvPr id="120" name="TextBox 27"/>
          <p:cNvSpPr txBox="1"/>
          <p:nvPr/>
        </p:nvSpPr>
        <p:spPr>
          <a:xfrm>
            <a:off x="5804152" y="6278567"/>
            <a:ext cx="928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Calibri"/>
              </a:rPr>
              <a:t>Layer 3</a:t>
            </a:r>
            <a:endParaRPr lang="en-US" sz="2000" baseline="-250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843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000" y="393880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Neural Network (Classification)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448010" y="3035677"/>
            <a:ext cx="50214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Binary classification</a:t>
            </a:r>
          </a:p>
          <a:p>
            <a:r>
              <a:rPr lang="en-US" sz="3200" dirty="0"/>
              <a:t> </a:t>
            </a:r>
          </a:p>
          <a:p>
            <a:endParaRPr lang="en-US" sz="3200" dirty="0"/>
          </a:p>
          <a:p>
            <a:r>
              <a:rPr lang="en-US" sz="3200" dirty="0"/>
              <a:t>  1 output unit</a:t>
            </a:r>
          </a:p>
          <a:p>
            <a:endParaRPr lang="en-US" sz="3200" dirty="0"/>
          </a:p>
        </p:txBody>
      </p:sp>
      <p:grpSp>
        <p:nvGrpSpPr>
          <p:cNvPr id="10" name="Group 9"/>
          <p:cNvGrpSpPr/>
          <p:nvPr/>
        </p:nvGrpSpPr>
        <p:grpSpPr>
          <a:xfrm>
            <a:off x="1320799" y="957494"/>
            <a:ext cx="4074509" cy="2089142"/>
            <a:chOff x="990599" y="738216"/>
            <a:chExt cx="3381620" cy="1733874"/>
          </a:xfrm>
        </p:grpSpPr>
        <p:grpSp>
          <p:nvGrpSpPr>
            <p:cNvPr id="77" name="Group 76"/>
            <p:cNvGrpSpPr/>
            <p:nvPr/>
          </p:nvGrpSpPr>
          <p:grpSpPr>
            <a:xfrm>
              <a:off x="1239873" y="738216"/>
              <a:ext cx="2862230" cy="1432793"/>
              <a:chOff x="1905000" y="2190750"/>
              <a:chExt cx="3483917" cy="1744001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1905000" y="3183496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1905000" y="2848532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1905000" y="2513568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2899779" y="2190751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5102454" y="2369767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84" name="Straight Arrow Connector 83"/>
              <p:cNvCxnSpPr>
                <a:stCxn id="80" idx="6"/>
                <a:endCxn id="81" idx="2"/>
              </p:cNvCxnSpPr>
              <p:nvPr/>
            </p:nvCxnSpPr>
            <p:spPr>
              <a:xfrm flipV="1">
                <a:off x="2191463" y="2334552"/>
                <a:ext cx="708316" cy="3228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79" idx="6"/>
                <a:endCxn id="81" idx="2"/>
              </p:cNvCxnSpPr>
              <p:nvPr/>
            </p:nvCxnSpPr>
            <p:spPr>
              <a:xfrm flipV="1">
                <a:off x="2191463" y="2334552"/>
                <a:ext cx="708316" cy="65778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78" idx="6"/>
                <a:endCxn id="81" idx="2"/>
              </p:cNvCxnSpPr>
              <p:nvPr/>
            </p:nvCxnSpPr>
            <p:spPr>
              <a:xfrm flipV="1">
                <a:off x="2191463" y="2334552"/>
                <a:ext cx="708316" cy="99274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Oval 86"/>
              <p:cNvSpPr/>
              <p:nvPr/>
            </p:nvSpPr>
            <p:spPr>
              <a:xfrm>
                <a:off x="2899778" y="2564055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88" name="Straight Arrow Connector 87"/>
              <p:cNvCxnSpPr>
                <a:stCxn id="80" idx="6"/>
                <a:endCxn id="87" idx="2"/>
              </p:cNvCxnSpPr>
              <p:nvPr/>
            </p:nvCxnSpPr>
            <p:spPr>
              <a:xfrm>
                <a:off x="2191463" y="2657369"/>
                <a:ext cx="708315" cy="5048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stCxn id="79" idx="6"/>
                <a:endCxn id="87" idx="2"/>
              </p:cNvCxnSpPr>
              <p:nvPr/>
            </p:nvCxnSpPr>
            <p:spPr>
              <a:xfrm flipV="1">
                <a:off x="2191463" y="2707856"/>
                <a:ext cx="708315" cy="28447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stCxn id="78" idx="6"/>
                <a:endCxn id="87" idx="2"/>
              </p:cNvCxnSpPr>
              <p:nvPr/>
            </p:nvCxnSpPr>
            <p:spPr>
              <a:xfrm flipV="1">
                <a:off x="2191463" y="2707856"/>
                <a:ext cx="708315" cy="61944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Oval 90"/>
              <p:cNvSpPr/>
              <p:nvPr/>
            </p:nvSpPr>
            <p:spPr>
              <a:xfrm>
                <a:off x="2899777" y="2922777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92" name="Straight Arrow Connector 91"/>
              <p:cNvCxnSpPr>
                <a:stCxn id="80" idx="6"/>
                <a:endCxn id="91" idx="2"/>
              </p:cNvCxnSpPr>
              <p:nvPr/>
            </p:nvCxnSpPr>
            <p:spPr>
              <a:xfrm>
                <a:off x="2191463" y="2657369"/>
                <a:ext cx="708314" cy="40920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>
                <a:stCxn id="79" idx="6"/>
                <a:endCxn id="91" idx="2"/>
              </p:cNvCxnSpPr>
              <p:nvPr/>
            </p:nvCxnSpPr>
            <p:spPr>
              <a:xfrm>
                <a:off x="2191463" y="2992333"/>
                <a:ext cx="708314" cy="7424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78" idx="6"/>
                <a:endCxn id="91" idx="2"/>
              </p:cNvCxnSpPr>
              <p:nvPr/>
            </p:nvCxnSpPr>
            <p:spPr>
              <a:xfrm flipV="1">
                <a:off x="2191463" y="3066578"/>
                <a:ext cx="708314" cy="26071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Oval 94"/>
              <p:cNvSpPr/>
              <p:nvPr/>
            </p:nvSpPr>
            <p:spPr>
              <a:xfrm>
                <a:off x="2899776" y="3273713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96" name="Straight Arrow Connector 95"/>
              <p:cNvCxnSpPr>
                <a:stCxn id="80" idx="6"/>
                <a:endCxn id="95" idx="2"/>
              </p:cNvCxnSpPr>
              <p:nvPr/>
            </p:nvCxnSpPr>
            <p:spPr>
              <a:xfrm>
                <a:off x="2191463" y="2657369"/>
                <a:ext cx="708313" cy="76014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79" idx="6"/>
                <a:endCxn id="95" idx="2"/>
              </p:cNvCxnSpPr>
              <p:nvPr/>
            </p:nvCxnSpPr>
            <p:spPr>
              <a:xfrm>
                <a:off x="2191463" y="2992333"/>
                <a:ext cx="708313" cy="42518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78" idx="6"/>
                <a:endCxn id="95" idx="2"/>
              </p:cNvCxnSpPr>
              <p:nvPr/>
            </p:nvCxnSpPr>
            <p:spPr>
              <a:xfrm>
                <a:off x="2191463" y="3327297"/>
                <a:ext cx="708313" cy="902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Oval 98"/>
              <p:cNvSpPr/>
              <p:nvPr/>
            </p:nvSpPr>
            <p:spPr>
              <a:xfrm>
                <a:off x="2899779" y="3638550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100" name="Straight Arrow Connector 99"/>
              <p:cNvCxnSpPr>
                <a:stCxn id="80" idx="6"/>
                <a:endCxn id="99" idx="2"/>
              </p:cNvCxnSpPr>
              <p:nvPr/>
            </p:nvCxnSpPr>
            <p:spPr>
              <a:xfrm>
                <a:off x="2191463" y="2657369"/>
                <a:ext cx="708316" cy="1124982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>
                <a:stCxn id="79" idx="6"/>
                <a:endCxn id="99" idx="2"/>
              </p:cNvCxnSpPr>
              <p:nvPr/>
            </p:nvCxnSpPr>
            <p:spPr>
              <a:xfrm>
                <a:off x="2191463" y="2992333"/>
                <a:ext cx="708316" cy="79001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>
                <a:stCxn id="78" idx="6"/>
                <a:endCxn id="99" idx="2"/>
              </p:cNvCxnSpPr>
              <p:nvPr/>
            </p:nvCxnSpPr>
            <p:spPr>
              <a:xfrm>
                <a:off x="2191463" y="3327297"/>
                <a:ext cx="708316" cy="45505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Oval 102"/>
              <p:cNvSpPr/>
              <p:nvPr/>
            </p:nvSpPr>
            <p:spPr>
              <a:xfrm>
                <a:off x="4028197" y="2190750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104" name="Straight Arrow Connector 103"/>
              <p:cNvCxnSpPr>
                <a:stCxn id="81" idx="6"/>
                <a:endCxn id="103" idx="2"/>
              </p:cNvCxnSpPr>
              <p:nvPr/>
            </p:nvCxnSpPr>
            <p:spPr>
              <a:xfrm flipV="1">
                <a:off x="3186242" y="2334551"/>
                <a:ext cx="841955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>
                <a:stCxn id="87" idx="6"/>
                <a:endCxn id="103" idx="2"/>
              </p:cNvCxnSpPr>
              <p:nvPr/>
            </p:nvCxnSpPr>
            <p:spPr>
              <a:xfrm flipV="1">
                <a:off x="3186241" y="2334551"/>
                <a:ext cx="841956" cy="37330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>
                <a:stCxn id="91" idx="6"/>
                <a:endCxn id="103" idx="2"/>
              </p:cNvCxnSpPr>
              <p:nvPr/>
            </p:nvCxnSpPr>
            <p:spPr>
              <a:xfrm flipV="1">
                <a:off x="3186240" y="2334551"/>
                <a:ext cx="841957" cy="73202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>
                <a:stCxn id="95" idx="6"/>
                <a:endCxn id="103" idx="2"/>
              </p:cNvCxnSpPr>
              <p:nvPr/>
            </p:nvCxnSpPr>
            <p:spPr>
              <a:xfrm flipV="1">
                <a:off x="3186239" y="2334551"/>
                <a:ext cx="841958" cy="108296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>
                <a:stCxn id="99" idx="6"/>
                <a:endCxn id="103" idx="2"/>
              </p:cNvCxnSpPr>
              <p:nvPr/>
            </p:nvCxnSpPr>
            <p:spPr>
              <a:xfrm flipV="1">
                <a:off x="3186242" y="2334551"/>
                <a:ext cx="841955" cy="1447800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Oval 108"/>
              <p:cNvSpPr/>
              <p:nvPr/>
            </p:nvSpPr>
            <p:spPr>
              <a:xfrm>
                <a:off x="4028196" y="2568528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110" name="Straight Arrow Connector 109"/>
              <p:cNvCxnSpPr>
                <a:endCxn id="109" idx="2"/>
              </p:cNvCxnSpPr>
              <p:nvPr/>
            </p:nvCxnSpPr>
            <p:spPr>
              <a:xfrm flipV="1">
                <a:off x="3186241" y="2712329"/>
                <a:ext cx="841955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>
                <a:stCxn id="91" idx="6"/>
                <a:endCxn id="109" idx="2"/>
              </p:cNvCxnSpPr>
              <p:nvPr/>
            </p:nvCxnSpPr>
            <p:spPr>
              <a:xfrm flipV="1">
                <a:off x="3186240" y="2712329"/>
                <a:ext cx="841956" cy="35424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>
                <a:endCxn id="109" idx="2"/>
              </p:cNvCxnSpPr>
              <p:nvPr/>
            </p:nvCxnSpPr>
            <p:spPr>
              <a:xfrm flipV="1">
                <a:off x="3186239" y="2712329"/>
                <a:ext cx="841957" cy="73202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/>
              <p:cNvCxnSpPr>
                <a:endCxn id="109" idx="2"/>
              </p:cNvCxnSpPr>
              <p:nvPr/>
            </p:nvCxnSpPr>
            <p:spPr>
              <a:xfrm flipV="1">
                <a:off x="3186238" y="2712329"/>
                <a:ext cx="841958" cy="108296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/>
              <p:cNvCxnSpPr>
                <a:stCxn id="81" idx="6"/>
                <a:endCxn id="109" idx="2"/>
              </p:cNvCxnSpPr>
              <p:nvPr/>
            </p:nvCxnSpPr>
            <p:spPr>
              <a:xfrm>
                <a:off x="3186242" y="2334552"/>
                <a:ext cx="841954" cy="37777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Oval 114"/>
              <p:cNvSpPr/>
              <p:nvPr/>
            </p:nvSpPr>
            <p:spPr>
              <a:xfrm>
                <a:off x="4030044" y="2915686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116" name="Straight Arrow Connector 115"/>
              <p:cNvCxnSpPr>
                <a:endCxn id="115" idx="2"/>
              </p:cNvCxnSpPr>
              <p:nvPr/>
            </p:nvCxnSpPr>
            <p:spPr>
              <a:xfrm flipV="1">
                <a:off x="3188089" y="3059487"/>
                <a:ext cx="841955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>
                <a:endCxn id="115" idx="2"/>
              </p:cNvCxnSpPr>
              <p:nvPr/>
            </p:nvCxnSpPr>
            <p:spPr>
              <a:xfrm flipV="1">
                <a:off x="3188088" y="3059487"/>
                <a:ext cx="841956" cy="37330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>
                <a:endCxn id="115" idx="2"/>
              </p:cNvCxnSpPr>
              <p:nvPr/>
            </p:nvCxnSpPr>
            <p:spPr>
              <a:xfrm flipV="1">
                <a:off x="3188087" y="3059487"/>
                <a:ext cx="841957" cy="73202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>
                <a:stCxn id="87" idx="6"/>
                <a:endCxn id="115" idx="2"/>
              </p:cNvCxnSpPr>
              <p:nvPr/>
            </p:nvCxnSpPr>
            <p:spPr>
              <a:xfrm>
                <a:off x="3186241" y="2707856"/>
                <a:ext cx="843803" cy="35163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>
                <a:stCxn id="81" idx="6"/>
                <a:endCxn id="115" idx="2"/>
              </p:cNvCxnSpPr>
              <p:nvPr/>
            </p:nvCxnSpPr>
            <p:spPr>
              <a:xfrm>
                <a:off x="3186242" y="2334552"/>
                <a:ext cx="843802" cy="72493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Oval 120"/>
              <p:cNvSpPr/>
              <p:nvPr/>
            </p:nvSpPr>
            <p:spPr>
              <a:xfrm>
                <a:off x="4028195" y="3263900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122" name="Straight Arrow Connector 121"/>
              <p:cNvCxnSpPr>
                <a:stCxn id="95" idx="6"/>
                <a:endCxn id="121" idx="2"/>
              </p:cNvCxnSpPr>
              <p:nvPr/>
            </p:nvCxnSpPr>
            <p:spPr>
              <a:xfrm flipV="1">
                <a:off x="3186239" y="3407701"/>
                <a:ext cx="841956" cy="981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>
                <a:endCxn id="121" idx="2"/>
              </p:cNvCxnSpPr>
              <p:nvPr/>
            </p:nvCxnSpPr>
            <p:spPr>
              <a:xfrm flipV="1">
                <a:off x="3186239" y="3407701"/>
                <a:ext cx="841956" cy="37330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>
                <a:stCxn id="91" idx="6"/>
                <a:endCxn id="121" idx="2"/>
              </p:cNvCxnSpPr>
              <p:nvPr/>
            </p:nvCxnSpPr>
            <p:spPr>
              <a:xfrm>
                <a:off x="3186240" y="3066578"/>
                <a:ext cx="841955" cy="34112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>
                <a:stCxn id="87" idx="6"/>
                <a:endCxn id="121" idx="2"/>
              </p:cNvCxnSpPr>
              <p:nvPr/>
            </p:nvCxnSpPr>
            <p:spPr>
              <a:xfrm>
                <a:off x="3186241" y="2707856"/>
                <a:ext cx="841954" cy="69984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>
                <a:stCxn id="81" idx="6"/>
                <a:endCxn id="121" idx="2"/>
              </p:cNvCxnSpPr>
              <p:nvPr/>
            </p:nvCxnSpPr>
            <p:spPr>
              <a:xfrm>
                <a:off x="3186242" y="2334552"/>
                <a:ext cx="841953" cy="107314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Oval 126"/>
              <p:cNvSpPr/>
              <p:nvPr/>
            </p:nvSpPr>
            <p:spPr>
              <a:xfrm>
                <a:off x="4028194" y="3647150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128" name="Straight Arrow Connector 127"/>
              <p:cNvCxnSpPr>
                <a:endCxn id="127" idx="2"/>
              </p:cNvCxnSpPr>
              <p:nvPr/>
            </p:nvCxnSpPr>
            <p:spPr>
              <a:xfrm flipV="1">
                <a:off x="3186239" y="3790951"/>
                <a:ext cx="841955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>
                <a:stCxn id="95" idx="6"/>
                <a:endCxn id="127" idx="2"/>
              </p:cNvCxnSpPr>
              <p:nvPr/>
            </p:nvCxnSpPr>
            <p:spPr>
              <a:xfrm>
                <a:off x="3186239" y="3417514"/>
                <a:ext cx="841955" cy="37343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/>
              <p:cNvCxnSpPr>
                <a:stCxn id="91" idx="6"/>
                <a:endCxn id="127" idx="2"/>
              </p:cNvCxnSpPr>
              <p:nvPr/>
            </p:nvCxnSpPr>
            <p:spPr>
              <a:xfrm>
                <a:off x="3186240" y="3066578"/>
                <a:ext cx="841954" cy="72437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/>
              <p:cNvCxnSpPr>
                <a:stCxn id="87" idx="6"/>
                <a:endCxn id="127" idx="2"/>
              </p:cNvCxnSpPr>
              <p:nvPr/>
            </p:nvCxnSpPr>
            <p:spPr>
              <a:xfrm>
                <a:off x="3186241" y="2707856"/>
                <a:ext cx="841953" cy="108309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/>
              <p:cNvCxnSpPr>
                <a:stCxn id="81" idx="6"/>
                <a:endCxn id="127" idx="2"/>
              </p:cNvCxnSpPr>
              <p:nvPr/>
            </p:nvCxnSpPr>
            <p:spPr>
              <a:xfrm>
                <a:off x="3186242" y="2334552"/>
                <a:ext cx="841952" cy="145639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>
                <a:stCxn id="103" idx="6"/>
                <a:endCxn id="82" idx="2"/>
              </p:cNvCxnSpPr>
              <p:nvPr/>
            </p:nvCxnSpPr>
            <p:spPr>
              <a:xfrm>
                <a:off x="4314660" y="2334551"/>
                <a:ext cx="787794" cy="1790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/>
              <p:cNvCxnSpPr>
                <a:stCxn id="109" idx="6"/>
                <a:endCxn id="82" idx="2"/>
              </p:cNvCxnSpPr>
              <p:nvPr/>
            </p:nvCxnSpPr>
            <p:spPr>
              <a:xfrm flipV="1">
                <a:off x="4314659" y="2513568"/>
                <a:ext cx="787795" cy="19876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>
                <a:stCxn id="115" idx="6"/>
                <a:endCxn id="82" idx="2"/>
              </p:cNvCxnSpPr>
              <p:nvPr/>
            </p:nvCxnSpPr>
            <p:spPr>
              <a:xfrm flipV="1">
                <a:off x="4316507" y="2513568"/>
                <a:ext cx="785947" cy="54591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>
                <a:stCxn id="121" idx="6"/>
                <a:endCxn id="82" idx="2"/>
              </p:cNvCxnSpPr>
              <p:nvPr/>
            </p:nvCxnSpPr>
            <p:spPr>
              <a:xfrm flipV="1">
                <a:off x="4314658" y="2513568"/>
                <a:ext cx="787796" cy="89413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>
                <a:stCxn id="127" idx="6"/>
                <a:endCxn id="82" idx="2"/>
              </p:cNvCxnSpPr>
              <p:nvPr/>
            </p:nvCxnSpPr>
            <p:spPr>
              <a:xfrm flipV="1">
                <a:off x="4314657" y="2513568"/>
                <a:ext cx="787797" cy="127738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Oval 141"/>
              <p:cNvSpPr/>
              <p:nvPr/>
            </p:nvSpPr>
            <p:spPr>
              <a:xfrm>
                <a:off x="5102453" y="2745652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143" name="Straight Arrow Connector 142"/>
              <p:cNvCxnSpPr>
                <a:endCxn id="142" idx="2"/>
              </p:cNvCxnSpPr>
              <p:nvPr/>
            </p:nvCxnSpPr>
            <p:spPr>
              <a:xfrm>
                <a:off x="4314659" y="2710436"/>
                <a:ext cx="787794" cy="1790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/>
              <p:cNvCxnSpPr>
                <a:endCxn id="142" idx="2"/>
              </p:cNvCxnSpPr>
              <p:nvPr/>
            </p:nvCxnSpPr>
            <p:spPr>
              <a:xfrm flipV="1">
                <a:off x="4314658" y="2889453"/>
                <a:ext cx="787795" cy="19876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Arrow Connector 170"/>
              <p:cNvCxnSpPr>
                <a:endCxn id="142" idx="2"/>
              </p:cNvCxnSpPr>
              <p:nvPr/>
            </p:nvCxnSpPr>
            <p:spPr>
              <a:xfrm flipV="1">
                <a:off x="4316506" y="2889453"/>
                <a:ext cx="785947" cy="54591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/>
              <p:cNvCxnSpPr>
                <a:endCxn id="142" idx="2"/>
              </p:cNvCxnSpPr>
              <p:nvPr/>
            </p:nvCxnSpPr>
            <p:spPr>
              <a:xfrm flipV="1">
                <a:off x="4314657" y="2889453"/>
                <a:ext cx="787796" cy="89413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Arrow Connector 174"/>
              <p:cNvCxnSpPr>
                <a:stCxn id="103" idx="6"/>
                <a:endCxn id="142" idx="2"/>
              </p:cNvCxnSpPr>
              <p:nvPr/>
            </p:nvCxnSpPr>
            <p:spPr>
              <a:xfrm>
                <a:off x="4314660" y="2334551"/>
                <a:ext cx="787793" cy="554902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Oval 177"/>
              <p:cNvSpPr/>
              <p:nvPr/>
            </p:nvSpPr>
            <p:spPr>
              <a:xfrm>
                <a:off x="5102452" y="3088214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179" name="Straight Arrow Connector 178"/>
              <p:cNvCxnSpPr>
                <a:endCxn id="178" idx="2"/>
              </p:cNvCxnSpPr>
              <p:nvPr/>
            </p:nvCxnSpPr>
            <p:spPr>
              <a:xfrm>
                <a:off x="4314658" y="3052998"/>
                <a:ext cx="787794" cy="1790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Arrow Connector 179"/>
              <p:cNvCxnSpPr>
                <a:endCxn id="178" idx="2"/>
              </p:cNvCxnSpPr>
              <p:nvPr/>
            </p:nvCxnSpPr>
            <p:spPr>
              <a:xfrm flipV="1">
                <a:off x="4314657" y="3232015"/>
                <a:ext cx="787795" cy="19876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Arrow Connector 180"/>
              <p:cNvCxnSpPr>
                <a:endCxn id="178" idx="2"/>
              </p:cNvCxnSpPr>
              <p:nvPr/>
            </p:nvCxnSpPr>
            <p:spPr>
              <a:xfrm flipV="1">
                <a:off x="4316505" y="3232015"/>
                <a:ext cx="785947" cy="54591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/>
              <p:cNvCxnSpPr>
                <a:stCxn id="109" idx="6"/>
                <a:endCxn id="178" idx="2"/>
              </p:cNvCxnSpPr>
              <p:nvPr/>
            </p:nvCxnSpPr>
            <p:spPr>
              <a:xfrm>
                <a:off x="4314659" y="2712329"/>
                <a:ext cx="787793" cy="519686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Arrow Connector 182"/>
              <p:cNvCxnSpPr>
                <a:stCxn id="103" idx="6"/>
                <a:endCxn id="178" idx="2"/>
              </p:cNvCxnSpPr>
              <p:nvPr/>
            </p:nvCxnSpPr>
            <p:spPr>
              <a:xfrm>
                <a:off x="4314660" y="2334551"/>
                <a:ext cx="787792" cy="89746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Oval 183"/>
              <p:cNvSpPr/>
              <p:nvPr/>
            </p:nvSpPr>
            <p:spPr>
              <a:xfrm>
                <a:off x="5102454" y="3450552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185" name="Straight Arrow Connector 184"/>
              <p:cNvCxnSpPr>
                <a:endCxn id="184" idx="2"/>
              </p:cNvCxnSpPr>
              <p:nvPr/>
            </p:nvCxnSpPr>
            <p:spPr>
              <a:xfrm>
                <a:off x="4314660" y="3415336"/>
                <a:ext cx="787794" cy="1790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/>
              <p:cNvCxnSpPr>
                <a:endCxn id="184" idx="2"/>
              </p:cNvCxnSpPr>
              <p:nvPr/>
            </p:nvCxnSpPr>
            <p:spPr>
              <a:xfrm flipV="1">
                <a:off x="4314659" y="3594353"/>
                <a:ext cx="787795" cy="19876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Arrow Connector 186"/>
              <p:cNvCxnSpPr>
                <a:stCxn id="115" idx="6"/>
                <a:endCxn id="184" idx="2"/>
              </p:cNvCxnSpPr>
              <p:nvPr/>
            </p:nvCxnSpPr>
            <p:spPr>
              <a:xfrm>
                <a:off x="4316507" y="3059487"/>
                <a:ext cx="785947" cy="534866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Arrow Connector 187"/>
              <p:cNvCxnSpPr>
                <a:stCxn id="109" idx="6"/>
                <a:endCxn id="184" idx="2"/>
              </p:cNvCxnSpPr>
              <p:nvPr/>
            </p:nvCxnSpPr>
            <p:spPr>
              <a:xfrm>
                <a:off x="4314659" y="2712329"/>
                <a:ext cx="787795" cy="88202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Arrow Connector 188"/>
              <p:cNvCxnSpPr>
                <a:stCxn id="103" idx="6"/>
                <a:endCxn id="184" idx="2"/>
              </p:cNvCxnSpPr>
              <p:nvPr/>
            </p:nvCxnSpPr>
            <p:spPr>
              <a:xfrm>
                <a:off x="4314660" y="2334551"/>
                <a:ext cx="787794" cy="1259802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0" name="TextBox 189"/>
            <p:cNvSpPr txBox="1"/>
            <p:nvPr/>
          </p:nvSpPr>
          <p:spPr>
            <a:xfrm>
              <a:off x="990599" y="2156996"/>
              <a:ext cx="775578" cy="315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67" dirty="0"/>
                <a:t>Layer 1</a:t>
              </a: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1787019" y="2156996"/>
              <a:ext cx="775578" cy="315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67" dirty="0"/>
                <a:t>Layer 2</a:t>
              </a: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2715597" y="2156996"/>
              <a:ext cx="775578" cy="315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67" dirty="0"/>
                <a:t>Layer 3</a:t>
              </a: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3596641" y="2156996"/>
              <a:ext cx="775578" cy="315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67" dirty="0"/>
                <a:t>Layer 4</a:t>
              </a:r>
            </a:p>
          </p:txBody>
        </p:sp>
      </p:grp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56" y="3706599"/>
            <a:ext cx="1457960" cy="29464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096000" y="2921000"/>
            <a:ext cx="0" cy="3759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6038460" y="2953603"/>
            <a:ext cx="6299200" cy="2718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/>
              <a:t>Multi-class classification </a:t>
            </a:r>
            <a:r>
              <a:rPr lang="en-US" sz="3200" dirty="0"/>
              <a:t>(K classes)</a:t>
            </a:r>
            <a:endParaRPr lang="en-US" sz="3200" u="sng" dirty="0"/>
          </a:p>
          <a:p>
            <a:endParaRPr lang="en-US" sz="3200" dirty="0"/>
          </a:p>
          <a:p>
            <a:pPr marL="457189" indent="-457189">
              <a:buFont typeface="Arial" pitchFamily="34" charset="0"/>
              <a:buChar char="•"/>
            </a:pPr>
            <a:endParaRPr lang="en-US" sz="4267" dirty="0"/>
          </a:p>
          <a:p>
            <a:r>
              <a:rPr lang="en-US" sz="3200" dirty="0"/>
              <a:t>  K output units</a:t>
            </a:r>
          </a:p>
          <a:p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548380"/>
            <a:ext cx="1267968" cy="42367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022" y="789979"/>
            <a:ext cx="5925820" cy="3886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022" y="1369061"/>
            <a:ext cx="556260" cy="2311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792" y="2006600"/>
            <a:ext cx="584200" cy="2032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6551841" y="1238409"/>
            <a:ext cx="37637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total no. of layers in network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6551841" y="1838841"/>
            <a:ext cx="51752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no. of units (not counting bias unit) in layer 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7918248" y="3591147"/>
            <a:ext cx="3819704" cy="975041"/>
            <a:chOff x="1405530" y="3808422"/>
            <a:chExt cx="4232139" cy="1088757"/>
          </a:xfrm>
        </p:grpSpPr>
        <p:pic>
          <p:nvPicPr>
            <p:cNvPr id="202" name="Picture 201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9033" y="3808422"/>
              <a:ext cx="393192" cy="731520"/>
            </a:xfrm>
            <a:prstGeom prst="rect">
              <a:avLst/>
            </a:prstGeom>
          </p:spPr>
        </p:pic>
        <p:pic>
          <p:nvPicPr>
            <p:cNvPr id="203" name="Picture 202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9548" y="3808422"/>
              <a:ext cx="393192" cy="731520"/>
            </a:xfrm>
            <a:prstGeom prst="rect">
              <a:avLst/>
            </a:prstGeom>
          </p:spPr>
        </p:pic>
        <p:pic>
          <p:nvPicPr>
            <p:cNvPr id="204" name="Picture 203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5651" y="3808422"/>
              <a:ext cx="393192" cy="731520"/>
            </a:xfrm>
            <a:prstGeom prst="rect">
              <a:avLst/>
            </a:prstGeom>
          </p:spPr>
        </p:pic>
        <p:pic>
          <p:nvPicPr>
            <p:cNvPr id="205" name="Picture 204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2851" y="3808422"/>
              <a:ext cx="393192" cy="731520"/>
            </a:xfrm>
            <a:prstGeom prst="rect">
              <a:avLst/>
            </a:prstGeom>
          </p:spPr>
        </p:pic>
        <p:sp>
          <p:nvSpPr>
            <p:cNvPr id="206" name="TextBox 205"/>
            <p:cNvSpPr txBox="1"/>
            <p:nvPr/>
          </p:nvSpPr>
          <p:spPr>
            <a:xfrm>
              <a:off x="1405530" y="4473245"/>
              <a:ext cx="4232139" cy="423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67" dirty="0"/>
                <a:t>pedestrian  car  motorcycle   truck</a:t>
              </a:r>
            </a:p>
          </p:txBody>
        </p:sp>
      </p:grpSp>
      <p:sp>
        <p:nvSpPr>
          <p:cNvPr id="207" name="TextBox 206"/>
          <p:cNvSpPr txBox="1"/>
          <p:nvPr/>
        </p:nvSpPr>
        <p:spPr>
          <a:xfrm>
            <a:off x="7715048" y="3592505"/>
            <a:ext cx="3819704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E.g.           ,             ,                 ,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967" y="2327671"/>
            <a:ext cx="76200" cy="23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691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/>
      <p:bldP spid="195" grpId="0"/>
      <p:bldP spid="20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Linear Regression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Data Representation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I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IN" dirty="0" smtClean="0"/>
                  <a:t>) </a:t>
                </a:r>
              </a:p>
              <a:p>
                <a:r>
                  <a:rPr lang="en-IN" dirty="0" smtClean="0"/>
                  <a:t>Hypothesis </a:t>
                </a:r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I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I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IN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 smtClean="0"/>
                  <a:t>    where X feature vector of n dimension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N" dirty="0" smtClean="0"/>
                  <a:t> is Parameters of n+1 length </a:t>
                </a:r>
              </a:p>
              <a:p>
                <a:endParaRPr lang="en-IN" dirty="0"/>
              </a:p>
              <a:p>
                <a:r>
                  <a:rPr lang="en-IN" dirty="0" smtClean="0"/>
                  <a:t>Optimization problem</a:t>
                </a:r>
              </a:p>
              <a:p>
                <a:pPr lvl="1"/>
                <a:r>
                  <a:rPr lang="en-IN" dirty="0" smtClean="0"/>
                  <a:t>Idea: Choose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N" dirty="0" smtClean="0"/>
                  <a:t> so that y is close to for training examples</a:t>
                </a:r>
              </a:p>
              <a:p>
                <a:pPr lvl="1"/>
                <a:r>
                  <a:rPr lang="en-IN" dirty="0" smtClean="0"/>
                  <a:t>Minimise Cost function</a:t>
                </a:r>
              </a:p>
              <a:p>
                <a:pPr lvl="2"/>
                <a:r>
                  <a:rPr lang="en-IN" dirty="0" smtClean="0"/>
                  <a:t>J(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N" dirty="0" smtClean="0"/>
                  <a:t>) = 1/m *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I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I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IN" dirty="0" smtClean="0"/>
                  <a:t>)</a:t>
                </a:r>
              </a:p>
              <a:p>
                <a:pPr lvl="1"/>
                <a:endParaRPr lang="en-IN" dirty="0"/>
              </a:p>
              <a:p>
                <a:pPr lvl="1"/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43" t="-1821" b="-5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ular Callout 3"/>
          <p:cNvSpPr/>
          <p:nvPr/>
        </p:nvSpPr>
        <p:spPr>
          <a:xfrm>
            <a:off x="4857750" y="1066799"/>
            <a:ext cx="2419350" cy="485775"/>
          </a:xfrm>
          <a:prstGeom prst="wedgeRectCallout">
            <a:avLst>
              <a:gd name="adj1" fmla="val -55448"/>
              <a:gd name="adj2" fmla="val 10102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Dependent Variable</a:t>
            </a: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5524500" y="2309808"/>
            <a:ext cx="2419350" cy="485775"/>
          </a:xfrm>
          <a:prstGeom prst="wedgeRectCallout">
            <a:avLst>
              <a:gd name="adj1" fmla="val -64897"/>
              <a:gd name="adj2" fmla="val -5976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Independent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26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000" y="381001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Cost function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1219200" y="1160397"/>
            <a:ext cx="4876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Logistic regression: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Neural network: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839318"/>
            <a:ext cx="9857232" cy="934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070" y="4323273"/>
            <a:ext cx="9539479" cy="9121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969" y="5415282"/>
            <a:ext cx="3106675" cy="92811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205" y="3731325"/>
            <a:ext cx="2093976" cy="4450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016" y="3731325"/>
            <a:ext cx="3779520" cy="44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41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000" y="381001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Gradient </a:t>
            </a:r>
            <a:r>
              <a:rPr lang="en-US" sz="3200" dirty="0" smtClean="0"/>
              <a:t>computation : </a:t>
            </a:r>
            <a:r>
              <a:rPr lang="en-US" sz="3200" dirty="0"/>
              <a:t>Forward </a:t>
            </a:r>
            <a:r>
              <a:rPr lang="en-US" sz="3200" dirty="0" smtClean="0"/>
              <a:t>propagation</a:t>
            </a: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759" y="2413000"/>
            <a:ext cx="1386840" cy="368808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953264" y="1122674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Given one training example (   ,    ):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464" y="1379649"/>
            <a:ext cx="204216" cy="1828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040" y="1389809"/>
            <a:ext cx="192024" cy="2621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09" y="2940932"/>
            <a:ext cx="2514600" cy="3657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759" y="3485251"/>
            <a:ext cx="2298192" cy="4663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09" y="4026881"/>
            <a:ext cx="2514600" cy="36576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759" y="4540367"/>
            <a:ext cx="2298192" cy="466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09" y="5095696"/>
            <a:ext cx="2514600" cy="3657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09" y="5604256"/>
            <a:ext cx="3889248" cy="46634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409051"/>
            <a:ext cx="1673352" cy="54254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076" y="4402019"/>
            <a:ext cx="1673352" cy="542544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7005146" y="2346522"/>
            <a:ext cx="4074509" cy="2089142"/>
            <a:chOff x="990599" y="738216"/>
            <a:chExt cx="3381620" cy="1733874"/>
          </a:xfrm>
        </p:grpSpPr>
        <p:grpSp>
          <p:nvGrpSpPr>
            <p:cNvPr id="34" name="Group 33"/>
            <p:cNvGrpSpPr/>
            <p:nvPr/>
          </p:nvGrpSpPr>
          <p:grpSpPr>
            <a:xfrm>
              <a:off x="1239873" y="738216"/>
              <a:ext cx="2862230" cy="1432793"/>
              <a:chOff x="1905000" y="2190750"/>
              <a:chExt cx="3483917" cy="1744001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1905000" y="3183496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905000" y="2848532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1905000" y="2513568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899779" y="2190751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5102454" y="2369767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44" name="Straight Arrow Connector 43"/>
              <p:cNvCxnSpPr>
                <a:stCxn id="41" idx="6"/>
                <a:endCxn id="42" idx="2"/>
              </p:cNvCxnSpPr>
              <p:nvPr/>
            </p:nvCxnSpPr>
            <p:spPr>
              <a:xfrm flipV="1">
                <a:off x="2191463" y="2334552"/>
                <a:ext cx="708316" cy="3228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40" idx="6"/>
                <a:endCxn id="42" idx="2"/>
              </p:cNvCxnSpPr>
              <p:nvPr/>
            </p:nvCxnSpPr>
            <p:spPr>
              <a:xfrm flipV="1">
                <a:off x="2191463" y="2334552"/>
                <a:ext cx="708316" cy="65778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39" idx="6"/>
                <a:endCxn id="42" idx="2"/>
              </p:cNvCxnSpPr>
              <p:nvPr/>
            </p:nvCxnSpPr>
            <p:spPr>
              <a:xfrm flipV="1">
                <a:off x="2191463" y="2334552"/>
                <a:ext cx="708316" cy="99274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/>
              <p:cNvSpPr/>
              <p:nvPr/>
            </p:nvSpPr>
            <p:spPr>
              <a:xfrm>
                <a:off x="2899778" y="2564055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48" name="Straight Arrow Connector 47"/>
              <p:cNvCxnSpPr>
                <a:stCxn id="41" idx="6"/>
                <a:endCxn id="47" idx="2"/>
              </p:cNvCxnSpPr>
              <p:nvPr/>
            </p:nvCxnSpPr>
            <p:spPr>
              <a:xfrm>
                <a:off x="2191463" y="2657369"/>
                <a:ext cx="708315" cy="5048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stCxn id="40" idx="6"/>
                <a:endCxn id="47" idx="2"/>
              </p:cNvCxnSpPr>
              <p:nvPr/>
            </p:nvCxnSpPr>
            <p:spPr>
              <a:xfrm flipV="1">
                <a:off x="2191463" y="2707856"/>
                <a:ext cx="708315" cy="28447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39" idx="6"/>
                <a:endCxn id="47" idx="2"/>
              </p:cNvCxnSpPr>
              <p:nvPr/>
            </p:nvCxnSpPr>
            <p:spPr>
              <a:xfrm flipV="1">
                <a:off x="2191463" y="2707856"/>
                <a:ext cx="708315" cy="61944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/>
              <p:cNvSpPr/>
              <p:nvPr/>
            </p:nvSpPr>
            <p:spPr>
              <a:xfrm>
                <a:off x="2899777" y="2922777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52" name="Straight Arrow Connector 51"/>
              <p:cNvCxnSpPr>
                <a:stCxn id="41" idx="6"/>
                <a:endCxn id="51" idx="2"/>
              </p:cNvCxnSpPr>
              <p:nvPr/>
            </p:nvCxnSpPr>
            <p:spPr>
              <a:xfrm>
                <a:off x="2191463" y="2657369"/>
                <a:ext cx="708314" cy="40920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40" idx="6"/>
                <a:endCxn id="51" idx="2"/>
              </p:cNvCxnSpPr>
              <p:nvPr/>
            </p:nvCxnSpPr>
            <p:spPr>
              <a:xfrm>
                <a:off x="2191463" y="2992333"/>
                <a:ext cx="708314" cy="7424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39" idx="6"/>
                <a:endCxn id="51" idx="2"/>
              </p:cNvCxnSpPr>
              <p:nvPr/>
            </p:nvCxnSpPr>
            <p:spPr>
              <a:xfrm flipV="1">
                <a:off x="2191463" y="3066578"/>
                <a:ext cx="708314" cy="26071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/>
              <p:cNvSpPr/>
              <p:nvPr/>
            </p:nvSpPr>
            <p:spPr>
              <a:xfrm>
                <a:off x="2899776" y="3273713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56" name="Straight Arrow Connector 55"/>
              <p:cNvCxnSpPr>
                <a:stCxn id="41" idx="6"/>
                <a:endCxn id="55" idx="2"/>
              </p:cNvCxnSpPr>
              <p:nvPr/>
            </p:nvCxnSpPr>
            <p:spPr>
              <a:xfrm>
                <a:off x="2191463" y="2657369"/>
                <a:ext cx="708313" cy="76014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stCxn id="40" idx="6"/>
                <a:endCxn id="55" idx="2"/>
              </p:cNvCxnSpPr>
              <p:nvPr/>
            </p:nvCxnSpPr>
            <p:spPr>
              <a:xfrm>
                <a:off x="2191463" y="2992333"/>
                <a:ext cx="708313" cy="42518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39" idx="6"/>
                <a:endCxn id="55" idx="2"/>
              </p:cNvCxnSpPr>
              <p:nvPr/>
            </p:nvCxnSpPr>
            <p:spPr>
              <a:xfrm>
                <a:off x="2191463" y="3327297"/>
                <a:ext cx="708313" cy="902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Oval 58"/>
              <p:cNvSpPr/>
              <p:nvPr/>
            </p:nvSpPr>
            <p:spPr>
              <a:xfrm>
                <a:off x="2899779" y="3638550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60" name="Straight Arrow Connector 59"/>
              <p:cNvCxnSpPr>
                <a:stCxn id="41" idx="6"/>
                <a:endCxn id="59" idx="2"/>
              </p:cNvCxnSpPr>
              <p:nvPr/>
            </p:nvCxnSpPr>
            <p:spPr>
              <a:xfrm>
                <a:off x="2191463" y="2657369"/>
                <a:ext cx="708316" cy="1124982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>
                <a:stCxn id="40" idx="6"/>
                <a:endCxn id="59" idx="2"/>
              </p:cNvCxnSpPr>
              <p:nvPr/>
            </p:nvCxnSpPr>
            <p:spPr>
              <a:xfrm>
                <a:off x="2191463" y="2992333"/>
                <a:ext cx="708316" cy="79001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39" idx="6"/>
                <a:endCxn id="59" idx="2"/>
              </p:cNvCxnSpPr>
              <p:nvPr/>
            </p:nvCxnSpPr>
            <p:spPr>
              <a:xfrm>
                <a:off x="2191463" y="3327297"/>
                <a:ext cx="708316" cy="45505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Oval 62"/>
              <p:cNvSpPr/>
              <p:nvPr/>
            </p:nvSpPr>
            <p:spPr>
              <a:xfrm>
                <a:off x="4028197" y="2190750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64" name="Straight Arrow Connector 63"/>
              <p:cNvCxnSpPr>
                <a:stCxn id="42" idx="6"/>
                <a:endCxn id="63" idx="2"/>
              </p:cNvCxnSpPr>
              <p:nvPr/>
            </p:nvCxnSpPr>
            <p:spPr>
              <a:xfrm flipV="1">
                <a:off x="3186242" y="2334551"/>
                <a:ext cx="841955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>
                <a:stCxn id="47" idx="6"/>
                <a:endCxn id="63" idx="2"/>
              </p:cNvCxnSpPr>
              <p:nvPr/>
            </p:nvCxnSpPr>
            <p:spPr>
              <a:xfrm flipV="1">
                <a:off x="3186241" y="2334551"/>
                <a:ext cx="841956" cy="37330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>
                <a:stCxn id="51" idx="6"/>
                <a:endCxn id="63" idx="2"/>
              </p:cNvCxnSpPr>
              <p:nvPr/>
            </p:nvCxnSpPr>
            <p:spPr>
              <a:xfrm flipV="1">
                <a:off x="3186240" y="2334551"/>
                <a:ext cx="841957" cy="73202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>
                <a:stCxn id="55" idx="6"/>
                <a:endCxn id="63" idx="2"/>
              </p:cNvCxnSpPr>
              <p:nvPr/>
            </p:nvCxnSpPr>
            <p:spPr>
              <a:xfrm flipV="1">
                <a:off x="3186239" y="2334551"/>
                <a:ext cx="841958" cy="108296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>
                <a:stCxn id="59" idx="6"/>
                <a:endCxn id="63" idx="2"/>
              </p:cNvCxnSpPr>
              <p:nvPr/>
            </p:nvCxnSpPr>
            <p:spPr>
              <a:xfrm flipV="1">
                <a:off x="3186242" y="2334551"/>
                <a:ext cx="841955" cy="1447800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/>
              <p:cNvSpPr/>
              <p:nvPr/>
            </p:nvSpPr>
            <p:spPr>
              <a:xfrm>
                <a:off x="4028196" y="2568528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70" name="Straight Arrow Connector 69"/>
              <p:cNvCxnSpPr>
                <a:endCxn id="69" idx="2"/>
              </p:cNvCxnSpPr>
              <p:nvPr/>
            </p:nvCxnSpPr>
            <p:spPr>
              <a:xfrm flipV="1">
                <a:off x="3186241" y="2712329"/>
                <a:ext cx="841955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>
                <a:stCxn id="51" idx="6"/>
                <a:endCxn id="69" idx="2"/>
              </p:cNvCxnSpPr>
              <p:nvPr/>
            </p:nvCxnSpPr>
            <p:spPr>
              <a:xfrm flipV="1">
                <a:off x="3186240" y="2712329"/>
                <a:ext cx="841956" cy="35424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>
                <a:endCxn id="69" idx="2"/>
              </p:cNvCxnSpPr>
              <p:nvPr/>
            </p:nvCxnSpPr>
            <p:spPr>
              <a:xfrm flipV="1">
                <a:off x="3186239" y="2712329"/>
                <a:ext cx="841957" cy="73202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>
                <a:endCxn id="69" idx="2"/>
              </p:cNvCxnSpPr>
              <p:nvPr/>
            </p:nvCxnSpPr>
            <p:spPr>
              <a:xfrm flipV="1">
                <a:off x="3186238" y="2712329"/>
                <a:ext cx="841958" cy="108296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>
                <a:stCxn id="42" idx="6"/>
                <a:endCxn id="69" idx="2"/>
              </p:cNvCxnSpPr>
              <p:nvPr/>
            </p:nvCxnSpPr>
            <p:spPr>
              <a:xfrm>
                <a:off x="3186242" y="2334552"/>
                <a:ext cx="841954" cy="37777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Oval 74"/>
              <p:cNvSpPr/>
              <p:nvPr/>
            </p:nvSpPr>
            <p:spPr>
              <a:xfrm>
                <a:off x="4030044" y="2915686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76" name="Straight Arrow Connector 75"/>
              <p:cNvCxnSpPr>
                <a:endCxn id="75" idx="2"/>
              </p:cNvCxnSpPr>
              <p:nvPr/>
            </p:nvCxnSpPr>
            <p:spPr>
              <a:xfrm flipV="1">
                <a:off x="3188089" y="3059487"/>
                <a:ext cx="841955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>
                <a:endCxn id="75" idx="2"/>
              </p:cNvCxnSpPr>
              <p:nvPr/>
            </p:nvCxnSpPr>
            <p:spPr>
              <a:xfrm flipV="1">
                <a:off x="3188088" y="3059487"/>
                <a:ext cx="841956" cy="37330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>
                <a:endCxn id="75" idx="2"/>
              </p:cNvCxnSpPr>
              <p:nvPr/>
            </p:nvCxnSpPr>
            <p:spPr>
              <a:xfrm flipV="1">
                <a:off x="3188087" y="3059487"/>
                <a:ext cx="841957" cy="73202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>
                <a:stCxn id="47" idx="6"/>
                <a:endCxn id="75" idx="2"/>
              </p:cNvCxnSpPr>
              <p:nvPr/>
            </p:nvCxnSpPr>
            <p:spPr>
              <a:xfrm>
                <a:off x="3186241" y="2707856"/>
                <a:ext cx="843803" cy="35163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>
                <a:stCxn id="42" idx="6"/>
                <a:endCxn id="75" idx="2"/>
              </p:cNvCxnSpPr>
              <p:nvPr/>
            </p:nvCxnSpPr>
            <p:spPr>
              <a:xfrm>
                <a:off x="3186242" y="2334552"/>
                <a:ext cx="843802" cy="72493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Oval 83"/>
              <p:cNvSpPr/>
              <p:nvPr/>
            </p:nvSpPr>
            <p:spPr>
              <a:xfrm>
                <a:off x="4028195" y="3263900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85" name="Straight Arrow Connector 84"/>
              <p:cNvCxnSpPr>
                <a:stCxn id="55" idx="6"/>
                <a:endCxn id="84" idx="2"/>
              </p:cNvCxnSpPr>
              <p:nvPr/>
            </p:nvCxnSpPr>
            <p:spPr>
              <a:xfrm flipV="1">
                <a:off x="3186239" y="3407701"/>
                <a:ext cx="841956" cy="981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endCxn id="84" idx="2"/>
              </p:cNvCxnSpPr>
              <p:nvPr/>
            </p:nvCxnSpPr>
            <p:spPr>
              <a:xfrm flipV="1">
                <a:off x="3186239" y="3407701"/>
                <a:ext cx="841956" cy="37330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51" idx="6"/>
                <a:endCxn id="84" idx="2"/>
              </p:cNvCxnSpPr>
              <p:nvPr/>
            </p:nvCxnSpPr>
            <p:spPr>
              <a:xfrm>
                <a:off x="3186240" y="3066578"/>
                <a:ext cx="841955" cy="34112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47" idx="6"/>
                <a:endCxn id="84" idx="2"/>
              </p:cNvCxnSpPr>
              <p:nvPr/>
            </p:nvCxnSpPr>
            <p:spPr>
              <a:xfrm>
                <a:off x="3186241" y="2707856"/>
                <a:ext cx="841954" cy="69984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stCxn id="42" idx="6"/>
                <a:endCxn id="84" idx="2"/>
              </p:cNvCxnSpPr>
              <p:nvPr/>
            </p:nvCxnSpPr>
            <p:spPr>
              <a:xfrm>
                <a:off x="3186242" y="2334552"/>
                <a:ext cx="841953" cy="107314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Oval 89"/>
              <p:cNvSpPr/>
              <p:nvPr/>
            </p:nvSpPr>
            <p:spPr>
              <a:xfrm>
                <a:off x="4028194" y="3647150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91" name="Straight Arrow Connector 90"/>
              <p:cNvCxnSpPr>
                <a:endCxn id="90" idx="2"/>
              </p:cNvCxnSpPr>
              <p:nvPr/>
            </p:nvCxnSpPr>
            <p:spPr>
              <a:xfrm flipV="1">
                <a:off x="3186239" y="3790951"/>
                <a:ext cx="841955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55" idx="6"/>
                <a:endCxn id="90" idx="2"/>
              </p:cNvCxnSpPr>
              <p:nvPr/>
            </p:nvCxnSpPr>
            <p:spPr>
              <a:xfrm>
                <a:off x="3186239" y="3417514"/>
                <a:ext cx="841955" cy="37343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>
                <a:stCxn id="51" idx="6"/>
                <a:endCxn id="90" idx="2"/>
              </p:cNvCxnSpPr>
              <p:nvPr/>
            </p:nvCxnSpPr>
            <p:spPr>
              <a:xfrm>
                <a:off x="3186240" y="3066578"/>
                <a:ext cx="841954" cy="72437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47" idx="6"/>
                <a:endCxn id="90" idx="2"/>
              </p:cNvCxnSpPr>
              <p:nvPr/>
            </p:nvCxnSpPr>
            <p:spPr>
              <a:xfrm>
                <a:off x="3186241" y="2707856"/>
                <a:ext cx="841953" cy="108309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stCxn id="42" idx="6"/>
                <a:endCxn id="90" idx="2"/>
              </p:cNvCxnSpPr>
              <p:nvPr/>
            </p:nvCxnSpPr>
            <p:spPr>
              <a:xfrm>
                <a:off x="3186242" y="2334552"/>
                <a:ext cx="841952" cy="145639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63" idx="6"/>
                <a:endCxn id="43" idx="2"/>
              </p:cNvCxnSpPr>
              <p:nvPr/>
            </p:nvCxnSpPr>
            <p:spPr>
              <a:xfrm>
                <a:off x="4314660" y="2334551"/>
                <a:ext cx="787794" cy="1790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69" idx="6"/>
                <a:endCxn id="43" idx="2"/>
              </p:cNvCxnSpPr>
              <p:nvPr/>
            </p:nvCxnSpPr>
            <p:spPr>
              <a:xfrm flipV="1">
                <a:off x="4314659" y="2513568"/>
                <a:ext cx="787795" cy="19876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75" idx="6"/>
                <a:endCxn id="43" idx="2"/>
              </p:cNvCxnSpPr>
              <p:nvPr/>
            </p:nvCxnSpPr>
            <p:spPr>
              <a:xfrm flipV="1">
                <a:off x="4316507" y="2513568"/>
                <a:ext cx="785947" cy="54591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84" idx="6"/>
                <a:endCxn id="43" idx="2"/>
              </p:cNvCxnSpPr>
              <p:nvPr/>
            </p:nvCxnSpPr>
            <p:spPr>
              <a:xfrm flipV="1">
                <a:off x="4314658" y="2513568"/>
                <a:ext cx="787796" cy="89413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>
                <a:stCxn id="90" idx="6"/>
                <a:endCxn id="43" idx="2"/>
              </p:cNvCxnSpPr>
              <p:nvPr/>
            </p:nvCxnSpPr>
            <p:spPr>
              <a:xfrm flipV="1">
                <a:off x="4314657" y="2513568"/>
                <a:ext cx="787797" cy="127738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Oval 100"/>
              <p:cNvSpPr/>
              <p:nvPr/>
            </p:nvSpPr>
            <p:spPr>
              <a:xfrm>
                <a:off x="5102453" y="2745652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102" name="Straight Arrow Connector 101"/>
              <p:cNvCxnSpPr>
                <a:endCxn id="101" idx="2"/>
              </p:cNvCxnSpPr>
              <p:nvPr/>
            </p:nvCxnSpPr>
            <p:spPr>
              <a:xfrm>
                <a:off x="4314659" y="2710436"/>
                <a:ext cx="787794" cy="1790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>
                <a:endCxn id="101" idx="2"/>
              </p:cNvCxnSpPr>
              <p:nvPr/>
            </p:nvCxnSpPr>
            <p:spPr>
              <a:xfrm flipV="1">
                <a:off x="4314658" y="2889453"/>
                <a:ext cx="787795" cy="19876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>
                <a:endCxn id="101" idx="2"/>
              </p:cNvCxnSpPr>
              <p:nvPr/>
            </p:nvCxnSpPr>
            <p:spPr>
              <a:xfrm flipV="1">
                <a:off x="4316506" y="2889453"/>
                <a:ext cx="785947" cy="54591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>
                <a:endCxn id="101" idx="2"/>
              </p:cNvCxnSpPr>
              <p:nvPr/>
            </p:nvCxnSpPr>
            <p:spPr>
              <a:xfrm flipV="1">
                <a:off x="4314657" y="2889453"/>
                <a:ext cx="787796" cy="89413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>
                <a:stCxn id="63" idx="6"/>
                <a:endCxn id="101" idx="2"/>
              </p:cNvCxnSpPr>
              <p:nvPr/>
            </p:nvCxnSpPr>
            <p:spPr>
              <a:xfrm>
                <a:off x="4314660" y="2334551"/>
                <a:ext cx="787793" cy="554902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Oval 106"/>
              <p:cNvSpPr/>
              <p:nvPr/>
            </p:nvSpPr>
            <p:spPr>
              <a:xfrm>
                <a:off x="5102452" y="3088214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108" name="Straight Arrow Connector 107"/>
              <p:cNvCxnSpPr>
                <a:endCxn id="107" idx="2"/>
              </p:cNvCxnSpPr>
              <p:nvPr/>
            </p:nvCxnSpPr>
            <p:spPr>
              <a:xfrm>
                <a:off x="4314658" y="3052998"/>
                <a:ext cx="787794" cy="1790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>
                <a:endCxn id="107" idx="2"/>
              </p:cNvCxnSpPr>
              <p:nvPr/>
            </p:nvCxnSpPr>
            <p:spPr>
              <a:xfrm flipV="1">
                <a:off x="4314657" y="3232015"/>
                <a:ext cx="787795" cy="19876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>
                <a:endCxn id="107" idx="2"/>
              </p:cNvCxnSpPr>
              <p:nvPr/>
            </p:nvCxnSpPr>
            <p:spPr>
              <a:xfrm flipV="1">
                <a:off x="4316505" y="3232015"/>
                <a:ext cx="785947" cy="54591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>
                <a:stCxn id="69" idx="6"/>
                <a:endCxn id="107" idx="2"/>
              </p:cNvCxnSpPr>
              <p:nvPr/>
            </p:nvCxnSpPr>
            <p:spPr>
              <a:xfrm>
                <a:off x="4314659" y="2712329"/>
                <a:ext cx="787793" cy="519686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>
                <a:stCxn id="63" idx="6"/>
                <a:endCxn id="107" idx="2"/>
              </p:cNvCxnSpPr>
              <p:nvPr/>
            </p:nvCxnSpPr>
            <p:spPr>
              <a:xfrm>
                <a:off x="4314660" y="2334551"/>
                <a:ext cx="787792" cy="89746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Oval 112"/>
              <p:cNvSpPr/>
              <p:nvPr/>
            </p:nvSpPr>
            <p:spPr>
              <a:xfrm>
                <a:off x="5102454" y="3450552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114" name="Straight Arrow Connector 113"/>
              <p:cNvCxnSpPr>
                <a:endCxn id="113" idx="2"/>
              </p:cNvCxnSpPr>
              <p:nvPr/>
            </p:nvCxnSpPr>
            <p:spPr>
              <a:xfrm>
                <a:off x="4314660" y="3415336"/>
                <a:ext cx="787794" cy="1790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>
                <a:endCxn id="113" idx="2"/>
              </p:cNvCxnSpPr>
              <p:nvPr/>
            </p:nvCxnSpPr>
            <p:spPr>
              <a:xfrm flipV="1">
                <a:off x="4314659" y="3594353"/>
                <a:ext cx="787795" cy="19876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>
                <a:stCxn id="75" idx="6"/>
                <a:endCxn id="113" idx="2"/>
              </p:cNvCxnSpPr>
              <p:nvPr/>
            </p:nvCxnSpPr>
            <p:spPr>
              <a:xfrm>
                <a:off x="4316507" y="3059487"/>
                <a:ext cx="785947" cy="534866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>
                <a:stCxn id="69" idx="6"/>
                <a:endCxn id="113" idx="2"/>
              </p:cNvCxnSpPr>
              <p:nvPr/>
            </p:nvCxnSpPr>
            <p:spPr>
              <a:xfrm>
                <a:off x="4314659" y="2712329"/>
                <a:ext cx="787795" cy="88202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>
                <a:stCxn id="63" idx="6"/>
                <a:endCxn id="113" idx="2"/>
              </p:cNvCxnSpPr>
              <p:nvPr/>
            </p:nvCxnSpPr>
            <p:spPr>
              <a:xfrm>
                <a:off x="4314660" y="2334551"/>
                <a:ext cx="787794" cy="1259802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>
              <a:off x="990599" y="2156996"/>
              <a:ext cx="775578" cy="315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67" dirty="0"/>
                <a:t>Layer 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787019" y="2156996"/>
              <a:ext cx="775578" cy="315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67" dirty="0"/>
                <a:t>Layer 2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15597" y="2156996"/>
              <a:ext cx="775578" cy="315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67" dirty="0"/>
                <a:t>Layer 3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96641" y="2156996"/>
              <a:ext cx="775578" cy="315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67" dirty="0"/>
                <a:t>Layer 4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919055" y="1945844"/>
                <a:ext cx="905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IN" b="0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9055" y="1945844"/>
                <a:ext cx="905633" cy="369332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8192604" y="1945844"/>
                <a:ext cx="4787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2604" y="1945844"/>
                <a:ext cx="478785" cy="369332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9309616" y="2007475"/>
                <a:ext cx="4787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9616" y="2007475"/>
                <a:ext cx="478785" cy="369332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10465596" y="2045555"/>
                <a:ext cx="14043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I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5596" y="2045555"/>
                <a:ext cx="1404359" cy="369332"/>
              </a:xfrm>
              <a:prstGeom prst="rect">
                <a:avLst/>
              </a:prstGeom>
              <a:blipFill rotWithShape="0">
                <a:blip r:embed="rId2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98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000" y="381000"/>
            <a:ext cx="97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Gradient computation: Backpropagation algorithm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08000" y="1122673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Intuition:              “error” of node    in layer   .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896" y="1275992"/>
            <a:ext cx="91440" cy="286512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7298646" y="1877571"/>
            <a:ext cx="4074509" cy="2089142"/>
            <a:chOff x="990599" y="738216"/>
            <a:chExt cx="3381620" cy="1733874"/>
          </a:xfrm>
        </p:grpSpPr>
        <p:grpSp>
          <p:nvGrpSpPr>
            <p:cNvPr id="34" name="Group 33"/>
            <p:cNvGrpSpPr/>
            <p:nvPr/>
          </p:nvGrpSpPr>
          <p:grpSpPr>
            <a:xfrm>
              <a:off x="1239873" y="738216"/>
              <a:ext cx="2862230" cy="1432793"/>
              <a:chOff x="1905000" y="2190750"/>
              <a:chExt cx="3483917" cy="1744001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1905000" y="3183496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905000" y="2848532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1905000" y="2513568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899779" y="2190751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5102454" y="2369767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44" name="Straight Arrow Connector 43"/>
              <p:cNvCxnSpPr>
                <a:stCxn id="41" idx="6"/>
                <a:endCxn id="42" idx="2"/>
              </p:cNvCxnSpPr>
              <p:nvPr/>
            </p:nvCxnSpPr>
            <p:spPr>
              <a:xfrm flipV="1">
                <a:off x="2191463" y="2334552"/>
                <a:ext cx="708316" cy="3228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40" idx="6"/>
                <a:endCxn id="42" idx="2"/>
              </p:cNvCxnSpPr>
              <p:nvPr/>
            </p:nvCxnSpPr>
            <p:spPr>
              <a:xfrm flipV="1">
                <a:off x="2191463" y="2334552"/>
                <a:ext cx="708316" cy="65778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39" idx="6"/>
                <a:endCxn id="42" idx="2"/>
              </p:cNvCxnSpPr>
              <p:nvPr/>
            </p:nvCxnSpPr>
            <p:spPr>
              <a:xfrm flipV="1">
                <a:off x="2191463" y="2334552"/>
                <a:ext cx="708316" cy="99274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/>
              <p:cNvSpPr/>
              <p:nvPr/>
            </p:nvSpPr>
            <p:spPr>
              <a:xfrm>
                <a:off x="2899778" y="2564055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48" name="Straight Arrow Connector 47"/>
              <p:cNvCxnSpPr>
                <a:stCxn id="41" idx="6"/>
                <a:endCxn id="47" idx="2"/>
              </p:cNvCxnSpPr>
              <p:nvPr/>
            </p:nvCxnSpPr>
            <p:spPr>
              <a:xfrm>
                <a:off x="2191463" y="2657369"/>
                <a:ext cx="708315" cy="5048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stCxn id="40" idx="6"/>
                <a:endCxn id="47" idx="2"/>
              </p:cNvCxnSpPr>
              <p:nvPr/>
            </p:nvCxnSpPr>
            <p:spPr>
              <a:xfrm flipV="1">
                <a:off x="2191463" y="2707856"/>
                <a:ext cx="708315" cy="28447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39" idx="6"/>
                <a:endCxn id="47" idx="2"/>
              </p:cNvCxnSpPr>
              <p:nvPr/>
            </p:nvCxnSpPr>
            <p:spPr>
              <a:xfrm flipV="1">
                <a:off x="2191463" y="2707856"/>
                <a:ext cx="708315" cy="61944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/>
              <p:cNvSpPr/>
              <p:nvPr/>
            </p:nvSpPr>
            <p:spPr>
              <a:xfrm>
                <a:off x="2899777" y="2922777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52" name="Straight Arrow Connector 51"/>
              <p:cNvCxnSpPr>
                <a:stCxn id="41" idx="6"/>
                <a:endCxn id="51" idx="2"/>
              </p:cNvCxnSpPr>
              <p:nvPr/>
            </p:nvCxnSpPr>
            <p:spPr>
              <a:xfrm>
                <a:off x="2191463" y="2657369"/>
                <a:ext cx="708314" cy="40920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40" idx="6"/>
                <a:endCxn id="51" idx="2"/>
              </p:cNvCxnSpPr>
              <p:nvPr/>
            </p:nvCxnSpPr>
            <p:spPr>
              <a:xfrm>
                <a:off x="2191463" y="2992333"/>
                <a:ext cx="708314" cy="7424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39" idx="6"/>
                <a:endCxn id="51" idx="2"/>
              </p:cNvCxnSpPr>
              <p:nvPr/>
            </p:nvCxnSpPr>
            <p:spPr>
              <a:xfrm flipV="1">
                <a:off x="2191463" y="3066578"/>
                <a:ext cx="708314" cy="26071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/>
              <p:cNvSpPr/>
              <p:nvPr/>
            </p:nvSpPr>
            <p:spPr>
              <a:xfrm>
                <a:off x="2899776" y="3273713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56" name="Straight Arrow Connector 55"/>
              <p:cNvCxnSpPr>
                <a:stCxn id="41" idx="6"/>
                <a:endCxn id="55" idx="2"/>
              </p:cNvCxnSpPr>
              <p:nvPr/>
            </p:nvCxnSpPr>
            <p:spPr>
              <a:xfrm>
                <a:off x="2191463" y="2657369"/>
                <a:ext cx="708313" cy="76014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stCxn id="40" idx="6"/>
                <a:endCxn id="55" idx="2"/>
              </p:cNvCxnSpPr>
              <p:nvPr/>
            </p:nvCxnSpPr>
            <p:spPr>
              <a:xfrm>
                <a:off x="2191463" y="2992333"/>
                <a:ext cx="708313" cy="42518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39" idx="6"/>
                <a:endCxn id="55" idx="2"/>
              </p:cNvCxnSpPr>
              <p:nvPr/>
            </p:nvCxnSpPr>
            <p:spPr>
              <a:xfrm>
                <a:off x="2191463" y="3327297"/>
                <a:ext cx="708313" cy="902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Oval 58"/>
              <p:cNvSpPr/>
              <p:nvPr/>
            </p:nvSpPr>
            <p:spPr>
              <a:xfrm>
                <a:off x="2899779" y="3638550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60" name="Straight Arrow Connector 59"/>
              <p:cNvCxnSpPr>
                <a:stCxn id="41" idx="6"/>
                <a:endCxn id="59" idx="2"/>
              </p:cNvCxnSpPr>
              <p:nvPr/>
            </p:nvCxnSpPr>
            <p:spPr>
              <a:xfrm>
                <a:off x="2191463" y="2657369"/>
                <a:ext cx="708316" cy="1124982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>
                <a:stCxn id="40" idx="6"/>
                <a:endCxn id="59" idx="2"/>
              </p:cNvCxnSpPr>
              <p:nvPr/>
            </p:nvCxnSpPr>
            <p:spPr>
              <a:xfrm>
                <a:off x="2191463" y="2992333"/>
                <a:ext cx="708316" cy="79001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39" idx="6"/>
                <a:endCxn id="59" idx="2"/>
              </p:cNvCxnSpPr>
              <p:nvPr/>
            </p:nvCxnSpPr>
            <p:spPr>
              <a:xfrm>
                <a:off x="2191463" y="3327297"/>
                <a:ext cx="708316" cy="45505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Oval 62"/>
              <p:cNvSpPr/>
              <p:nvPr/>
            </p:nvSpPr>
            <p:spPr>
              <a:xfrm>
                <a:off x="4028197" y="2190750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64" name="Straight Arrow Connector 63"/>
              <p:cNvCxnSpPr>
                <a:stCxn id="42" idx="6"/>
                <a:endCxn id="63" idx="2"/>
              </p:cNvCxnSpPr>
              <p:nvPr/>
            </p:nvCxnSpPr>
            <p:spPr>
              <a:xfrm flipV="1">
                <a:off x="3186242" y="2334551"/>
                <a:ext cx="841955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>
                <a:stCxn id="47" idx="6"/>
                <a:endCxn id="63" idx="2"/>
              </p:cNvCxnSpPr>
              <p:nvPr/>
            </p:nvCxnSpPr>
            <p:spPr>
              <a:xfrm flipV="1">
                <a:off x="3186241" y="2334551"/>
                <a:ext cx="841956" cy="37330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>
                <a:stCxn id="51" idx="6"/>
                <a:endCxn id="63" idx="2"/>
              </p:cNvCxnSpPr>
              <p:nvPr/>
            </p:nvCxnSpPr>
            <p:spPr>
              <a:xfrm flipV="1">
                <a:off x="3186240" y="2334551"/>
                <a:ext cx="841957" cy="73202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>
                <a:stCxn id="55" idx="6"/>
                <a:endCxn id="63" idx="2"/>
              </p:cNvCxnSpPr>
              <p:nvPr/>
            </p:nvCxnSpPr>
            <p:spPr>
              <a:xfrm flipV="1">
                <a:off x="3186239" y="2334551"/>
                <a:ext cx="841958" cy="108296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>
                <a:stCxn id="59" idx="6"/>
                <a:endCxn id="63" idx="2"/>
              </p:cNvCxnSpPr>
              <p:nvPr/>
            </p:nvCxnSpPr>
            <p:spPr>
              <a:xfrm flipV="1">
                <a:off x="3186242" y="2334551"/>
                <a:ext cx="841955" cy="1447800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/>
              <p:cNvSpPr/>
              <p:nvPr/>
            </p:nvSpPr>
            <p:spPr>
              <a:xfrm>
                <a:off x="4028196" y="2568528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70" name="Straight Arrow Connector 69"/>
              <p:cNvCxnSpPr>
                <a:endCxn id="69" idx="2"/>
              </p:cNvCxnSpPr>
              <p:nvPr/>
            </p:nvCxnSpPr>
            <p:spPr>
              <a:xfrm flipV="1">
                <a:off x="3186241" y="2712329"/>
                <a:ext cx="841955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>
                <a:stCxn id="51" idx="6"/>
                <a:endCxn id="69" idx="2"/>
              </p:cNvCxnSpPr>
              <p:nvPr/>
            </p:nvCxnSpPr>
            <p:spPr>
              <a:xfrm flipV="1">
                <a:off x="3186240" y="2712329"/>
                <a:ext cx="841956" cy="35424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>
                <a:endCxn id="69" idx="2"/>
              </p:cNvCxnSpPr>
              <p:nvPr/>
            </p:nvCxnSpPr>
            <p:spPr>
              <a:xfrm flipV="1">
                <a:off x="3186239" y="2712329"/>
                <a:ext cx="841957" cy="73202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>
                <a:endCxn id="69" idx="2"/>
              </p:cNvCxnSpPr>
              <p:nvPr/>
            </p:nvCxnSpPr>
            <p:spPr>
              <a:xfrm flipV="1">
                <a:off x="3186238" y="2712329"/>
                <a:ext cx="841958" cy="108296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>
                <a:stCxn id="42" idx="6"/>
                <a:endCxn id="69" idx="2"/>
              </p:cNvCxnSpPr>
              <p:nvPr/>
            </p:nvCxnSpPr>
            <p:spPr>
              <a:xfrm>
                <a:off x="3186242" y="2334552"/>
                <a:ext cx="841954" cy="37777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Oval 74"/>
              <p:cNvSpPr/>
              <p:nvPr/>
            </p:nvSpPr>
            <p:spPr>
              <a:xfrm>
                <a:off x="4030044" y="2915686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76" name="Straight Arrow Connector 75"/>
              <p:cNvCxnSpPr>
                <a:endCxn id="75" idx="2"/>
              </p:cNvCxnSpPr>
              <p:nvPr/>
            </p:nvCxnSpPr>
            <p:spPr>
              <a:xfrm flipV="1">
                <a:off x="3188089" y="3059487"/>
                <a:ext cx="841955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>
                <a:endCxn id="75" idx="2"/>
              </p:cNvCxnSpPr>
              <p:nvPr/>
            </p:nvCxnSpPr>
            <p:spPr>
              <a:xfrm flipV="1">
                <a:off x="3188088" y="3059487"/>
                <a:ext cx="841956" cy="37330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>
                <a:endCxn id="75" idx="2"/>
              </p:cNvCxnSpPr>
              <p:nvPr/>
            </p:nvCxnSpPr>
            <p:spPr>
              <a:xfrm flipV="1">
                <a:off x="3188087" y="3059487"/>
                <a:ext cx="841957" cy="73202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>
                <a:stCxn id="47" idx="6"/>
                <a:endCxn id="75" idx="2"/>
              </p:cNvCxnSpPr>
              <p:nvPr/>
            </p:nvCxnSpPr>
            <p:spPr>
              <a:xfrm>
                <a:off x="3186241" y="2707856"/>
                <a:ext cx="843803" cy="35163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>
                <a:stCxn id="42" idx="6"/>
                <a:endCxn id="75" idx="2"/>
              </p:cNvCxnSpPr>
              <p:nvPr/>
            </p:nvCxnSpPr>
            <p:spPr>
              <a:xfrm>
                <a:off x="3186242" y="2334552"/>
                <a:ext cx="843802" cy="72493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Oval 83"/>
              <p:cNvSpPr/>
              <p:nvPr/>
            </p:nvSpPr>
            <p:spPr>
              <a:xfrm>
                <a:off x="4028195" y="3263900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85" name="Straight Arrow Connector 84"/>
              <p:cNvCxnSpPr>
                <a:stCxn id="55" idx="6"/>
                <a:endCxn id="84" idx="2"/>
              </p:cNvCxnSpPr>
              <p:nvPr/>
            </p:nvCxnSpPr>
            <p:spPr>
              <a:xfrm flipV="1">
                <a:off x="3186239" y="3407701"/>
                <a:ext cx="841956" cy="981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endCxn id="84" idx="2"/>
              </p:cNvCxnSpPr>
              <p:nvPr/>
            </p:nvCxnSpPr>
            <p:spPr>
              <a:xfrm flipV="1">
                <a:off x="3186239" y="3407701"/>
                <a:ext cx="841956" cy="37330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51" idx="6"/>
                <a:endCxn id="84" idx="2"/>
              </p:cNvCxnSpPr>
              <p:nvPr/>
            </p:nvCxnSpPr>
            <p:spPr>
              <a:xfrm>
                <a:off x="3186240" y="3066578"/>
                <a:ext cx="841955" cy="34112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47" idx="6"/>
                <a:endCxn id="84" idx="2"/>
              </p:cNvCxnSpPr>
              <p:nvPr/>
            </p:nvCxnSpPr>
            <p:spPr>
              <a:xfrm>
                <a:off x="3186241" y="2707856"/>
                <a:ext cx="841954" cy="69984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stCxn id="42" idx="6"/>
                <a:endCxn id="84" idx="2"/>
              </p:cNvCxnSpPr>
              <p:nvPr/>
            </p:nvCxnSpPr>
            <p:spPr>
              <a:xfrm>
                <a:off x="3186242" y="2334552"/>
                <a:ext cx="841953" cy="107314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Oval 89"/>
              <p:cNvSpPr/>
              <p:nvPr/>
            </p:nvSpPr>
            <p:spPr>
              <a:xfrm>
                <a:off x="4028194" y="3647150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91" name="Straight Arrow Connector 90"/>
              <p:cNvCxnSpPr>
                <a:endCxn id="90" idx="2"/>
              </p:cNvCxnSpPr>
              <p:nvPr/>
            </p:nvCxnSpPr>
            <p:spPr>
              <a:xfrm flipV="1">
                <a:off x="3186239" y="3790951"/>
                <a:ext cx="841955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55" idx="6"/>
                <a:endCxn id="90" idx="2"/>
              </p:cNvCxnSpPr>
              <p:nvPr/>
            </p:nvCxnSpPr>
            <p:spPr>
              <a:xfrm>
                <a:off x="3186239" y="3417514"/>
                <a:ext cx="841955" cy="37343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>
                <a:stCxn id="51" idx="6"/>
                <a:endCxn id="90" idx="2"/>
              </p:cNvCxnSpPr>
              <p:nvPr/>
            </p:nvCxnSpPr>
            <p:spPr>
              <a:xfrm>
                <a:off x="3186240" y="3066578"/>
                <a:ext cx="841954" cy="72437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47" idx="6"/>
                <a:endCxn id="90" idx="2"/>
              </p:cNvCxnSpPr>
              <p:nvPr/>
            </p:nvCxnSpPr>
            <p:spPr>
              <a:xfrm>
                <a:off x="3186241" y="2707856"/>
                <a:ext cx="841953" cy="108309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stCxn id="42" idx="6"/>
                <a:endCxn id="90" idx="2"/>
              </p:cNvCxnSpPr>
              <p:nvPr/>
            </p:nvCxnSpPr>
            <p:spPr>
              <a:xfrm>
                <a:off x="3186242" y="2334552"/>
                <a:ext cx="841952" cy="145639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63" idx="6"/>
                <a:endCxn id="43" idx="2"/>
              </p:cNvCxnSpPr>
              <p:nvPr/>
            </p:nvCxnSpPr>
            <p:spPr>
              <a:xfrm>
                <a:off x="4314660" y="2334551"/>
                <a:ext cx="787794" cy="1790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69" idx="6"/>
                <a:endCxn id="43" idx="2"/>
              </p:cNvCxnSpPr>
              <p:nvPr/>
            </p:nvCxnSpPr>
            <p:spPr>
              <a:xfrm flipV="1">
                <a:off x="4314659" y="2513568"/>
                <a:ext cx="787795" cy="19876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75" idx="6"/>
                <a:endCxn id="43" idx="2"/>
              </p:cNvCxnSpPr>
              <p:nvPr/>
            </p:nvCxnSpPr>
            <p:spPr>
              <a:xfrm flipV="1">
                <a:off x="4316507" y="2513568"/>
                <a:ext cx="785947" cy="54591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84" idx="6"/>
                <a:endCxn id="43" idx="2"/>
              </p:cNvCxnSpPr>
              <p:nvPr/>
            </p:nvCxnSpPr>
            <p:spPr>
              <a:xfrm flipV="1">
                <a:off x="4314658" y="2513568"/>
                <a:ext cx="787796" cy="89413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>
                <a:stCxn id="90" idx="6"/>
                <a:endCxn id="43" idx="2"/>
              </p:cNvCxnSpPr>
              <p:nvPr/>
            </p:nvCxnSpPr>
            <p:spPr>
              <a:xfrm flipV="1">
                <a:off x="4314657" y="2513568"/>
                <a:ext cx="787797" cy="127738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Oval 100"/>
              <p:cNvSpPr/>
              <p:nvPr/>
            </p:nvSpPr>
            <p:spPr>
              <a:xfrm>
                <a:off x="5102453" y="2745652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102" name="Straight Arrow Connector 101"/>
              <p:cNvCxnSpPr>
                <a:endCxn id="101" idx="2"/>
              </p:cNvCxnSpPr>
              <p:nvPr/>
            </p:nvCxnSpPr>
            <p:spPr>
              <a:xfrm>
                <a:off x="4314659" y="2710436"/>
                <a:ext cx="787794" cy="1790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>
                <a:endCxn id="101" idx="2"/>
              </p:cNvCxnSpPr>
              <p:nvPr/>
            </p:nvCxnSpPr>
            <p:spPr>
              <a:xfrm flipV="1">
                <a:off x="4314658" y="2889453"/>
                <a:ext cx="787795" cy="19876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>
                <a:endCxn id="101" idx="2"/>
              </p:cNvCxnSpPr>
              <p:nvPr/>
            </p:nvCxnSpPr>
            <p:spPr>
              <a:xfrm flipV="1">
                <a:off x="4316506" y="2889453"/>
                <a:ext cx="785947" cy="54591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>
                <a:endCxn id="101" idx="2"/>
              </p:cNvCxnSpPr>
              <p:nvPr/>
            </p:nvCxnSpPr>
            <p:spPr>
              <a:xfrm flipV="1">
                <a:off x="4314657" y="2889453"/>
                <a:ext cx="787796" cy="89413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>
                <a:stCxn id="63" idx="6"/>
                <a:endCxn id="101" idx="2"/>
              </p:cNvCxnSpPr>
              <p:nvPr/>
            </p:nvCxnSpPr>
            <p:spPr>
              <a:xfrm>
                <a:off x="4314660" y="2334551"/>
                <a:ext cx="787793" cy="554902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Oval 106"/>
              <p:cNvSpPr/>
              <p:nvPr/>
            </p:nvSpPr>
            <p:spPr>
              <a:xfrm>
                <a:off x="5102452" y="3088214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108" name="Straight Arrow Connector 107"/>
              <p:cNvCxnSpPr>
                <a:endCxn id="107" idx="2"/>
              </p:cNvCxnSpPr>
              <p:nvPr/>
            </p:nvCxnSpPr>
            <p:spPr>
              <a:xfrm>
                <a:off x="4314658" y="3052998"/>
                <a:ext cx="787794" cy="1790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>
                <a:endCxn id="107" idx="2"/>
              </p:cNvCxnSpPr>
              <p:nvPr/>
            </p:nvCxnSpPr>
            <p:spPr>
              <a:xfrm flipV="1">
                <a:off x="4314657" y="3232015"/>
                <a:ext cx="787795" cy="19876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>
                <a:endCxn id="107" idx="2"/>
              </p:cNvCxnSpPr>
              <p:nvPr/>
            </p:nvCxnSpPr>
            <p:spPr>
              <a:xfrm flipV="1">
                <a:off x="4316505" y="3232015"/>
                <a:ext cx="785947" cy="54591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>
                <a:stCxn id="69" idx="6"/>
                <a:endCxn id="107" idx="2"/>
              </p:cNvCxnSpPr>
              <p:nvPr/>
            </p:nvCxnSpPr>
            <p:spPr>
              <a:xfrm>
                <a:off x="4314659" y="2712329"/>
                <a:ext cx="787793" cy="519686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>
                <a:stCxn id="63" idx="6"/>
                <a:endCxn id="107" idx="2"/>
              </p:cNvCxnSpPr>
              <p:nvPr/>
            </p:nvCxnSpPr>
            <p:spPr>
              <a:xfrm>
                <a:off x="4314660" y="2334551"/>
                <a:ext cx="787792" cy="89746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Oval 112"/>
              <p:cNvSpPr/>
              <p:nvPr/>
            </p:nvSpPr>
            <p:spPr>
              <a:xfrm>
                <a:off x="5102454" y="3450552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114" name="Straight Arrow Connector 113"/>
              <p:cNvCxnSpPr>
                <a:endCxn id="113" idx="2"/>
              </p:cNvCxnSpPr>
              <p:nvPr/>
            </p:nvCxnSpPr>
            <p:spPr>
              <a:xfrm>
                <a:off x="4314660" y="3415336"/>
                <a:ext cx="787794" cy="1790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>
                <a:endCxn id="113" idx="2"/>
              </p:cNvCxnSpPr>
              <p:nvPr/>
            </p:nvCxnSpPr>
            <p:spPr>
              <a:xfrm flipV="1">
                <a:off x="4314659" y="3594353"/>
                <a:ext cx="787795" cy="19876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>
                <a:stCxn id="75" idx="6"/>
                <a:endCxn id="113" idx="2"/>
              </p:cNvCxnSpPr>
              <p:nvPr/>
            </p:nvCxnSpPr>
            <p:spPr>
              <a:xfrm>
                <a:off x="4316507" y="3059487"/>
                <a:ext cx="785947" cy="534866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>
                <a:stCxn id="69" idx="6"/>
                <a:endCxn id="113" idx="2"/>
              </p:cNvCxnSpPr>
              <p:nvPr/>
            </p:nvCxnSpPr>
            <p:spPr>
              <a:xfrm>
                <a:off x="4314659" y="2712329"/>
                <a:ext cx="787795" cy="88202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>
                <a:stCxn id="63" idx="6"/>
                <a:endCxn id="113" idx="2"/>
              </p:cNvCxnSpPr>
              <p:nvPr/>
            </p:nvCxnSpPr>
            <p:spPr>
              <a:xfrm>
                <a:off x="4314660" y="2334551"/>
                <a:ext cx="787794" cy="1259802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>
              <a:off x="990599" y="2156996"/>
              <a:ext cx="775578" cy="315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67" dirty="0"/>
                <a:t>Layer 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787019" y="2156996"/>
              <a:ext cx="775578" cy="315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67" dirty="0"/>
                <a:t>Layer 2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15597" y="2156996"/>
              <a:ext cx="775578" cy="315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67" dirty="0"/>
                <a:t>Layer 3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96641" y="2156996"/>
              <a:ext cx="775578" cy="315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67" dirty="0"/>
                <a:t>Layer 4</a:t>
              </a:r>
            </a:p>
          </p:txBody>
        </p:sp>
      </p:grp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669" y="1304127"/>
            <a:ext cx="167640" cy="3505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835" y="1170692"/>
            <a:ext cx="963168" cy="600456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518275" y="2272897"/>
            <a:ext cx="5945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For each output unit (layer L = 4)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36" y="2902712"/>
            <a:ext cx="2621280" cy="6004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52" y="4121912"/>
            <a:ext cx="4837176" cy="4632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36" y="4791456"/>
            <a:ext cx="4837176" cy="4632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122249" y="4051470"/>
                <a:ext cx="4953151" cy="586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800" b="0" dirty="0" smtClean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sz="28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ctrlPr>
                                  <a:rPr lang="en-IN" sz="2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.∗(1−</m:t>
                    </m:r>
                    <m:sSup>
                      <m:sSupPr>
                        <m:ctrlPr>
                          <a:rPr lang="en-IN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249" y="4051470"/>
                <a:ext cx="4953151" cy="586827"/>
              </a:xfrm>
              <a:prstGeom prst="rect">
                <a:avLst/>
              </a:prstGeom>
              <a:blipFill rotWithShape="1">
                <a:blip r:embed="rId14"/>
                <a:stretch>
                  <a:fillRect l="-2460" t="-2083" b="-26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95621" y="5676166"/>
                <a:ext cx="2427781" cy="9333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IN" sz="240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IN" sz="2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sSubSup>
                        <m:sSubSupPr>
                          <m:ctrlPr>
                            <a:rPr lang="en-IN" sz="2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bSup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621" y="5676166"/>
                <a:ext cx="2427781" cy="93339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6132489" y="4729690"/>
                <a:ext cx="4953151" cy="586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800" b="0" dirty="0" smtClean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sz="28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ctrlPr>
                                  <a:rPr lang="en-IN" sz="2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.∗(1−</m:t>
                    </m:r>
                    <m:sSup>
                      <m:sSupPr>
                        <m:ctrlPr>
                          <a:rPr lang="en-IN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489" y="4729690"/>
                <a:ext cx="4953151" cy="586827"/>
              </a:xfrm>
              <a:prstGeom prst="rect">
                <a:avLst/>
              </a:prstGeom>
              <a:blipFill rotWithShape="1">
                <a:blip r:embed="rId16"/>
                <a:stretch>
                  <a:fillRect l="-2583" t="-2083" b="-26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300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000" y="381001"/>
            <a:ext cx="97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Backpropagation algorithm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08000" y="868076"/>
            <a:ext cx="85344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Training set</a:t>
            </a:r>
          </a:p>
        </p:txBody>
      </p:sp>
      <p:pic>
        <p:nvPicPr>
          <p:cNvPr id="31" name="Picture 3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0" y="930097"/>
            <a:ext cx="4267200" cy="388620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518275" y="1392408"/>
            <a:ext cx="5945261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Set                    (for all          ).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48139" y="1419806"/>
            <a:ext cx="3019061" cy="500380"/>
            <a:chOff x="936104" y="1064854"/>
            <a:chExt cx="2264296" cy="375285"/>
          </a:xfrm>
        </p:grpSpPr>
        <p:pic>
          <p:nvPicPr>
            <p:cNvPr id="30" name="Picture 29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104" y="1064854"/>
              <a:ext cx="902970" cy="375285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6530" y="1147689"/>
              <a:ext cx="483870" cy="228600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508000" y="1905000"/>
            <a:ext cx="11684000" cy="3150428"/>
            <a:chOff x="381000" y="1428750"/>
            <a:chExt cx="8763000" cy="2362821"/>
          </a:xfrm>
        </p:grpSpPr>
        <p:sp>
          <p:nvSpPr>
            <p:cNvPr id="122" name="TextBox 121"/>
            <p:cNvSpPr txBox="1"/>
            <p:nvPr/>
          </p:nvSpPr>
          <p:spPr>
            <a:xfrm>
              <a:off x="381000" y="1428750"/>
              <a:ext cx="8763000" cy="2031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67"/>
                </a:spcBef>
              </a:pPr>
              <a:r>
                <a:rPr lang="en-US" sz="2933" dirty="0"/>
                <a:t>For</a:t>
              </a:r>
            </a:p>
            <a:p>
              <a:pPr lvl="1">
                <a:spcBef>
                  <a:spcPts val="667"/>
                </a:spcBef>
              </a:pPr>
              <a:r>
                <a:rPr lang="en-US" sz="2933" dirty="0" smtClean="0"/>
                <a:t>Set;</a:t>
              </a:r>
              <a:endParaRPr lang="en-US" sz="2933" dirty="0"/>
            </a:p>
            <a:p>
              <a:pPr lvl="1">
                <a:spcBef>
                  <a:spcPts val="667"/>
                </a:spcBef>
              </a:pPr>
              <a:r>
                <a:rPr lang="en-US" sz="2933" dirty="0"/>
                <a:t>Perform forward propagation to compute         for      </a:t>
              </a:r>
            </a:p>
            <a:p>
              <a:pPr lvl="1">
                <a:spcBef>
                  <a:spcPts val="667"/>
                </a:spcBef>
              </a:pPr>
              <a:r>
                <a:rPr lang="en-US" sz="2933" dirty="0"/>
                <a:t>Using       , compute</a:t>
              </a:r>
            </a:p>
            <a:p>
              <a:pPr lvl="1">
                <a:spcBef>
                  <a:spcPts val="667"/>
                </a:spcBef>
              </a:pPr>
              <a:r>
                <a:rPr lang="en-US" sz="2933" dirty="0"/>
                <a:t>Compute </a:t>
              </a:r>
            </a:p>
          </p:txBody>
        </p:sp>
        <p:pic>
          <p:nvPicPr>
            <p:cNvPr id="29" name="Picture 2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352" y="1569249"/>
              <a:ext cx="1154430" cy="17145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3573" y="1885790"/>
              <a:ext cx="1089660" cy="230505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8481" y="2297277"/>
              <a:ext cx="327660" cy="230505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0480" y="2337721"/>
              <a:ext cx="1501140" cy="226695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1296" y="2707379"/>
              <a:ext cx="339090" cy="28003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1909" y="2707820"/>
              <a:ext cx="1857375" cy="280035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5261" y="3082529"/>
              <a:ext cx="2409825" cy="27813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554" y="3416286"/>
              <a:ext cx="2577465" cy="375285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359401"/>
            <a:ext cx="4445000" cy="500380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6" y="5969002"/>
            <a:ext cx="2026920" cy="500380"/>
          </a:xfrm>
          <a:prstGeom prst="rect">
            <a:avLst/>
          </a:prstGeom>
        </p:spPr>
      </p:pic>
      <p:pic>
        <p:nvPicPr>
          <p:cNvPr id="134" name="Picture 13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261" y="6068061"/>
            <a:ext cx="1064260" cy="307340"/>
          </a:xfrm>
          <a:prstGeom prst="rect">
            <a:avLst/>
          </a:prstGeom>
        </p:spPr>
      </p:pic>
      <p:cxnSp>
        <p:nvCxnSpPr>
          <p:cNvPr id="136" name="Straight Connector 135"/>
          <p:cNvCxnSpPr/>
          <p:nvPr/>
        </p:nvCxnSpPr>
        <p:spPr>
          <a:xfrm>
            <a:off x="6705600" y="5055429"/>
            <a:ext cx="0" cy="15231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261" y="5415769"/>
            <a:ext cx="2929128" cy="78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Support Vector Machine (SVM)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781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1"/>
          <p:cNvSpPr txBox="1"/>
          <p:nvPr/>
        </p:nvSpPr>
        <p:spPr>
          <a:xfrm>
            <a:off x="999978" y="2067417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If          , </a:t>
            </a:r>
            <a:r>
              <a:rPr lang="en-US" sz="2800" dirty="0"/>
              <a:t>we want    </a:t>
            </a:r>
            <a:r>
              <a:rPr lang="en-US" sz="2800" dirty="0" smtClean="0"/>
              <a:t>            ,</a:t>
            </a:r>
            <a:endParaRPr lang="en-US" sz="2800" dirty="0"/>
          </a:p>
        </p:txBody>
      </p:sp>
      <p:sp>
        <p:nvSpPr>
          <p:cNvPr id="3" name="TextBox 135"/>
          <p:cNvSpPr txBox="1"/>
          <p:nvPr/>
        </p:nvSpPr>
        <p:spPr>
          <a:xfrm>
            <a:off x="761018" y="765623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Logistic regression</a:t>
            </a:r>
          </a:p>
        </p:txBody>
      </p:sp>
      <p:sp>
        <p:nvSpPr>
          <p:cNvPr id="4" name="TextBox 5"/>
          <p:cNvSpPr txBox="1"/>
          <p:nvPr/>
        </p:nvSpPr>
        <p:spPr>
          <a:xfrm>
            <a:off x="999978" y="163653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If          , </a:t>
            </a:r>
            <a:r>
              <a:rPr lang="en-US" sz="2800" dirty="0"/>
              <a:t>we want    </a:t>
            </a:r>
            <a:r>
              <a:rPr lang="en-US" sz="2800" dirty="0" smtClean="0"/>
              <a:t>            ,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855" y="671016"/>
            <a:ext cx="2853690" cy="76276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9267561" y="-45393"/>
            <a:ext cx="1" cy="205740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605242" y="1636530"/>
            <a:ext cx="33528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7701536" y="852217"/>
            <a:ext cx="1571625" cy="742950"/>
          </a:xfrm>
          <a:custGeom>
            <a:avLst/>
            <a:gdLst>
              <a:gd name="connsiteX0" fmla="*/ 0 w 1123950"/>
              <a:gd name="connsiteY0" fmla="*/ 742950 h 742950"/>
              <a:gd name="connsiteX1" fmla="*/ 809625 w 1123950"/>
              <a:gd name="connsiteY1" fmla="*/ 561975 h 742950"/>
              <a:gd name="connsiteX2" fmla="*/ 1123950 w 1123950"/>
              <a:gd name="connsiteY2" fmla="*/ 0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3950" h="742950">
                <a:moveTo>
                  <a:pt x="0" y="742950"/>
                </a:moveTo>
                <a:cubicBezTo>
                  <a:pt x="311150" y="714375"/>
                  <a:pt x="622300" y="685800"/>
                  <a:pt x="809625" y="561975"/>
                </a:cubicBezTo>
                <a:cubicBezTo>
                  <a:pt x="996950" y="438150"/>
                  <a:pt x="1060450" y="219075"/>
                  <a:pt x="1123950" y="0"/>
                </a:cubicBez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 rot="10800000">
            <a:off x="9265989" y="154981"/>
            <a:ext cx="1571625" cy="742950"/>
          </a:xfrm>
          <a:custGeom>
            <a:avLst/>
            <a:gdLst>
              <a:gd name="connsiteX0" fmla="*/ 0 w 1123950"/>
              <a:gd name="connsiteY0" fmla="*/ 742950 h 742950"/>
              <a:gd name="connsiteX1" fmla="*/ 809625 w 1123950"/>
              <a:gd name="connsiteY1" fmla="*/ 561975 h 742950"/>
              <a:gd name="connsiteX2" fmla="*/ 1123950 w 1123950"/>
              <a:gd name="connsiteY2" fmla="*/ 0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3950" h="742950">
                <a:moveTo>
                  <a:pt x="0" y="742950"/>
                </a:moveTo>
                <a:cubicBezTo>
                  <a:pt x="311150" y="714375"/>
                  <a:pt x="622300" y="685800"/>
                  <a:pt x="809625" y="561975"/>
                </a:cubicBezTo>
                <a:cubicBezTo>
                  <a:pt x="996950" y="438150"/>
                  <a:pt x="1060450" y="219075"/>
                  <a:pt x="1123950" y="0"/>
                </a:cubicBez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657" y="174897"/>
            <a:ext cx="1358265" cy="2552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700" y="1246957"/>
            <a:ext cx="876300" cy="2266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396" y="1789668"/>
            <a:ext cx="685800" cy="2651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396" y="2215160"/>
            <a:ext cx="699516" cy="26517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484" y="1773385"/>
            <a:ext cx="1239012" cy="3063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735" y="2154830"/>
            <a:ext cx="1252728" cy="30632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964" y="1727057"/>
            <a:ext cx="1120140" cy="29032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346" y="2144548"/>
            <a:ext cx="1120140" cy="290322"/>
          </a:xfrm>
          <a:prstGeom prst="rect">
            <a:avLst/>
          </a:prstGeom>
        </p:spPr>
      </p:pic>
      <p:pic>
        <p:nvPicPr>
          <p:cNvPr id="19" name="Picture 2" descr="C:\Users\ang\Documents\MATLAB\1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28" y="3807853"/>
            <a:ext cx="3413760" cy="256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ang\Documents\MATLAB\2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890" y="3954095"/>
            <a:ext cx="3412888" cy="255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251465" y="3282924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Cost of example:</a:t>
            </a:r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480" y="3237035"/>
            <a:ext cx="6398514" cy="65379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716" y="4230539"/>
            <a:ext cx="934974" cy="34615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994" y="6399461"/>
            <a:ext cx="108585" cy="1143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097" y="6384222"/>
            <a:ext cx="108585" cy="1143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811" y="4446559"/>
            <a:ext cx="1163877" cy="3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73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ng\Documents\MATLAB\1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201" y="604786"/>
            <a:ext cx="3413760" cy="256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C:\Users\ang\Documents\MATLAB\2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610" y="668009"/>
            <a:ext cx="3412888" cy="255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335" y="850030"/>
            <a:ext cx="934974" cy="346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613" y="3018952"/>
            <a:ext cx="108585" cy="114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716" y="3003713"/>
            <a:ext cx="108585" cy="114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430" y="1066050"/>
            <a:ext cx="1163877" cy="304799"/>
          </a:xfrm>
          <a:prstGeom prst="rect">
            <a:avLst/>
          </a:prstGeom>
        </p:spPr>
      </p:pic>
      <p:pic>
        <p:nvPicPr>
          <p:cNvPr id="8" name="Picture 2" descr="C:\Users\ang\Documents\MATLAB\1.png"/>
          <p:cNvPicPr>
            <a:picLocks noChangeAspect="1" noChangeArrowheads="1"/>
          </p:cNvPicPr>
          <p:nvPr/>
        </p:nvPicPr>
        <p:blipFill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colorTemperature colorTemp="9631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549" y="3752786"/>
            <a:ext cx="3413760" cy="256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ang\Documents\MATLAB\2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911" y="3869036"/>
            <a:ext cx="3412888" cy="255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015" y="6314402"/>
            <a:ext cx="108585" cy="1143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118" y="6299163"/>
            <a:ext cx="108585" cy="114300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2116198" y="4491630"/>
            <a:ext cx="1676539" cy="14881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814003" y="6000423"/>
            <a:ext cx="883920" cy="68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8438920" y="4666299"/>
            <a:ext cx="1725769" cy="14556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574688" y="6132549"/>
            <a:ext cx="86423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22765" y="1484087"/>
            <a:ext cx="1929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Logistic regression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051190" y="4528712"/>
            <a:ext cx="629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SVM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3603927" y="4149588"/>
                <a:ext cx="10727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𝑐𝑜𝑠𝑡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927" y="4149588"/>
                <a:ext cx="1072730" cy="369332"/>
              </a:xfrm>
              <a:prstGeom prst="rect">
                <a:avLst/>
              </a:prstGeom>
              <a:blipFill rotWithShape="0">
                <a:blip r:embed="rId2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8359699" y="4227213"/>
                <a:ext cx="10780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𝑐𝑜𝑠𝑡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9699" y="4227213"/>
                <a:ext cx="1078051" cy="369332"/>
              </a:xfrm>
              <a:prstGeom prst="rect">
                <a:avLst/>
              </a:prstGeom>
              <a:blipFill rotWithShape="0">
                <a:blip r:embed="rId2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343" y="26648"/>
            <a:ext cx="8000998" cy="71372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955" y="3289603"/>
            <a:ext cx="7010400" cy="68948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365507" y="6372656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If          , </a:t>
            </a:r>
            <a:r>
              <a:rPr lang="en-US" sz="2800" dirty="0"/>
              <a:t>we want    </a:t>
            </a:r>
            <a:r>
              <a:rPr lang="en-US" sz="2800" dirty="0" smtClean="0"/>
              <a:t>              (not just       )</a:t>
            </a:r>
            <a:endParaRPr lang="en-US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122765" y="6312245"/>
            <a:ext cx="7807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If          , </a:t>
            </a:r>
            <a:r>
              <a:rPr lang="en-US" sz="2800" dirty="0"/>
              <a:t>we want    </a:t>
            </a:r>
            <a:r>
              <a:rPr lang="en-US" sz="2800" dirty="0" smtClean="0"/>
              <a:t>             (not just       )</a:t>
            </a:r>
            <a:endParaRPr lang="en-US" sz="2800" dirty="0"/>
          </a:p>
        </p:txBody>
      </p:sp>
      <p:pic>
        <p:nvPicPr>
          <p:cNvPr id="35" name="Picture 3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50" y="6502146"/>
            <a:ext cx="685800" cy="26517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768" y="6502146"/>
            <a:ext cx="699516" cy="26517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218" y="6441365"/>
            <a:ext cx="1037844" cy="31318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790" y="6468908"/>
            <a:ext cx="1273302" cy="31318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494" y="6474512"/>
            <a:ext cx="436626" cy="24688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6189" y="6546737"/>
            <a:ext cx="436626" cy="21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06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435428" y="174156"/>
            <a:ext cx="11074400" cy="54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33" dirty="0"/>
              <a:t>Vector Inner Product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117600" y="1148741"/>
            <a:ext cx="0" cy="248345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12800" y="3327400"/>
            <a:ext cx="439026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048" y="1265564"/>
            <a:ext cx="3938016" cy="97536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1117600" y="1931831"/>
            <a:ext cx="1599842" cy="1395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117600" y="2240924"/>
            <a:ext cx="3377127" cy="1086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117600" y="1931831"/>
            <a:ext cx="159984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717442" y="1931831"/>
            <a:ext cx="0" cy="139556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117600" y="2240924"/>
            <a:ext cx="337712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494727" y="2240924"/>
            <a:ext cx="0" cy="10864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21971" y="19548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 smtClean="0"/>
              <a:t>u</a:t>
            </a:r>
            <a:endParaRPr lang="en-IN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2784318" y="136508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 smtClean="0"/>
              <a:t>v</a:t>
            </a:r>
            <a:endParaRPr lang="en-IN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2427145" y="3327400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 smtClean="0"/>
              <a:t>v</a:t>
            </a:r>
            <a:r>
              <a:rPr lang="en-IN" i="1" baseline="-25000" dirty="0" smtClean="0"/>
              <a:t>1</a:t>
            </a:r>
            <a:endParaRPr lang="en-IN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786780" y="1727851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 smtClean="0"/>
              <a:t>v</a:t>
            </a:r>
            <a:r>
              <a:rPr lang="en-IN" i="1" baseline="-25000" dirty="0" smtClean="0"/>
              <a:t>2</a:t>
            </a:r>
            <a:endParaRPr lang="en-IN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780721" y="216747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 smtClean="0"/>
              <a:t>u</a:t>
            </a:r>
            <a:r>
              <a:rPr lang="en-IN" i="1" baseline="-25000" dirty="0" smtClean="0"/>
              <a:t>2</a:t>
            </a:r>
            <a:endParaRPr lang="en-IN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4495082" y="32864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 smtClean="0"/>
              <a:t>u</a:t>
            </a:r>
            <a:r>
              <a:rPr lang="en-IN" i="1" baseline="-25000" dirty="0"/>
              <a:t>1</a:t>
            </a:r>
            <a:endParaRPr lang="en-IN" i="1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2718517" y="1953701"/>
            <a:ext cx="331965" cy="7342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1117600" y="2687921"/>
            <a:ext cx="1932882" cy="6394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063599" y="270310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 smtClean="0"/>
              <a:t>p</a:t>
            </a:r>
            <a:endParaRPr lang="en-IN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878460" y="4330661"/>
                <a:ext cx="238623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32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begChr m:val="‖"/>
                          <m:endChr m:val="‖"/>
                          <m:ctrlPr>
                            <a:rPr lang="en-IN" sz="3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460" y="4330661"/>
                <a:ext cx="2386231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05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8000" y="371026"/>
            <a:ext cx="11074400" cy="54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33" dirty="0" smtClean="0"/>
              <a:t>Large Margin Intuition</a:t>
            </a:r>
            <a:endParaRPr lang="en-US" sz="2933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67" y="1749175"/>
            <a:ext cx="1218872" cy="6777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26" y="1817787"/>
            <a:ext cx="3267740" cy="7092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2120" y="1272209"/>
            <a:ext cx="5909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Consider C is very large, then optimization problem becomes</a:t>
            </a:r>
            <a:endParaRPr lang="en-IN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180599" y="3979027"/>
            <a:ext cx="0" cy="248345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75799" y="6157686"/>
            <a:ext cx="439026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180599" y="4762117"/>
            <a:ext cx="1599842" cy="1395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180599" y="5071210"/>
            <a:ext cx="3377127" cy="1086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180599" y="4762117"/>
            <a:ext cx="159984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780441" y="4762117"/>
            <a:ext cx="0" cy="139556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180599" y="5071210"/>
            <a:ext cx="337712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557726" y="5071210"/>
            <a:ext cx="0" cy="10864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684970" y="4785093"/>
                <a:ext cx="376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IN" i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4970" y="4785093"/>
                <a:ext cx="37645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2847317" y="4195367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 smtClean="0"/>
              <a:t>x</a:t>
            </a:r>
            <a:endParaRPr lang="en-IN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490144" y="6157686"/>
                <a:ext cx="3997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N" i="1" baseline="-25000" dirty="0" smtClean="0"/>
                  <a:t>1</a:t>
                </a:r>
                <a:endParaRPr lang="en-IN" i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144" y="6157686"/>
                <a:ext cx="399789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967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849779" y="4558137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 smtClean="0"/>
              <a:t>x</a:t>
            </a:r>
            <a:r>
              <a:rPr lang="en-IN" i="1" baseline="-25000" dirty="0" smtClean="0"/>
              <a:t>2</a:t>
            </a:r>
            <a:endParaRPr lang="en-IN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43720" y="4997765"/>
                <a:ext cx="402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N" i="1" baseline="-25000" dirty="0" smtClean="0"/>
                  <a:t>2</a:t>
                </a:r>
                <a:endParaRPr lang="en-IN" i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20" y="4997765"/>
                <a:ext cx="402098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21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4558081" y="611676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 smtClean="0"/>
              <a:t>u</a:t>
            </a:r>
            <a:r>
              <a:rPr lang="en-IN" i="1" baseline="-25000" dirty="0"/>
              <a:t>1</a:t>
            </a:r>
            <a:endParaRPr lang="en-IN" i="1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2781516" y="4783987"/>
            <a:ext cx="331965" cy="7342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1180599" y="5518207"/>
            <a:ext cx="1932882" cy="6394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175552" y="56719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 smtClean="0"/>
              <a:t>p</a:t>
            </a:r>
            <a:endParaRPr lang="en-IN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68005" y="2764327"/>
                <a:ext cx="1260794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IN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IN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‖"/>
                              <m:endChr m:val="‖"/>
                              <m:ctrlPr>
                                <a:rPr lang="en-I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005" y="2764327"/>
                <a:ext cx="1260794" cy="51860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557726" y="2748326"/>
                <a:ext cx="2743508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b="0" dirty="0" err="1" smtClean="0"/>
                  <a:t>s.t.</a:t>
                </a:r>
                <a:r>
                  <a:rPr lang="en-IN" b="0" dirty="0" smtClean="0"/>
                  <a:t>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begChr m:val="‖"/>
                        <m:endChr m:val="‖"/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IN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IN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dirty="0" smtClean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726" y="2748326"/>
                <a:ext cx="2743508" cy="387927"/>
              </a:xfrm>
              <a:prstGeom prst="rect">
                <a:avLst/>
              </a:prstGeom>
              <a:blipFill rotWithShape="0">
                <a:blip r:embed="rId10"/>
                <a:stretch>
                  <a:fillRect l="-2000" t="-4762" b="-253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874503" y="3225568"/>
                <a:ext cx="2498376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begChr m:val="‖"/>
                        <m:endChr m:val="‖"/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IN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IN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 smtClean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503" y="3225568"/>
                <a:ext cx="2498376" cy="387927"/>
              </a:xfrm>
              <a:prstGeom prst="rect">
                <a:avLst/>
              </a:prstGeom>
              <a:blipFill rotWithShape="0">
                <a:blip r:embed="rId11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623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ross 1"/>
          <p:cNvSpPr/>
          <p:nvPr/>
        </p:nvSpPr>
        <p:spPr>
          <a:xfrm rot="2734294">
            <a:off x="4270990" y="2906964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ross 2"/>
          <p:cNvSpPr/>
          <p:nvPr/>
        </p:nvSpPr>
        <p:spPr>
          <a:xfrm rot="2734294">
            <a:off x="4744394" y="2918987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ross 3"/>
          <p:cNvSpPr/>
          <p:nvPr/>
        </p:nvSpPr>
        <p:spPr>
          <a:xfrm rot="2734294">
            <a:off x="4332379" y="3223103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802563" y="3286762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76242" y="2905266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35446" y="2663598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877714" y="2154464"/>
            <a:ext cx="0" cy="17526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525486" y="3146796"/>
            <a:ext cx="29718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ross 9"/>
          <p:cNvSpPr/>
          <p:nvPr/>
        </p:nvSpPr>
        <p:spPr>
          <a:xfrm rot="2734294">
            <a:off x="8806930" y="2880288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/>
          <p:cNvSpPr/>
          <p:nvPr/>
        </p:nvSpPr>
        <p:spPr>
          <a:xfrm rot="2734294">
            <a:off x="9240194" y="2918987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/>
          <p:cNvSpPr/>
          <p:nvPr/>
        </p:nvSpPr>
        <p:spPr>
          <a:xfrm rot="2734294">
            <a:off x="8828179" y="3223103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298363" y="3286762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772042" y="2905266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431246" y="2663598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8373514" y="2154464"/>
            <a:ext cx="0" cy="17526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21286" y="3146796"/>
            <a:ext cx="29718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802563" y="2278743"/>
            <a:ext cx="2209488" cy="1628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4" idx="1"/>
          </p:cNvCxnSpPr>
          <p:nvPr/>
        </p:nvCxnSpPr>
        <p:spPr>
          <a:xfrm>
            <a:off x="4103127" y="2990465"/>
            <a:ext cx="262783" cy="2645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344989" y="2962130"/>
                <a:ext cx="374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IN" i="1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4989" y="2962130"/>
                <a:ext cx="374140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9032681" y="3255057"/>
                <a:ext cx="437363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681" y="3255057"/>
                <a:ext cx="437363" cy="288477"/>
              </a:xfrm>
              <a:prstGeom prst="rect">
                <a:avLst/>
              </a:prstGeom>
              <a:blipFill rotWithShape="0">
                <a:blip r:embed="rId3"/>
                <a:stretch>
                  <a:fillRect l="-7042" t="-8511" r="-112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/>
          <p:cNvCxnSpPr/>
          <p:nvPr/>
        </p:nvCxnSpPr>
        <p:spPr>
          <a:xfrm flipV="1">
            <a:off x="3846032" y="2957672"/>
            <a:ext cx="257095" cy="2041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116277" y="2666466"/>
                <a:ext cx="437363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277" y="2666466"/>
                <a:ext cx="437363" cy="288477"/>
              </a:xfrm>
              <a:prstGeom prst="rect">
                <a:avLst/>
              </a:prstGeom>
              <a:blipFill rotWithShape="0">
                <a:blip r:embed="rId4"/>
                <a:stretch>
                  <a:fillRect l="-6944" t="-8333" r="-1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908464" y="2634095"/>
                <a:ext cx="437363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8464" y="2634095"/>
                <a:ext cx="437363" cy="288477"/>
              </a:xfrm>
              <a:prstGeom prst="rect">
                <a:avLst/>
              </a:prstGeom>
              <a:blipFill rotWithShape="0">
                <a:blip r:embed="rId5"/>
                <a:stretch>
                  <a:fillRect l="-12500" t="-8511" r="-11111" b="-255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7897121" y="3201432"/>
                <a:ext cx="437363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7121" y="3201432"/>
                <a:ext cx="437363" cy="288477"/>
              </a:xfrm>
              <a:prstGeom prst="rect">
                <a:avLst/>
              </a:prstGeom>
              <a:blipFill rotWithShape="0">
                <a:blip r:embed="rId6"/>
                <a:stretch>
                  <a:fillRect l="-12500" t="-8511" r="-11111" b="-255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/>
          <p:cNvCxnSpPr/>
          <p:nvPr/>
        </p:nvCxnSpPr>
        <p:spPr>
          <a:xfrm flipV="1">
            <a:off x="3606413" y="3152990"/>
            <a:ext cx="270792" cy="1818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346934" y="2974819"/>
            <a:ext cx="297487" cy="3526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088081" y="2017197"/>
            <a:ext cx="1452755" cy="2124421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8376044" y="1886855"/>
            <a:ext cx="12316" cy="2399714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6651163" y="3147292"/>
            <a:ext cx="3606363" cy="6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842646" y="3150629"/>
            <a:ext cx="553418" cy="33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8427390" y="2881269"/>
                <a:ext cx="437363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390" y="2881269"/>
                <a:ext cx="437363" cy="288477"/>
              </a:xfrm>
              <a:prstGeom prst="rect">
                <a:avLst/>
              </a:prstGeom>
              <a:blipFill rotWithShape="0">
                <a:blip r:embed="rId7"/>
                <a:stretch>
                  <a:fillRect l="-12500" t="-8511" r="-11111" b="-255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7640674" y="2648737"/>
                <a:ext cx="437363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674" y="2648737"/>
                <a:ext cx="437363" cy="288477"/>
              </a:xfrm>
              <a:prstGeom prst="rect">
                <a:avLst/>
              </a:prstGeom>
              <a:blipFill rotWithShape="0">
                <a:blip r:embed="rId8"/>
                <a:stretch>
                  <a:fillRect l="-6944" t="-8511" r="-1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3586311" y="3238453"/>
                <a:ext cx="437363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6311" y="3238453"/>
                <a:ext cx="437363" cy="288477"/>
              </a:xfrm>
              <a:prstGeom prst="rect">
                <a:avLst/>
              </a:prstGeom>
              <a:blipFill rotWithShape="0">
                <a:blip r:embed="rId9"/>
                <a:stretch>
                  <a:fillRect l="-12500" t="-8333" r="-11111" b="-229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/>
          <p:cNvCxnSpPr/>
          <p:nvPr/>
        </p:nvCxnSpPr>
        <p:spPr>
          <a:xfrm>
            <a:off x="8392459" y="3150385"/>
            <a:ext cx="553418" cy="33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4" idx="4"/>
          </p:cNvCxnSpPr>
          <p:nvPr/>
        </p:nvCxnSpPr>
        <p:spPr>
          <a:xfrm>
            <a:off x="7857241" y="3075664"/>
            <a:ext cx="10168" cy="7446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8916274" y="3146796"/>
            <a:ext cx="2433" cy="27410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627232" y="3176810"/>
                <a:ext cx="437363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232" y="3176810"/>
                <a:ext cx="437363" cy="288477"/>
              </a:xfrm>
              <a:prstGeom prst="rect">
                <a:avLst/>
              </a:prstGeom>
              <a:blipFill rotWithShape="0">
                <a:blip r:embed="rId10"/>
                <a:stretch>
                  <a:fillRect l="-6944" t="-8511" r="-1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3898588" y="1118459"/>
                <a:ext cx="1023550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IN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IN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‖"/>
                              <m:endChr m:val="‖"/>
                              <m:ctrlPr>
                                <a:rPr lang="en-I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588" y="1118459"/>
                <a:ext cx="1023550" cy="51860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5450537" y="1134253"/>
                <a:ext cx="2743508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b="0" dirty="0" err="1" smtClean="0"/>
                  <a:t>s.t.</a:t>
                </a:r>
                <a:r>
                  <a:rPr lang="en-IN" b="0" dirty="0" smtClean="0"/>
                  <a:t>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begChr m:val="‖"/>
                        <m:endChr m:val="‖"/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IN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IN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dirty="0" smtClean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537" y="1134253"/>
                <a:ext cx="2743508" cy="387927"/>
              </a:xfrm>
              <a:prstGeom prst="rect">
                <a:avLst/>
              </a:prstGeom>
              <a:blipFill rotWithShape="0">
                <a:blip r:embed="rId12"/>
                <a:stretch>
                  <a:fillRect l="-1778" t="-3125" b="-234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724706" y="1508887"/>
                <a:ext cx="2498376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begChr m:val="‖"/>
                        <m:endChr m:val="‖"/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IN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IN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 smtClean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706" y="1508887"/>
                <a:ext cx="2498376" cy="387927"/>
              </a:xfrm>
              <a:prstGeom prst="rect">
                <a:avLst/>
              </a:prstGeom>
              <a:blipFill rotWithShape="0">
                <a:blip r:embed="rId13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2324075" y="4454393"/>
                <a:ext cx="3820886" cy="657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IN" dirty="0" smtClean="0"/>
                  <a:t> is small,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IN" dirty="0" smtClean="0"/>
                  <a:t> will be large, </a:t>
                </a:r>
                <a:r>
                  <a:rPr lang="en-IN" dirty="0"/>
                  <a:t>Decision </a:t>
                </a:r>
                <a:r>
                  <a:rPr lang="en-IN" dirty="0" smtClean="0"/>
                  <a:t>Boundary</a:t>
                </a:r>
                <a:r>
                  <a:rPr lang="en-IN" dirty="0"/>
                  <a:t> </a:t>
                </a:r>
                <a:r>
                  <a:rPr lang="en-IN" dirty="0" smtClean="0"/>
                  <a:t>is not good</a:t>
                </a:r>
                <a:endParaRPr lang="en-IN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075" y="4454393"/>
                <a:ext cx="3820886" cy="657809"/>
              </a:xfrm>
              <a:prstGeom prst="rect">
                <a:avLst/>
              </a:prstGeom>
              <a:blipFill rotWithShape="0">
                <a:blip r:embed="rId14"/>
                <a:stretch>
                  <a:fillRect l="-1276" t="-3704" b="-13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/>
          <p:cNvSpPr txBox="1"/>
          <p:nvPr/>
        </p:nvSpPr>
        <p:spPr>
          <a:xfrm rot="3355860">
            <a:off x="2684679" y="2058719"/>
            <a:ext cx="1352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Decision Boundary</a:t>
            </a:r>
            <a:endParaRPr lang="en-IN" sz="1200" dirty="0"/>
          </a:p>
        </p:txBody>
      </p:sp>
      <p:sp>
        <p:nvSpPr>
          <p:cNvPr id="74" name="TextBox 73"/>
          <p:cNvSpPr txBox="1"/>
          <p:nvPr/>
        </p:nvSpPr>
        <p:spPr>
          <a:xfrm rot="5400000">
            <a:off x="7880118" y="2173859"/>
            <a:ext cx="1352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Decision Boundary</a:t>
            </a:r>
            <a:endParaRPr lang="en-IN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6735628" y="4505315"/>
                <a:ext cx="3820886" cy="657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IN" dirty="0" smtClean="0"/>
                  <a:t> is bigger,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IN" dirty="0" smtClean="0"/>
                  <a:t> will be Smaller, </a:t>
                </a:r>
                <a:r>
                  <a:rPr lang="en-IN" dirty="0"/>
                  <a:t>Decision </a:t>
                </a:r>
                <a:r>
                  <a:rPr lang="en-IN" dirty="0" smtClean="0"/>
                  <a:t>Boundary</a:t>
                </a:r>
                <a:r>
                  <a:rPr lang="en-IN" dirty="0"/>
                  <a:t> </a:t>
                </a:r>
                <a:r>
                  <a:rPr lang="en-IN" dirty="0" smtClean="0"/>
                  <a:t>is good</a:t>
                </a:r>
                <a:endParaRPr lang="en-IN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628" y="4505315"/>
                <a:ext cx="3820886" cy="657809"/>
              </a:xfrm>
              <a:prstGeom prst="rect">
                <a:avLst/>
              </a:prstGeom>
              <a:blipFill rotWithShape="0">
                <a:blip r:embed="rId15"/>
                <a:stretch>
                  <a:fillRect l="-1435" t="-2778" r="-2233" b="-13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802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Gradient descent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r>
                          <m:rPr>
                            <m:nor/>
                          </m:rPr>
                          <a:rPr lang="en-IN" dirty="0" smtClean="0"/>
                          <m:t>J</m:t>
                        </m:r>
                        <m:r>
                          <m:rPr>
                            <m:nor/>
                          </m:rPr>
                          <a:rPr lang="en-IN" dirty="0" smtClean="0"/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en-IN" dirty="0" smtClean="0"/>
                          <m:t>)</m:t>
                        </m:r>
                      </m:e>
                    </m:func>
                  </m:oMath>
                </a14:m>
                <a:r>
                  <a:rPr lang="en-IN" dirty="0" smtClean="0"/>
                  <a:t>  where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dirty="0" smtClean="0"/>
                  <a:t> </a:t>
                </a:r>
              </a:p>
              <a:p>
                <a:r>
                  <a:rPr lang="en-IN" dirty="0" smtClean="0"/>
                  <a:t>Start with some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Keep changing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 smtClean="0"/>
                  <a:t>to reduce</a:t>
                </a:r>
                <a:r>
                  <a:rPr lang="en-IN" dirty="0"/>
                  <a:t> </a:t>
                </a:r>
                <a:r>
                  <a:rPr lang="en-IN" dirty="0" smtClean="0"/>
                  <a:t>J until convergence</a:t>
                </a:r>
                <a:endParaRPr lang="en-IN" dirty="0"/>
              </a:p>
              <a:p>
                <a:r>
                  <a:rPr lang="en-IN" dirty="0" smtClean="0"/>
                  <a:t>Where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 smtClean="0"/>
                  <a:t>is learning rate</a:t>
                </a:r>
              </a:p>
              <a:p>
                <a:r>
                  <a:rPr lang="en-IN" dirty="0"/>
                  <a:t> </a:t>
                </a:r>
                <a:r>
                  <a:rPr lang="en-IN" dirty="0" smtClean="0"/>
                  <a:t>Batch Gradient Descent</a:t>
                </a:r>
                <a:r>
                  <a:rPr lang="en-IN" dirty="0"/>
                  <a:t> </a:t>
                </a:r>
                <a:r>
                  <a:rPr lang="en-IN" dirty="0" smtClean="0"/>
                  <a:t>uses all the training examples</a:t>
                </a:r>
                <a:endParaRPr lang="en-IN" dirty="0"/>
              </a:p>
              <a:p>
                <a:r>
                  <a:rPr lang="en-US" sz="3200" dirty="0"/>
                  <a:t>Other</a:t>
                </a:r>
                <a:r>
                  <a:rPr lang="en-US" dirty="0" smtClean="0"/>
                  <a:t> Optimization Techniques</a:t>
                </a:r>
                <a:endParaRPr lang="en-US" dirty="0"/>
              </a:p>
              <a:p>
                <a:pPr marL="800100" lvl="1" indent="-342900">
                  <a:buFontTx/>
                  <a:buChar char="-"/>
                </a:pPr>
                <a:r>
                  <a:rPr lang="en-US" dirty="0"/>
                  <a:t>Conjugate gradient</a:t>
                </a:r>
              </a:p>
              <a:p>
                <a:pPr marL="800100" lvl="1" indent="-342900">
                  <a:buFontTx/>
                  <a:buChar char="-"/>
                </a:pPr>
                <a:r>
                  <a:rPr lang="en-US" dirty="0"/>
                  <a:t>BFGS</a:t>
                </a:r>
              </a:p>
              <a:p>
                <a:pPr marL="800100" lvl="1" indent="-342900">
                  <a:buFontTx/>
                  <a:buChar char="-"/>
                </a:pPr>
                <a:r>
                  <a:rPr lang="en-US" dirty="0"/>
                  <a:t>L-BFGS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30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1557392"/>
            <a:ext cx="41910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13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1100" y="9894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Non-linear Decision Boundary</a:t>
            </a:r>
          </a:p>
        </p:txBody>
      </p:sp>
      <p:sp>
        <p:nvSpPr>
          <p:cNvPr id="3" name="Oval 2"/>
          <p:cNvSpPr/>
          <p:nvPr/>
        </p:nvSpPr>
        <p:spPr>
          <a:xfrm>
            <a:off x="3427276" y="1957018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67235" y="1777916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386238" y="1941361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33106" y="1836368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ross 6"/>
          <p:cNvSpPr/>
          <p:nvPr/>
        </p:nvSpPr>
        <p:spPr>
          <a:xfrm rot="2734294">
            <a:off x="2745915" y="2629913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ross 7"/>
          <p:cNvSpPr/>
          <p:nvPr/>
        </p:nvSpPr>
        <p:spPr>
          <a:xfrm rot="2734294">
            <a:off x="2975881" y="3052882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ross 8"/>
          <p:cNvSpPr/>
          <p:nvPr/>
        </p:nvSpPr>
        <p:spPr>
          <a:xfrm rot="2734294">
            <a:off x="2649843" y="3037776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1526" y="3751818"/>
            <a:ext cx="362600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1181100" y="2333472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12" name="Cross 11"/>
          <p:cNvSpPr/>
          <p:nvPr/>
        </p:nvSpPr>
        <p:spPr>
          <a:xfrm rot="2734294">
            <a:off x="4055645" y="2571813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/>
          <p:cNvSpPr/>
          <p:nvPr/>
        </p:nvSpPr>
        <p:spPr>
          <a:xfrm rot="2734294">
            <a:off x="3080412" y="2739348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/>
          <p:cNvSpPr/>
          <p:nvPr/>
        </p:nvSpPr>
        <p:spPr>
          <a:xfrm rot="2734294">
            <a:off x="3027750" y="2402104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/>
          <p:cNvSpPr/>
          <p:nvPr/>
        </p:nvSpPr>
        <p:spPr>
          <a:xfrm rot="2734294">
            <a:off x="3303542" y="2566346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/>
          <p:cNvSpPr/>
          <p:nvPr/>
        </p:nvSpPr>
        <p:spPr>
          <a:xfrm rot="2734294">
            <a:off x="3631821" y="2385755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/>
          <p:cNvSpPr/>
          <p:nvPr/>
        </p:nvSpPr>
        <p:spPr>
          <a:xfrm rot="2734294">
            <a:off x="2375240" y="2495926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/>
          <p:cNvSpPr/>
          <p:nvPr/>
        </p:nvSpPr>
        <p:spPr>
          <a:xfrm rot="2734294">
            <a:off x="2427488" y="2796802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/>
          <p:cNvSpPr/>
          <p:nvPr/>
        </p:nvSpPr>
        <p:spPr>
          <a:xfrm rot="2734294">
            <a:off x="2743625" y="2201863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415319" y="3184699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813023" y="2534006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237186" y="3175333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516950" y="2257236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702477" y="1924731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099567" y="1948314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487018" y="1764040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002459" y="1735029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244921" y="2113337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695700" y="3188752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983421" y="2729361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036995" y="2283735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816897" y="2109787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747273" y="3446806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316620" y="2086838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747273" y="1820228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275997" y="3024419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972987" y="1786881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902096" y="3034350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313020" y="3427485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135821" y="2881761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054496" y="3186750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ross 41"/>
          <p:cNvSpPr/>
          <p:nvPr/>
        </p:nvSpPr>
        <p:spPr>
          <a:xfrm rot="2734294">
            <a:off x="3947959" y="2191191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ross 42"/>
          <p:cNvSpPr/>
          <p:nvPr/>
        </p:nvSpPr>
        <p:spPr>
          <a:xfrm rot="2734294">
            <a:off x="3701820" y="2631985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960117" y="3335498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579676" y="2109418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074523" y="3407927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ross 46"/>
          <p:cNvSpPr/>
          <p:nvPr/>
        </p:nvSpPr>
        <p:spPr>
          <a:xfrm rot="2734294">
            <a:off x="4176549" y="2323660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/>
          <p:cNvSpPr/>
          <p:nvPr/>
        </p:nvSpPr>
        <p:spPr>
          <a:xfrm rot="2734294">
            <a:off x="3472041" y="2815663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ross 48"/>
          <p:cNvSpPr/>
          <p:nvPr/>
        </p:nvSpPr>
        <p:spPr>
          <a:xfrm rot="2734294">
            <a:off x="3946410" y="2894811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/>
          <p:cNvSpPr/>
          <p:nvPr/>
        </p:nvSpPr>
        <p:spPr>
          <a:xfrm rot="2734294">
            <a:off x="4274461" y="2657594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820702" y="2595577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544307" y="3109306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617278" y="3375146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738764" y="2204335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181931" y="3282597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814940" y="3066648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535418" y="2503846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705816" y="2823380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496611" y="3355056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258114" y="3335498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206" y="1558544"/>
            <a:ext cx="2071116" cy="276606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00" y="2143342"/>
            <a:ext cx="3456432" cy="784098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1212605" y="4428129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smtClean="0"/>
              <a:t>Is there a different / better choice of the features                            ?</a:t>
            </a:r>
          </a:p>
        </p:txBody>
      </p:sp>
      <p:pic>
        <p:nvPicPr>
          <p:cNvPr id="64" name="Picture 6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732" y="4492244"/>
            <a:ext cx="1572768" cy="276606"/>
          </a:xfrm>
          <a:prstGeom prst="rect">
            <a:avLst/>
          </a:prstGeom>
        </p:spPr>
      </p:pic>
      <p:cxnSp>
        <p:nvCxnSpPr>
          <p:cNvPr id="65" name="Straight Connector 64"/>
          <p:cNvCxnSpPr/>
          <p:nvPr/>
        </p:nvCxnSpPr>
        <p:spPr>
          <a:xfrm flipV="1">
            <a:off x="1543700" y="1464149"/>
            <a:ext cx="0" cy="247233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1336866" y="3704318"/>
            <a:ext cx="3997134" cy="1435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reeform 68"/>
          <p:cNvSpPr/>
          <p:nvPr/>
        </p:nvSpPr>
        <p:spPr>
          <a:xfrm>
            <a:off x="2209800" y="2030333"/>
            <a:ext cx="2369132" cy="1398667"/>
          </a:xfrm>
          <a:custGeom>
            <a:avLst/>
            <a:gdLst>
              <a:gd name="connsiteX0" fmla="*/ 2311400 w 2369132"/>
              <a:gd name="connsiteY0" fmla="*/ 446167 h 1398667"/>
              <a:gd name="connsiteX1" fmla="*/ 2235200 w 2369132"/>
              <a:gd name="connsiteY1" fmla="*/ 344567 h 1398667"/>
              <a:gd name="connsiteX2" fmla="*/ 2209800 w 2369132"/>
              <a:gd name="connsiteY2" fmla="*/ 255667 h 1398667"/>
              <a:gd name="connsiteX3" fmla="*/ 2184400 w 2369132"/>
              <a:gd name="connsiteY3" fmla="*/ 217567 h 1398667"/>
              <a:gd name="connsiteX4" fmla="*/ 2108200 w 2369132"/>
              <a:gd name="connsiteY4" fmla="*/ 192167 h 1398667"/>
              <a:gd name="connsiteX5" fmla="*/ 2082800 w 2369132"/>
              <a:gd name="connsiteY5" fmla="*/ 154067 h 1398667"/>
              <a:gd name="connsiteX6" fmla="*/ 1943100 w 2369132"/>
              <a:gd name="connsiteY6" fmla="*/ 115967 h 1398667"/>
              <a:gd name="connsiteX7" fmla="*/ 1866900 w 2369132"/>
              <a:gd name="connsiteY7" fmla="*/ 103267 h 1398667"/>
              <a:gd name="connsiteX8" fmla="*/ 1689100 w 2369132"/>
              <a:gd name="connsiteY8" fmla="*/ 115967 h 1398667"/>
              <a:gd name="connsiteX9" fmla="*/ 1638300 w 2369132"/>
              <a:gd name="connsiteY9" fmla="*/ 192167 h 1398667"/>
              <a:gd name="connsiteX10" fmla="*/ 1612900 w 2369132"/>
              <a:gd name="connsiteY10" fmla="*/ 230267 h 1398667"/>
              <a:gd name="connsiteX11" fmla="*/ 1587500 w 2369132"/>
              <a:gd name="connsiteY11" fmla="*/ 268367 h 1398667"/>
              <a:gd name="connsiteX12" fmla="*/ 1524000 w 2369132"/>
              <a:gd name="connsiteY12" fmla="*/ 281067 h 1398667"/>
              <a:gd name="connsiteX13" fmla="*/ 1460500 w 2369132"/>
              <a:gd name="connsiteY13" fmla="*/ 357267 h 1398667"/>
              <a:gd name="connsiteX14" fmla="*/ 1422400 w 2369132"/>
              <a:gd name="connsiteY14" fmla="*/ 369967 h 1398667"/>
              <a:gd name="connsiteX15" fmla="*/ 1384300 w 2369132"/>
              <a:gd name="connsiteY15" fmla="*/ 395367 h 1398667"/>
              <a:gd name="connsiteX16" fmla="*/ 1143000 w 2369132"/>
              <a:gd name="connsiteY16" fmla="*/ 369967 h 1398667"/>
              <a:gd name="connsiteX17" fmla="*/ 1028700 w 2369132"/>
              <a:gd name="connsiteY17" fmla="*/ 268367 h 1398667"/>
              <a:gd name="connsiteX18" fmla="*/ 977900 w 2369132"/>
              <a:gd name="connsiteY18" fmla="*/ 230267 h 1398667"/>
              <a:gd name="connsiteX19" fmla="*/ 939800 w 2369132"/>
              <a:gd name="connsiteY19" fmla="*/ 204867 h 1398667"/>
              <a:gd name="connsiteX20" fmla="*/ 863600 w 2369132"/>
              <a:gd name="connsiteY20" fmla="*/ 166767 h 1398667"/>
              <a:gd name="connsiteX21" fmla="*/ 825500 w 2369132"/>
              <a:gd name="connsiteY21" fmla="*/ 128667 h 1398667"/>
              <a:gd name="connsiteX22" fmla="*/ 749300 w 2369132"/>
              <a:gd name="connsiteY22" fmla="*/ 115967 h 1398667"/>
              <a:gd name="connsiteX23" fmla="*/ 711200 w 2369132"/>
              <a:gd name="connsiteY23" fmla="*/ 103267 h 1398667"/>
              <a:gd name="connsiteX24" fmla="*/ 571500 w 2369132"/>
              <a:gd name="connsiteY24" fmla="*/ 39767 h 1398667"/>
              <a:gd name="connsiteX25" fmla="*/ 533400 w 2369132"/>
              <a:gd name="connsiteY25" fmla="*/ 1667 h 1398667"/>
              <a:gd name="connsiteX26" fmla="*/ 419100 w 2369132"/>
              <a:gd name="connsiteY26" fmla="*/ 14367 h 1398667"/>
              <a:gd name="connsiteX27" fmla="*/ 330200 w 2369132"/>
              <a:gd name="connsiteY27" fmla="*/ 39767 h 1398667"/>
              <a:gd name="connsiteX28" fmla="*/ 292100 w 2369132"/>
              <a:gd name="connsiteY28" fmla="*/ 192167 h 1398667"/>
              <a:gd name="connsiteX29" fmla="*/ 266700 w 2369132"/>
              <a:gd name="connsiteY29" fmla="*/ 268367 h 1398667"/>
              <a:gd name="connsiteX30" fmla="*/ 190500 w 2369132"/>
              <a:gd name="connsiteY30" fmla="*/ 331867 h 1398667"/>
              <a:gd name="connsiteX31" fmla="*/ 139700 w 2369132"/>
              <a:gd name="connsiteY31" fmla="*/ 382667 h 1398667"/>
              <a:gd name="connsiteX32" fmla="*/ 63500 w 2369132"/>
              <a:gd name="connsiteY32" fmla="*/ 446167 h 1398667"/>
              <a:gd name="connsiteX33" fmla="*/ 25400 w 2369132"/>
              <a:gd name="connsiteY33" fmla="*/ 560467 h 1398667"/>
              <a:gd name="connsiteX34" fmla="*/ 12700 w 2369132"/>
              <a:gd name="connsiteY34" fmla="*/ 598567 h 1398667"/>
              <a:gd name="connsiteX35" fmla="*/ 0 w 2369132"/>
              <a:gd name="connsiteY35" fmla="*/ 649367 h 1398667"/>
              <a:gd name="connsiteX36" fmla="*/ 12700 w 2369132"/>
              <a:gd name="connsiteY36" fmla="*/ 725567 h 1398667"/>
              <a:gd name="connsiteX37" fmla="*/ 25400 w 2369132"/>
              <a:gd name="connsiteY37" fmla="*/ 776367 h 1398667"/>
              <a:gd name="connsiteX38" fmla="*/ 50800 w 2369132"/>
              <a:gd name="connsiteY38" fmla="*/ 890667 h 1398667"/>
              <a:gd name="connsiteX39" fmla="*/ 88900 w 2369132"/>
              <a:gd name="connsiteY39" fmla="*/ 916067 h 1398667"/>
              <a:gd name="connsiteX40" fmla="*/ 215900 w 2369132"/>
              <a:gd name="connsiteY40" fmla="*/ 954167 h 1398667"/>
              <a:gd name="connsiteX41" fmla="*/ 254000 w 2369132"/>
              <a:gd name="connsiteY41" fmla="*/ 979567 h 1398667"/>
              <a:gd name="connsiteX42" fmla="*/ 304800 w 2369132"/>
              <a:gd name="connsiteY42" fmla="*/ 1093867 h 1398667"/>
              <a:gd name="connsiteX43" fmla="*/ 355600 w 2369132"/>
              <a:gd name="connsiteY43" fmla="*/ 1182767 h 1398667"/>
              <a:gd name="connsiteX44" fmla="*/ 406400 w 2369132"/>
              <a:gd name="connsiteY44" fmla="*/ 1157367 h 1398667"/>
              <a:gd name="connsiteX45" fmla="*/ 419100 w 2369132"/>
              <a:gd name="connsiteY45" fmla="*/ 1246267 h 1398667"/>
              <a:gd name="connsiteX46" fmla="*/ 431800 w 2369132"/>
              <a:gd name="connsiteY46" fmla="*/ 1284367 h 1398667"/>
              <a:gd name="connsiteX47" fmla="*/ 533400 w 2369132"/>
              <a:gd name="connsiteY47" fmla="*/ 1385967 h 1398667"/>
              <a:gd name="connsiteX48" fmla="*/ 571500 w 2369132"/>
              <a:gd name="connsiteY48" fmla="*/ 1398667 h 1398667"/>
              <a:gd name="connsiteX49" fmla="*/ 723900 w 2369132"/>
              <a:gd name="connsiteY49" fmla="*/ 1385967 h 1398667"/>
              <a:gd name="connsiteX50" fmla="*/ 800100 w 2369132"/>
              <a:gd name="connsiteY50" fmla="*/ 1335167 h 1398667"/>
              <a:gd name="connsiteX51" fmla="*/ 838200 w 2369132"/>
              <a:gd name="connsiteY51" fmla="*/ 1322467 h 1398667"/>
              <a:gd name="connsiteX52" fmla="*/ 977900 w 2369132"/>
              <a:gd name="connsiteY52" fmla="*/ 1284367 h 1398667"/>
              <a:gd name="connsiteX53" fmla="*/ 1016000 w 2369132"/>
              <a:gd name="connsiteY53" fmla="*/ 1271667 h 1398667"/>
              <a:gd name="connsiteX54" fmla="*/ 1066800 w 2369132"/>
              <a:gd name="connsiteY54" fmla="*/ 1195467 h 1398667"/>
              <a:gd name="connsiteX55" fmla="*/ 1143000 w 2369132"/>
              <a:gd name="connsiteY55" fmla="*/ 1043067 h 1398667"/>
              <a:gd name="connsiteX56" fmla="*/ 1181100 w 2369132"/>
              <a:gd name="connsiteY56" fmla="*/ 1030367 h 1398667"/>
              <a:gd name="connsiteX57" fmla="*/ 1346200 w 2369132"/>
              <a:gd name="connsiteY57" fmla="*/ 1043067 h 1398667"/>
              <a:gd name="connsiteX58" fmla="*/ 1384300 w 2369132"/>
              <a:gd name="connsiteY58" fmla="*/ 1068467 h 1398667"/>
              <a:gd name="connsiteX59" fmla="*/ 1422400 w 2369132"/>
              <a:gd name="connsiteY59" fmla="*/ 1081167 h 1398667"/>
              <a:gd name="connsiteX60" fmla="*/ 1714500 w 2369132"/>
              <a:gd name="connsiteY60" fmla="*/ 1081167 h 1398667"/>
              <a:gd name="connsiteX61" fmla="*/ 1752600 w 2369132"/>
              <a:gd name="connsiteY61" fmla="*/ 1106567 h 1398667"/>
              <a:gd name="connsiteX62" fmla="*/ 1790700 w 2369132"/>
              <a:gd name="connsiteY62" fmla="*/ 1119267 h 1398667"/>
              <a:gd name="connsiteX63" fmla="*/ 1816100 w 2369132"/>
              <a:gd name="connsiteY63" fmla="*/ 1157367 h 1398667"/>
              <a:gd name="connsiteX64" fmla="*/ 1854200 w 2369132"/>
              <a:gd name="connsiteY64" fmla="*/ 1170067 h 1398667"/>
              <a:gd name="connsiteX65" fmla="*/ 1892300 w 2369132"/>
              <a:gd name="connsiteY65" fmla="*/ 1195467 h 1398667"/>
              <a:gd name="connsiteX66" fmla="*/ 1943100 w 2369132"/>
              <a:gd name="connsiteY66" fmla="*/ 1182767 h 1398667"/>
              <a:gd name="connsiteX67" fmla="*/ 1981200 w 2369132"/>
              <a:gd name="connsiteY67" fmla="*/ 1106567 h 1398667"/>
              <a:gd name="connsiteX68" fmla="*/ 2006600 w 2369132"/>
              <a:gd name="connsiteY68" fmla="*/ 1068467 h 1398667"/>
              <a:gd name="connsiteX69" fmla="*/ 2032000 w 2369132"/>
              <a:gd name="connsiteY69" fmla="*/ 992267 h 1398667"/>
              <a:gd name="connsiteX70" fmla="*/ 2044700 w 2369132"/>
              <a:gd name="connsiteY70" fmla="*/ 954167 h 1398667"/>
              <a:gd name="connsiteX71" fmla="*/ 2082800 w 2369132"/>
              <a:gd name="connsiteY71" fmla="*/ 941467 h 1398667"/>
              <a:gd name="connsiteX72" fmla="*/ 2133600 w 2369132"/>
              <a:gd name="connsiteY72" fmla="*/ 954167 h 1398667"/>
              <a:gd name="connsiteX73" fmla="*/ 2349500 w 2369132"/>
              <a:gd name="connsiteY73" fmla="*/ 928767 h 1398667"/>
              <a:gd name="connsiteX74" fmla="*/ 2349500 w 2369132"/>
              <a:gd name="connsiteY74" fmla="*/ 700167 h 1398667"/>
              <a:gd name="connsiteX75" fmla="*/ 2336800 w 2369132"/>
              <a:gd name="connsiteY75" fmla="*/ 662067 h 1398667"/>
              <a:gd name="connsiteX76" fmla="*/ 2298700 w 2369132"/>
              <a:gd name="connsiteY76" fmla="*/ 636667 h 1398667"/>
              <a:gd name="connsiteX77" fmla="*/ 2273300 w 2369132"/>
              <a:gd name="connsiteY77" fmla="*/ 598567 h 1398667"/>
              <a:gd name="connsiteX78" fmla="*/ 2286000 w 2369132"/>
              <a:gd name="connsiteY78" fmla="*/ 535067 h 1398667"/>
              <a:gd name="connsiteX79" fmla="*/ 2311400 w 2369132"/>
              <a:gd name="connsiteY79" fmla="*/ 446167 h 1398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2369132" h="1398667">
                <a:moveTo>
                  <a:pt x="2311400" y="446167"/>
                </a:moveTo>
                <a:cubicBezTo>
                  <a:pt x="2302933" y="414417"/>
                  <a:pt x="2248679" y="371524"/>
                  <a:pt x="2235200" y="344567"/>
                </a:cubicBezTo>
                <a:cubicBezTo>
                  <a:pt x="2210486" y="295139"/>
                  <a:pt x="2234215" y="312634"/>
                  <a:pt x="2209800" y="255667"/>
                </a:cubicBezTo>
                <a:cubicBezTo>
                  <a:pt x="2203787" y="241638"/>
                  <a:pt x="2197343" y="225657"/>
                  <a:pt x="2184400" y="217567"/>
                </a:cubicBezTo>
                <a:cubicBezTo>
                  <a:pt x="2161696" y="203377"/>
                  <a:pt x="2108200" y="192167"/>
                  <a:pt x="2108200" y="192167"/>
                </a:cubicBezTo>
                <a:cubicBezTo>
                  <a:pt x="2099733" y="179467"/>
                  <a:pt x="2093593" y="164860"/>
                  <a:pt x="2082800" y="154067"/>
                </a:cubicBezTo>
                <a:cubicBezTo>
                  <a:pt x="2041075" y="112342"/>
                  <a:pt x="2004452" y="124732"/>
                  <a:pt x="1943100" y="115967"/>
                </a:cubicBezTo>
                <a:cubicBezTo>
                  <a:pt x="1917608" y="112325"/>
                  <a:pt x="1892300" y="107500"/>
                  <a:pt x="1866900" y="103267"/>
                </a:cubicBezTo>
                <a:lnTo>
                  <a:pt x="1689100" y="115967"/>
                </a:lnTo>
                <a:cubicBezTo>
                  <a:pt x="1660649" y="127031"/>
                  <a:pt x="1655233" y="166767"/>
                  <a:pt x="1638300" y="192167"/>
                </a:cubicBezTo>
                <a:lnTo>
                  <a:pt x="1612900" y="230267"/>
                </a:lnTo>
                <a:cubicBezTo>
                  <a:pt x="1604433" y="242967"/>
                  <a:pt x="1602467" y="265374"/>
                  <a:pt x="1587500" y="268367"/>
                </a:cubicBezTo>
                <a:lnTo>
                  <a:pt x="1524000" y="281067"/>
                </a:lnTo>
                <a:cubicBezTo>
                  <a:pt x="1505258" y="309180"/>
                  <a:pt x="1489836" y="337710"/>
                  <a:pt x="1460500" y="357267"/>
                </a:cubicBezTo>
                <a:cubicBezTo>
                  <a:pt x="1449361" y="364693"/>
                  <a:pt x="1434374" y="363980"/>
                  <a:pt x="1422400" y="369967"/>
                </a:cubicBezTo>
                <a:cubicBezTo>
                  <a:pt x="1408748" y="376793"/>
                  <a:pt x="1397000" y="386900"/>
                  <a:pt x="1384300" y="395367"/>
                </a:cubicBezTo>
                <a:cubicBezTo>
                  <a:pt x="1365659" y="394202"/>
                  <a:pt x="1206442" y="401688"/>
                  <a:pt x="1143000" y="369967"/>
                </a:cubicBezTo>
                <a:cubicBezTo>
                  <a:pt x="1083372" y="340153"/>
                  <a:pt x="1096017" y="318855"/>
                  <a:pt x="1028700" y="268367"/>
                </a:cubicBezTo>
                <a:cubicBezTo>
                  <a:pt x="1011767" y="255667"/>
                  <a:pt x="995124" y="242570"/>
                  <a:pt x="977900" y="230267"/>
                </a:cubicBezTo>
                <a:cubicBezTo>
                  <a:pt x="965480" y="221395"/>
                  <a:pt x="953452" y="211693"/>
                  <a:pt x="939800" y="204867"/>
                </a:cubicBezTo>
                <a:cubicBezTo>
                  <a:pt x="882522" y="176228"/>
                  <a:pt x="918195" y="212263"/>
                  <a:pt x="863600" y="166767"/>
                </a:cubicBezTo>
                <a:cubicBezTo>
                  <a:pt x="849802" y="155269"/>
                  <a:pt x="841913" y="135961"/>
                  <a:pt x="825500" y="128667"/>
                </a:cubicBezTo>
                <a:cubicBezTo>
                  <a:pt x="801969" y="118209"/>
                  <a:pt x="774437" y="121553"/>
                  <a:pt x="749300" y="115967"/>
                </a:cubicBezTo>
                <a:cubicBezTo>
                  <a:pt x="736232" y="113063"/>
                  <a:pt x="723387" y="108807"/>
                  <a:pt x="711200" y="103267"/>
                </a:cubicBezTo>
                <a:cubicBezTo>
                  <a:pt x="555036" y="32283"/>
                  <a:pt x="660579" y="69460"/>
                  <a:pt x="571500" y="39767"/>
                </a:cubicBezTo>
                <a:cubicBezTo>
                  <a:pt x="558800" y="27067"/>
                  <a:pt x="551116" y="4620"/>
                  <a:pt x="533400" y="1667"/>
                </a:cubicBezTo>
                <a:cubicBezTo>
                  <a:pt x="495587" y="-4635"/>
                  <a:pt x="456989" y="8538"/>
                  <a:pt x="419100" y="14367"/>
                </a:cubicBezTo>
                <a:cubicBezTo>
                  <a:pt x="389484" y="18923"/>
                  <a:pt x="358650" y="30284"/>
                  <a:pt x="330200" y="39767"/>
                </a:cubicBezTo>
                <a:cubicBezTo>
                  <a:pt x="276990" y="119582"/>
                  <a:pt x="322926" y="38036"/>
                  <a:pt x="292100" y="192167"/>
                </a:cubicBezTo>
                <a:cubicBezTo>
                  <a:pt x="286849" y="218421"/>
                  <a:pt x="285632" y="249435"/>
                  <a:pt x="266700" y="268367"/>
                </a:cubicBezTo>
                <a:cubicBezTo>
                  <a:pt x="134585" y="400482"/>
                  <a:pt x="314269" y="225779"/>
                  <a:pt x="190500" y="331867"/>
                </a:cubicBezTo>
                <a:cubicBezTo>
                  <a:pt x="172318" y="347452"/>
                  <a:pt x="157882" y="367082"/>
                  <a:pt x="139700" y="382667"/>
                </a:cubicBezTo>
                <a:cubicBezTo>
                  <a:pt x="15931" y="488755"/>
                  <a:pt x="195615" y="314052"/>
                  <a:pt x="63500" y="446167"/>
                </a:cubicBezTo>
                <a:lnTo>
                  <a:pt x="25400" y="560467"/>
                </a:lnTo>
                <a:cubicBezTo>
                  <a:pt x="21167" y="573167"/>
                  <a:pt x="15947" y="585580"/>
                  <a:pt x="12700" y="598567"/>
                </a:cubicBezTo>
                <a:lnTo>
                  <a:pt x="0" y="649367"/>
                </a:lnTo>
                <a:cubicBezTo>
                  <a:pt x="4233" y="674767"/>
                  <a:pt x="7650" y="700317"/>
                  <a:pt x="12700" y="725567"/>
                </a:cubicBezTo>
                <a:cubicBezTo>
                  <a:pt x="16123" y="742683"/>
                  <a:pt x="21977" y="759251"/>
                  <a:pt x="25400" y="776367"/>
                </a:cubicBezTo>
                <a:cubicBezTo>
                  <a:pt x="25565" y="777190"/>
                  <a:pt x="37618" y="874189"/>
                  <a:pt x="50800" y="890667"/>
                </a:cubicBezTo>
                <a:cubicBezTo>
                  <a:pt x="60335" y="902586"/>
                  <a:pt x="74952" y="909868"/>
                  <a:pt x="88900" y="916067"/>
                </a:cubicBezTo>
                <a:cubicBezTo>
                  <a:pt x="128654" y="933735"/>
                  <a:pt x="173680" y="943612"/>
                  <a:pt x="215900" y="954167"/>
                </a:cubicBezTo>
                <a:cubicBezTo>
                  <a:pt x="228600" y="962634"/>
                  <a:pt x="243207" y="968774"/>
                  <a:pt x="254000" y="979567"/>
                </a:cubicBezTo>
                <a:cubicBezTo>
                  <a:pt x="291358" y="1016925"/>
                  <a:pt x="279649" y="1043566"/>
                  <a:pt x="304800" y="1093867"/>
                </a:cubicBezTo>
                <a:cubicBezTo>
                  <a:pt x="337026" y="1158319"/>
                  <a:pt x="319698" y="1128915"/>
                  <a:pt x="355600" y="1182767"/>
                </a:cubicBezTo>
                <a:cubicBezTo>
                  <a:pt x="372533" y="1174300"/>
                  <a:pt x="393013" y="1143980"/>
                  <a:pt x="406400" y="1157367"/>
                </a:cubicBezTo>
                <a:cubicBezTo>
                  <a:pt x="427567" y="1178534"/>
                  <a:pt x="413229" y="1216914"/>
                  <a:pt x="419100" y="1246267"/>
                </a:cubicBezTo>
                <a:cubicBezTo>
                  <a:pt x="421725" y="1259394"/>
                  <a:pt x="425299" y="1272665"/>
                  <a:pt x="431800" y="1284367"/>
                </a:cubicBezTo>
                <a:cubicBezTo>
                  <a:pt x="473133" y="1358766"/>
                  <a:pt x="467680" y="1357801"/>
                  <a:pt x="533400" y="1385967"/>
                </a:cubicBezTo>
                <a:cubicBezTo>
                  <a:pt x="545705" y="1391240"/>
                  <a:pt x="558800" y="1394434"/>
                  <a:pt x="571500" y="1398667"/>
                </a:cubicBezTo>
                <a:cubicBezTo>
                  <a:pt x="622300" y="1394434"/>
                  <a:pt x="674784" y="1399610"/>
                  <a:pt x="723900" y="1385967"/>
                </a:cubicBezTo>
                <a:cubicBezTo>
                  <a:pt x="753313" y="1377797"/>
                  <a:pt x="771140" y="1344820"/>
                  <a:pt x="800100" y="1335167"/>
                </a:cubicBezTo>
                <a:cubicBezTo>
                  <a:pt x="812800" y="1330934"/>
                  <a:pt x="825213" y="1325714"/>
                  <a:pt x="838200" y="1322467"/>
                </a:cubicBezTo>
                <a:cubicBezTo>
                  <a:pt x="981806" y="1286565"/>
                  <a:pt x="814426" y="1338858"/>
                  <a:pt x="977900" y="1284367"/>
                </a:cubicBezTo>
                <a:lnTo>
                  <a:pt x="1016000" y="1271667"/>
                </a:lnTo>
                <a:cubicBezTo>
                  <a:pt x="1032933" y="1246267"/>
                  <a:pt x="1057147" y="1224427"/>
                  <a:pt x="1066800" y="1195467"/>
                </a:cubicBezTo>
                <a:cubicBezTo>
                  <a:pt x="1076662" y="1165881"/>
                  <a:pt x="1106071" y="1055377"/>
                  <a:pt x="1143000" y="1043067"/>
                </a:cubicBezTo>
                <a:lnTo>
                  <a:pt x="1181100" y="1030367"/>
                </a:lnTo>
                <a:cubicBezTo>
                  <a:pt x="1236133" y="1034600"/>
                  <a:pt x="1291949" y="1032895"/>
                  <a:pt x="1346200" y="1043067"/>
                </a:cubicBezTo>
                <a:cubicBezTo>
                  <a:pt x="1361202" y="1045880"/>
                  <a:pt x="1370648" y="1061641"/>
                  <a:pt x="1384300" y="1068467"/>
                </a:cubicBezTo>
                <a:cubicBezTo>
                  <a:pt x="1396274" y="1074454"/>
                  <a:pt x="1409700" y="1076934"/>
                  <a:pt x="1422400" y="1081167"/>
                </a:cubicBezTo>
                <a:cubicBezTo>
                  <a:pt x="1539663" y="1070507"/>
                  <a:pt x="1595309" y="1057329"/>
                  <a:pt x="1714500" y="1081167"/>
                </a:cubicBezTo>
                <a:cubicBezTo>
                  <a:pt x="1729467" y="1084160"/>
                  <a:pt x="1738948" y="1099741"/>
                  <a:pt x="1752600" y="1106567"/>
                </a:cubicBezTo>
                <a:cubicBezTo>
                  <a:pt x="1764574" y="1112554"/>
                  <a:pt x="1778000" y="1115034"/>
                  <a:pt x="1790700" y="1119267"/>
                </a:cubicBezTo>
                <a:cubicBezTo>
                  <a:pt x="1799167" y="1131967"/>
                  <a:pt x="1804181" y="1147832"/>
                  <a:pt x="1816100" y="1157367"/>
                </a:cubicBezTo>
                <a:cubicBezTo>
                  <a:pt x="1826553" y="1165730"/>
                  <a:pt x="1842226" y="1164080"/>
                  <a:pt x="1854200" y="1170067"/>
                </a:cubicBezTo>
                <a:cubicBezTo>
                  <a:pt x="1867852" y="1176893"/>
                  <a:pt x="1879600" y="1187000"/>
                  <a:pt x="1892300" y="1195467"/>
                </a:cubicBezTo>
                <a:cubicBezTo>
                  <a:pt x="1909233" y="1191234"/>
                  <a:pt x="1928577" y="1192449"/>
                  <a:pt x="1943100" y="1182767"/>
                </a:cubicBezTo>
                <a:cubicBezTo>
                  <a:pt x="1970397" y="1164569"/>
                  <a:pt x="1968522" y="1131923"/>
                  <a:pt x="1981200" y="1106567"/>
                </a:cubicBezTo>
                <a:cubicBezTo>
                  <a:pt x="1988026" y="1092915"/>
                  <a:pt x="2000401" y="1082415"/>
                  <a:pt x="2006600" y="1068467"/>
                </a:cubicBezTo>
                <a:cubicBezTo>
                  <a:pt x="2017474" y="1044001"/>
                  <a:pt x="2023533" y="1017667"/>
                  <a:pt x="2032000" y="992267"/>
                </a:cubicBezTo>
                <a:cubicBezTo>
                  <a:pt x="2036233" y="979567"/>
                  <a:pt x="2032000" y="958400"/>
                  <a:pt x="2044700" y="954167"/>
                </a:cubicBezTo>
                <a:lnTo>
                  <a:pt x="2082800" y="941467"/>
                </a:lnTo>
                <a:cubicBezTo>
                  <a:pt x="2099733" y="945700"/>
                  <a:pt x="2116146" y="954167"/>
                  <a:pt x="2133600" y="954167"/>
                </a:cubicBezTo>
                <a:cubicBezTo>
                  <a:pt x="2283792" y="954167"/>
                  <a:pt x="2264260" y="957180"/>
                  <a:pt x="2349500" y="928767"/>
                </a:cubicBezTo>
                <a:cubicBezTo>
                  <a:pt x="2380896" y="834580"/>
                  <a:pt x="2369886" y="883639"/>
                  <a:pt x="2349500" y="700167"/>
                </a:cubicBezTo>
                <a:cubicBezTo>
                  <a:pt x="2348022" y="686862"/>
                  <a:pt x="2345163" y="672520"/>
                  <a:pt x="2336800" y="662067"/>
                </a:cubicBezTo>
                <a:cubicBezTo>
                  <a:pt x="2327265" y="650148"/>
                  <a:pt x="2311400" y="645134"/>
                  <a:pt x="2298700" y="636667"/>
                </a:cubicBezTo>
                <a:cubicBezTo>
                  <a:pt x="2290233" y="623967"/>
                  <a:pt x="2275193" y="613713"/>
                  <a:pt x="2273300" y="598567"/>
                </a:cubicBezTo>
                <a:cubicBezTo>
                  <a:pt x="2270623" y="577148"/>
                  <a:pt x="2280765" y="556008"/>
                  <a:pt x="2286000" y="535067"/>
                </a:cubicBezTo>
                <a:cubicBezTo>
                  <a:pt x="2293847" y="503680"/>
                  <a:pt x="2319867" y="477917"/>
                  <a:pt x="2311400" y="446167"/>
                </a:cubicBezTo>
                <a:close/>
              </a:path>
            </a:pathLst>
          </a:cu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TextBox 69"/>
          <p:cNvSpPr txBox="1"/>
          <p:nvPr/>
        </p:nvSpPr>
        <p:spPr>
          <a:xfrm>
            <a:off x="832438" y="518945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Kernel</a:t>
            </a:r>
          </a:p>
        </p:txBody>
      </p:sp>
    </p:spTree>
    <p:extLst>
      <p:ext uri="{BB962C8B-B14F-4D97-AF65-F5344CB8AC3E}">
        <p14:creationId xmlns:p14="http://schemas.microsoft.com/office/powerpoint/2010/main" val="116773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2835939"/>
            <a:ext cx="362600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692939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2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743600" y="1177347"/>
            <a:ext cx="0" cy="18432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574866" y="2821589"/>
            <a:ext cx="3311334" cy="1435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473200" y="1409700"/>
            <a:ext cx="1143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1616400" y="2376057"/>
            <a:ext cx="1143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2832100" y="1562100"/>
            <a:ext cx="1143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496258" y="1100435"/>
                <a:ext cx="565411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258" y="1100435"/>
                <a:ext cx="565411" cy="3808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02189" y="2228226"/>
                <a:ext cx="565411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189" y="2228226"/>
                <a:ext cx="565411" cy="3808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946400" y="1447895"/>
                <a:ext cx="565411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400" y="1447895"/>
                <a:ext cx="565411" cy="3808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/>
          <p:cNvSpPr/>
          <p:nvPr/>
        </p:nvSpPr>
        <p:spPr>
          <a:xfrm>
            <a:off x="2245555" y="1877605"/>
            <a:ext cx="114300" cy="152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030847" y="170527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x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36768" y="3536197"/>
                <a:ext cx="2767745" cy="7153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IN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IN" sz="20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IN" sz="20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IN" sz="20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p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(1)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IN" sz="2000" b="0" i="1" baseline="30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IN" sz="20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68" y="3536197"/>
                <a:ext cx="2767745" cy="71532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691647" y="570637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Similarity from Landmarks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075170" y="3518171"/>
                <a:ext cx="2773708" cy="7153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IN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IN" sz="20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IN" sz="20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IN" sz="20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p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(2)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IN" sz="2000" b="0" i="1" baseline="30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IN" sz="20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170" y="3518171"/>
                <a:ext cx="2773708" cy="71532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604202" y="3518171"/>
                <a:ext cx="2773708" cy="7153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IN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IN" sz="20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IN" sz="20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IN" sz="20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p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(3)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IN" sz="2000" b="0" i="1" baseline="30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IN" sz="20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4202" y="3518171"/>
                <a:ext cx="2773708" cy="71532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2314899" y="4979242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Predict             if</a:t>
            </a:r>
          </a:p>
        </p:txBody>
      </p:sp>
      <p:pic>
        <p:nvPicPr>
          <p:cNvPr id="22" name="Picture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052" y="4991662"/>
            <a:ext cx="628650" cy="24307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410" y="4977676"/>
            <a:ext cx="3319272" cy="25565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81000" y="4421018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Kernel Regression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81000" y="5506474"/>
                <a:ext cx="83058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Kernel PCA :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Compute covariance and Eigen Values using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506474"/>
                <a:ext cx="8305800" cy="830997"/>
              </a:xfrm>
              <a:prstGeom prst="rect">
                <a:avLst/>
              </a:prstGeom>
              <a:blipFill rotWithShape="0">
                <a:blip r:embed="rId13"/>
                <a:stretch>
                  <a:fillRect l="-1175" t="-5839" b="-153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647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54200" y="1670875"/>
            <a:ext cx="1905000" cy="1295401"/>
            <a:chOff x="4876800" y="3779075"/>
            <a:chExt cx="1905000" cy="1295401"/>
          </a:xfrm>
        </p:grpSpPr>
        <p:cxnSp>
          <p:nvCxnSpPr>
            <p:cNvPr id="3" name="Straight Connector 2"/>
            <p:cNvCxnSpPr/>
            <p:nvPr/>
          </p:nvCxnSpPr>
          <p:spPr>
            <a:xfrm flipV="1">
              <a:off x="5045534" y="3779075"/>
              <a:ext cx="0" cy="129540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 flipV="1">
              <a:off x="4876800" y="4958584"/>
              <a:ext cx="1905000" cy="1435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5334000" y="4232910"/>
              <a:ext cx="45720" cy="4572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623560" y="4385310"/>
              <a:ext cx="45720" cy="45720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5638800" y="4095750"/>
              <a:ext cx="45720" cy="45720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rgbClr val="C00000"/>
                </a:solidFill>
              </a:endParaRPr>
            </a:p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852160" y="4248150"/>
              <a:ext cx="45720" cy="45720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rgbClr val="C00000"/>
                </a:solidFill>
              </a:endParaRPr>
            </a:p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410200" y="4537710"/>
              <a:ext cx="45720" cy="4572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562600" y="4766310"/>
              <a:ext cx="45720" cy="4572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5852160" y="4705350"/>
              <a:ext cx="45720" cy="4572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6172200" y="4705350"/>
              <a:ext cx="45720" cy="4572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6019800" y="4476750"/>
              <a:ext cx="45720" cy="45720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rgbClr val="C00000"/>
                </a:solidFill>
              </a:endParaRPr>
            </a:p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6461760" y="4476750"/>
              <a:ext cx="45720" cy="4572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6248400" y="4248150"/>
              <a:ext cx="45720" cy="4572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6019800" y="3943350"/>
              <a:ext cx="45720" cy="4572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6336475" y="3967100"/>
              <a:ext cx="45720" cy="4572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5410200" y="3943350"/>
              <a:ext cx="45720" cy="4572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91647" y="570637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Landmarks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498243" y="2224882"/>
                <a:ext cx="565411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8243" y="2224882"/>
                <a:ext cx="565411" cy="3808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7754619" y="2249516"/>
                <a:ext cx="627608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619" y="2249516"/>
                <a:ext cx="627608" cy="3808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370564" y="1908390"/>
                <a:ext cx="565411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564" y="1908390"/>
                <a:ext cx="565411" cy="3808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7141713" y="1566734"/>
                <a:ext cx="565411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1713" y="1566734"/>
                <a:ext cx="565411" cy="3808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6764112" y="1728042"/>
                <a:ext cx="565411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112" y="1728042"/>
                <a:ext cx="565411" cy="3808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6484493" y="1526609"/>
                <a:ext cx="565411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493" y="1526609"/>
                <a:ext cx="565411" cy="3808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6235700" y="1704051"/>
            <a:ext cx="1905000" cy="1295401"/>
            <a:chOff x="4876800" y="3779075"/>
            <a:chExt cx="1905000" cy="1295401"/>
          </a:xfrm>
        </p:grpSpPr>
        <p:cxnSp>
          <p:nvCxnSpPr>
            <p:cNvPr id="29" name="Straight Connector 28"/>
            <p:cNvCxnSpPr/>
            <p:nvPr/>
          </p:nvCxnSpPr>
          <p:spPr>
            <a:xfrm flipV="1">
              <a:off x="5045534" y="3779075"/>
              <a:ext cx="0" cy="129540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4876800" y="4958584"/>
              <a:ext cx="1905000" cy="1435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5334000" y="4232910"/>
              <a:ext cx="45720" cy="4572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623560" y="4385310"/>
              <a:ext cx="45720" cy="4572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38800" y="4095750"/>
              <a:ext cx="45720" cy="4572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5852160" y="4248150"/>
              <a:ext cx="45720" cy="4572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5410200" y="4537710"/>
              <a:ext cx="45720" cy="4572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5562600" y="4766310"/>
              <a:ext cx="45720" cy="4572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5852160" y="4705350"/>
              <a:ext cx="45720" cy="4572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6172200" y="4705350"/>
              <a:ext cx="45720" cy="4572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6019800" y="4476750"/>
              <a:ext cx="45720" cy="4572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6461760" y="4476750"/>
              <a:ext cx="45720" cy="4572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6248400" y="4248150"/>
              <a:ext cx="45720" cy="4572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6019800" y="3943350"/>
              <a:ext cx="45720" cy="4572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6336475" y="3967100"/>
              <a:ext cx="45720" cy="4572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5410200" y="3943350"/>
              <a:ext cx="45720" cy="4572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</p:grpSp>
      <p:sp>
        <p:nvSpPr>
          <p:cNvPr id="45" name="Right Arrow 44"/>
          <p:cNvSpPr/>
          <p:nvPr/>
        </p:nvSpPr>
        <p:spPr>
          <a:xfrm>
            <a:off x="4343400" y="2066446"/>
            <a:ext cx="1270000" cy="586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7" name="Picture 4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82" y="1203247"/>
            <a:ext cx="4677156" cy="33528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373" y="1119506"/>
            <a:ext cx="4610100" cy="3206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20927" y="3269819"/>
                <a:ext cx="8305800" cy="459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For training example  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sz="22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200" dirty="0" smtClean="0"/>
                  <a:t>)  : </a:t>
                </a: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27" y="3269819"/>
                <a:ext cx="8305800" cy="459869"/>
              </a:xfrm>
              <a:prstGeom prst="rect">
                <a:avLst/>
              </a:prstGeom>
              <a:blipFill rotWithShape="0">
                <a:blip r:embed="rId13"/>
                <a:stretch>
                  <a:fillRect l="-954" t="-3947" b="-236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1059683" y="5927487"/>
                <a:ext cx="2878288" cy="643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I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IN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IN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IN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IN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p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(1)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IN" b="0" i="1" baseline="30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IN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683" y="5927487"/>
                <a:ext cx="2878288" cy="643766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037836" y="4632611"/>
                <a:ext cx="2878288" cy="643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I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IN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IN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IN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IN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p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(2)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IN" b="0" i="1" baseline="30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IN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836" y="4632611"/>
                <a:ext cx="2878288" cy="643766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030468" y="3930064"/>
                <a:ext cx="2878288" cy="643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I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IN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IN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IN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IN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p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(1)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IN" b="0" i="1" baseline="30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IN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468" y="3930064"/>
                <a:ext cx="2878288" cy="643766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/>
          <p:cNvCxnSpPr/>
          <p:nvPr/>
        </p:nvCxnSpPr>
        <p:spPr>
          <a:xfrm>
            <a:off x="1567683" y="5276377"/>
            <a:ext cx="0" cy="55538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971" y="4727612"/>
            <a:ext cx="7508176" cy="80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04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Remaining Topics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Decision </a:t>
            </a:r>
            <a:r>
              <a:rPr lang="en-IN" dirty="0" smtClean="0"/>
              <a:t>Tree</a:t>
            </a:r>
          </a:p>
          <a:p>
            <a:r>
              <a:rPr lang="en-IN" dirty="0" smtClean="0"/>
              <a:t>Random Forest</a:t>
            </a:r>
          </a:p>
          <a:p>
            <a:r>
              <a:rPr lang="en-IN" dirty="0" smtClean="0"/>
              <a:t>Hidden Markov Model</a:t>
            </a:r>
          </a:p>
          <a:p>
            <a:r>
              <a:rPr lang="en-IN" dirty="0" smtClean="0"/>
              <a:t>Genetic Algorithm</a:t>
            </a:r>
          </a:p>
          <a:p>
            <a:r>
              <a:rPr lang="en-IN" dirty="0" smtClean="0"/>
              <a:t>Convolution Neural Network</a:t>
            </a:r>
          </a:p>
          <a:p>
            <a:r>
              <a:rPr lang="en-IN" dirty="0" err="1" smtClean="0"/>
              <a:t>Kalman</a:t>
            </a:r>
            <a:r>
              <a:rPr lang="en-IN" dirty="0" smtClean="0"/>
              <a:t> Filtering</a:t>
            </a:r>
          </a:p>
          <a:p>
            <a:r>
              <a:rPr lang="en-IN" dirty="0" smtClean="0"/>
              <a:t>Particle Filtering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415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Feature Scaling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Get every feature into approximately a  -1 &lt; x</a:t>
                </a:r>
                <a:r>
                  <a:rPr lang="en-IN" baseline="-25000" dirty="0" smtClean="0"/>
                  <a:t>i </a:t>
                </a:r>
                <a:r>
                  <a:rPr lang="en-IN" dirty="0" smtClean="0"/>
                  <a:t>&lt; +1 range</a:t>
                </a:r>
              </a:p>
              <a:p>
                <a:r>
                  <a:rPr lang="en-IN" dirty="0" smtClean="0"/>
                  <a:t>Mean Normalization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I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IN" dirty="0" smtClean="0"/>
              </a:p>
              <a:p>
                <a:endParaRPr lang="en-IN" dirty="0"/>
              </a:p>
              <a:p>
                <a:r>
                  <a:rPr lang="en-IN" dirty="0" smtClean="0"/>
                  <a:t>Polynomial Linear Regression</a:t>
                </a: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I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∗ </m:t>
                    </m:r>
                    <m:sSub>
                      <m:sSubPr>
                        <m:ctrlPr>
                          <a:rPr lang="en-I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/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dirty="0" smtClean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IN" dirty="0" smtClean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/>
                          </a:rPr>
                        </m:ctrlPr>
                      </m:sSubPr>
                      <m:e>
                        <m:func>
                          <m:funcPr>
                            <m:ctrlPr>
                              <a:rPr lang="en-IN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func>
                      </m:e>
                      <m:sub/>
                    </m:sSub>
                  </m:oMath>
                </a14:m>
                <a:r>
                  <a:rPr lang="en-IN" dirty="0" smtClean="0"/>
                  <a:t>….</a:t>
                </a:r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4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Normal Equation (Mean Square Method)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8013" y="1924374"/>
            <a:ext cx="49244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63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Classification </a:t>
            </a:r>
            <a:br>
              <a:rPr lang="en-US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652" y="2597936"/>
            <a:ext cx="1492301" cy="3675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12681" y="2343150"/>
            <a:ext cx="563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0: “Negative Class” </a:t>
            </a:r>
          </a:p>
          <a:p>
            <a:r>
              <a:rPr lang="en-US" sz="2400" dirty="0" smtClean="0"/>
              <a:t>1: “Positive Class” </a:t>
            </a:r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1636690" y="3637791"/>
            <a:ext cx="5638800" cy="461665"/>
            <a:chOff x="2286000" y="2573982"/>
            <a:chExt cx="5638800" cy="461665"/>
          </a:xfrm>
        </p:grpSpPr>
        <p:sp>
          <p:nvSpPr>
            <p:cNvPr id="8" name="TextBox 7"/>
            <p:cNvSpPr txBox="1"/>
            <p:nvPr/>
          </p:nvSpPr>
          <p:spPr>
            <a:xfrm>
              <a:off x="2286000" y="2573982"/>
              <a:ext cx="563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Threshold classifier output             at 0.5:</a:t>
              </a:r>
              <a:endParaRPr lang="en-US" sz="2400" dirty="0"/>
            </a:p>
          </p:txBody>
        </p:sp>
        <p:pic>
          <p:nvPicPr>
            <p:cNvPr id="9" name="Picture 8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1200" y="2671700"/>
              <a:ext cx="678942" cy="306324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2474890" y="4193694"/>
            <a:ext cx="5638800" cy="461665"/>
            <a:chOff x="1219200" y="3311247"/>
            <a:chExt cx="5638800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1219200" y="3311247"/>
              <a:ext cx="563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If                        , predict “y = 1”</a:t>
              </a:r>
              <a:endParaRPr lang="en-US" sz="2400" dirty="0"/>
            </a:p>
          </p:txBody>
        </p:sp>
        <p:pic>
          <p:nvPicPr>
            <p:cNvPr id="12" name="Picture 1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7058" y="3408965"/>
              <a:ext cx="1483614" cy="306324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2474890" y="4789988"/>
            <a:ext cx="5638800" cy="461665"/>
            <a:chOff x="1219200" y="3849379"/>
            <a:chExt cx="5638800" cy="461665"/>
          </a:xfrm>
        </p:grpSpPr>
        <p:sp>
          <p:nvSpPr>
            <p:cNvPr id="14" name="TextBox 13"/>
            <p:cNvSpPr txBox="1"/>
            <p:nvPr/>
          </p:nvSpPr>
          <p:spPr>
            <a:xfrm>
              <a:off x="1219200" y="3849379"/>
              <a:ext cx="563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If                        , predict “y = 0”</a:t>
              </a:r>
              <a:endParaRPr lang="en-US" sz="2400" dirty="0"/>
            </a:p>
          </p:txBody>
        </p:sp>
        <p:pic>
          <p:nvPicPr>
            <p:cNvPr id="15" name="Picture 14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7058" y="3947097"/>
              <a:ext cx="1483614" cy="306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522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</p:txBody>
      </p:sp>
      <p:sp>
        <p:nvSpPr>
          <p:cNvPr id="5" name="Title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Logistic Regression: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2140854" y="1804001"/>
            <a:ext cx="6311264" cy="613014"/>
            <a:chOff x="457200" y="2569743"/>
            <a:chExt cx="6311264" cy="613014"/>
          </a:xfrm>
        </p:grpSpPr>
        <p:sp>
          <p:nvSpPr>
            <p:cNvPr id="7" name="TextBox 6"/>
            <p:cNvSpPr txBox="1"/>
            <p:nvPr/>
          </p:nvSpPr>
          <p:spPr>
            <a:xfrm>
              <a:off x="457200" y="2569743"/>
              <a:ext cx="5638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Logistic Regression:</a:t>
              </a:r>
              <a:endParaRPr lang="en-US" sz="3200" dirty="0"/>
            </a:p>
          </p:txBody>
        </p:sp>
        <p:pic>
          <p:nvPicPr>
            <p:cNvPr id="8" name="Picture 7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9286" y="2747567"/>
              <a:ext cx="2559178" cy="435190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854" y="3008404"/>
            <a:ext cx="2592324" cy="41696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32839"/>
            <a:ext cx="2372868" cy="76809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33105" y="4480132"/>
            <a:ext cx="563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Sigmoid function</a:t>
            </a:r>
          </a:p>
          <a:p>
            <a:r>
              <a:rPr lang="en-US" sz="2400" dirty="0" smtClean="0"/>
              <a:t>Logistic function</a:t>
            </a:r>
            <a:endParaRPr lang="en-US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262643" y="5614078"/>
            <a:ext cx="3131491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4405643" y="4025746"/>
            <a:ext cx="1836643" cy="1914204"/>
            <a:chOff x="6695890" y="235759"/>
            <a:chExt cx="2036221" cy="2122211"/>
          </a:xfrm>
        </p:grpSpPr>
        <p:sp>
          <p:nvSpPr>
            <p:cNvPr id="16" name="TextBox 15"/>
            <p:cNvSpPr txBox="1"/>
            <p:nvPr/>
          </p:nvSpPr>
          <p:spPr>
            <a:xfrm>
              <a:off x="7123033" y="1896305"/>
              <a:ext cx="3064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prstClr val="black"/>
                  </a:solidFill>
                  <a:latin typeface="Calibri"/>
                </a:rPr>
                <a:t>z</a:t>
              </a:r>
              <a:endParaRPr lang="en-US" sz="24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695890" y="37863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Calibri"/>
                </a:rPr>
                <a:t>1</a:t>
              </a:r>
              <a:endParaRPr lang="en-US" sz="20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7110155" y="235759"/>
              <a:ext cx="0" cy="1823663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1581" y="508234"/>
              <a:ext cx="430530" cy="255270"/>
            </a:xfrm>
            <a:prstGeom prst="rect">
              <a:avLst/>
            </a:prstGeom>
          </p:spPr>
        </p:pic>
        <p:cxnSp>
          <p:nvCxnSpPr>
            <p:cNvPr id="20" name="Straight Arrow Connector 19"/>
            <p:cNvCxnSpPr/>
            <p:nvPr/>
          </p:nvCxnSpPr>
          <p:spPr>
            <a:xfrm>
              <a:off x="6992872" y="1277874"/>
              <a:ext cx="217553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991853" y="600075"/>
              <a:ext cx="217553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Freeform 25"/>
          <p:cNvSpPr/>
          <p:nvPr/>
        </p:nvSpPr>
        <p:spPr>
          <a:xfrm rot="18529293">
            <a:off x="3340482" y="4318502"/>
            <a:ext cx="2557504" cy="1273578"/>
          </a:xfrm>
          <a:custGeom>
            <a:avLst/>
            <a:gdLst>
              <a:gd name="connsiteX0" fmla="*/ 3857669 w 3857669"/>
              <a:gd name="connsiteY0" fmla="*/ 2230287 h 2230287"/>
              <a:gd name="connsiteX1" fmla="*/ 2878875 w 3857669"/>
              <a:gd name="connsiteY1" fmla="*/ 1431797 h 2230287"/>
              <a:gd name="connsiteX2" fmla="*/ 1204621 w 3857669"/>
              <a:gd name="connsiteY2" fmla="*/ 1238614 h 2230287"/>
              <a:gd name="connsiteX3" fmla="*/ 148554 w 3857669"/>
              <a:gd name="connsiteY3" fmla="*/ 195425 h 2230287"/>
              <a:gd name="connsiteX4" fmla="*/ 32644 w 3857669"/>
              <a:gd name="connsiteY4" fmla="*/ 2242 h 2230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7669" h="2230287">
                <a:moveTo>
                  <a:pt x="3857669" y="2230287"/>
                </a:moveTo>
                <a:cubicBezTo>
                  <a:pt x="3589359" y="1913681"/>
                  <a:pt x="3321050" y="1597076"/>
                  <a:pt x="2878875" y="1431797"/>
                </a:cubicBezTo>
                <a:cubicBezTo>
                  <a:pt x="2436700" y="1266518"/>
                  <a:pt x="1659674" y="1444676"/>
                  <a:pt x="1204621" y="1238614"/>
                </a:cubicBezTo>
                <a:cubicBezTo>
                  <a:pt x="749568" y="1032552"/>
                  <a:pt x="343883" y="401487"/>
                  <a:pt x="148554" y="195425"/>
                </a:cubicBezTo>
                <a:cubicBezTo>
                  <a:pt x="-46775" y="-10637"/>
                  <a:pt x="-7066" y="-4198"/>
                  <a:pt x="32644" y="22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4938288" y="487325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0.5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266810" y="4154617"/>
                <a:ext cx="3790012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400" dirty="0" smtClean="0"/>
                  <a:t>If g(z) &gt;= 0.5 then class is +</a:t>
                </a:r>
                <a:r>
                  <a:rPr lang="en-IN" sz="2400" dirty="0" err="1" smtClean="0"/>
                  <a:t>ve</a:t>
                </a:r>
                <a:endParaRPr lang="en-IN" sz="2400" dirty="0" smtClean="0"/>
              </a:p>
              <a:p>
                <a:r>
                  <a:rPr lang="en-IN" sz="2400" dirty="0" smtClean="0"/>
                  <a:t>i.e.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sz="2400" i="1" dirty="0" smtClean="0"/>
                  <a:t> &gt;= 0 </a:t>
                </a:r>
              </a:p>
              <a:p>
                <a:endParaRPr lang="en-IN" sz="2400" dirty="0" smtClean="0"/>
              </a:p>
              <a:p>
                <a:r>
                  <a:rPr lang="en-IN" sz="2400" dirty="0" smtClean="0"/>
                  <a:t>If </a:t>
                </a:r>
                <a:r>
                  <a:rPr lang="en-IN" sz="2400" dirty="0"/>
                  <a:t>g(z) </a:t>
                </a:r>
                <a:r>
                  <a:rPr lang="en-IN" sz="2400" dirty="0" smtClean="0"/>
                  <a:t>&lt; </a:t>
                </a:r>
                <a:r>
                  <a:rPr lang="en-IN" sz="2400" dirty="0"/>
                  <a:t>0.5 then class is </a:t>
                </a:r>
                <a:r>
                  <a:rPr lang="en-IN" sz="2400" dirty="0" smtClean="0"/>
                  <a:t>-</a:t>
                </a:r>
                <a:r>
                  <a:rPr lang="en-IN" sz="2400" dirty="0" err="1" smtClean="0"/>
                  <a:t>ve</a:t>
                </a:r>
                <a:endParaRPr lang="en-IN" sz="2400" dirty="0"/>
              </a:p>
              <a:p>
                <a:r>
                  <a:rPr lang="en-IN" sz="2400" dirty="0"/>
                  <a:t>i.e.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IN" sz="2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sz="2400" i="1" dirty="0"/>
                  <a:t> </a:t>
                </a:r>
                <a:r>
                  <a:rPr lang="en-IN" sz="2400" i="1" dirty="0" smtClean="0"/>
                  <a:t>&lt; 0 </a:t>
                </a:r>
                <a:endParaRPr lang="en-IN" sz="2400" i="1" dirty="0"/>
              </a:p>
              <a:p>
                <a:endParaRPr lang="en-IN" sz="2400" i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810" y="4154617"/>
                <a:ext cx="3790012" cy="2308324"/>
              </a:xfrm>
              <a:prstGeom prst="rect">
                <a:avLst/>
              </a:prstGeom>
              <a:blipFill rotWithShape="0">
                <a:blip r:embed="rId10"/>
                <a:stretch>
                  <a:fillRect l="-2412" t="-2116" r="-17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500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y \in \{0,1\}&#10;$&#10;&#10;\end{document}"/>
  <p:tag name="IGUANATEXSIZE" val="3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),y) = &#10;\left\{ \begin{array}{rl}&#10;- \mathrm{log}(h_\theta(x)) &amp;\mbox{if $y = 1$} \\&#10;- \mathrm{log}(1-h_\theta(x)) &amp;\mbox{if $y = 0$} &#10;\end{array} \right.&#10;$&#10;% \delta_i^{(l)} = \left(\sum_j W_{ji}^{(l)} \delta_j^{(l+1)}\right) f'(z_i^{(l)})&#10;&#10;&#10;&#10;\end{document}"/>
  <p:tag name="IGUANATEXSIZE" val="2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left[ \begin{smallmatrix}&#10;0\\0\\0\\1&#10;\end{smallmatrix} \right]&#10;$&#10;&#10;\end{document}"/>
  <p:tag name="IGUANATEXSIZE" val="2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\displaystyle&#10;J(\theta) = -\frac{1}{m} \left[ \sum^m_{i=1} y^{(i)} \log h_\theta (x^{(i)}) + (1 - y^{(i)}) \log(1-h_\theta(x^{(i)})) \right] + \frac{\lambda}{2m} \sum^n_{j=1} \theta_j^2&#10;$&#10;&#10;\end{document}"/>
  <p:tag name="IGUANATEXSIZE" val="18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\displaystyle&#10;J(\Theta) = -\frac{1}{m} \left[ \sum^m_{i=1} \sum^K_{k=1} y^{(i)}_k \log (h_\Theta (x^{(i)}))_k + (1 - y^{(i)}_k) \log(1-(h_\Theta(x^{(i)}))_k) \right] &#10;$&#10;&#10;\end{document}"/>
  <p:tag name="IGUANATEXSIZE" val="18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\displaystyle&#10;+ \frac{\lambda}{2m} \sum^{L-1}_{l=1} \sum^{s_l}_{i=1} \sum^{s_{l+1}}_{j=1} (\Theta_{ji}^{(l)})^2&#10;$&#10;&#10;\end{document}"/>
  <p:tag name="IGUANATEXSIZE" val="18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h_\Theta(x) \in \mathbb{R}^K&#10;$&#10;&#10;\end{document}"/>
  <p:tag name="IGUANATEXSIZE" val="2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(h_\Theta(x))_i = i^{th}$ output&#10;&#10;\end{document}"/>
  <p:tag name="IGUANATEXSIZE" val="2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a^{(1)} = x&#10;$&#10;&#10;\end{document}"/>
  <p:tag name="IGUANATEXSIZE" val="2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x&#10;$&#10;&#10;\end{document}"/>
  <p:tag name="IGUANATEXSIZE" val="2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y&#10;$&#10;&#10;\end{document}"/>
  <p:tag name="IGUANATEXSIZE" val="2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z^{(2)} = \Theta^{(1)} a^{(1)}&#10;$&#10;&#10;\end{document}"/>
  <p:tag name="IGUANATEXSIZE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 = -\frac{1}{m}[ \sum\limits^{m}_{i=1} y^{(i)} \log {h_\theta(x^{(i)})}+ (1-y^{(i)}) \log {(1 - h_\theta(x^{(i)})})]&#10;$&#10;% \delta_i^{(l)} = \left(\sum_j W_{ji}^{(l)} \delta_j^{(l+1)}\right) f'(z_i^{(l)})&#10;&#10;&#10;&#10;\end{document}"/>
  <p:tag name="IGUANATEXSIZE" val="2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a^{(2)} = g(z^{(2)})&#10;$&#10;&#10;\end{document}"/>
  <p:tag name="IGUANATEXSIZE" val="2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z^{(3)} = \Theta^{(2)} a^{(2)}&#10;$&#10;&#10;\end{document}"/>
  <p:tag name="IGUANATEXSIZE" val="2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a^{(3)} = g(z^{(3)})&#10;$&#10;&#10;\end{document}"/>
  <p:tag name="IGUANATEXSIZE" val="2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z^{(4)} = \Theta^{(3)} a^{(3)}&#10;$&#10;&#10;\end{document}"/>
  <p:tag name="IGUANATEXSIZE" val="2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a^{(4)} = h_\Theta(x) = g(z^{(4)})&#10;$&#10;&#10;\end{document}"/>
  <p:tag name="IGUANATEXSIZE" val="2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(add $&#10;a_0^{(2)}&#10;$)&#10;&#10;\end{document}"/>
  <p:tag name="IGUANATEXSIZE" val="2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(add $&#10;a_0^{(3)}&#10;$)&#10;&#10;\end{document}"/>
  <p:tag name="IGUANATEXSIZE" val="2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l&#10;$&#10;&#10;\end{document}"/>
  <p:tag name="IGUANATEXSIZE" val="2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j&#10;$&#10;&#10;\end{document}"/>
  <p:tag name="IGUANATEXSIZE" val="2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delta_j^{(l)} =&#10;$&#10;&#10;\end{document}"/>
  <p:tag name="IGUANATEXSIZE" val="2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^{(i)}(x)&#10;$&#10;\end{document}"/>
  <p:tag name="IGUANATEXSIZE" val="28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delta_j^{(4)} = a_j^{(4)} - y_j &#10;$&#10;&#10;\end{document}"/>
  <p:tag name="IGUANATEXSIZE" val="2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delta^{(3)} = (\Theta^{(3)})^T \delta^{(4)} .* g'(z^{(3)})&#10;$&#10;&#10;\end{document}"/>
  <p:tag name="IGUANATEXSIZE" val="2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delta^{(2)} = (\Theta&#10;^{(2)})^T \delta^{(3)} .* g'(z^{(2)})&#10;$&#10;&#10;\end{document}"/>
  <p:tag name="IGUANATEXSIZE" val="2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{ (x^{(1)}, y^{(1)}), \dots, (x^{(m)}, y^{(m)}) \}&#10;$&#10;&#10;\end{document}"/>
  <p:tag name="IGUANATEXSIZE" val="2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D_{ij}^{(l)} := \frac{1}{m}\bigtriangleup_{ij}^{(l)} + \lambda \Theta_{ij}^{(l)}&#10;$ if $j \neq 0$&#10;&#10;\end{document}"/>
  <p:tag name="IGUANATEXSIZE" val="2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D_{ij}^{(l)} := \frac{1}{m}\bigtriangleup_{ij}^{(l)}&#10;$ &#10;&#10;\end{document}"/>
  <p:tag name="IGUANATEXSIZE" val="2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&#10;if $j = 0$&#10;&#10;\end{document}"/>
  <p:tag name="IGUANATEXSIZE" val="2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frac{\partial}{\partial \Theta_{ij}^{(l)}}J(\Theta) = D_{ij}^{(l)}&#10;$&#10;&#10;\end{document}"/>
  <p:tag name="IGUANATEXSIZE" val="2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i = 1$ to $m&#10;$&#10;&#10;\end{document}"/>
  <p:tag name="IGUANATEXSIZE" val="2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a^{(1)} = x^{(i)}&#10;$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left[ \sum\limits^{m}_{i=1} (h_\theta(x^{(i)})-y^{(i)})^2  + \lambda \sum\limits^n_{j=1} \theta_j^2 \right]&#10;$&#10;&#10;\end{document}"/>
  <p:tag name="IGUANATEXSIZE" val="22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a^{(l)}&#10;$&#10;&#10;\end{document}"/>
  <p:tag name="IGUANATEXSIZE" val="2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l = 2,3,\dots,L&#10;$&#10;&#10;\end{document}"/>
  <p:tag name="IGUANATEXSIZE" val="2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y^{(i)}&#10;$&#10;&#10;\end{document}"/>
  <p:tag name="IGUANATEXSIZE" val="2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delta^{(L)} = a^{(L)}-y^{(i)}&#10;$&#10;&#10;\end{document}"/>
  <p:tag name="IGUANATEXSIZE" val="2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delta^{(L-1)}, \delta^{(L-2)}, \dots, \delta^{(2)}&#10;$&#10;&#10;\end{document}"/>
  <p:tag name="IGUANATEXSIZE" val="2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bigtriangleup_{ij}^{(l)} := \bigtriangleup_{ij}^{(l)} + a_j^{(l)}\delta_i^{(l+1)}&#10;$&#10;&#10;\end{document}"/>
  <p:tag name="IGUANATEXSIZE" val="2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bigtriangleup_{ij}^{(l)} = 0&#10;$&#10;&#10;\end{document}"/>
  <p:tag name="IGUANATEXSIZE" val="2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l,i,j&#10;$&#10;&#10;\end{document}"/>
  <p:tag name="IGUANATEXSIZE" val="2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= - y \log \frac{1}{1+e^{-\theta^Tx}}&#10;- (1-y) \log (1 - \frac{1}{1+e^{-\theta^Tx}})&#10;$&#10;&#10;\end{document}"/>
  <p:tag name="IGUANATEXSIZE" val="24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-\log \frac{1}{1+e^{-z}}&#10;$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\theta = \left(X^TX + \lambda \left[\begin{smallmatrix}&#10;0 &amp; &amp; &amp; &amp;\\&#10;&amp; 1 &amp; &amp;  &amp;\\&#10;&amp; &amp; 1 &amp; &amp;\\&#10;&amp; &amp; &amp; \ddots &amp;\\&#10;&amp; &amp; &amp; &amp; 1&#10;\end{smallmatrix}\right]&#10;\right)^{-1} X^T y&#10;$&#10;&#10;\end{document}"/>
  <p:tag name="IGUANATEXSIZE" val="30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z&#10;$&#10;&#10;\end{document}"/>
  <p:tag name="IGUANATEXSIZE" val="20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z&#10;$&#10;&#10;\end{document}"/>
  <p:tag name="IGUANATEXSIZE" val="20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-\log(1 - \frac{1}{1+e^{-z}})&#10;$&#10;&#10;\end{document}"/>
  <p:tag name="IGUANATEXSIZE" val="2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-\log \frac{1}{1+e^{-z}}&#10;$&#10;&#10;\end{document}"/>
  <p:tag name="IGUANATEXSIZE" val="20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z&#10;$&#10;&#10;\end{document}"/>
  <p:tag name="IGUANATEXSIZE" val="2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z&#10;$&#10;&#10;\end{document}"/>
  <p:tag name="IGUANATEXSIZE" val="2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-\log(1 - \frac{1}{1+e^{-z}})&#10;$&#10;&#10;\end{document}"/>
  <p:tag name="IGUANATEXSIZE" val="20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z&#10;$&#10;&#10;\end{document}"/>
  <p:tag name="IGUANATEXSIZE" val="2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z&#10;$&#10;&#10;\end{document}"/>
  <p:tag name="IGUANATEXSIZE" val="20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min_\theta \frac{1}{m} &#10;\left[ \sum^m_{i=1} y ^{(i)} \left(-\log h_\theta(x^{(i)})\right)&#10;+ (1-y^{(i)}) \left((-\log(1-h_\theta(x^{(i)}))\right)&#10;\right]&#10;+ \frac{\lambda}{2m} \sum^n_{j=1} \theta_j^2&#10;$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(x^{(1)}, y^{(1)})&#10;$&#10;&#10;&#10;\end{document}"/>
  <p:tag name="IGUANATEXSIZE" val="2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min_\theta C \sum_{i=1}^m \left[&#10;y^{(i)} cost_1(\theta^Tx^{(i)}) + &#10;(1-y^{(i)}) cost_0(\theta^Tx^{(i)})&#10;\right] + &#10;\frac{1}{2} \sum_{i=1}^{n} \theta_j^2&#10;$&#10;&#10;\end{document}"/>
  <p:tag name="IGUANATEXSIZE" val="20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y = 1&#10;$&#10;&#10;\end{document}"/>
  <p:tag name="IGUANATEXSIZE" val="24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y = 0&#10;$&#10;&#10;\end{document}"/>
  <p:tag name="IGUANATEXSIZE" val="24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theta^Tx \geq 1&#10;$&#10;&#10;\end{document}"/>
  <p:tag name="IGUANATEXSIZE" val="24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theta^Tx \leq -1&#10;$&#10;&#10;\end{document}"/>
  <p:tag name="IGUANATEXSIZE" val="24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geq 0&#10;$&#10;&#10;\end{document}"/>
  <p:tag name="IGUANATEXSIZE" val="24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&lt; 0&#10;$&#10;&#10;\end{document}"/>
  <p:tag name="IGUANATEXSIZE" val="24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u = \begin{bmatrix} &#10;u_1 \\&#10;u_2 \\&#10;\end{bmatrix} \quad\quad v = \begin{bmatrix} &#10;v_1 \\&#10;v_2 \\&#10;\end{bmatrix}&#10;$&#10;&#10;&#10;\end{document}"/>
  <p:tag name="IGUANATEXSIZE" val="30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min_\theta \frac{1}{2} \sum\limits_{j=1}^n \theta_j^2&#10;$&#10;&#10;&#10;\end{document}"/>
  <p:tag name="IGUANATEXSIZE" val="30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&#10;\begin{align*}&#10;\mathrm{s.t.}\quad &amp;\theta^Tx^{(i)} \geq 1 \quad\quad \mathrm{if} \; y^{(i)}=1\\&#10;&amp;\theta^Tx^{(i)} \leq -1 \quad\; \mathrm{if} \; y^{(i)}=0&#10;\end{align*}&#10;&#10;&#10;\end{document}"/>
  <p:tag name="IGUANATEXSIZE" val="3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(x^{(2)}, y^{(2)})&#10;$&#10;&#10;&#10;\end{document}"/>
  <p:tag name="IGUANATEXSIZE" val="24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Predict $y=1$ if&#10;\end{document}"/>
  <p:tag name="IGUANATEXSIZE" val="30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\begin{align*}&#10;\theta_0 &amp;+ \theta_1 x_1 + \theta_2 x_2  + \theta_3 x_1x_2 \\&#10; &amp;+ \theta_4x_1^2 + \theta_5x_2^2 + \dots \geq 0&#10;\end{align*}&#10;&#10;&#10;\end{document}"/>
  <p:tag name="IGUANATEXSIZE" val="30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f_1,f_2,f_3,\dots&#10;$&#10;&#10;\end{document}"/>
  <p:tag name="IGUANATEXSIZE" val="30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y = 1&#10;$&#10;&#10;\end{document}"/>
  <p:tag name="IGUANATEXSIZE" val="22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theta_0 + \theta_1f_1 + \theta_2f_2 + \theta_3f_3 \geq 0&#10;$&#10;&#10;\end{document}"/>
  <p:tag name="IGUANATEXSIZE" val="22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(x^{(1)},y^{(1)}),(x^{(2)},y^{(2)}),\dots,(x^{(m)},y^{(m)}),&#10;$&#10;&#10;\end{document}"/>
  <p:tag name="IGUANATEXSIZE" val="22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l^{(1)} = x^{(1)},l^{(2)} = x^{(2)},\dots, l^{(m)} = x^{(m)}.&#10;$&#10;&#10;\end{document}"/>
  <p:tag name="IGUANATEXSIZE" val="22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in_\theta C \sum^m_{i=1} y^{(i)} cost_1(\theta^Tf^{(i)}) &#10;+ (1-y^{(i)})cost_0(\theta^Tf^{(i)}) +&#10;\frac{1}{2} \sum^n_{j=1} \theta_j^2&#10;$&#10;&#10;\end{document}"/>
  <p:tag name="IGUANATEXSIZE" val="2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(x^{(m)}, y^{(m)})&#10;$&#10;&#10;&#10;\end{document}"/>
  <p:tag name="IGUANATEXSIZE" val="2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vdots&#10;$&#10;&#10;&#10;\end{document}"/>
  <p:tag name="IGUANATEXSIZE" val="2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(x^{(1)}_{test}, y^{(1)}_{test})&#10;$&#10;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lt; 0.5&#10;$&#10;&#10;\end{document}"/>
  <p:tag name="IGUANATEXSIZE" val="3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(x^{(2)}_{test}, y^{(2)}_{test})&#10;$&#10;&#10;&#10;\end{document}"/>
  <p:tag name="IGUANATEXSIZE" val="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(x^{(m_{test})}_{test}, y^{(m_{test})}_{test})&#10;$&#10;&#10;&#10;\end{document}"/>
  <p:tag name="IGUANATEXSIZE" val="2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vdots&#10;$&#10;&#10;&#10;\end{document}"/>
  <p:tag name="IGUANATEXSIZE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(x^{(1)}_{cv}, y^{(1)}_{cv})&#10;$&#10;&#10;&#10;\end{document}"/>
  <p:tag name="IGUANATEXSIZE" val="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(x^{(2)}_{cv}, y^{(2)}_{cv})&#10;$&#10;&#10;&#10;\end{document}"/>
  <p:tag name="IGUANATEXSIZE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(x^{(m_{cv})}_{cv}, y^{(m_{cv})}_{cv})&#10;$&#10;&#10;&#10;\end{document}"/>
  <p:tag name="IGUANATEXSIZE" val="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vdots&#10;$&#10;&#10;&#10;\end{document}"/>
  <p:tag name="IGUANATEXSIZE" val="2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_{cv} (\theta)&#10;$&#10;&#10;&#10;\end{document}"/>
  <p:tag name="IGUANATEXSIZE" val="2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_{train} (\theta)&#10;$&#10;&#10;&#10;\end{document}"/>
  <p:tag name="IGUANATEXSIZE" val="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c^{(1)}, \dots, c^{(m)}, \mu_1, \dots, \mu_K &#10;$&#10;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\ge 0.5&#10;$&#10;&#10;\end{document}"/>
  <p:tag name="IGUANATEXSIZE" val="3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(c^{(1)}, \dots, c^{(m)}, \mu_1, \dots, \mu_K)&#10;$&#10;&#10;\end{document}"/>
  <p:tag name="IGUANATEXSIZE" val="2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(c^{(1)}, \dots, c^{(m)}, \mu_1, \dots, \mu_K)&#10;$&#10;&#10;\end{document}"/>
  <p:tag name="IGUANATEXSIZE" val="2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&#10;$&#10;&#10;\end{document}"/>
  <p:tag name="IGUANATEXSIZE" val="2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u = \begin{bmatrix} 0 \\ 0 \end{bmatrix}&#10;\Sigma = \begin{bmatrix} 0.6 &amp;  0 \\ 0 &amp; 1 \end{bmatrix}&#10;$&#10;&#10;\end{document}"/>
  <p:tag name="IGUANATEXSIZE" val="2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u = \begin{bmatrix} 0 \\ 0 \end{bmatrix}&#10;\Sigma = \begin{bmatrix} 1&amp;  0 \\ 0 &amp; 1\end{bmatrix}&#10;$&#10;&#10;\end{document}"/>
  <p:tag name="IGUANATEXSIZE" val="2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_1&#10;$&#10;&#10;\end{document}"/>
  <p:tag name="IGUANATEXSIZE" val="1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_2&#10;$&#10;&#10;\end{document}"/>
  <p:tag name="IGUANATEXSIZE" val="1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_1&#10;$&#10;&#10;\end{document}"/>
  <p:tag name="IGUANATEXSIZE" val="1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_2&#10;$&#10;&#10;\end{document}"/>
  <p:tag name="IGUANATEXSIZE" val="1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_1&#10;$&#10;&#10;\end{document}"/>
  <p:tag name="IGUANATEXSIZE" val="1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_2&#10;$&#10;&#10;\end{document}"/>
  <p:tag name="IGUANATEXSIZE" val="1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_2&#10;$&#10;&#10;\end{document}"/>
  <p:tag name="IGUANATEXSIZE" val="18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u = \begin{bmatrix} 0 \\ 0.5 \end{bmatrix}&#10;\Sigma = \begin{bmatrix} 1&amp;  0 \\ 0 &amp; 1\end{bmatrix}&#10;$&#10;&#10;\end{document}"/>
  <p:tag name="IGUANATEXSIZE" val="2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u = \begin{bmatrix} 1.5 \\ -0.5 \end{bmatrix}&#10;\Sigma = \begin{bmatrix} 1&amp;  0 \\ 0 &amp; 1\end{bmatrix}&#10;$&#10;&#10;\end{document}"/>
  <p:tag name="IGUANATEXSIZE" val="2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_1&#10;$&#10;&#10;\end{document}"/>
  <p:tag name="IGUANATEXSIZE" val="18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_2&#10;$&#10;&#10;\end{document}"/>
  <p:tag name="IGUANATEXSIZE" val="18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_1&#10;$&#10;&#10;\end{document}"/>
  <p:tag name="IGUANATEXSIZE" val="18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_2&#10;$&#10;&#10;\end{document}"/>
  <p:tag name="IGUANATEXSIZE" val="18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_1&#10;$&#10;&#10;\end{document}"/>
  <p:tag name="IGUANATEXSIZE" val="1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 = g(\;\theta^Tx\;)&#10;$&#10;&#10;\end{document}"/>
  <p:tag name="IGUANATEXSIZE" val="36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_2&#10;$&#10;&#10;\end{document}"/>
  <p:tag name="IGUANATEXSIZE" val="18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_1&#10;$&#10;&#10;\end{document}"/>
  <p:tag name="IGUANATEXSIZE" val="18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_2&#10;$&#10;&#10;\end{document}"/>
  <p:tag name="IGUANATEXSIZE" val="18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u, \Sigma&#10;$&#10;&#10;\end{document}"/>
  <p:tag name="IGUANATEXSIZE" val="2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p(x; \mu, \Sigma) =&#10;\frac{1}{(2\pi)^{\frac{n}{2}}|\Sigma |^{\frac{1}{2}}} \exp&#10;\left(-\frac{1}{2} (x-\mu)^T\Sigma^{-1}(x-\mu)&#10;\right)&#10;$&#10;&#10;\end{document}"/>
  <p:tag name="IGUANATEXSIZE" val="2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{ x^{(1)}, x^{(2)}, \dots, x^{(m)} \}&#10;$&#10;&#10;\end{document}"/>
  <p:tag name="IGUANATEXSIZE" val="2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u = \frac{1}{m} \sum_{i=1}^{m} x^{(i)}&#10;$&#10;&#10;\end{document}"/>
  <p:tag name="IGUANATEXSIZE" val="2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Sigma = \frac{1}{m} \sum_{i=1}^m (x^{(i)}-\mu)(x^{(i)}-\mu)^T&#10;$&#10;&#10;\end{document}"/>
  <p:tag name="IGUANATEXSIZE" val="2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z_1&#10;$&#10;&#10;\end{document}"/>
  <p:tag name="IGUANATEXSIZE" val="2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^{(1)}&#10;$&#10;&#10;\end{document}"/>
  <p:tag name="IGUANATEXSIZE" val="2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g(z) = \frac{1}{1+e^{-z}}&#10;$&#10;&#10;\end{document}"/>
  <p:tag name="IGUANATEXSIZE" val="3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rightarrow z^{(1)}&#10;$&#10;&#10;\end{document}"/>
  <p:tag name="IGUANATEXSIZE" val="26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rightarrow z^{(2)}&#10;$&#10;&#10;\end{document}"/>
  <p:tag name="IGUANATEXSIZE" val="26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^{(2)}&#10;$&#10;&#10;\end{document}"/>
  <p:tag name="IGUANATEXSIZE" val="26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^{(m)}&#10;$&#10;&#10;\end{document}"/>
  <p:tag name="IGUANATEXSIZE" val="26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rightarrow z^{(m)}&#10;$&#10;&#10;\end{document}"/>
  <p:tag name="IGUANATEXSIZE" val="26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vdots&#10;$&#10;&#10;\end{document}"/>
  <p:tag name="IGUANATEXSIZE" val="26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n&#10;$&#10;&#10;\end{document}"/>
  <p:tag name="IGUANATEXSIZE" val="2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k&#10;$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z) &#10;$&#10;&#10;\end{document}"/>
  <p:tag name="IGUANATEXSIZE" val="2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Sigma = \frac{1}{m} \sum_{i=1}^n (x^{(i)})(x^{(i)})^T&#10;$&#10;&#10;\end{document}"/>
  <p:tag name="IGUANATEXSIZE" val="2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Sigma&#10;$&#10;&#10;\end{document}"/>
  <p:tag name="IGUANATEXSIZE" val="2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U = \begin{bmatrix} &#10;| &amp; | &amp;  &amp; | \\&#10;u^{(1)} &amp; u^{(2)} &amp; \dots &amp; u^{(n)}\\&#10;| &amp; | &amp;  &amp; | \\&#10;\end{bmatrix} \in \mathbb{R}^{n \times n}&#10;$&#10;&#10;\end{document}"/>
  <p:tag name="IGUANATEXSIZE" val="2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z_1&#10;$&#10;&#10;\end{document}"/>
  <p:tag name="IGUANATEXSIZE" val="2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k&#10;$&#10;&#10;\end{document}"/>
  <p:tag name="IGUANATEXSIZE" val="28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frac { \frac{1}{m} \sum_{i=1}^m \| x^{(i)} - x^{(i)}_{approx} \|^2 }&#10;{&#10;\frac{1}{m} \sum_{i=1}^m \| x^{(i)} \|^2&#10;} \leq 0.01&#10;$&#10;&#10;\end{document}"/>
  <p:tag name="IGUANATEXSIZE" val="2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0 \le h_\theta(x) \le 1&#10;$&#10;&#10;\end{document}"/>
  <p:tag name="IGUANATEXSIZE" val="3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, x_2 \in \{ 0, 1\}&#10;$&#10;&#10;\end{document}"/>
  <p:tag name="IGUANATEXSIZE" val="2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y = x_1 $ AND $ x_2$&#10;&#10;\end{document}"/>
  <p:tag name="IGUANATEXSIZE" val="2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2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&#10;$&#10;&#10;\end{document}"/>
  <p:tag name="IGUANATEXSIZE" val="2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+1&#10;$&#10;&#10;\end{document}"/>
  <p:tag name="IGUANATEXSIZE" val="2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1&#10;$&#10;&#10;\end{document}"/>
  <p:tag name="IGUANATEXSIZE" val="2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&#10;\end{document}"/>
  <p:tag name="IGUANATEXSIZE" val="2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&#10;\end{document}"/>
  <p:tag name="IGUANATEXSIZE" val="2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 = g(\;\theta^Tx\;)&#10;$&#10;&#10;\end{document}"/>
  <p:tag name="IGUANATEXSIZE" val="3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m} \sum\limits^{m}_{i=1} \mathrm{Cost}(h_\theta(x^{(i)}),y^{(i)}) &#10;$&#10;% \delta_i^{(l)} = \left(\sum_j W_{ji}^{(l)} \delta_j^{(l+1)}\right) f'(z_i^{(l)})&#10;&#10;&#10;&#10;\end{document}"/>
  <p:tag name="IGUANATEXSIZE" val="2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z) &#10;$&#10;&#10;\end{document}"/>
  <p:tag name="IGUANATEXSIZE" val="2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 = 0 $ or $1$&#10;&#10;\end{document}"/>
  <p:tag name="IGUANATEXSIZE" val="2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y \in \mathbb{R}^K&#10;$&#10;&#10;\end{document}"/>
  <p:tag name="IGUANATEXSIZE" val="2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{ (x^{(1)}, y^{(1)}), (x^{(2)}, y^{(2)}), \dots, (x^{(m)}, y^{(m)}) \}&#10;$&#10;&#10;\end{document}"/>
  <p:tag name="IGUANATEXSIZE" val="2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L =&#10;$&#10;&#10;\end{document}"/>
  <p:tag name="IGUANATEXSIZE" val="2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s_l =&#10;$&#10;&#10;\end{document}"/>
  <p:tag name="IGUANATEXSIZE" val="2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l&#10;$&#10;&#10;\end{document}"/>
  <p:tag name="IGUANATEXSIZE" val="2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left[ \begin{smallmatrix}&#10;1\\0\\0\\0&#10;\end{smallmatrix} \right]&#10;$&#10;&#10;\end{document}"/>
  <p:tag name="IGUANATEXSIZE" val="2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left[ \begin{smallmatrix}&#10;0\\1\\0\\0&#10;\end{smallmatrix} \right]&#10;$&#10;&#10;\end{document}"/>
  <p:tag name="IGUANATEXSIZE" val="2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left[ \begin{smallmatrix}&#10;0\\0\\1\\0&#10;\end{smallmatrix} \right]&#10;$&#10;&#10;\end{document}"/>
  <p:tag name="IGUANATEXSIZE" val="2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1954</TotalTime>
  <Words>2320</Words>
  <Application>Microsoft Office PowerPoint</Application>
  <PresentationFormat>Custom</PresentationFormat>
  <Paragraphs>501</Paragraphs>
  <Slides>53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Covered Topics</vt:lpstr>
      <vt:lpstr>Machine Learning</vt:lpstr>
      <vt:lpstr>Supervised Learning</vt:lpstr>
      <vt:lpstr>Linear Regression</vt:lpstr>
      <vt:lpstr>Gradient descent</vt:lpstr>
      <vt:lpstr> Feature Scaling</vt:lpstr>
      <vt:lpstr>Normal Equation (Mean Square Method)</vt:lpstr>
      <vt:lpstr>Classification  </vt:lpstr>
      <vt:lpstr>Logistic Regression:</vt:lpstr>
      <vt:lpstr>Decision Boundary</vt:lpstr>
      <vt:lpstr>Non linear data</vt:lpstr>
      <vt:lpstr>Logistic regression cost function </vt:lpstr>
      <vt:lpstr>Multiclass</vt:lpstr>
      <vt:lpstr>Regularization</vt:lpstr>
      <vt:lpstr>Normal Equation</vt:lpstr>
      <vt:lpstr>Evaluating your hypothesis</vt:lpstr>
      <vt:lpstr>Unsupervised Learning</vt:lpstr>
      <vt:lpstr>Clustering</vt:lpstr>
      <vt:lpstr>K-Means Clustering</vt:lpstr>
      <vt:lpstr>Optimization Objective</vt:lpstr>
      <vt:lpstr>PowerPoint Presentation</vt:lpstr>
      <vt:lpstr>Choosing the value of K </vt:lpstr>
      <vt:lpstr>Hierarchical Clustering</vt:lpstr>
      <vt:lpstr>Dendogram</vt:lpstr>
      <vt:lpstr>Anomaly detection </vt:lpstr>
      <vt:lpstr>Multivariate Gaussian Distribution</vt:lpstr>
      <vt:lpstr>PowerPoint Presentation</vt:lpstr>
      <vt:lpstr>Multivariate Gaussian Distribution</vt:lpstr>
      <vt:lpstr>Principal Component Analysis (PCA)</vt:lpstr>
      <vt:lpstr>PCA</vt:lpstr>
      <vt:lpstr>Recovering From PCA</vt:lpstr>
      <vt:lpstr>How to select k components </vt:lpstr>
      <vt:lpstr>Linear Discriminant Analysis</vt:lpstr>
      <vt:lpstr>LDA</vt:lpstr>
      <vt:lpstr>Neural Network</vt:lpstr>
      <vt:lpstr>Non Linear Data</vt:lpstr>
      <vt:lpstr>PowerPoint Presentation</vt:lpstr>
      <vt:lpstr>XNOR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Support Vector Machine (SVM)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Remaining Topics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Chetan P</dc:creator>
  <cp:lastModifiedBy>Pradeep Bilurkar (RTIC)</cp:lastModifiedBy>
  <cp:revision>91</cp:revision>
  <dcterms:created xsi:type="dcterms:W3CDTF">2015-05-31T09:56:04Z</dcterms:created>
  <dcterms:modified xsi:type="dcterms:W3CDTF">2016-05-09T11:31:36Z</dcterms:modified>
</cp:coreProperties>
</file>