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91"/>
  </p:notesMasterIdLst>
  <p:handoutMasterIdLst>
    <p:handoutMasterId r:id="rId92"/>
  </p:handoutMasterIdLst>
  <p:sldIdLst>
    <p:sldId id="540" r:id="rId6"/>
    <p:sldId id="740" r:id="rId7"/>
    <p:sldId id="743" r:id="rId8"/>
    <p:sldId id="741" r:id="rId9"/>
    <p:sldId id="742" r:id="rId10"/>
    <p:sldId id="725" r:id="rId11"/>
    <p:sldId id="726" r:id="rId12"/>
    <p:sldId id="746" r:id="rId13"/>
    <p:sldId id="747" r:id="rId14"/>
    <p:sldId id="748" r:id="rId15"/>
    <p:sldId id="749" r:id="rId16"/>
    <p:sldId id="750" r:id="rId17"/>
    <p:sldId id="751" r:id="rId18"/>
    <p:sldId id="744" r:id="rId19"/>
    <p:sldId id="745" r:id="rId20"/>
    <p:sldId id="752" r:id="rId21"/>
    <p:sldId id="754" r:id="rId22"/>
    <p:sldId id="755" r:id="rId23"/>
    <p:sldId id="756" r:id="rId24"/>
    <p:sldId id="731" r:id="rId25"/>
    <p:sldId id="732" r:id="rId26"/>
    <p:sldId id="733" r:id="rId27"/>
    <p:sldId id="734" r:id="rId28"/>
    <p:sldId id="796" r:id="rId29"/>
    <p:sldId id="757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98" r:id="rId40"/>
    <p:sldId id="799" r:id="rId41"/>
    <p:sldId id="767" r:id="rId42"/>
    <p:sldId id="768" r:id="rId43"/>
    <p:sldId id="769" r:id="rId44"/>
    <p:sldId id="770" r:id="rId45"/>
    <p:sldId id="771" r:id="rId46"/>
    <p:sldId id="772" r:id="rId47"/>
    <p:sldId id="773" r:id="rId48"/>
    <p:sldId id="774" r:id="rId49"/>
    <p:sldId id="775" r:id="rId50"/>
    <p:sldId id="776" r:id="rId51"/>
    <p:sldId id="777" r:id="rId52"/>
    <p:sldId id="778" r:id="rId53"/>
    <p:sldId id="779" r:id="rId54"/>
    <p:sldId id="780" r:id="rId55"/>
    <p:sldId id="781" r:id="rId56"/>
    <p:sldId id="782" r:id="rId57"/>
    <p:sldId id="783" r:id="rId58"/>
    <p:sldId id="784" r:id="rId59"/>
    <p:sldId id="786" r:id="rId60"/>
    <p:sldId id="787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04" r:id="rId70"/>
    <p:sldId id="705" r:id="rId71"/>
    <p:sldId id="800" r:id="rId72"/>
    <p:sldId id="801" r:id="rId73"/>
    <p:sldId id="802" r:id="rId74"/>
    <p:sldId id="803" r:id="rId75"/>
    <p:sldId id="706" r:id="rId76"/>
    <p:sldId id="707" r:id="rId77"/>
    <p:sldId id="708" r:id="rId78"/>
    <p:sldId id="709" r:id="rId79"/>
    <p:sldId id="710" r:id="rId80"/>
    <p:sldId id="715" r:id="rId81"/>
    <p:sldId id="797" r:id="rId82"/>
    <p:sldId id="716" r:id="rId83"/>
    <p:sldId id="711" r:id="rId84"/>
    <p:sldId id="712" r:id="rId85"/>
    <p:sldId id="713" r:id="rId86"/>
    <p:sldId id="714" r:id="rId87"/>
    <p:sldId id="717" r:id="rId88"/>
    <p:sldId id="539" r:id="rId89"/>
    <p:sldId id="753" r:id="rId9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8ED"/>
    <a:srgbClr val="9BBB59"/>
    <a:srgbClr val="4BACC6"/>
    <a:srgbClr val="F79646"/>
    <a:srgbClr val="E38686"/>
    <a:srgbClr val="F40C96"/>
    <a:srgbClr val="70FF69"/>
    <a:srgbClr val="FF9999"/>
    <a:srgbClr val="02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9822" autoAdjust="0"/>
  </p:normalViewPr>
  <p:slideViewPr>
    <p:cSldViewPr snapToGrid="0">
      <p:cViewPr varScale="1">
        <p:scale>
          <a:sx n="70" d="100"/>
          <a:sy n="7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BC17D94-9F66-439B-AA60-1BE3282D72ED}" type="datetimeFigureOut">
              <a:rPr lang="en-US" smtClean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6E0261-FD78-4586-8F7D-E8B1C55FF7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0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36887BE-EBBC-4BCF-8CAD-7F1142E5A3C0}" type="datetimeFigureOut">
              <a:rPr lang="en-AU" smtClean="0"/>
              <a:pPr/>
              <a:t>23/04/2015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F8F5534-B592-47AA-81D0-A9CEB218FF3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08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FF78A2-2D50-43DD-8B87-16C89A551ACE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BA9FED0-3B8F-42EC-8E4C-4BC9CB50CA6D}" type="slidenum">
              <a:rPr lang="tr-TR" sz="1300" smtClean="0">
                <a:latin typeface="Arial" charset="0"/>
              </a:rPr>
              <a:pPr eaLnBrk="1" hangingPunct="1"/>
              <a:t>7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210CC9B0-B97B-4458-8748-1AD3B828A414}" type="slidenum">
              <a:rPr lang="tr-TR" sz="1300" smtClean="0">
                <a:latin typeface="Arial" charset="0"/>
              </a:rPr>
              <a:pPr eaLnBrk="1" hangingPunct="1"/>
              <a:t>23</a:t>
            </a:fld>
            <a:endParaRPr lang="tr-TR" sz="1300" smtClean="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11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700214"/>
            <a:ext cx="6408738" cy="11811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2924179"/>
            <a:ext cx="6408738" cy="479425"/>
          </a:xfrm>
        </p:spPr>
        <p:txBody>
          <a:bodyPr/>
          <a:lstStyle>
            <a:lvl1pPr marL="0" indent="0">
              <a:buFontTx/>
              <a:buNone/>
              <a:defRPr sz="1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2120900" y="5918200"/>
            <a:ext cx="702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</a:pPr>
            <a:r>
              <a:rPr lang="en-US" kern="0" dirty="0" smtClean="0"/>
              <a:t>All content disclosed herein is Rio Tinto Confidential Information and may be subject to Confidentiality Agreements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42C456-7785-4CDD-A51A-ADAA2B09B2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2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1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4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9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1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94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63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7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EDFA-DFC0-43E9-A6DA-9F56E3B1C649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55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04800"/>
            <a:ext cx="7921625" cy="1098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4" y="1462090"/>
            <a:ext cx="3884613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462090"/>
            <a:ext cx="3884612" cy="490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10840-6163-4F22-AC5E-E56B60F12223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CA1BD-1E14-4920-AC94-19A1C813DD5D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6895-EF20-42C9-9CCD-CAAB9D025225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6CBB-6D90-4413-A1C5-08FC8B40641F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AU" noProof="0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033B-9E7C-404C-AB66-F8ED6A6605AE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5409-6BF5-4C61-9E20-F45B523914A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1" y="1462088"/>
            <a:ext cx="7921625" cy="237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3987802"/>
            <a:ext cx="792162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AA904-4C68-49EB-A828-E0F06DB8BE1C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B122E-67F3-41F6-B6A0-E803CA8DB47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Copyright Rio Tinto - 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260350"/>
            <a:ext cx="792162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462090"/>
            <a:ext cx="7921625" cy="4900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3251-084A-4D53-B5CF-BD642117636A}" type="datetime4">
              <a:rPr lang="en-AU">
                <a:solidFill>
                  <a:srgbClr val="665546"/>
                </a:solidFill>
              </a:rPr>
              <a:pPr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DA13-CC73-451F-AAF0-F66825CE8864}" type="slidenum">
              <a:rPr lang="en-AU">
                <a:solidFill>
                  <a:srgbClr val="665546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26"/>
            <a:ext cx="9143999" cy="65405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/>
          <a:p>
            <a:pPr marL="0" lvl="0" defTabSz="914400" eaLnBrk="0" latinLnBrk="0" hangingPunct="0">
              <a:lnSpc>
                <a:spcPct val="80000"/>
              </a:lnSpc>
            </a:pPr>
            <a:r>
              <a:rPr lang="en-US" dirty="0" smtClean="0"/>
              <a:t>&lt;Title&gt;</a:t>
            </a:r>
            <a:endParaRPr lang="en-A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1" y="1462090"/>
            <a:ext cx="7921625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Title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879475" y="4581525"/>
            <a:ext cx="7785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665546"/>
              </a:solidFill>
            </a:endParaRP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3140" y="6532565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5A6592-2714-4F66-8A66-903F4C3BF638}" type="datetime4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 April 2015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527800"/>
            <a:ext cx="505142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>
              <a:defRPr/>
            </a:pPr>
            <a:r>
              <a:rPr lang="en-GB" dirty="0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9667" y="6529388"/>
            <a:ext cx="141763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BE02E-C3C4-4C03-B5A4-E5A74AE59C4A}" type="slidenum">
              <a:rPr lang="en-AU">
                <a:solidFill>
                  <a:srgbClr val="66554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 dirty="0">
              <a:solidFill>
                <a:srgbClr val="665546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63064"/>
            <a:ext cx="1968500" cy="5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73" r:id="rId5"/>
    <p:sldLayoutId id="2147483674" r:id="rId6"/>
    <p:sldLayoutId id="2147483675" r:id="rId7"/>
    <p:sldLayoutId id="2147483677" r:id="rId8"/>
    <p:sldLayoutId id="2147483678" r:id="rId9"/>
    <p:sldLayoutId id="214748369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AU" sz="2400" b="1" kern="1200" dirty="0" smtClean="0">
          <a:solidFill>
            <a:srgbClr val="7030A0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007EA3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>
          <a:solidFill>
            <a:srgbClr val="66554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>
          <a:solidFill>
            <a:srgbClr val="665546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•"/>
        <a:defRPr sz="1600">
          <a:solidFill>
            <a:srgbClr val="665546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–"/>
        <a:defRPr sz="1400">
          <a:solidFill>
            <a:srgbClr val="665546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35000"/>
        </a:spcBef>
        <a:spcAft>
          <a:spcPct val="0"/>
        </a:spcAft>
        <a:buChar char="»"/>
        <a:defRPr sz="1200">
          <a:solidFill>
            <a:srgbClr val="66554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3F5B-BC66-40A6-A11E-07333C648ABB}" type="datetimeFigureOut">
              <a:rPr lang="en-IN" smtClean="0"/>
              <a:t>23-04-2015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91FE-180D-4B21-912C-5572A48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2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t_product" TargetMode="External"/><Relationship Id="rId2" Type="http://schemas.openxmlformats.org/officeDocument/2006/relationships/hyperlink" Target="http://en.wikipedia.org/wiki/Real_num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60.png"/><Relationship Id="rId4" Type="http://schemas.openxmlformats.org/officeDocument/2006/relationships/hyperlink" Target="http://en.wikipedia.org/wiki/Normal_(geometry)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nearly_separab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3298274" y="2442950"/>
            <a:ext cx="5449941" cy="900750"/>
          </a:xfrm>
        </p:spPr>
        <p:txBody>
          <a:bodyPr/>
          <a:lstStyle/>
          <a:p>
            <a:pPr eaLnBrk="1" hangingPunct="1"/>
            <a:r>
              <a:rPr lang="en-US" b="1" dirty="0" smtClean="0"/>
              <a:t>Machine Learning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2311" y="3957851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April-24-2015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No 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185" y="249285"/>
            <a:ext cx="6963693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917" y="1199366"/>
            <a:ext cx="7786047" cy="4626547"/>
          </a:xfrm>
        </p:spPr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184" y="249285"/>
            <a:ext cx="7055892" cy="654050"/>
          </a:xfrm>
        </p:spPr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322195"/>
            <a:ext cx="8229600" cy="4669171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success of machine learning system also depends on the algorithms. </a:t>
            </a:r>
          </a:p>
          <a:p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 control the search to find and build the knowledge structures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learning algorithms </a:t>
            </a: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013" y="290229"/>
            <a:ext cx="6974006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890" y="1204163"/>
            <a:ext cx="8229600" cy="5060159"/>
          </a:xfrm>
        </p:spPr>
        <p:txBody>
          <a:bodyPr>
            <a:noAutofit/>
          </a:bodyPr>
          <a:lstStyle/>
          <a:p>
            <a:r>
              <a:rPr lang="en-US" altLang="zh-TW" sz="2000" b="1" dirty="0"/>
              <a:t>Supervised </a:t>
            </a:r>
            <a:r>
              <a:rPr lang="en-US" altLang="zh-TW" sz="2000" b="1" dirty="0" smtClean="0"/>
              <a:t>learning (                                             )</a:t>
            </a:r>
            <a:endParaRPr lang="en-US" altLang="zh-TW" sz="2000" dirty="0" smtClean="0"/>
          </a:p>
          <a:p>
            <a:pPr lvl="1"/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Classification </a:t>
            </a:r>
            <a:r>
              <a:rPr lang="en-US" altLang="zh-TW" dirty="0"/>
              <a:t>(discrete labels), Regression (real values)</a:t>
            </a:r>
          </a:p>
          <a:p>
            <a:r>
              <a:rPr lang="en-US" altLang="zh-TW" sz="2000" b="1" dirty="0" smtClean="0"/>
              <a:t>Unsupervised </a:t>
            </a:r>
            <a:r>
              <a:rPr lang="en-US" altLang="zh-TW" sz="2000" b="1" dirty="0"/>
              <a:t>learning</a:t>
            </a:r>
            <a:r>
              <a:rPr lang="en-US" altLang="zh-TW" sz="2000" dirty="0"/>
              <a:t> (           </a:t>
            </a:r>
            <a:r>
              <a:rPr lang="en-US" altLang="zh-TW" sz="2000" dirty="0" smtClean="0"/>
              <a:t>                              )</a:t>
            </a:r>
          </a:p>
          <a:p>
            <a:pPr lvl="1"/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Probability distribution estimation</a:t>
            </a:r>
          </a:p>
          <a:p>
            <a:pPr lvl="1"/>
            <a:r>
              <a:rPr lang="en-US" altLang="zh-TW" dirty="0"/>
              <a:t>Finding association (in features)</a:t>
            </a:r>
          </a:p>
          <a:p>
            <a:pPr lvl="1"/>
            <a:r>
              <a:rPr lang="en-US" altLang="zh-TW" dirty="0"/>
              <a:t>Dimension reduction </a:t>
            </a:r>
          </a:p>
          <a:p>
            <a:r>
              <a:rPr lang="en-US" altLang="zh-TW" sz="2000" b="1" dirty="0"/>
              <a:t>Semi-supervised </a:t>
            </a:r>
            <a:r>
              <a:rPr lang="en-US" altLang="zh-TW" sz="2000" b="1" dirty="0" smtClean="0"/>
              <a:t>learning</a:t>
            </a:r>
            <a:endParaRPr lang="en-US" altLang="zh-TW" sz="2000" b="1" dirty="0"/>
          </a:p>
          <a:p>
            <a:r>
              <a:rPr lang="en-US" altLang="zh-TW" sz="2000" b="1" dirty="0"/>
              <a:t>Reinforcement </a:t>
            </a:r>
            <a:r>
              <a:rPr lang="en-US" altLang="zh-TW" sz="20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73" y="249286"/>
            <a:ext cx="9143999" cy="6540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5272" y="1588042"/>
            <a:ext cx="3079714" cy="369771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9621" y="2894303"/>
            <a:ext cx="2724952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5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29" y="194695"/>
            <a:ext cx="9143999" cy="654050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875"/>
                    </a14:imgEffect>
                    <a14:imgEffect>
                      <a14:saturation sat="400000"/>
                    </a14:imgEffect>
                    <a14:imgEffect>
                      <a14:brightnessContrast bright="-14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8" y="1561188"/>
            <a:ext cx="7915703" cy="48535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chemeClr val="tx2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4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716" y="303877"/>
            <a:ext cx="6933063" cy="654050"/>
          </a:xfrm>
        </p:spPr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1000"/>
                    </a14:imgEffect>
                    <a14:imgEffect>
                      <a14:brightnessContrast bright="-14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" y="1549769"/>
            <a:ext cx="7833816" cy="48783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69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16998" y="4160076"/>
            <a:ext cx="3744416" cy="2090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395536" y="1267852"/>
            <a:ext cx="3744416" cy="2151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017" y="235638"/>
            <a:ext cx="7020272" cy="654050"/>
          </a:xfrm>
        </p:spPr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860032" y="1267852"/>
            <a:ext cx="3744416" cy="2154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003412" y="3597104"/>
            <a:ext cx="2312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364088" y="3615594"/>
            <a:ext cx="2599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193062" y="6250488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899592" y="16914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683568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971600" y="19074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043608" y="154739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331640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259632" y="176342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195736" y="19074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348136" y="20598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00536" y="22122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652936" y="236463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843808" y="212346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2987824" y="233948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03848" y="255551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262536" y="22674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051720" y="269952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051720" y="291555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339752" y="277153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26774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445296" y="302109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27784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27784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843808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763688" y="284354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1979712" y="313157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691680" y="305956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24000" y="20598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15616" y="233948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428800" y="236463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259632" y="255551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547664" y="212346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12032" y="184381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899592" y="219547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14936" y="24198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567336" y="25722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275856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19736" y="272467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059832" y="205145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439652" y="1727418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971600" y="2411494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23728" y="2411494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338936" y="17382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22912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10944" y="19542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482952" y="159425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770984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698976" y="18102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563344" y="21066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554960" y="23863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868144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698976" y="26023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5987008" y="21703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851376" y="18906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338936" y="224232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0424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092280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6948264" y="226747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08304" y="219547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660232" y="197944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24328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668344" y="233948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596336" y="25638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740352" y="212346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12360" y="248350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380312" y="241149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00392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7956376" y="262751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084168" y="313157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156176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372200" y="277153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588224" y="284354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00192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372200" y="298755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16216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04248" y="291555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2027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660232" y="305956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04248" y="320358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21054" y="45222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05030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193062" y="47383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65070" y="43782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53102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81094" y="45943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17198" y="47383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69598" y="48907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21998" y="50431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74398" y="519552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65270" y="495434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09286" y="517036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25310" y="53863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83998" y="5098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73182" y="553040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73182" y="574643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61214" y="56024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8920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66758" y="5851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49246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49246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65270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85150" y="567442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01174" y="59624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13142" y="58904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45462" y="48907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37078" y="51703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50262" y="51955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81094" y="53863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69126" y="49543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33494" y="46746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21054" y="50263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36398" y="52507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88798" y="5403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497318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41198" y="5555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81294" y="48823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57158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41134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37078" y="459430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8109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49046" y="481032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17198" y="567442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69126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5310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25110" y="4378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81094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69126" y="4522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691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01174" y="4306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69126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17198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01174" y="538639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29166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85150" y="54584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37278" y="57464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81294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53302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49731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45190" y="524237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37078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6121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49246" y="49543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01374" y="58184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13342" y="50983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73382" y="596245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65814" y="583520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69326" y="47383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69992" y="442863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097751" y="494220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04048" y="1475390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596020" y="2560596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441526" y="1700475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0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 smtClean="0"/>
              <a:t>(fixed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>
          <a:xfrm>
            <a:off x="21064" y="344820"/>
            <a:ext cx="6856390" cy="654050"/>
          </a:xfrm>
        </p:spPr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962" y="830876"/>
            <a:ext cx="8413844" cy="58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Supervised learning categories and techniques</a:t>
            </a:r>
          </a:p>
          <a:p>
            <a:pPr lvl="1"/>
            <a:r>
              <a:rPr lang="en-US" altLang="zh-TW" sz="2000" b="1" dirty="0" smtClean="0"/>
              <a:t>Linear </a:t>
            </a:r>
            <a:r>
              <a:rPr lang="en-US" altLang="zh-TW" sz="2000" b="1" dirty="0"/>
              <a:t>classifier</a:t>
            </a:r>
            <a:r>
              <a:rPr lang="en-US" altLang="zh-TW" sz="2000" dirty="0"/>
              <a:t> (numerical </a:t>
            </a:r>
            <a:r>
              <a:rPr lang="en-US" altLang="zh-TW" sz="2000" dirty="0" smtClean="0"/>
              <a:t>functions)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Naïve </a:t>
            </a:r>
            <a:r>
              <a:rPr lang="en-US" altLang="zh-TW" sz="2000" dirty="0"/>
              <a:t>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 smtClean="0"/>
              <a:t>Non-parametric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(Instance-based functions</a:t>
            </a:r>
            <a:r>
              <a:rPr lang="en-US" altLang="zh-TW" sz="2000" dirty="0" smtClean="0"/>
              <a:t>)</a:t>
            </a:r>
            <a:r>
              <a:rPr lang="en-US" altLang="zh-TW" sz="2000" i="1" dirty="0"/>
              <a:t> </a:t>
            </a:r>
            <a:endParaRPr lang="en-US" altLang="zh-TW" sz="2000" i="1" dirty="0" smtClean="0"/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 smtClean="0"/>
              <a:t>Non-metric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(Symbolic functions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Classification and regression tree (CART), decision </a:t>
            </a:r>
            <a:r>
              <a:rPr lang="en-US" altLang="zh-TW" sz="2000" dirty="0" smtClean="0"/>
              <a:t>tree</a:t>
            </a:r>
            <a:endParaRPr lang="en-US" altLang="zh-TW" sz="2000" dirty="0"/>
          </a:p>
          <a:p>
            <a:pPr lvl="1"/>
            <a:r>
              <a:rPr lang="en-US" altLang="zh-TW" sz="2000" b="1" dirty="0" smtClean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21" y="126456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4496" y="953705"/>
            <a:ext cx="8229600" cy="5064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Unsupervised learning categories and techniques</a:t>
            </a:r>
          </a:p>
          <a:p>
            <a:pPr lvl="1"/>
            <a:r>
              <a:rPr lang="en-US" altLang="zh-TW" sz="2000" b="1" dirty="0" smtClean="0"/>
              <a:t>Clustering</a:t>
            </a:r>
          </a:p>
          <a:p>
            <a:pPr lvl="2"/>
            <a:r>
              <a:rPr lang="en-US" altLang="zh-TW" sz="2000" dirty="0"/>
              <a:t>K-means </a:t>
            </a:r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 smtClean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251" y="153752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1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36561"/>
            <a:ext cx="7921625" cy="541362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Few Quotes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8218" y="888885"/>
            <a:ext cx="8650121" cy="58121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breakthrough in machine learning would be worth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Microsofts</a:t>
            </a:r>
            <a:r>
              <a:rPr lang="en-US" sz="2400" dirty="0"/>
              <a:t>” </a:t>
            </a:r>
            <a:r>
              <a:rPr lang="en-US" sz="2200" dirty="0"/>
              <a:t>(Bill Gates, Chairman, Microsoft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the next Internet” </a:t>
            </a:r>
            <a:r>
              <a:rPr lang="en-US" sz="2200" dirty="0" smtClean="0"/>
              <a:t>(</a:t>
            </a:r>
            <a:r>
              <a:rPr lang="en-US" sz="2200" dirty="0"/>
              <a:t>Tony Tether, Director, DARPA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is the hot new thing” </a:t>
            </a:r>
            <a:r>
              <a:rPr lang="en-US" sz="2200" dirty="0" smtClean="0"/>
              <a:t>(</a:t>
            </a:r>
            <a:r>
              <a:rPr lang="en-US" sz="2200" dirty="0"/>
              <a:t>John Hennessy, President, Stanford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“Web rankings today are mostly a matter of machine learning” </a:t>
            </a:r>
            <a:r>
              <a:rPr lang="en-US" sz="2200" dirty="0"/>
              <a:t>(</a:t>
            </a:r>
            <a:r>
              <a:rPr lang="en-US" sz="2200" dirty="0" err="1"/>
              <a:t>Prabhakar</a:t>
            </a:r>
            <a:r>
              <a:rPr lang="en-US" sz="2200" dirty="0"/>
              <a:t> </a:t>
            </a:r>
            <a:r>
              <a:rPr lang="en-US" sz="2200" dirty="0" err="1"/>
              <a:t>Raghavan</a:t>
            </a:r>
            <a:r>
              <a:rPr lang="en-US" sz="2200" dirty="0"/>
              <a:t>, Dir. Research, Yahoo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going to result in a real revolution” </a:t>
            </a:r>
            <a:r>
              <a:rPr lang="en-US" sz="2200" dirty="0"/>
              <a:t>(Greg Papadopoulos, CTO, Sun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“Machine learning is today’s discontinuity” 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/>
              <a:t>(Jerry Yang, CEO, Yahoo)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784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97" y="279779"/>
            <a:ext cx="8229600" cy="634621"/>
          </a:xfrm>
        </p:spPr>
        <p:txBody>
          <a:bodyPr/>
          <a:lstStyle/>
          <a:p>
            <a:pPr eaLnBrk="1" hangingPunct="1"/>
            <a:r>
              <a:rPr lang="tr-TR" smtClean="0"/>
              <a:t>Learning Associations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066657"/>
            <a:ext cx="8229600" cy="4295775"/>
          </a:xfrm>
        </p:spPr>
        <p:txBody>
          <a:bodyPr/>
          <a:lstStyle/>
          <a:p>
            <a:pPr eaLnBrk="1" hangingPunct="1"/>
            <a:r>
              <a:rPr lang="tr-TR" dirty="0" smtClean="0"/>
              <a:t>Basket analysis: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  <a:r>
              <a:rPr lang="tr-TR" i="1" dirty="0" smtClean="0"/>
              <a:t>P </a:t>
            </a:r>
            <a:r>
              <a:rPr lang="tr-TR" dirty="0" smtClean="0"/>
              <a:t>(</a:t>
            </a:r>
            <a:r>
              <a:rPr lang="tr-TR" i="1" dirty="0" smtClean="0"/>
              <a:t>Y </a:t>
            </a:r>
            <a:r>
              <a:rPr lang="tr-TR" dirty="0" smtClean="0"/>
              <a:t>| </a:t>
            </a:r>
            <a:r>
              <a:rPr lang="tr-TR" i="1" dirty="0" smtClean="0"/>
              <a:t>X </a:t>
            </a:r>
            <a:r>
              <a:rPr lang="tr-TR" dirty="0" smtClean="0"/>
              <a:t>) probability that somebody who buys </a:t>
            </a:r>
            <a:r>
              <a:rPr lang="tr-TR" i="1" dirty="0" smtClean="0"/>
              <a:t>X</a:t>
            </a:r>
            <a:r>
              <a:rPr lang="tr-TR" dirty="0" smtClean="0"/>
              <a:t> also buys </a:t>
            </a:r>
            <a:r>
              <a:rPr lang="tr-TR" i="1" dirty="0" smtClean="0"/>
              <a:t>Y </a:t>
            </a:r>
            <a:r>
              <a:rPr lang="tr-TR" dirty="0" smtClean="0"/>
              <a:t>where </a:t>
            </a:r>
            <a:r>
              <a:rPr lang="tr-TR" i="1" dirty="0" smtClean="0"/>
              <a:t>X</a:t>
            </a:r>
            <a:r>
              <a:rPr lang="tr-TR" dirty="0" smtClean="0"/>
              <a:t> and </a:t>
            </a:r>
            <a:r>
              <a:rPr lang="tr-TR" i="1" dirty="0" smtClean="0"/>
              <a:t>Y</a:t>
            </a:r>
            <a:r>
              <a:rPr lang="tr-TR" dirty="0" smtClean="0"/>
              <a:t> are products/services.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dirty="0" smtClean="0"/>
              <a:t>	Example: </a:t>
            </a:r>
            <a:r>
              <a:rPr lang="tr-TR" i="1" dirty="0" smtClean="0"/>
              <a:t>P </a:t>
            </a:r>
            <a:r>
              <a:rPr lang="tr-TR" dirty="0" smtClean="0"/>
              <a:t>( chips | beer ) = 0.7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93666" y="326352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37064"/>
              </p:ext>
            </p:extLst>
          </p:nvPr>
        </p:nvGraphicFramePr>
        <p:xfrm>
          <a:off x="493666" y="3861915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66" y="3861915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9C733F46-5948-4B43-8882-9549EE076C45}" type="slidenum">
              <a:rPr lang="tr-TR" sz="1400" smtClean="0"/>
              <a:pPr eaLnBrk="1" hangingPunct="1"/>
              <a:t>21</a:t>
            </a:fld>
            <a:endParaRPr lang="tr-TR" sz="1400" smtClean="0"/>
          </a:p>
        </p:txBody>
      </p:sp>
      <p:pic>
        <p:nvPicPr>
          <p:cNvPr id="1331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72" y="209266"/>
            <a:ext cx="7921625" cy="541361"/>
          </a:xfrm>
        </p:spPr>
        <p:txBody>
          <a:bodyPr/>
          <a:lstStyle/>
          <a:p>
            <a:pPr eaLnBrk="1" hangingPunct="1"/>
            <a:r>
              <a:rPr lang="tr-TR" smtClean="0"/>
              <a:t>Classification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3212" y="1230526"/>
            <a:ext cx="3322637" cy="3168650"/>
          </a:xfrm>
        </p:spPr>
        <p:txBody>
          <a:bodyPr/>
          <a:lstStyle/>
          <a:p>
            <a:pPr eaLnBrk="1" hangingPunct="1"/>
            <a:r>
              <a:rPr lang="tr-TR" dirty="0" smtClean="0"/>
              <a:t>Example: Credit scoring</a:t>
            </a:r>
          </a:p>
          <a:p>
            <a:pPr eaLnBrk="1" hangingPunct="1"/>
            <a:r>
              <a:rPr lang="tr-TR" dirty="0" smtClean="0"/>
              <a:t>Differentiating between </a:t>
            </a:r>
            <a:r>
              <a:rPr lang="tr-TR" dirty="0" smtClean="0">
                <a:solidFill>
                  <a:srgbClr val="FF33CC"/>
                </a:solidFill>
              </a:rPr>
              <a:t>low-risk</a:t>
            </a:r>
            <a:r>
              <a:rPr lang="tr-TR" dirty="0" smtClean="0"/>
              <a:t> and </a:t>
            </a:r>
            <a:r>
              <a:rPr lang="tr-TR" dirty="0" smtClean="0">
                <a:solidFill>
                  <a:srgbClr val="FF0000"/>
                </a:solidFill>
              </a:rPr>
              <a:t>high-risk</a:t>
            </a:r>
            <a:r>
              <a:rPr lang="tr-TR" dirty="0" smtClean="0"/>
              <a:t> customers from their </a:t>
            </a:r>
            <a:r>
              <a:rPr lang="tr-TR" i="1" dirty="0" smtClean="0"/>
              <a:t>income</a:t>
            </a:r>
            <a:r>
              <a:rPr lang="tr-TR" dirty="0" smtClean="0"/>
              <a:t> and </a:t>
            </a:r>
            <a:r>
              <a:rPr lang="tr-TR" i="1" dirty="0" smtClean="0"/>
              <a:t>savings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>
                <a:latin typeface="Lucida Bright" pitchFamily="18" charset="0"/>
              </a:rPr>
              <a:t> IF </a:t>
            </a:r>
            <a:r>
              <a:rPr lang="tr-TR" sz="2400" i="1">
                <a:latin typeface="Lucida Bright" pitchFamily="18" charset="0"/>
              </a:rPr>
              <a:t>income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savings</a:t>
            </a:r>
            <a:r>
              <a:rPr lang="tr-TR" sz="2400">
                <a:latin typeface="Lucida Bright" pitchFamily="18" charset="0"/>
              </a:rPr>
              <a:t> &gt; θ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				THEN </a:t>
            </a:r>
            <a:r>
              <a:rPr lang="tr-TR" sz="240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>
                <a:latin typeface="Lucida Bright" pitchFamily="18" charset="0"/>
              </a:rPr>
              <a:t>ELSE </a:t>
            </a:r>
            <a:r>
              <a:rPr lang="tr-TR" sz="240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en-US" sz="2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126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7E1298C2-0E8E-46EF-B843-3A2168416DFD}" type="slidenum">
              <a:rPr lang="tr-TR" sz="1400" smtClean="0"/>
              <a:pPr eaLnBrk="1" hangingPunct="1"/>
              <a:t>22</a:t>
            </a:fld>
            <a:endParaRPr lang="tr-TR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8220" y="250209"/>
            <a:ext cx="7921625" cy="609600"/>
          </a:xfrm>
        </p:spPr>
        <p:txBody>
          <a:bodyPr/>
          <a:lstStyle/>
          <a:p>
            <a:pPr eaLnBrk="1" hangingPunct="1"/>
            <a:r>
              <a:rPr lang="tr-TR" dirty="0" smtClean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39" y="1134544"/>
            <a:ext cx="7921625" cy="4900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Aka Pattern recognition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 smtClean="0">
                <a:solidFill>
                  <a:srgbClr val="FF0000"/>
                </a:solidFill>
              </a:rPr>
              <a:t>Face recognition</a:t>
            </a:r>
            <a:r>
              <a:rPr lang="tr-TR" dirty="0" smtClean="0">
                <a:solidFill>
                  <a:schemeClr val="tx1"/>
                </a:solidFill>
              </a:rPr>
              <a:t>: Pose, lighting, occlusion (glasses, beard), make-up, hair style 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Character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Different handwriting styles.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Speech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recognition</a:t>
            </a:r>
            <a:r>
              <a:rPr lang="tr-TR" dirty="0" smtClean="0">
                <a:solidFill>
                  <a:schemeClr val="tx1"/>
                </a:solidFill>
              </a:rPr>
              <a:t>: Temporal dependency.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Use of a dictionary or the syntax of the language. </a:t>
            </a:r>
          </a:p>
          <a:p>
            <a:pPr lvl="1" eaLnBrk="1" hangingPunct="1">
              <a:lnSpc>
                <a:spcPct val="150000"/>
              </a:lnSpc>
            </a:pPr>
            <a:r>
              <a:rPr lang="tr-TR" dirty="0" smtClean="0">
                <a:solidFill>
                  <a:schemeClr val="tx1"/>
                </a:solidFill>
              </a:rPr>
              <a:t>Sensor fusion: Combine multiple modalities; eg, visual (lip image) and acoustic for speech</a:t>
            </a:r>
          </a:p>
          <a:p>
            <a:pPr eaLnBrk="1" hangingPunct="1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</a:rPr>
              <a:t>Medical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diagnosis</a:t>
            </a:r>
            <a:r>
              <a:rPr lang="tr-TR" dirty="0" smtClean="0">
                <a:solidFill>
                  <a:schemeClr val="tx1"/>
                </a:solidFill>
              </a:rPr>
              <a:t>: From symptoms to illnesses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Web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Advertizing</a:t>
            </a:r>
            <a:r>
              <a:rPr lang="en-US" dirty="0" smtClean="0">
                <a:solidFill>
                  <a:schemeClr val="tx1"/>
                </a:solidFill>
              </a:rPr>
              <a:t>: Predict if a user clicks on an ad on the Internet.</a:t>
            </a:r>
            <a:endParaRPr lang="tr-T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fld id="{F73E810C-54D5-4BFF-B302-177F183B4758}" type="slidenum">
              <a:rPr lang="tr-TR" sz="1400" smtClean="0"/>
              <a:pPr eaLnBrk="1" hangingPunct="1"/>
              <a:t>23</a:t>
            </a:fld>
            <a:endParaRPr lang="tr-TR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304800"/>
            <a:ext cx="7921625" cy="595952"/>
          </a:xfrm>
        </p:spPr>
        <p:txBody>
          <a:bodyPr/>
          <a:lstStyle/>
          <a:p>
            <a:pPr eaLnBrk="1" hangingPunct="1"/>
            <a:r>
              <a:rPr lang="tr-TR" dirty="0" smtClean="0"/>
              <a:t>Face </a:t>
            </a:r>
            <a:r>
              <a:rPr lang="tr-TR" dirty="0"/>
              <a:t>Recognition</a:t>
            </a:r>
          </a:p>
        </p:txBody>
      </p:sp>
      <p:pic>
        <p:nvPicPr>
          <p:cNvPr id="15364" name="Picture 17" descr="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72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 descr="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9" descr="0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0" descr="0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18" y="19589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1" descr="0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54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2" descr="0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93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3" descr="10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55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4" descr="35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92" y="39751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25"/>
          <p:cNvSpPr txBox="1">
            <a:spLocks noChangeArrowheads="1"/>
          </p:cNvSpPr>
          <p:nvPr/>
        </p:nvSpPr>
        <p:spPr bwMode="auto">
          <a:xfrm>
            <a:off x="750888" y="1271469"/>
            <a:ext cx="468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15373" name="Text Box 26"/>
          <p:cNvSpPr txBox="1">
            <a:spLocks noChangeArrowheads="1"/>
          </p:cNvSpPr>
          <p:nvPr/>
        </p:nvSpPr>
        <p:spPr bwMode="auto">
          <a:xfrm>
            <a:off x="684213" y="3278732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2400" dirty="0">
                <a:latin typeface="Lucida Bright" pitchFamily="18" charset="0"/>
              </a:rPr>
              <a:t>Test images</a:t>
            </a:r>
          </a:p>
        </p:txBody>
      </p: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eaLnBrk="1" hangingPunct="1"/>
            <a:r>
              <a:rPr lang="tr-TR" sz="1400">
                <a:latin typeface="Lucida Bright" pitchFamily="18" charset="0"/>
              </a:rPr>
              <a:t>AT&amp;T Laboratories, Cambridge UK</a:t>
            </a:r>
          </a:p>
          <a:p>
            <a:pPr eaLnBrk="1" hangingPunct="1"/>
            <a:r>
              <a:rPr lang="tr-TR" sz="1000">
                <a:latin typeface="Lucida Bright" pitchFamily="18" charset="0"/>
              </a:rPr>
              <a:t>http://www.uk.research.att.com/facedatabase.html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4518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528" y="1583140"/>
            <a:ext cx="6987654" cy="76944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black"/>
                </a:solidFill>
              </a:rPr>
              <a:t>Artificial Neural Network</a:t>
            </a:r>
            <a:endParaRPr lang="en-IN" sz="4600" b="1" dirty="0">
              <a:solidFill>
                <a:prstClr val="black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" y="0"/>
            <a:ext cx="19989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6" y="2784142"/>
            <a:ext cx="4026088" cy="24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039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28600" y="21042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lvl="2">
              <a:spcBef>
                <a:spcPts val="375"/>
              </a:spcBef>
              <a:buClr>
                <a:srgbClr val="E6B1AB"/>
              </a:buClr>
              <a:buSzPct val="85000"/>
              <a:buFont typeface="Wingdings" charset="2"/>
              <a:buChar char=""/>
            </a:pPr>
            <a:r>
              <a:rPr lang="en-GB" sz="2000" dirty="0">
                <a:latin typeface="Perpetua" pitchFamily="16" charset="0"/>
              </a:rPr>
              <a:t>The Brain is A massively parallel information processing system.</a:t>
            </a:r>
          </a:p>
          <a:p>
            <a:pPr lvl="2">
              <a:spcBef>
                <a:spcPts val="375"/>
              </a:spcBef>
              <a:buClr>
                <a:srgbClr val="E6B1AB"/>
              </a:buClr>
              <a:buSzPct val="85000"/>
              <a:buFont typeface="Wingdings" charset="2"/>
              <a:buChar char=""/>
            </a:pPr>
            <a:r>
              <a:rPr lang="en-GB" sz="2000" dirty="0">
                <a:latin typeface="Perpetua" pitchFamily="16" charset="0"/>
              </a:rPr>
              <a:t>Our brains are a huge network of processing elements. A typical brain contains a network of 10 billion neurons.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797791"/>
            <a:ext cx="6015251" cy="337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98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756683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 dirty="0"/>
              <a:t>A processing element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3073" y="5029200"/>
            <a:ext cx="373948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Dendrites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Input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Cell body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Processor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Synaptic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  Link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buFont typeface="Times New Roman" pitchFamily="16" charset="0"/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Times New Roman" pitchFamily="16" charset="0"/>
                <a:cs typeface="Times New Roman" pitchFamily="16" charset="0"/>
              </a:rPr>
              <a:t>Axon</a:t>
            </a:r>
            <a:r>
              <a:rPr lang="en-GB" dirty="0"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dirty="0" smtClean="0">
                <a:latin typeface="Times New Roman" pitchFamily="16" charset="0"/>
                <a:cs typeface="Times New Roman" pitchFamily="16" charset="0"/>
              </a:rPr>
              <a:t>           Output</a:t>
            </a:r>
            <a:endParaRPr lang="en-GB" dirty="0"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25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1000" y="22407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" y="7239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 neuron is connected to other neurons through about </a:t>
            </a:r>
            <a:r>
              <a:rPr lang="en-GB" sz="2400" i="1">
                <a:latin typeface="Times New Roman" pitchFamily="16" charset="0"/>
                <a:cs typeface="Times New Roman" pitchFamily="16" charset="0"/>
              </a:rPr>
              <a:t>10,000 synapses</a:t>
            </a:r>
          </a:p>
        </p:txBody>
      </p:sp>
    </p:spTree>
    <p:extLst>
      <p:ext uri="{BB962C8B-B14F-4D97-AF65-F5344CB8AC3E}">
        <p14:creationId xmlns:p14="http://schemas.microsoft.com/office/powerpoint/2010/main" val="92759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5048250"/>
            <a:ext cx="830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 neuron receives input from other neurons. Inputs are combined.</a:t>
            </a:r>
          </a:p>
        </p:txBody>
      </p:sp>
    </p:spTree>
    <p:extLst>
      <p:ext uri="{BB962C8B-B14F-4D97-AF65-F5344CB8AC3E}">
        <p14:creationId xmlns:p14="http://schemas.microsoft.com/office/powerpoint/2010/main" val="197066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Once input exceeds a critical level, the neuron discharges a spike ‐ an electrical pulse that travels from the body, down the axon, to the next neuron(s)</a:t>
            </a:r>
          </a:p>
        </p:txBody>
      </p:sp>
    </p:spTree>
    <p:extLst>
      <p:ext uri="{BB962C8B-B14F-4D97-AF65-F5344CB8AC3E}">
        <p14:creationId xmlns:p14="http://schemas.microsoft.com/office/powerpoint/2010/main" val="4098427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81" y="236561"/>
            <a:ext cx="7921625" cy="636896"/>
          </a:xfrm>
        </p:spPr>
        <p:txBody>
          <a:bodyPr/>
          <a:lstStyle/>
          <a:p>
            <a:r>
              <a:rPr lang="en-US" sz="2800" dirty="0" smtClean="0"/>
              <a:t>What is Learning ?</a:t>
            </a:r>
            <a:endParaRPr 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5" y="1434794"/>
            <a:ext cx="8352430" cy="358758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According to Herbert </a:t>
            </a:r>
            <a:r>
              <a:rPr lang="en-US" sz="2400" dirty="0" smtClean="0">
                <a:solidFill>
                  <a:schemeClr val="tx1"/>
                </a:solidFill>
                <a:cs typeface="Times New Roman" charset="0"/>
              </a:rPr>
              <a:t>Simon </a:t>
            </a:r>
            <a:r>
              <a:rPr lang="en-IN" sz="2400" dirty="0">
                <a:solidFill>
                  <a:schemeClr val="tx1"/>
                </a:solidFill>
                <a:cs typeface="Times New Roman" charset="0"/>
              </a:rPr>
              <a:t>(June 15, 1916 – February 9, 2001)</a:t>
            </a:r>
            <a:r>
              <a:rPr lang="en-US" sz="2400" dirty="0" smtClean="0">
                <a:solidFill>
                  <a:schemeClr val="tx1"/>
                </a:solidFill>
                <a:cs typeface="Times New Roman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learning is</a:t>
            </a:r>
            <a:r>
              <a:rPr lang="en-US" sz="2400" dirty="0">
                <a:solidFill>
                  <a:srgbClr val="FF0000"/>
                </a:solidFill>
                <a:cs typeface="Times New Roman" charset="0"/>
              </a:rPr>
              <a:t>, “Any change in a System that allows it to perform better the second time on repetition of the same task or on another task drawn from the same population.” 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[G. F. Luger and W. A. Stubblefield, </a:t>
            </a:r>
            <a:r>
              <a:rPr lang="en-US" sz="2400" i="1" dirty="0">
                <a:solidFill>
                  <a:schemeClr val="tx1"/>
                </a:solidFill>
                <a:cs typeface="Times New Roman" charset="0"/>
              </a:rPr>
              <a:t>Artificial Intelligence: Structures and Strategies for Complex Problem Solving</a:t>
            </a: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, The Benjamin/Cummings Publishing Company, Inc. 1989.]</a:t>
            </a:r>
          </a:p>
        </p:txBody>
      </p:sp>
    </p:spTree>
    <p:extLst>
      <p:ext uri="{BB962C8B-B14F-4D97-AF65-F5344CB8AC3E}">
        <p14:creationId xmlns:p14="http://schemas.microsoft.com/office/powerpoint/2010/main" val="314885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The axon endings almost touch the dendrites or cell body of the next neuron.</a:t>
            </a:r>
          </a:p>
        </p:txBody>
      </p:sp>
    </p:spTree>
    <p:extLst>
      <p:ext uri="{BB962C8B-B14F-4D97-AF65-F5344CB8AC3E}">
        <p14:creationId xmlns:p14="http://schemas.microsoft.com/office/powerpoint/2010/main" val="3605362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10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Transmission of an electrical signal from one neuron to the next is effected by neurotransmitters.</a:t>
            </a:r>
          </a:p>
        </p:txBody>
      </p:sp>
    </p:spTree>
    <p:extLst>
      <p:ext uri="{BB962C8B-B14F-4D97-AF65-F5344CB8AC3E}">
        <p14:creationId xmlns:p14="http://schemas.microsoft.com/office/powerpoint/2010/main" val="3279583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228600" y="22407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5105400"/>
            <a:ext cx="83058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Neurotransmitters are chemicals which are released from the first neuron and which bind to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the Second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665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272955" y="19678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our brains work?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800"/>
              <a:t>A processing element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24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5048250"/>
            <a:ext cx="8305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This link is called a synapse. The strength of the signal that reaches the next neuron depends on factors such as the amount of neurotransmitter available.</a:t>
            </a:r>
          </a:p>
        </p:txBody>
      </p:sp>
    </p:spTree>
    <p:extLst>
      <p:ext uri="{BB962C8B-B14F-4D97-AF65-F5344CB8AC3E}">
        <p14:creationId xmlns:p14="http://schemas.microsoft.com/office/powerpoint/2010/main" val="1806850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276368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46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5943600"/>
            <a:ext cx="7848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400">
                <a:latin typeface="Times New Roman" pitchFamily="16" charset="0"/>
                <a:cs typeface="Times New Roman" pitchFamily="16" charset="0"/>
              </a:rPr>
              <a:t>An artificial neuron is an imitation of a human neuron</a:t>
            </a:r>
          </a:p>
        </p:txBody>
      </p:sp>
    </p:spTree>
    <p:extLst>
      <p:ext uri="{BB962C8B-B14F-4D97-AF65-F5344CB8AC3E}">
        <p14:creationId xmlns:p14="http://schemas.microsoft.com/office/powerpoint/2010/main" val="2202768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24-Apr-15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" y="1050878"/>
            <a:ext cx="8775511" cy="48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72955" y="42492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 smtClean="0"/>
              <a:t>Artificial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423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7087337" y="6554507"/>
            <a:ext cx="1417637" cy="249238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7" y="791571"/>
            <a:ext cx="6086902" cy="259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3589361"/>
            <a:ext cx="8338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figure above shows a model of the synapse showing the chemical messages of the synapse moving from the axon to the dendrite.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Synapses </a:t>
            </a:r>
            <a:r>
              <a:rPr lang="en-IN" dirty="0"/>
              <a:t>are not simply a transmission medium for chemical signals, however. A synapse is capable of modifying itself based on the signal traffic that it receives.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this way, a synapse is able to “learn” from its past activity. This learning happens through the </a:t>
            </a:r>
            <a:r>
              <a:rPr lang="en-IN" b="1" dirty="0">
                <a:solidFill>
                  <a:srgbClr val="FF0000"/>
                </a:solidFill>
              </a:rPr>
              <a:t>strengthening or weakening </a:t>
            </a:r>
            <a:r>
              <a:rPr lang="en-IN" dirty="0"/>
              <a:t>of the </a:t>
            </a:r>
            <a:r>
              <a:rPr lang="en-IN" dirty="0" smtClean="0"/>
              <a:t>connection</a:t>
            </a:r>
            <a:endParaRPr lang="en-IN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76368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 smtClean="0"/>
              <a:t>More on Synapse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543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10737" y="1146323"/>
            <a:ext cx="8686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Now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, let us have a look at the model of an artificial neuron.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9" y="1851547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048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28600" y="22998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96036" y="5083753"/>
            <a:ext cx="15831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65532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828800" y="1741487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191000" y="3113087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941887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3273486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96036" y="1828800"/>
            <a:ext cx="1132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105400" y="3443287"/>
            <a:ext cx="3806588" cy="525401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∑= 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28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</a:t>
            </a:r>
            <a:r>
              <a:rPr lang="en-GB" sz="28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8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8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4827" name="AutoShape 11"/>
          <p:cNvCxnSpPr>
            <a:cxnSpLocks noChangeShapeType="1"/>
            <a:stCxn id="34822" idx="2"/>
            <a:endCxn id="34823" idx="0"/>
          </p:cNvCxnSpPr>
          <p:nvPr/>
        </p:nvCxnSpPr>
        <p:spPr bwMode="auto">
          <a:xfrm>
            <a:off x="4533900" y="3798887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4875213" y="2327275"/>
            <a:ext cx="1779587" cy="1128712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530725" y="2428875"/>
            <a:ext cx="6350" cy="6858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514600" y="2198687"/>
            <a:ext cx="1676400" cy="12573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667000" y="1828800"/>
            <a:ext cx="1447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. . . . . . . . . . . . </a:t>
            </a:r>
          </a:p>
        </p:txBody>
      </p:sp>
    </p:spTree>
    <p:extLst>
      <p:ext uri="{BB962C8B-B14F-4D97-AF65-F5344CB8AC3E}">
        <p14:creationId xmlns:p14="http://schemas.microsoft.com/office/powerpoint/2010/main" val="337918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228600" y="24362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33600" y="863600"/>
            <a:ext cx="464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3200">
                <a:latin typeface="Times New Roman" pitchFamily="16" charset="0"/>
                <a:cs typeface="Times New Roman" pitchFamily="16" charset="0"/>
              </a:rPr>
              <a:t>Not all inputs are equal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80988" y="5648433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65532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1910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828800" y="1735931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91000" y="3764756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191000" y="5593556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57200" y="3829488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86046" y="1896330"/>
            <a:ext cx="14427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105400" y="4094956"/>
            <a:ext cx="3886200" cy="402291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∑= 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</a:t>
            </a:r>
            <a:r>
              <a:rPr lang="en-GB" sz="2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0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000" baseline="-25000" dirty="0" err="1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000" dirty="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5852" name="AutoShape 12"/>
          <p:cNvCxnSpPr>
            <a:cxnSpLocks noChangeShapeType="1"/>
            <a:stCxn id="35847" idx="2"/>
            <a:endCxn id="35848" idx="0"/>
          </p:cNvCxnSpPr>
          <p:nvPr/>
        </p:nvCxnSpPr>
        <p:spPr bwMode="auto">
          <a:xfrm>
            <a:off x="4533900" y="4450556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562600" y="2850356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191000" y="2850356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19400" y="2802731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2637" y="2930555"/>
            <a:ext cx="15040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586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66" y="5593556"/>
            <a:ext cx="1143000" cy="609600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590800" y="1812131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. . . . . . . </a:t>
            </a:r>
          </a:p>
        </p:txBody>
      </p:sp>
      <p:cxnSp>
        <p:nvCxnSpPr>
          <p:cNvPr id="35863" name="AutoShape 23"/>
          <p:cNvCxnSpPr>
            <a:cxnSpLocks noChangeShapeType="1"/>
            <a:stCxn id="35846" idx="3"/>
            <a:endCxn id="35855" idx="1"/>
          </p:cNvCxnSpPr>
          <p:nvPr/>
        </p:nvCxnSpPr>
        <p:spPr bwMode="auto">
          <a:xfrm>
            <a:off x="2414588" y="2321719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45" idx="2"/>
            <a:endCxn id="35854" idx="0"/>
          </p:cNvCxnSpPr>
          <p:nvPr/>
        </p:nvCxnSpPr>
        <p:spPr bwMode="auto">
          <a:xfrm>
            <a:off x="4533900" y="2421731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 flipH="1">
            <a:off x="6248400" y="2421731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53" idx="1"/>
            <a:endCxn id="35847" idx="3"/>
          </p:cNvCxnSpPr>
          <p:nvPr/>
        </p:nvCxnSpPr>
        <p:spPr bwMode="auto">
          <a:xfrm flipH="1">
            <a:off x="4876800" y="3436144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54" idx="2"/>
            <a:endCxn id="35847" idx="0"/>
          </p:cNvCxnSpPr>
          <p:nvPr/>
        </p:nvCxnSpPr>
        <p:spPr bwMode="auto">
          <a:xfrm>
            <a:off x="4533900" y="3536156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5" idx="3"/>
            <a:endCxn id="35847" idx="1"/>
          </p:cNvCxnSpPr>
          <p:nvPr/>
        </p:nvCxnSpPr>
        <p:spPr bwMode="auto">
          <a:xfrm>
            <a:off x="3405188" y="3388519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505200" y="2955131"/>
            <a:ext cx="685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</a:t>
            </a:r>
          </a:p>
        </p:txBody>
      </p:sp>
    </p:spTree>
    <p:extLst>
      <p:ext uri="{BB962C8B-B14F-4D97-AF65-F5344CB8AC3E}">
        <p14:creationId xmlns:p14="http://schemas.microsoft.com/office/powerpoint/2010/main" val="3660572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1"/>
            <a:ext cx="8382000" cy="582304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 What Is Machine Learning?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935" y="1489385"/>
            <a:ext cx="7921625" cy="2891546"/>
          </a:xfrm>
        </p:spPr>
        <p:txBody>
          <a:bodyPr/>
          <a:lstStyle/>
          <a:p>
            <a:pPr marL="900113" indent="-273050"/>
            <a:r>
              <a:rPr lang="en-US" sz="2800" dirty="0"/>
              <a:t>Automating automation</a:t>
            </a:r>
          </a:p>
          <a:p>
            <a:pPr marL="900113" indent="-273050"/>
            <a:r>
              <a:rPr lang="en-US" sz="2800" dirty="0"/>
              <a:t>Getting computers to program themselves</a:t>
            </a:r>
          </a:p>
          <a:p>
            <a:pPr marL="900113" indent="-273050"/>
            <a:r>
              <a:rPr lang="en-US" sz="2800" dirty="0"/>
              <a:t>Writing software is the bottleneck</a:t>
            </a:r>
          </a:p>
          <a:p>
            <a:pPr marL="900113" indent="-273050"/>
            <a:r>
              <a:rPr lang="en-US" sz="2800" dirty="0"/>
              <a:t>Let the data do the work instead!</a:t>
            </a:r>
          </a:p>
        </p:txBody>
      </p:sp>
    </p:spTree>
    <p:extLst>
      <p:ext uri="{BB962C8B-B14F-4D97-AF65-F5344CB8AC3E}">
        <p14:creationId xmlns:p14="http://schemas.microsoft.com/office/powerpoint/2010/main" val="401007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228600" y="18551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AU"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do ANNs work?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458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3200"/>
              <a:t>The signal is not passed down to the</a:t>
            </a:r>
          </a:p>
          <a:p>
            <a:pPr algn="ctr">
              <a:lnSpc>
                <a:spcPct val="100000"/>
              </a:lnSpc>
            </a:pPr>
            <a:r>
              <a:rPr lang="en-GB" sz="3200"/>
              <a:t>next neuron verbatim</a:t>
            </a:r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609600" y="4648200"/>
            <a:ext cx="2438400" cy="866775"/>
          </a:xfrm>
          <a:prstGeom prst="borderCallout1">
            <a:avLst>
              <a:gd name="adj1" fmla="val 48602"/>
              <a:gd name="adj2" fmla="val 99745"/>
              <a:gd name="adj3" fmla="val 39051"/>
              <a:gd name="adj4" fmla="val 140264"/>
            </a:avLst>
          </a:prstGeom>
          <a:solidFill>
            <a:srgbClr val="D9D9D9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Transfer Function (Activation Function)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5715000"/>
            <a:ext cx="2133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Output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4770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148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7526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rPr>
              <a:t>m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114800" y="3886200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114800" y="5715000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0" y="3886200"/>
            <a:ext cx="220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Processing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0" y="22098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Input</a:t>
            </a:r>
          </a:p>
        </p:txBody>
      </p:sp>
      <p:cxnSp>
        <p:nvCxnSpPr>
          <p:cNvPr id="36876" name="AutoShape 12"/>
          <p:cNvCxnSpPr>
            <a:cxnSpLocks noChangeShapeType="1"/>
            <a:stCxn id="36872" idx="2"/>
            <a:endCxn id="36894" idx="0"/>
          </p:cNvCxnSpPr>
          <p:nvPr/>
        </p:nvCxnSpPr>
        <p:spPr bwMode="auto">
          <a:xfrm>
            <a:off x="4457700" y="4572000"/>
            <a:ext cx="1588" cy="33337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4864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1148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aseline="-25000">
              <a:solidFill>
                <a:srgbClr val="FFFFFF"/>
              </a:solidFill>
              <a:ea typeface="HG Mincho Light J" charset="0"/>
              <a:cs typeface="HG Mincho Light J" charset="0"/>
            </a:endParaRP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743200" y="2924175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0" y="30734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514600" y="1933575"/>
            <a:ext cx="1447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. . . . . . . </a:t>
            </a:r>
          </a:p>
        </p:txBody>
      </p:sp>
      <p:cxnSp>
        <p:nvCxnSpPr>
          <p:cNvPr id="36882" name="AutoShape 18"/>
          <p:cNvCxnSpPr>
            <a:cxnSpLocks noChangeShapeType="1"/>
            <a:stCxn id="36871" idx="3"/>
            <a:endCxn id="36879" idx="1"/>
          </p:cNvCxnSpPr>
          <p:nvPr/>
        </p:nvCxnSpPr>
        <p:spPr bwMode="auto">
          <a:xfrm>
            <a:off x="2338388" y="2443163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70" idx="2"/>
            <a:endCxn id="36878" idx="0"/>
          </p:cNvCxnSpPr>
          <p:nvPr/>
        </p:nvCxnSpPr>
        <p:spPr bwMode="auto">
          <a:xfrm>
            <a:off x="4457700" y="2543175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</p:cNvCxnSpPr>
          <p:nvPr/>
        </p:nvCxnSpPr>
        <p:spPr bwMode="auto">
          <a:xfrm flipH="1">
            <a:off x="6172200" y="2543175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77" idx="1"/>
            <a:endCxn id="36872" idx="3"/>
          </p:cNvCxnSpPr>
          <p:nvPr/>
        </p:nvCxnSpPr>
        <p:spPr bwMode="auto">
          <a:xfrm flipH="1">
            <a:off x="4800600" y="3557588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78" idx="2"/>
            <a:endCxn id="36872" idx="0"/>
          </p:cNvCxnSpPr>
          <p:nvPr/>
        </p:nvCxnSpPr>
        <p:spPr bwMode="auto">
          <a:xfrm>
            <a:off x="4457700" y="3657600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79" idx="3"/>
            <a:endCxn id="36872" idx="1"/>
          </p:cNvCxnSpPr>
          <p:nvPr/>
        </p:nvCxnSpPr>
        <p:spPr bwMode="auto">
          <a:xfrm>
            <a:off x="3328988" y="3509963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688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71975"/>
            <a:ext cx="1295400" cy="714375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689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14975"/>
            <a:ext cx="1447800" cy="457200"/>
          </a:xfrm>
          <a:prstGeom prst="rect">
            <a:avLst/>
          </a:pr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962400" y="4905375"/>
            <a:ext cx="990600" cy="457200"/>
          </a:xfrm>
          <a:prstGeom prst="rect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f(v</a:t>
            </a:r>
            <a:r>
              <a:rPr lang="en-GB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k</a:t>
            </a: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)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429000" y="3076575"/>
            <a:ext cx="6858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. . . . . </a:t>
            </a:r>
          </a:p>
        </p:txBody>
      </p:sp>
      <p:cxnSp>
        <p:nvCxnSpPr>
          <p:cNvPr id="36896" name="AutoShape 32"/>
          <p:cNvCxnSpPr>
            <a:cxnSpLocks noChangeShapeType="1"/>
            <a:stCxn id="36894" idx="2"/>
            <a:endCxn id="36873" idx="0"/>
          </p:cNvCxnSpPr>
          <p:nvPr/>
        </p:nvCxnSpPr>
        <p:spPr bwMode="auto">
          <a:xfrm>
            <a:off x="4457700" y="5362575"/>
            <a:ext cx="1588" cy="3524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643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7105"/>
            <a:ext cx="8763000" cy="530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47700" y="5766279"/>
            <a:ext cx="7909446" cy="7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6" charset="0"/>
              <a:buNone/>
            </a:pPr>
            <a:r>
              <a:rPr lang="en-GB" sz="20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The output is a function of the input, that is affected by the weights, and the transfer functions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992"/>
            <a:ext cx="78708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88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914400" y="724050"/>
            <a:ext cx="7772400" cy="69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9144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6" charset="0"/>
              <a:buNone/>
            </a:pP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Three</a:t>
            </a:r>
            <a:r>
              <a:rPr lang="en-GB" sz="3600" dirty="0">
                <a:solidFill>
                  <a:srgbClr val="696464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types</a:t>
            </a:r>
            <a:r>
              <a:rPr lang="en-GB" sz="3600" dirty="0">
                <a:solidFill>
                  <a:srgbClr val="696464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400" b="1" dirty="0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rPr>
              <a:t>of layers: Input, Hidden, and Output</a:t>
            </a:r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533400" y="1752600"/>
            <a:ext cx="7999413" cy="4559300"/>
            <a:chOff x="336" y="1104"/>
            <a:chExt cx="5039" cy="2872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937"/>
            <a:ext cx="78708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22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45660" y="503349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Artificial Neural Networks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914400" indent="-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>
                <a:latin typeface="Times New Roman" pitchFamily="16" charset="0"/>
                <a:cs typeface="Times New Roman" pitchFamily="16" charset="0"/>
              </a:rPr>
              <a:t>An ANN can: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itchFamily="16" charset="0"/>
              <a:buAutoNum type="arabicPeriod"/>
            </a:pPr>
            <a:r>
              <a:rPr lang="en-GB">
                <a:cs typeface="Times New Roman" pitchFamily="16" charset="0"/>
              </a:rPr>
              <a:t>compute </a:t>
            </a:r>
            <a:r>
              <a:rPr lang="en-GB" i="1">
                <a:cs typeface="Times New Roman" pitchFamily="16" charset="0"/>
              </a:rPr>
              <a:t>any computable </a:t>
            </a:r>
            <a:r>
              <a:rPr lang="en-GB">
                <a:cs typeface="Times New Roman" pitchFamily="16" charset="0"/>
              </a:rPr>
              <a:t>function, by the appropriate selection of the network topology and weights values.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Times New Roman" pitchFamily="16" charset="0"/>
              <a:buAutoNum type="arabicPeriod"/>
            </a:pPr>
            <a:r>
              <a:rPr lang="en-GB">
                <a:cs typeface="Times New Roman" pitchFamily="16" charset="0"/>
              </a:rPr>
              <a:t>learn from experience!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"/>
            </a:pPr>
            <a:r>
              <a:rPr lang="en-GB">
                <a:cs typeface="Times New Roman" pitchFamily="16" charset="0"/>
              </a:rPr>
              <a:t> Specifically, by trial‐and‐error</a:t>
            </a:r>
          </a:p>
        </p:txBody>
      </p:sp>
    </p:spTree>
    <p:extLst>
      <p:ext uri="{BB962C8B-B14F-4D97-AF65-F5344CB8AC3E}">
        <p14:creationId xmlns:p14="http://schemas.microsoft.com/office/powerpoint/2010/main" val="2506402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Learning by trial‐and‐error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073624"/>
            <a:ext cx="8229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Continuous process of: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Trial: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None/>
            </a:pPr>
            <a:r>
              <a:rPr lang="en-GB" dirty="0">
                <a:latin typeface="Perpetua" pitchFamily="16" charset="0"/>
              </a:rPr>
              <a:t>Processing an input to produce an output (In terms of ANN: Compute the output function of a given input)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Evaluate: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3200" dirty="0"/>
              <a:t>Evaluating this output by </a:t>
            </a:r>
            <a:r>
              <a:rPr lang="en-GB" sz="2600" dirty="0"/>
              <a:t>comparing the actual output with the expected output.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" charset="2"/>
              <a:buChar char=""/>
            </a:pPr>
            <a:r>
              <a:rPr lang="en-GB" sz="3600" dirty="0">
                <a:cs typeface="Times New Roman" pitchFamily="16" charset="0"/>
              </a:rPr>
              <a:t>Adjust: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None/>
            </a:pPr>
            <a:r>
              <a:rPr lang="en-GB" dirty="0">
                <a:latin typeface="Perpetua" pitchFamily="16" charset="0"/>
              </a:rPr>
              <a:t>Adjust the </a:t>
            </a:r>
            <a:r>
              <a:rPr lang="en-GB" i="1" dirty="0">
                <a:latin typeface="Perpetua" pitchFamily="16" charset="0"/>
              </a:rPr>
              <a:t>weights.</a:t>
            </a:r>
          </a:p>
        </p:txBody>
      </p:sp>
    </p:spTree>
    <p:extLst>
      <p:ext uri="{BB962C8B-B14F-4D97-AF65-F5344CB8AC3E}">
        <p14:creationId xmlns:p14="http://schemas.microsoft.com/office/powerpoint/2010/main" val="3014789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838200" y="80895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Example: XOR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685800" y="2667000"/>
            <a:ext cx="7694613" cy="2133600"/>
            <a:chOff x="432" y="1680"/>
            <a:chExt cx="4847" cy="1344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4848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432" y="1680"/>
              <a:ext cx="4848" cy="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989" name="AutoShape 5"/>
          <p:cNvSpPr>
            <a:spLocks/>
          </p:cNvSpPr>
          <p:nvPr/>
        </p:nvSpPr>
        <p:spPr bwMode="auto">
          <a:xfrm>
            <a:off x="1981200" y="5029200"/>
            <a:ext cx="1600200" cy="990600"/>
          </a:xfrm>
          <a:prstGeom prst="borderCallout1">
            <a:avLst>
              <a:gd name="adj1" fmla="val 3875"/>
              <a:gd name="adj2" fmla="val 48667"/>
              <a:gd name="adj3" fmla="val -55630"/>
              <a:gd name="adj4" fmla="val 5228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590800" y="2819400"/>
            <a:ext cx="609600" cy="16764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3810000" y="5372100"/>
            <a:ext cx="1371600" cy="1104900"/>
          </a:xfrm>
          <a:prstGeom prst="borderCallout1">
            <a:avLst>
              <a:gd name="adj1" fmla="val 681"/>
              <a:gd name="adj2" fmla="val 49662"/>
              <a:gd name="adj3" fmla="val -37611"/>
              <a:gd name="adj4" fmla="val 4972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Hidden Layer, with three neurons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62400" y="2438400"/>
            <a:ext cx="838200" cy="25146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5562600" y="4881563"/>
            <a:ext cx="1371600" cy="1062037"/>
          </a:xfrm>
          <a:prstGeom prst="borderCallout1">
            <a:avLst>
              <a:gd name="adj1" fmla="val 3875"/>
              <a:gd name="adj2" fmla="val 48667"/>
              <a:gd name="adj3" fmla="val -107495"/>
              <a:gd name="adj4" fmla="val 47736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Output Layer, with one neuron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943600" y="3124200"/>
            <a:ext cx="609600" cy="11430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57400" y="5105400"/>
            <a:ext cx="1447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>
                <a:latin typeface="Times New Roman" pitchFamily="16" charset="0"/>
                <a:cs typeface="Times New Roman" pitchFamily="16" charset="0"/>
              </a:rPr>
              <a:t>Input Layer, with two neurons</a:t>
            </a:r>
          </a:p>
        </p:txBody>
      </p:sp>
    </p:spTree>
    <p:extLst>
      <p:ext uri="{BB962C8B-B14F-4D97-AF65-F5344CB8AC3E}">
        <p14:creationId xmlns:p14="http://schemas.microsoft.com/office/powerpoint/2010/main" val="1675271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914400" y="96135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it works?</a:t>
            </a:r>
          </a:p>
        </p:txBody>
      </p:sp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685800" y="2667000"/>
            <a:ext cx="7694613" cy="2133600"/>
            <a:chOff x="432" y="1680"/>
            <a:chExt cx="4847" cy="1344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80"/>
              <a:ext cx="4848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432" y="1680"/>
              <a:ext cx="4848" cy="1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013" name="AutoShape 5"/>
          <p:cNvSpPr>
            <a:spLocks/>
          </p:cNvSpPr>
          <p:nvPr/>
        </p:nvSpPr>
        <p:spPr bwMode="auto">
          <a:xfrm>
            <a:off x="1981200" y="5029200"/>
            <a:ext cx="1600200" cy="990600"/>
          </a:xfrm>
          <a:prstGeom prst="borderCallout1">
            <a:avLst>
              <a:gd name="adj1" fmla="val 3875"/>
              <a:gd name="adj2" fmla="val 48667"/>
              <a:gd name="adj3" fmla="val -55630"/>
              <a:gd name="adj4" fmla="val 5228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590800" y="2819400"/>
            <a:ext cx="609600" cy="16764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3810000" y="5372100"/>
            <a:ext cx="1371600" cy="1104900"/>
          </a:xfrm>
          <a:prstGeom prst="borderCallout1">
            <a:avLst>
              <a:gd name="adj1" fmla="val 681"/>
              <a:gd name="adj2" fmla="val 49662"/>
              <a:gd name="adj3" fmla="val -37611"/>
              <a:gd name="adj4" fmla="val 49727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Hidden Layer, with three neurons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62400" y="2438400"/>
            <a:ext cx="838200" cy="25146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7" name="AutoShape 9"/>
          <p:cNvSpPr>
            <a:spLocks/>
          </p:cNvSpPr>
          <p:nvPr/>
        </p:nvSpPr>
        <p:spPr bwMode="auto">
          <a:xfrm>
            <a:off x="5562600" y="4881563"/>
            <a:ext cx="1371600" cy="1062037"/>
          </a:xfrm>
          <a:prstGeom prst="borderCallout1">
            <a:avLst>
              <a:gd name="adj1" fmla="val 3875"/>
              <a:gd name="adj2" fmla="val 48667"/>
              <a:gd name="adj3" fmla="val -107495"/>
              <a:gd name="adj4" fmla="val 47736"/>
            </a:avLst>
          </a:prstGeom>
          <a:solidFill>
            <a:srgbClr val="E1E0E0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D0D0D"/>
                </a:solidFill>
                <a:latin typeface="Times New Roman" pitchFamily="16" charset="0"/>
                <a:cs typeface="Times New Roman" pitchFamily="16" charset="0"/>
              </a:rPr>
              <a:t>Output Layer, with one neuron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943600" y="3124200"/>
            <a:ext cx="609600" cy="1143000"/>
          </a:xfrm>
          <a:prstGeom prst="rect">
            <a:avLst/>
          </a:prstGeom>
          <a:noFill/>
          <a:ln w="12600">
            <a:solidFill>
              <a:srgbClr val="6924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057400" y="5105400"/>
            <a:ext cx="14478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algn="ctr">
              <a:lnSpc>
                <a:spcPct val="100000"/>
              </a:lnSpc>
              <a:buFont typeface="Times New Roman" pitchFamily="16" charset="0"/>
              <a:buNone/>
            </a:pPr>
            <a:r>
              <a:rPr lang="en-GB">
                <a:latin typeface="Times New Roman" pitchFamily="16" charset="0"/>
                <a:cs typeface="Times New Roman" pitchFamily="16" charset="0"/>
              </a:rPr>
              <a:t>Input Layer, with two neurons</a:t>
            </a:r>
          </a:p>
        </p:txBody>
      </p:sp>
    </p:spTree>
    <p:extLst>
      <p:ext uri="{BB962C8B-B14F-4D97-AF65-F5344CB8AC3E}">
        <p14:creationId xmlns:p14="http://schemas.microsoft.com/office/powerpoint/2010/main" val="477974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54843" y="265322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How it works?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661917" y="1139588"/>
            <a:ext cx="74653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Set initial values of the weights randomly.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Input: truth table of the XOR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Do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Read input (e.g. 0, and 0)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Compute an output (e.g. 0.60543)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Compare it to the expected output. (Diff= 0.60543)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Modify the weights </a:t>
            </a:r>
            <a:r>
              <a:rPr lang="en-GB" sz="2400" i="1" dirty="0">
                <a:latin typeface="Times New Roman" pitchFamily="16" charset="0"/>
                <a:cs typeface="Times New Roman" pitchFamily="16" charset="0"/>
              </a:rPr>
              <a:t>accordingly.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Loop until a condition is met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Condition: certain number of iterations</a:t>
            </a:r>
          </a:p>
          <a:p>
            <a:pPr marL="531813" indent="-5318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charset="2"/>
              <a:buChar char="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Condition: error threshold</a:t>
            </a:r>
          </a:p>
        </p:txBody>
      </p:sp>
    </p:spTree>
    <p:extLst>
      <p:ext uri="{BB962C8B-B14F-4D97-AF65-F5344CB8AC3E}">
        <p14:creationId xmlns:p14="http://schemas.microsoft.com/office/powerpoint/2010/main" val="1789851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7074" y="333466"/>
            <a:ext cx="82296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Design Issues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34621" y="1210101"/>
            <a:ext cx="8229600" cy="4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Initial weights (small random values ∈[‐1,1])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Transfer function (How the inputs and the weights are combined to produce output?)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Error estimation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Weights adjusting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Number of neurons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Data representation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Size of training set</a:t>
            </a:r>
          </a:p>
        </p:txBody>
      </p:sp>
    </p:spTree>
    <p:extLst>
      <p:ext uri="{BB962C8B-B14F-4D97-AF65-F5344CB8AC3E}">
        <p14:creationId xmlns:p14="http://schemas.microsoft.com/office/powerpoint/2010/main" val="82312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13899" y="22906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Transfer Functions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78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Linear: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is proportional to the total weighted input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</a:pPr>
            <a:endParaRPr lang="en-GB" sz="2800" dirty="0" smtClean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Threshold</a:t>
            </a: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is set at one of two values, depending on whether the total weighted input is greater than or less than some threshold value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800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Non‐linear: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output varies continuously but not linearly as the input changes.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endParaRPr lang="en-GB" sz="2800" dirty="0"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5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4675"/>
            <a:ext cx="8382000" cy="58230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Machine Learning</a:t>
            </a:r>
            <a:r>
              <a:rPr lang="en-US" dirty="0" smtClean="0">
                <a:solidFill>
                  <a:schemeClr val="accent2"/>
                </a:solidFill>
              </a:rPr>
              <a:t>…….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880" y="1140009"/>
            <a:ext cx="28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Traditional Programming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538" y="3940075"/>
            <a:ext cx="214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Machine Learning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1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347209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Error Estimation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GB" sz="2800" b="1" dirty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root mean square error (RMSE)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is a frequently-used measure of the differences between values predicted by a model or an estimator and the values actually observed from the thing being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modeled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or estimated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42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41194" y="34720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/>
              <a:t>Weights Adjusting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4968" y="1161197"/>
            <a:ext cx="7772400" cy="1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After each iteration, weights should be adjusted to minimize the error.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		– All possible weights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       –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223597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00251" y="33356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Back Propagation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77923" y="1243084"/>
            <a:ext cx="77724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Back-propagation is an example of supervised learning is used at each layer to minimize the error between the layer’s response and the actual data</a:t>
            </a:r>
          </a:p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The error at each hidden layer is an average of the evaluated error</a:t>
            </a:r>
          </a:p>
          <a:p>
            <a:pPr marL="354013" indent="-35401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Hidden layer networks are trained this way</a:t>
            </a:r>
          </a:p>
        </p:txBody>
      </p:sp>
    </p:spTree>
    <p:extLst>
      <p:ext uri="{BB962C8B-B14F-4D97-AF65-F5344CB8AC3E}">
        <p14:creationId xmlns:p14="http://schemas.microsoft.com/office/powerpoint/2010/main" val="257680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27546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Back Propagation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40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 is a neuron.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is one of N’s inputs weights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is N’s output.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=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baseline="-250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+Δ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endParaRPr lang="en-GB" sz="2800" baseline="-25000" dirty="0">
              <a:latin typeface="Times New Roman" pitchFamily="16" charset="0"/>
              <a:cs typeface="Times New Roman" pitchFamily="16" charset="0"/>
            </a:endParaRP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Δ </a:t>
            </a:r>
            <a:r>
              <a:rPr lang="en-GB" sz="2800" dirty="0" err="1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GB" sz="2800" baseline="-25000" dirty="0" err="1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=</a:t>
            </a:r>
            <a:r>
              <a:rPr lang="en-GB" sz="2800" b="1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b="1" baseline="-25000" dirty="0"/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* (1‐</a:t>
            </a:r>
            <a:r>
              <a:rPr lang="en-GB" sz="2800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out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)* </a:t>
            </a:r>
            <a:r>
              <a:rPr lang="en-GB" sz="2800" dirty="0" err="1"/>
              <a:t>N</a:t>
            </a:r>
            <a:r>
              <a:rPr lang="en-GB" sz="2800" baseline="-25000" dirty="0" err="1"/>
              <a:t>ErrorFactor</a:t>
            </a:r>
            <a:endParaRPr lang="en-GB" sz="2800" baseline="-25000" dirty="0"/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err="1"/>
              <a:t>N</a:t>
            </a:r>
            <a:r>
              <a:rPr lang="en-GB" sz="2800" baseline="-25000" dirty="0" err="1"/>
              <a:t>ErrorFactor</a:t>
            </a:r>
            <a:r>
              <a:rPr lang="en-GB" sz="2800" baseline="-25000" dirty="0"/>
              <a:t> 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=</a:t>
            </a:r>
            <a:r>
              <a:rPr lang="en-GB" sz="2800" dirty="0"/>
              <a:t> </a:t>
            </a:r>
            <a:r>
              <a:rPr lang="en-GB" sz="2800" dirty="0" err="1"/>
              <a:t>N</a:t>
            </a:r>
            <a:r>
              <a:rPr lang="en-GB" sz="2800" baseline="-25000" dirty="0" err="1"/>
              <a:t>ExpectedOutput</a:t>
            </a: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 – </a:t>
            </a:r>
            <a:r>
              <a:rPr lang="en-GB" sz="2800" dirty="0" err="1"/>
              <a:t>N</a:t>
            </a:r>
            <a:r>
              <a:rPr lang="en-GB" sz="2800" baseline="-25000" dirty="0" err="1"/>
              <a:t>ActualOutput</a:t>
            </a:r>
            <a:endParaRPr lang="en-GB" sz="2800" baseline="-25000" dirty="0"/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This works only for the last layer, as we can know the actual output, and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3378758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48018" y="169485"/>
            <a:ext cx="82296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Number of neurons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100920"/>
            <a:ext cx="8229600" cy="436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Many neurons: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Higher accuracy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Slower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Risk of over‐fitting</a:t>
            </a:r>
          </a:p>
          <a:p>
            <a:pPr lvl="3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Memorizing, rather than understanding</a:t>
            </a:r>
          </a:p>
          <a:p>
            <a:pPr lvl="3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The network will be useless with new problems.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Few neurons: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 smtClean="0">
                <a:cs typeface="Times New Roman" pitchFamily="16" charset="0"/>
              </a:rPr>
              <a:t>Lower </a:t>
            </a:r>
            <a:r>
              <a:rPr lang="en-GB" dirty="0">
                <a:cs typeface="Times New Roman" pitchFamily="16" charset="0"/>
              </a:rPr>
              <a:t>accuracy</a:t>
            </a:r>
          </a:p>
          <a:p>
            <a:pPr lvl="2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Inability to learn at all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 smtClean="0">
                <a:latin typeface="Times New Roman" pitchFamily="16" charset="0"/>
                <a:cs typeface="Times New Roman" pitchFamily="16" charset="0"/>
              </a:rPr>
              <a:t>  Optimal number.</a:t>
            </a:r>
            <a:endParaRPr lang="en-GB" sz="2800" dirty="0"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86603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Size of training set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026994"/>
            <a:ext cx="82296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No one‐fits‐all formula</a:t>
            </a:r>
          </a:p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Over fitting can occur if a “good” training set is not chosen</a:t>
            </a:r>
          </a:p>
          <a:p>
            <a:pPr marL="450850" indent="-45085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What constitutes a “good” training set?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 smtClean="0">
                <a:cs typeface="Times New Roman" pitchFamily="16" charset="0"/>
              </a:rPr>
              <a:t>Samples </a:t>
            </a:r>
            <a:r>
              <a:rPr lang="en-GB" sz="2800" dirty="0">
                <a:cs typeface="Times New Roman" pitchFamily="16" charset="0"/>
              </a:rPr>
              <a:t>must represent the general population.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cs typeface="Times New Roman" pitchFamily="16" charset="0"/>
              </a:rPr>
              <a:t>Samples must contain members of each class.</a:t>
            </a:r>
          </a:p>
          <a:p>
            <a:pPr marL="1092200" lvl="2" indent="-273050"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cs typeface="Times New Roman" pitchFamily="16" charset="0"/>
              </a:rPr>
              <a:t>Samples in each class must contain a wide range of variations or noise effect.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The size of the training set is related to the number of hidden neurons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19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77671" y="319913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Learning Paradigms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1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Supervised learning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Unsupervised learning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3600" dirty="0">
                <a:latin typeface="Times New Roman" pitchFamily="16" charset="0"/>
                <a:cs typeface="Times New Roman" pitchFamily="16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394748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54842" y="292618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Supervised learning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326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This is what we have seen so far!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A network is fed with a set of training samples (inputs and corresponding output), and it uses these samples to learn the general relationship between the inputs and the outputs.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This relationship is represented by the values of the weights of the trained network.</a:t>
            </a:r>
          </a:p>
        </p:txBody>
      </p:sp>
    </p:spTree>
    <p:extLst>
      <p:ext uri="{BB962C8B-B14F-4D97-AF65-F5344CB8AC3E}">
        <p14:creationId xmlns:p14="http://schemas.microsoft.com/office/powerpoint/2010/main" val="2952223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272956" y="306266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Unsupervised learning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14400" y="1447800"/>
            <a:ext cx="7772400" cy="238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No desired output is associated with the training data!</a:t>
            </a:r>
          </a:p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Faster than supervised learning</a:t>
            </a:r>
          </a:p>
          <a:p>
            <a:pPr marL="546100" indent="-5461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/>
              <a:t>Used to find out </a:t>
            </a:r>
            <a:r>
              <a:rPr lang="en-GB" sz="2800" i="1" dirty="0"/>
              <a:t>structures within data:</a:t>
            </a:r>
          </a:p>
          <a:p>
            <a:pPr marL="900113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latin typeface="Perpetua" pitchFamily="16" charset="0"/>
              </a:rPr>
              <a:t> Clustering</a:t>
            </a:r>
          </a:p>
          <a:p>
            <a:pPr marL="900113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latin typeface="Perpetua" pitchFamily="16" charset="0"/>
              </a:rPr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1624030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59308" y="333561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Reinforcement learning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32262" y="1393209"/>
            <a:ext cx="7772400" cy="215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355600" indent="-3556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800" dirty="0">
                <a:latin typeface="Times New Roman" pitchFamily="16" charset="0"/>
                <a:cs typeface="Times New Roman" pitchFamily="16" charset="0"/>
              </a:rPr>
              <a:t>Like supervised learning, but: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Weights adjusting is not directly related to the error value.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The error value is used to randomly, shuffle weights!</a:t>
            </a:r>
          </a:p>
          <a:p>
            <a:pPr marL="804863" lvl="1" indent="-487363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Relatively slow learning due to ‘randomness’.</a:t>
            </a:r>
          </a:p>
        </p:txBody>
      </p:sp>
    </p:spTree>
    <p:extLst>
      <p:ext uri="{BB962C8B-B14F-4D97-AF65-F5344CB8AC3E}">
        <p14:creationId xmlns:p14="http://schemas.microsoft.com/office/powerpoint/2010/main" val="2804342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49" y="222913"/>
            <a:ext cx="7921625" cy="568657"/>
          </a:xfrm>
        </p:spPr>
        <p:txBody>
          <a:bodyPr/>
          <a:lstStyle/>
          <a:p>
            <a:pPr eaLnBrk="1" hangingPunct="1"/>
            <a:r>
              <a:rPr lang="tr-TR" dirty="0" smtClean="0"/>
              <a:t>Why “Learn”?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16" y="1107249"/>
            <a:ext cx="8720919" cy="4900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 expertise does not exist </a:t>
            </a:r>
            <a:r>
              <a:rPr lang="tr-TR" sz="2400" dirty="0" smtClean="0">
                <a:solidFill>
                  <a:schemeClr val="tx1"/>
                </a:solidFill>
              </a:rPr>
              <a:t>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Humans are unable to explain their expertise </a:t>
            </a:r>
            <a:r>
              <a:rPr lang="tr-TR" sz="2400" dirty="0" smtClean="0">
                <a:solidFill>
                  <a:schemeClr val="tx1"/>
                </a:solidFill>
              </a:rPr>
              <a:t>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changes in time </a:t>
            </a:r>
            <a:r>
              <a:rPr lang="tr-TR" sz="2400" dirty="0" smtClean="0">
                <a:solidFill>
                  <a:schemeClr val="tx1"/>
                </a:solidFill>
              </a:rPr>
              <a:t>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>
                <a:solidFill>
                  <a:srgbClr val="FF0000"/>
                </a:solidFill>
              </a:rPr>
              <a:t>Solution needs to be adapted to particular cases </a:t>
            </a:r>
            <a:r>
              <a:rPr lang="tr-TR" sz="2400" dirty="0" smtClean="0">
                <a:solidFill>
                  <a:schemeClr val="tx1"/>
                </a:solidFill>
              </a:rPr>
              <a:t>(user biometric</a:t>
            </a:r>
            <a:r>
              <a:rPr lang="tr-TR" dirty="0" smtClean="0">
                <a:solidFill>
                  <a:schemeClr val="tx1"/>
                </a:solidFill>
              </a:rPr>
              <a:t>s)</a:t>
            </a:r>
          </a:p>
        </p:txBody>
      </p:sp>
    </p:spTree>
    <p:extLst>
      <p:ext uri="{BB962C8B-B14F-4D97-AF65-F5344CB8AC3E}">
        <p14:creationId xmlns:p14="http://schemas.microsoft.com/office/powerpoint/2010/main" val="4249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13899" y="251675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Applications Areas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13899" y="948520"/>
            <a:ext cx="8229600" cy="49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 marL="820738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Function approximation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time series prediction and </a:t>
            </a:r>
            <a:r>
              <a:rPr lang="en-GB" dirty="0" smtClean="0">
                <a:cs typeface="Times New Roman" pitchFamily="16" charset="0"/>
              </a:rPr>
              <a:t>modelling.</a:t>
            </a:r>
          </a:p>
          <a:p>
            <a:pPr marL="317500" lvl="1" indent="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Classification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patterns and sequences recognition, novelty detection and sequential decision making.</a:t>
            </a:r>
          </a:p>
          <a:p>
            <a:pPr lvl="2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cs typeface="Times New Roman" pitchFamily="16" charset="0"/>
              </a:rPr>
              <a:t>(radar systems, face identification, handwritten text recognition</a:t>
            </a:r>
            <a:r>
              <a:rPr lang="en-GB" sz="2000" dirty="0" smtClean="0">
                <a:cs typeface="Times New Roman" pitchFamily="16" charset="0"/>
              </a:rPr>
              <a:t>)</a:t>
            </a:r>
          </a:p>
          <a:p>
            <a:pPr marL="592138" lvl="2" indent="0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endParaRPr lang="en-GB" sz="2000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Data processing</a:t>
            </a: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including filtering, clustering blinds source separation and compression.</a:t>
            </a:r>
          </a:p>
          <a:p>
            <a:pPr lvl="2">
              <a:lnSpc>
                <a:spcPct val="100000"/>
              </a:lnSpc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6" charset="2"/>
              <a:buChar char=""/>
            </a:pPr>
            <a:r>
              <a:rPr lang="en-GB" sz="2000" dirty="0">
                <a:latin typeface="Perpetua" pitchFamily="16" charset="0"/>
              </a:rPr>
              <a:t>(data mining, e-mail Spam filtering)</a:t>
            </a:r>
          </a:p>
        </p:txBody>
      </p:sp>
    </p:spTree>
    <p:extLst>
      <p:ext uri="{BB962C8B-B14F-4D97-AF65-F5344CB8AC3E}">
        <p14:creationId xmlns:p14="http://schemas.microsoft.com/office/powerpoint/2010/main" val="2717734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54842" y="278970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Advantages / Disadvantages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77672" y="1106605"/>
            <a:ext cx="7772400" cy="386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 marL="5461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Advantages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Adapt to unknown situations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Powerful, it can model complex functions.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Ease of use, learns by example, and very little user domain‐specific expertise </a:t>
            </a:r>
            <a:r>
              <a:rPr lang="en-GB" dirty="0" smtClean="0">
                <a:cs typeface="Times New Roman" pitchFamily="16" charset="0"/>
              </a:rPr>
              <a:t>needed</a:t>
            </a:r>
          </a:p>
          <a:p>
            <a:pPr marL="317500" lvl="1" indent="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endParaRPr lang="en-GB" dirty="0"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600" dirty="0">
                <a:latin typeface="Times New Roman" pitchFamily="16" charset="0"/>
                <a:cs typeface="Times New Roman" pitchFamily="16" charset="0"/>
              </a:rPr>
              <a:t>Disadvantages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 smtClean="0">
                <a:cs typeface="Times New Roman" pitchFamily="16" charset="0"/>
              </a:rPr>
              <a:t>Not </a:t>
            </a:r>
            <a:r>
              <a:rPr lang="en-GB" dirty="0">
                <a:cs typeface="Times New Roman" pitchFamily="16" charset="0"/>
              </a:rPr>
              <a:t>exact</a:t>
            </a:r>
          </a:p>
          <a:p>
            <a:pPr marL="723900" lvl="1" indent="-368300">
              <a:lnSpc>
                <a:spcPct val="100000"/>
              </a:lnSpc>
              <a:spcBef>
                <a:spcPts val="375"/>
              </a:spcBef>
              <a:buClr>
                <a:srgbClr val="9B2D1F"/>
              </a:buClr>
              <a:buSzPct val="85000"/>
              <a:buFont typeface="Wingdings 2" pitchFamily="16" charset="2"/>
              <a:buChar char=""/>
            </a:pPr>
            <a:r>
              <a:rPr lang="en-GB" dirty="0">
                <a:cs typeface="Times New Roman" pitchFamily="16" charset="0"/>
              </a:rPr>
              <a:t>Large complexity of the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138152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13899" y="292617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Conclusion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229600" cy="28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Artificial Neural Networks are an imitation of the biological neural networks, but much simpler ones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400" dirty="0">
              <a:latin typeface="Times New Roman" pitchFamily="16" charset="0"/>
              <a:cs typeface="Times New Roman" pitchFamily="16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The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computing would have a lot to gain from neural networks. Their ability to learn by example makes them very flexible and powerful furthermore there is need to device an algorithm in order to perform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19014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33400" y="1180531"/>
            <a:ext cx="8229600" cy="320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1463" indent="-2714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Perpetua" pitchFamily="16" charset="0"/>
                <a:ea typeface="HG Mincho Light J" charset="0"/>
                <a:cs typeface="HG Mincho Light J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Perpetua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HG Mincho Light J" charset="0"/>
                <a:cs typeface="HG Mincho Light J" charset="0"/>
              </a:defRPr>
            </a:lvl9pPr>
          </a:lstStyle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Neural networks also contributes to area of research such a neurology and psychology. They are regularly used to model parts of living organizations and to investigate the internal mechanisms of the brain</a:t>
            </a: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endParaRPr lang="en-GB" sz="2400" dirty="0">
              <a:latin typeface="Times New Roman" pitchFamily="16" charset="0"/>
              <a:cs typeface="Times New Roman" pitchFamily="16" charset="0"/>
            </a:endParaRPr>
          </a:p>
          <a:p>
            <a:pPr marL="449263" indent="-4492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Char char=""/>
            </a:pPr>
            <a:r>
              <a:rPr lang="en-GB" sz="2400" dirty="0" smtClean="0">
                <a:latin typeface="Times New Roman" pitchFamily="16" charset="0"/>
                <a:cs typeface="Times New Roman" pitchFamily="16" charset="0"/>
              </a:rPr>
              <a:t>Many </a:t>
            </a:r>
            <a:r>
              <a:rPr lang="en-GB" sz="2400" dirty="0">
                <a:latin typeface="Times New Roman" pitchFamily="16" charset="0"/>
                <a:cs typeface="Times New Roman" pitchFamily="16" charset="0"/>
              </a:rPr>
              <a:t>factors affect the performance of ANNs, such as the transfer functions, size of training sample, network topology, weights adjusting algorithm, …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13899" y="304535"/>
            <a:ext cx="7772400" cy="456280"/>
          </a:xfrm>
          <a:prstGeom prst="rect">
            <a:avLst/>
          </a:prstGeom>
          <a:gradFill flip="none" rotWithShape="1">
            <a:gsLst>
              <a:gs pos="0">
                <a:srgbClr val="D2D8ED"/>
              </a:gs>
              <a:gs pos="0">
                <a:schemeClr val="accent4">
                  <a:lumMod val="20000"/>
                  <a:lumOff val="8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xtLst/>
        </p:spPr>
        <p:txBody>
          <a:bodyPr vert="horz" wrap="square" lIns="91420" tIns="45712" rIns="91420" bIns="45712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030A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2pPr>
            <a:lvl3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3pPr>
            <a:lvl4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4pPr>
            <a:lvl5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5pPr>
            <a:lvl6pPr marL="4572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6pPr>
            <a:lvl7pPr marL="9144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7pPr>
            <a:lvl8pPr marL="13716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8pPr>
            <a:lvl9pPr marL="1828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EA3"/>
                </a:solidFill>
                <a:latin typeface="Georgia" pitchFamily="18" charset="0"/>
              </a:defRPr>
            </a:lvl9pPr>
          </a:lstStyle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700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042C456-7785-4CDD-A51A-ADAA2B09B274}" type="slidenum">
              <a:rPr lang="en-GB" smtClean="0"/>
              <a:pPr/>
              <a:t>64</a:t>
            </a:fld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1" y="2951328"/>
            <a:ext cx="4581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5528" y="1583140"/>
            <a:ext cx="6987654" cy="80021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Support Vector Machine</a:t>
            </a:r>
            <a:r>
              <a:rPr lang="en-US" sz="4600" b="1" dirty="0" smtClean="0"/>
              <a:t> </a:t>
            </a:r>
            <a:endParaRPr lang="en-IN" sz="46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" y="0"/>
            <a:ext cx="19989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221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r>
              <a:rPr lang="en-IN" dirty="0"/>
              <a:t>In machine learning, </a:t>
            </a:r>
            <a:r>
              <a:rPr lang="en-IN" b="1" dirty="0">
                <a:solidFill>
                  <a:srgbClr val="FF0000"/>
                </a:solidFill>
              </a:rPr>
              <a:t>support vector </a:t>
            </a:r>
            <a:r>
              <a:rPr lang="en-IN" b="1" dirty="0" smtClean="0">
                <a:solidFill>
                  <a:srgbClr val="FF0000"/>
                </a:solidFill>
              </a:rPr>
              <a:t>mac</a:t>
            </a:r>
            <a:r>
              <a:rPr lang="en-IN" dirty="0" smtClean="0"/>
              <a:t>hines </a:t>
            </a:r>
            <a:r>
              <a:rPr lang="en-IN" dirty="0"/>
              <a:t>are </a:t>
            </a:r>
            <a:r>
              <a:rPr lang="en-IN" b="1" dirty="0">
                <a:solidFill>
                  <a:srgbClr val="FF0000"/>
                </a:solidFill>
              </a:rPr>
              <a:t>supervised learning models 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sz="900" b="1" dirty="0">
              <a:solidFill>
                <a:srgbClr val="FF0000"/>
              </a:solidFill>
            </a:endParaRPr>
          </a:p>
          <a:p>
            <a:r>
              <a:rPr lang="en-IN" dirty="0" smtClean="0"/>
              <a:t>Given </a:t>
            </a:r>
            <a:r>
              <a:rPr lang="en-IN" dirty="0"/>
              <a:t>a set of training examples, each marked as belonging to one of two categories, an SVM training algorithm builds a model that assigns new examples into one category or the </a:t>
            </a:r>
            <a:r>
              <a:rPr lang="en-IN" dirty="0" smtClean="0"/>
              <a:t>other.</a:t>
            </a:r>
          </a:p>
          <a:p>
            <a:endParaRPr lang="en-IN" sz="900" dirty="0" smtClean="0"/>
          </a:p>
          <a:p>
            <a:r>
              <a:rPr lang="en-IN" dirty="0" smtClean="0"/>
              <a:t>An </a:t>
            </a:r>
            <a:r>
              <a:rPr lang="en-IN" dirty="0"/>
              <a:t>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 on</a:t>
            </a:r>
            <a:r>
              <a:rPr lang="en-IN" dirty="0" smtClean="0"/>
              <a:t>.</a:t>
            </a:r>
          </a:p>
          <a:p>
            <a:endParaRPr lang="en-IN" sz="900" dirty="0"/>
          </a:p>
          <a:p>
            <a:r>
              <a:rPr lang="en-IN" dirty="0"/>
              <a:t>In addition to performing linear classification, SVMs can efficiently perform a non-linear classification using what is called the kernel trick, implicitly mapping their inputs into high-dimensional feature spaces.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8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473122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0" y="603343"/>
            <a:ext cx="7478972" cy="456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60308" y="5452702"/>
            <a:ext cx="656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H1</a:t>
            </a:r>
            <a:r>
              <a:rPr lang="en-US" dirty="0" smtClean="0"/>
              <a:t>:                 Does not separate the classes</a:t>
            </a:r>
          </a:p>
          <a:p>
            <a:r>
              <a:rPr lang="en-US" b="1" dirty="0" smtClean="0"/>
              <a:t>H2 and H3</a:t>
            </a:r>
            <a:r>
              <a:rPr lang="en-US" dirty="0" smtClean="0"/>
              <a:t>:    Separate </a:t>
            </a:r>
            <a:r>
              <a:rPr lang="en-US" dirty="0"/>
              <a:t>the classes</a:t>
            </a:r>
            <a:r>
              <a:rPr lang="en-US" dirty="0" smtClean="0"/>
              <a:t> but with minimum Margin</a:t>
            </a:r>
          </a:p>
          <a:p>
            <a:r>
              <a:rPr lang="en-US" b="1" dirty="0" smtClean="0"/>
              <a:t>H4</a:t>
            </a:r>
            <a:r>
              <a:rPr lang="en-US" dirty="0" smtClean="0"/>
              <a:t>:                 Separate </a:t>
            </a:r>
            <a:r>
              <a:rPr lang="en-US" dirty="0"/>
              <a:t>the classes</a:t>
            </a:r>
            <a:r>
              <a:rPr lang="en-US" dirty="0" smtClean="0"/>
              <a:t> with maximum Margin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5" y="209266"/>
            <a:ext cx="7921625" cy="541361"/>
          </a:xfrm>
        </p:spPr>
        <p:txBody>
          <a:bodyPr/>
          <a:lstStyle/>
          <a:p>
            <a:r>
              <a:rPr lang="en-US" dirty="0" smtClean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8" y="846161"/>
            <a:ext cx="8721872" cy="551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7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3" y="236562"/>
            <a:ext cx="7921625" cy="514066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2" y="902561"/>
            <a:ext cx="8652952" cy="523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47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9" y="195617"/>
            <a:ext cx="7921625" cy="486770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69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265"/>
            <a:ext cx="9144000" cy="42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038" y="332096"/>
            <a:ext cx="7921625" cy="718782"/>
          </a:xfrm>
        </p:spPr>
        <p:txBody>
          <a:bodyPr/>
          <a:lstStyle/>
          <a:p>
            <a:pPr eaLnBrk="1" hangingPunct="1"/>
            <a:r>
              <a:rPr lang="tr-TR" smtClean="0"/>
              <a:t>What We Talk About When We  Talk About“Learning”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277" y="1202782"/>
            <a:ext cx="8636472" cy="4900612"/>
          </a:xfrm>
        </p:spPr>
        <p:txBody>
          <a:bodyPr/>
          <a:lstStyle/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Learning general models from a data of particular examples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Data is cheap and abundant (data warehouses, data marts); knowledge is expensive and scarce. 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Example in retail: Customer transactions to consumer behavior: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r-TR" sz="2400" dirty="0" smtClean="0">
                <a:solidFill>
                  <a:schemeClr val="tx1"/>
                </a:solidFill>
              </a:rPr>
              <a:t>	</a:t>
            </a:r>
            <a:r>
              <a:rPr lang="tr-TR" sz="2400" i="1" dirty="0" smtClean="0">
                <a:solidFill>
                  <a:schemeClr val="tx1"/>
                </a:solidFill>
              </a:rPr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sz="2400" dirty="0" smtClean="0">
                <a:solidFill>
                  <a:schemeClr val="tx1"/>
                </a:solidFill>
              </a:rPr>
              <a:t>Build a model that is </a:t>
            </a:r>
            <a:r>
              <a:rPr lang="tr-TR" sz="2400" i="1" dirty="0" smtClean="0">
                <a:solidFill>
                  <a:schemeClr val="tx1"/>
                </a:solidFill>
              </a:rPr>
              <a:t>a good and useful approximation</a:t>
            </a:r>
            <a:r>
              <a:rPr lang="tr-TR" sz="2400" dirty="0" smtClean="0">
                <a:solidFill>
                  <a:schemeClr val="tx1"/>
                </a:solidFill>
              </a:rPr>
              <a:t> to the data.</a:t>
            </a:r>
            <a:r>
              <a:rPr lang="tr-TR" sz="2400" i="1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7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5" y="222913"/>
            <a:ext cx="7921625" cy="527713"/>
          </a:xfrm>
        </p:spPr>
        <p:txBody>
          <a:bodyPr/>
          <a:lstStyle/>
          <a:p>
            <a:r>
              <a:rPr lang="en-US" dirty="0"/>
              <a:t>SVM Classification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70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8" y="2771040"/>
            <a:ext cx="8302932" cy="338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8" y="1008915"/>
            <a:ext cx="7879852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528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/>
              <a:t>Linear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71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572" y="929827"/>
                <a:ext cx="8486347" cy="5170722"/>
              </a:xfrm>
            </p:spPr>
            <p:txBody>
              <a:bodyPr/>
              <a:lstStyle/>
              <a:p>
                <a:r>
                  <a:rPr lang="en-IN" dirty="0" smtClean="0"/>
                  <a:t>Given </a:t>
                </a:r>
                <a:r>
                  <a:rPr lang="en-IN" dirty="0"/>
                  <a:t>some training data </a:t>
                </a:r>
                <a:r>
                  <a:rPr lang="en-IN" dirty="0" smtClean="0"/>
                  <a:t> D, </a:t>
                </a:r>
                <a:r>
                  <a:rPr lang="en-IN" dirty="0"/>
                  <a:t>a set of points of the </a:t>
                </a:r>
                <a:r>
                  <a:rPr lang="en-IN" dirty="0" smtClean="0"/>
                  <a:t>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𝐷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IN" sz="3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/>
                            <m:t>,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200" dirty="0">
                              <a:latin typeface="Cambria Math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/>
                            <m:t> </m:t>
                          </m:r>
                          <m:r>
                            <a:rPr lang="en-IN" sz="3200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IN" sz="3200" dirty="0"/>
                            <m:t> </m:t>
                          </m:r>
                          <m:sSup>
                            <m:sSup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sz="3200" dirty="0"/>
                            <m:t> , 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3200" dirty="0">
                              <a:ea typeface="Cambria Math"/>
                            </a:rPr>
                            <m:t> </m:t>
                          </m:r>
                          <m:r>
                            <a:rPr lang="en-IN" sz="3200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IN" sz="3200" dirty="0"/>
                            <m:t> {−1,1}}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=1</m:t>
                          </m:r>
                        </m:sub>
                        <m:sup/>
                      </m:sSubSup>
                    </m:oMath>
                  </m:oMathPara>
                </a14:m>
                <a:endParaRPr lang="en-IN" sz="3200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either 1 or −1, indicating the class to which the point belongs.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:r>
                  <a:rPr lang="en-IN" dirty="0" smtClean="0"/>
                  <a:t>p -dimensional </a:t>
                </a:r>
                <a:r>
                  <a:rPr lang="en-IN" dirty="0">
                    <a:hlinkClick r:id="rId2" tooltip="Real number"/>
                  </a:rPr>
                  <a:t>real</a:t>
                </a:r>
                <a:r>
                  <a:rPr lang="en-IN" dirty="0"/>
                  <a:t> vector. </a:t>
                </a:r>
                <a:r>
                  <a:rPr lang="en-IN" dirty="0" smtClean="0"/>
                  <a:t>Aim is to </a:t>
                </a:r>
                <a:r>
                  <a:rPr lang="en-IN" dirty="0"/>
                  <a:t>find the maximum-margin </a:t>
                </a:r>
                <a:r>
                  <a:rPr lang="en-IN" dirty="0" err="1"/>
                  <a:t>hyperplane</a:t>
                </a:r>
                <a:r>
                  <a:rPr lang="en-IN" dirty="0"/>
                  <a:t> that divides the points </a:t>
                </a:r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=1  from </a:t>
                </a:r>
                <a:r>
                  <a:rPr lang="en-IN" dirty="0"/>
                  <a:t>those </a:t>
                </a:r>
                <a:r>
                  <a:rPr lang="en-IN" dirty="0" smtClean="0"/>
                  <a:t>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=-1 </a:t>
                </a:r>
                <a:r>
                  <a:rPr lang="en-IN" dirty="0"/>
                  <a:t>. Any </a:t>
                </a:r>
                <a:r>
                  <a:rPr lang="en-IN" dirty="0" err="1"/>
                  <a:t>hyperplane</a:t>
                </a:r>
                <a:r>
                  <a:rPr lang="en-IN" dirty="0"/>
                  <a:t> can be written as the set of points </a:t>
                </a:r>
                <a:r>
                  <a:rPr lang="en-IN" b="1" dirty="0" smtClean="0"/>
                  <a:t>X</a:t>
                </a:r>
                <a:r>
                  <a:rPr lang="en-IN" dirty="0" smtClean="0"/>
                  <a:t> satisfying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 </a:t>
                </a:r>
                <a:r>
                  <a:rPr lang="en-IN" sz="3200" b="1" dirty="0" smtClean="0"/>
                  <a:t>.</a:t>
                </a:r>
                <a:r>
                  <a:rPr lang="en-IN" dirty="0" smtClean="0"/>
                  <a:t> denotes </a:t>
                </a:r>
                <a:r>
                  <a:rPr lang="en-IN" dirty="0"/>
                  <a:t>the </a:t>
                </a:r>
                <a:r>
                  <a:rPr lang="en-IN" dirty="0">
                    <a:hlinkClick r:id="rId3" tooltip="Dot product"/>
                  </a:rPr>
                  <a:t>dot product</a:t>
                </a:r>
                <a:r>
                  <a:rPr lang="en-IN" dirty="0"/>
                  <a:t> and </a:t>
                </a:r>
                <a:r>
                  <a:rPr lang="en-US" b="1" dirty="0"/>
                  <a:t>W </a:t>
                </a:r>
                <a:r>
                  <a:rPr lang="en-US" b="1" dirty="0" smtClean="0"/>
                  <a:t> </a:t>
                </a:r>
                <a:r>
                  <a:rPr lang="en-IN" dirty="0" smtClean="0"/>
                  <a:t>the </a:t>
                </a:r>
                <a:r>
                  <a:rPr lang="en-IN" dirty="0"/>
                  <a:t>(not necessarily normalized) </a:t>
                </a:r>
                <a:r>
                  <a:rPr lang="en-IN" dirty="0">
                    <a:hlinkClick r:id="rId4" tooltip="Normal (geometry)"/>
                  </a:rPr>
                  <a:t>normal vector</a:t>
                </a:r>
                <a:r>
                  <a:rPr lang="en-IN" dirty="0"/>
                  <a:t> to the </a:t>
                </a:r>
                <a:r>
                  <a:rPr lang="en-IN" dirty="0" err="1"/>
                  <a:t>hyperplane</a:t>
                </a:r>
                <a:r>
                  <a:rPr lang="en-IN" dirty="0"/>
                  <a:t>. The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𝒘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determines </a:t>
                </a:r>
                <a:r>
                  <a:rPr lang="en-IN" dirty="0" smtClean="0"/>
                  <a:t>the </a:t>
                </a:r>
                <a:r>
                  <a:rPr lang="en-IN" dirty="0"/>
                  <a:t>offset of the </a:t>
                </a:r>
                <a:r>
                  <a:rPr lang="en-IN" dirty="0" err="1"/>
                  <a:t>hyperplane</a:t>
                </a:r>
                <a:r>
                  <a:rPr lang="en-IN" dirty="0"/>
                  <a:t> from the origin along the normal vector </a:t>
                </a:r>
                <a:r>
                  <a:rPr lang="en-IN" b="1" dirty="0" smtClean="0"/>
                  <a:t>W</a:t>
                </a:r>
                <a:r>
                  <a:rPr lang="en-I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572" y="929827"/>
                <a:ext cx="8486347" cy="5170722"/>
              </a:xfrm>
              <a:blipFill rotWithShape="1">
                <a:blip r:embed="rId5"/>
                <a:stretch>
                  <a:fillRect l="-574" r="-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8" y="2088103"/>
            <a:ext cx="665590" cy="4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3009" y="3889612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7"/>
            <a:ext cx="8486347" cy="5784872"/>
          </a:xfrm>
        </p:spPr>
        <p:txBody>
          <a:bodyPr/>
          <a:lstStyle/>
          <a:p>
            <a:r>
              <a:rPr lang="en-IN" dirty="0"/>
              <a:t>If the training data are </a:t>
            </a:r>
            <a:r>
              <a:rPr lang="en-IN" dirty="0">
                <a:hlinkClick r:id="rId2" tooltip="Linearly separable"/>
              </a:rPr>
              <a:t>linearly separable</a:t>
            </a:r>
            <a:r>
              <a:rPr lang="en-IN" dirty="0"/>
              <a:t>, we can select two </a:t>
            </a:r>
            <a:r>
              <a:rPr lang="en-IN" dirty="0" err="1"/>
              <a:t>hyperplanes</a:t>
            </a:r>
            <a:r>
              <a:rPr lang="en-IN" dirty="0"/>
              <a:t> in a way that they separate the data and there are no points between them, and then try to maximize their distance. The region bounded by them is called "the margin". These </a:t>
            </a:r>
            <a:r>
              <a:rPr lang="en-IN" dirty="0" err="1"/>
              <a:t>hyperplanes</a:t>
            </a:r>
            <a:r>
              <a:rPr lang="en-IN" dirty="0"/>
              <a:t> can be described by the </a:t>
            </a:r>
            <a:r>
              <a:rPr lang="en-IN" dirty="0" smtClean="0"/>
              <a:t>equations</a:t>
            </a:r>
          </a:p>
          <a:p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and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48167" y="2613124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48167" y="3590204"/>
            <a:ext cx="262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 .  X </a:t>
            </a:r>
            <a:r>
              <a:rPr lang="en-US" dirty="0" smtClean="0"/>
              <a:t>-  b = -1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86" y="928048"/>
            <a:ext cx="5345019" cy="4435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56818">
            <a:off x="4734963" y="1339879"/>
            <a:ext cx="1372963" cy="32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9331">
            <a:off x="5627868" y="1739314"/>
            <a:ext cx="1271587" cy="2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70332">
            <a:off x="5360710" y="1424138"/>
            <a:ext cx="1311500" cy="24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854" y="5540990"/>
            <a:ext cx="8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Maximum-margin </a:t>
            </a:r>
            <a:r>
              <a:rPr lang="en-IN" dirty="0" err="1"/>
              <a:t>hyperplane</a:t>
            </a:r>
            <a:r>
              <a:rPr lang="en-IN" dirty="0"/>
              <a:t> and margins for an SVM trained with samples from two classes. </a:t>
            </a:r>
            <a:r>
              <a:rPr lang="en-IN" b="1" dirty="0">
                <a:solidFill>
                  <a:srgbClr val="FF0000"/>
                </a:solidFill>
              </a:rPr>
              <a:t>Samples on the margin are called the 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74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72" y="929826"/>
            <a:ext cx="8622825" cy="5648395"/>
          </a:xfrm>
        </p:spPr>
        <p:txBody>
          <a:bodyPr/>
          <a:lstStyle/>
          <a:p>
            <a:pPr algn="just"/>
            <a:r>
              <a:rPr lang="en-IN" dirty="0"/>
              <a:t>By using geometry, we find the distance between these two </a:t>
            </a:r>
            <a:r>
              <a:rPr lang="en-IN" dirty="0" err="1"/>
              <a:t>hyperplanes</a:t>
            </a:r>
            <a:r>
              <a:rPr lang="en-IN" dirty="0"/>
              <a:t> </a:t>
            </a:r>
            <a:r>
              <a:rPr lang="en-IN" dirty="0" smtClean="0"/>
              <a:t>is</a:t>
            </a:r>
          </a:p>
          <a:p>
            <a:pPr marL="0" indent="0" algn="just">
              <a:buNone/>
            </a:pPr>
            <a:r>
              <a:rPr lang="en-IN" dirty="0" smtClean="0"/>
              <a:t>                 so </a:t>
            </a:r>
            <a:r>
              <a:rPr lang="en-IN" dirty="0"/>
              <a:t>we want to </a:t>
            </a:r>
            <a:r>
              <a:rPr lang="en-IN" dirty="0" smtClean="0"/>
              <a:t>minimize       .  As </a:t>
            </a:r>
            <a:r>
              <a:rPr lang="en-IN" dirty="0"/>
              <a:t>we also have to prevent data points </a:t>
            </a:r>
            <a:r>
              <a:rPr lang="en-IN" dirty="0" smtClean="0"/>
              <a:t>                     from </a:t>
            </a:r>
            <a:r>
              <a:rPr lang="en-IN" dirty="0"/>
              <a:t>falling into the margin, we add the following constraint: for each  </a:t>
            </a:r>
            <a:r>
              <a:rPr lang="en-IN" dirty="0" err="1" smtClean="0"/>
              <a:t>i</a:t>
            </a:r>
            <a:r>
              <a:rPr lang="en-IN" dirty="0" smtClean="0"/>
              <a:t>  </a:t>
            </a:r>
            <a:r>
              <a:rPr lang="en-IN" dirty="0"/>
              <a:t>either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                        of </a:t>
            </a:r>
            <a:r>
              <a:rPr lang="en-IN" dirty="0"/>
              <a:t>the first class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Or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                             of </a:t>
            </a:r>
            <a:r>
              <a:rPr lang="en-IN" dirty="0"/>
              <a:t>the second.</a:t>
            </a:r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can be rewritten as: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We can put this together to get the optimization problem</a:t>
            </a:r>
            <a:r>
              <a:rPr lang="en-IN" dirty="0" smtClean="0"/>
              <a:t>: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                           Minimize </a:t>
            </a:r>
            <a:r>
              <a:rPr lang="en-IN" dirty="0"/>
              <a:t>(</a:t>
            </a:r>
            <a:r>
              <a:rPr lang="en-IN" dirty="0" smtClean="0"/>
              <a:t>in </a:t>
            </a:r>
            <a:r>
              <a:rPr lang="en-IN" b="1" dirty="0" smtClean="0"/>
              <a:t>w,</a:t>
            </a:r>
            <a:r>
              <a:rPr lang="en-IN" dirty="0" smtClean="0"/>
              <a:t> b ) 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7" y="1321913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77" y="1338973"/>
            <a:ext cx="4572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2180798"/>
            <a:ext cx="2533650" cy="419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3035774"/>
            <a:ext cx="2695575" cy="36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3793795"/>
            <a:ext cx="3990975" cy="36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72" y="4644796"/>
            <a:ext cx="742950" cy="48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97" y="5133498"/>
            <a:ext cx="3490414" cy="86599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75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88" y="1592133"/>
            <a:ext cx="4981433" cy="8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882840"/>
            <a:ext cx="8748215" cy="74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" y="2414174"/>
            <a:ext cx="8748215" cy="83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1" y="3210938"/>
            <a:ext cx="6114197" cy="318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0" y="181970"/>
            <a:ext cx="7921625" cy="555009"/>
          </a:xfrm>
        </p:spPr>
        <p:txBody>
          <a:bodyPr/>
          <a:lstStyle/>
          <a:p>
            <a:r>
              <a:rPr lang="en-US" dirty="0" smtClean="0"/>
              <a:t>Support Vector Machine  cont..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76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1" y="882128"/>
            <a:ext cx="8761863" cy="151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35" y="2169994"/>
            <a:ext cx="3098042" cy="171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3889613"/>
            <a:ext cx="6782937" cy="2688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6" y="318448"/>
            <a:ext cx="7921625" cy="473122"/>
          </a:xfrm>
        </p:spPr>
        <p:txBody>
          <a:bodyPr/>
          <a:lstStyle/>
          <a:p>
            <a:r>
              <a:rPr lang="en-US" dirty="0" smtClean="0"/>
              <a:t>Support Vectors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77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980729"/>
            <a:ext cx="8911988" cy="544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011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2" y="195618"/>
            <a:ext cx="7921625" cy="568657"/>
          </a:xfrm>
        </p:spPr>
        <p:txBody>
          <a:bodyPr/>
          <a:lstStyle/>
          <a:p>
            <a:r>
              <a:rPr lang="en-US" dirty="0"/>
              <a:t>Support Vector Machine  cont..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78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194" y="1023582"/>
            <a:ext cx="8543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400" dirty="0"/>
              <a:t>This new formulation LD is referred to as the Dual form of the </a:t>
            </a:r>
            <a:r>
              <a:rPr lang="en-IN" sz="2400" dirty="0" smtClean="0"/>
              <a:t>Primary LP </a:t>
            </a:r>
            <a:r>
              <a:rPr lang="en-IN" sz="2400" dirty="0"/>
              <a:t>. </a:t>
            </a:r>
            <a:r>
              <a:rPr lang="en-IN" sz="2400" dirty="0" smtClean="0"/>
              <a:t> It </a:t>
            </a:r>
            <a:r>
              <a:rPr lang="en-IN" sz="2400" dirty="0"/>
              <a:t>is worth noting that the Dual form requires</a:t>
            </a:r>
          </a:p>
          <a:p>
            <a:pPr algn="ctr">
              <a:lnSpc>
                <a:spcPct val="200000"/>
              </a:lnSpc>
            </a:pPr>
            <a:r>
              <a:rPr lang="en-IN" sz="2400" b="1" dirty="0" smtClean="0">
                <a:solidFill>
                  <a:srgbClr val="FF0000"/>
                </a:solidFill>
              </a:rPr>
              <a:t>only </a:t>
            </a:r>
            <a:r>
              <a:rPr lang="en-IN" sz="2400" b="1" dirty="0">
                <a:solidFill>
                  <a:srgbClr val="FF0000"/>
                </a:solidFill>
              </a:rPr>
              <a:t>the dot product </a:t>
            </a:r>
            <a:r>
              <a:rPr lang="en-IN" sz="2400" dirty="0"/>
              <a:t>of each input vector xi to be calculated, </a:t>
            </a:r>
          </a:p>
          <a:p>
            <a:pPr algn="ctr">
              <a:lnSpc>
                <a:spcPct val="200000"/>
              </a:lnSpc>
            </a:pP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precisely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lets us generalize to </a:t>
            </a:r>
            <a:r>
              <a:rPr lang="en-IN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nonlinear </a:t>
            </a:r>
            <a:r>
              <a:rPr lang="en-IN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 smtClean="0"/>
              <a:t>Constrained Optimization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79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80" y="806998"/>
            <a:ext cx="8486347" cy="81708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A </a:t>
            </a:r>
            <a:r>
              <a:rPr lang="en-IN" dirty="0"/>
              <a:t>constrained optimization problem is a problem of the </a:t>
            </a:r>
            <a:r>
              <a:rPr lang="en-IN" dirty="0" smtClean="0"/>
              <a:t>form </a:t>
            </a:r>
            <a:r>
              <a:rPr lang="en-IN" b="1" dirty="0" smtClean="0">
                <a:solidFill>
                  <a:schemeClr val="tx1"/>
                </a:solidFill>
              </a:rPr>
              <a:t>maximize </a:t>
            </a:r>
            <a:r>
              <a:rPr lang="en-IN" b="1" dirty="0">
                <a:solidFill>
                  <a:schemeClr val="tx1"/>
                </a:solidFill>
              </a:rPr>
              <a:t>(or minimize) the function F(x, y) </a:t>
            </a:r>
            <a:r>
              <a:rPr lang="en-IN" b="1" dirty="0" smtClean="0">
                <a:solidFill>
                  <a:schemeClr val="tx1"/>
                </a:solidFill>
              </a:rPr>
              <a:t> subject </a:t>
            </a:r>
            <a:r>
              <a:rPr lang="en-IN" b="1" dirty="0">
                <a:solidFill>
                  <a:schemeClr val="tx1"/>
                </a:solidFill>
              </a:rPr>
              <a:t>to </a:t>
            </a:r>
            <a:r>
              <a:rPr lang="en-IN" b="1" dirty="0" smtClean="0">
                <a:solidFill>
                  <a:schemeClr val="tx1"/>
                </a:solidFill>
              </a:rPr>
              <a:t>the condition </a:t>
            </a:r>
            <a:r>
              <a:rPr lang="en-IN" b="1" dirty="0">
                <a:solidFill>
                  <a:schemeClr val="tx1"/>
                </a:solidFill>
              </a:rPr>
              <a:t>g(x, y) = 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21" y="1575895"/>
            <a:ext cx="7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Procedure for Applying the Method of Lagrange Multipliers: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259" y="2063899"/>
            <a:ext cx="81340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#1 </a:t>
            </a:r>
            <a:r>
              <a:rPr lang="en-IN" sz="1600" dirty="0"/>
              <a:t>First create the LaGrange Function. This function is composed of the function to be optimized combined with the constraint function in the following way</a:t>
            </a:r>
            <a:r>
              <a:rPr lang="en-IN" dirty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377" y="3903821"/>
            <a:ext cx="3855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</a:t>
            </a:r>
            <a:r>
              <a:rPr lang="el-GR" dirty="0" smtClean="0"/>
              <a:t>λ</a:t>
            </a:r>
            <a:r>
              <a:rPr lang="en-US" sz="1600" dirty="0" smtClean="0"/>
              <a:t>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Step #2 </a:t>
                </a:r>
                <a:r>
                  <a:rPr lang="en-IN" sz="1600" dirty="0"/>
                  <a:t>Now find the partial derivative with respect to each variable x, y and the Lagrange multiplier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/>
                      </a:rPr>
                      <m:t>⋋</m:t>
                    </m:r>
                  </m:oMath>
                </a14:m>
                <a:r>
                  <a:rPr lang="en-IN" sz="1600" dirty="0"/>
                  <a:t> of the function shown: </a:t>
                </a:r>
                <a:endParaRPr lang="en-IN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9" y="3228735"/>
                <a:ext cx="7738281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94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71545" y="2761734"/>
            <a:ext cx="33744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L(x, y)  = f(x</a:t>
            </a:r>
            <a:r>
              <a:rPr lang="es-ES" sz="1600" b="1" dirty="0"/>
              <a:t>, y</a:t>
            </a:r>
            <a:r>
              <a:rPr lang="es-ES" sz="1600" b="1" dirty="0" smtClean="0"/>
              <a:t>) – </a:t>
            </a:r>
            <a:r>
              <a:rPr lang="el-GR" dirty="0" smtClean="0"/>
              <a:t>λ</a:t>
            </a:r>
            <a:r>
              <a:rPr lang="en-US" sz="1600" dirty="0" smtClean="0"/>
              <a:t>  </a:t>
            </a:r>
            <a:r>
              <a:rPr lang="es-ES" sz="1600" b="1" dirty="0" smtClean="0"/>
              <a:t>[ g(x</a:t>
            </a:r>
            <a:r>
              <a:rPr lang="es-ES" sz="1600" b="1" dirty="0"/>
              <a:t>, y) </a:t>
            </a:r>
            <a:r>
              <a:rPr lang="es-ES" sz="1600" b="1" dirty="0" smtClean="0"/>
              <a:t>– k ]</a:t>
            </a:r>
            <a:endParaRPr lang="en-IN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260" y="4278216"/>
            <a:ext cx="8379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Step #3 </a:t>
            </a:r>
            <a:r>
              <a:rPr lang="en-IN" sz="1600" dirty="0"/>
              <a:t>Set each of the partial derivatives equal to zero to get Lx = 0, Ly = 0 and </a:t>
            </a:r>
            <a:r>
              <a:rPr lang="en-IN" sz="1600" dirty="0" smtClean="0"/>
              <a:t>L</a:t>
            </a:r>
            <a:r>
              <a:rPr lang="el-GR" sz="2400" baseline="-250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</a:t>
            </a:r>
          </a:p>
          <a:p>
            <a:r>
              <a:rPr lang="en-IN" sz="1600" dirty="0"/>
              <a:t>Using Lx = 0, Ly = 0, proceed to solve for x and solve for y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IN" sz="1600" dirty="0" smtClean="0"/>
              <a:t>. </a:t>
            </a:r>
            <a:r>
              <a:rPr lang="en-IN" sz="1600" dirty="0"/>
              <a:t>Now substitute the solutions for x and y so that </a:t>
            </a:r>
            <a:r>
              <a:rPr lang="en-IN" dirty="0"/>
              <a:t>L</a:t>
            </a:r>
            <a:r>
              <a:rPr lang="el-GR" baseline="-25000" dirty="0"/>
              <a:t>λ</a:t>
            </a:r>
            <a:r>
              <a:rPr lang="el-GR" sz="1600" baseline="-25000" dirty="0"/>
              <a:t> </a:t>
            </a:r>
            <a:r>
              <a:rPr lang="en-IN" sz="1600" dirty="0" smtClean="0"/>
              <a:t>= </a:t>
            </a:r>
            <a:r>
              <a:rPr lang="en-IN" sz="1600" dirty="0"/>
              <a:t>0 is in terms </a:t>
            </a:r>
            <a:r>
              <a:rPr lang="en-IN" sz="1600" dirty="0" smtClean="0"/>
              <a:t>of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only</a:t>
            </a:r>
            <a:r>
              <a:rPr lang="en-IN" sz="1600" dirty="0"/>
              <a:t>. Now solve </a:t>
            </a:r>
            <a:r>
              <a:rPr lang="en-IN" sz="1600" dirty="0" smtClean="0"/>
              <a:t>for </a:t>
            </a:r>
            <a:r>
              <a:rPr lang="el-GR" sz="1600" dirty="0" smtClean="0"/>
              <a:t>λ</a:t>
            </a:r>
            <a:r>
              <a:rPr lang="en-US" sz="1600" dirty="0" smtClean="0"/>
              <a:t> </a:t>
            </a:r>
            <a:r>
              <a:rPr lang="en-IN" sz="1600" dirty="0" smtClean="0"/>
              <a:t>and </a:t>
            </a:r>
            <a:r>
              <a:rPr lang="en-IN" sz="1600" dirty="0"/>
              <a:t>use this value to find the optimal values x and 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260" y="5663821"/>
            <a:ext cx="813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M is the max or min value of f(x, y) subject to the constraint g(x, y) = k, then the Lagrange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multiplier 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dirty="0" smtClean="0"/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rate of change in M with respect to 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1569494"/>
            <a:ext cx="8420669" cy="503602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883" y="262933"/>
            <a:ext cx="9143999" cy="654050"/>
          </a:xfrm>
        </p:spPr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433015" y="2804588"/>
            <a:ext cx="148280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47721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3670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769290" y="3220087"/>
            <a:ext cx="6470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500048" y="3635585"/>
            <a:ext cx="530637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133027" y="4965677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890276" y="2387672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7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IN" dirty="0"/>
              <a:t>Procedure for Applying the Method of Lagrange Multipliers: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80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867191"/>
            <a:ext cx="7356143" cy="572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81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7" y="736979"/>
            <a:ext cx="5595581" cy="356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138" y="4313535"/>
            <a:ext cx="8420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The </a:t>
            </a:r>
            <a:r>
              <a:rPr lang="en-IN" sz="1400" dirty="0"/>
              <a:t>input </a:t>
            </a:r>
            <a:r>
              <a:rPr lang="en-IN" sz="1400" b="1" dirty="0"/>
              <a:t>x </a:t>
            </a:r>
            <a:r>
              <a:rPr lang="en-IN" sz="1400" dirty="0"/>
              <a:t>and the support vectors </a:t>
            </a:r>
            <a:r>
              <a:rPr lang="en-IN" sz="1400" b="1" dirty="0" smtClean="0"/>
              <a:t>x</a:t>
            </a:r>
            <a:r>
              <a:rPr lang="en-IN" sz="1400" dirty="0" smtClean="0"/>
              <a:t>i </a:t>
            </a:r>
            <a:r>
              <a:rPr lang="en-IN" sz="1400" dirty="0"/>
              <a:t>are </a:t>
            </a:r>
            <a:r>
              <a:rPr lang="en-IN" sz="1400" dirty="0" smtClean="0"/>
              <a:t>nonlinearly mapped </a:t>
            </a:r>
            <a:r>
              <a:rPr lang="en-IN" sz="1400" dirty="0"/>
              <a:t>(by F) into a feature space F, where dot products are computed. By the use of the kernel k, these two </a:t>
            </a:r>
            <a:r>
              <a:rPr lang="en-IN" sz="1400" dirty="0" smtClean="0"/>
              <a:t>layers are </a:t>
            </a:r>
            <a:r>
              <a:rPr lang="en-IN" sz="1400" dirty="0"/>
              <a:t>in practice computed in one single step. The results are linearly combined by weights </a:t>
            </a:r>
            <a:r>
              <a:rPr lang="en-IN" sz="1400" dirty="0" err="1"/>
              <a:t>ni</a:t>
            </a:r>
            <a:r>
              <a:rPr lang="en-IN" sz="1400" dirty="0"/>
              <a:t>, found by solving a </a:t>
            </a:r>
            <a:r>
              <a:rPr lang="en-IN" sz="1400" dirty="0" smtClean="0"/>
              <a:t>quadratic program. </a:t>
            </a:r>
            <a:r>
              <a:rPr lang="en-IN" sz="1400" dirty="0"/>
              <a:t>The linear combination is fed into the function s (in pattern recognition, s(x) = sign(x + b); in</a:t>
            </a:r>
          </a:p>
          <a:p>
            <a:r>
              <a:rPr lang="en-IN" sz="1400" dirty="0"/>
              <a:t>regression </a:t>
            </a:r>
            <a:r>
              <a:rPr lang="en-IN" sz="1400" dirty="0" err="1"/>
              <a:t>stimation</a:t>
            </a:r>
            <a:r>
              <a:rPr lang="en-IN" sz="1400" dirty="0"/>
              <a:t>, s(x) = x + b; in kernel PCA, s(x) = x.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Feature Space and Kernel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82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16" y="831087"/>
            <a:ext cx="4248028" cy="244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597" y="3277822"/>
            <a:ext cx="837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basic idea of SV machines</a:t>
            </a:r>
            <a:r>
              <a:rPr lang="en-IN" dirty="0" smtClean="0"/>
              <a:t>, is </a:t>
            </a:r>
            <a:r>
              <a:rPr lang="en-IN" dirty="0"/>
              <a:t>to map the data into </a:t>
            </a:r>
            <a:r>
              <a:rPr lang="en-IN" dirty="0" smtClean="0"/>
              <a:t>some </a:t>
            </a:r>
            <a:r>
              <a:rPr lang="en-IN" dirty="0"/>
              <a:t>other dot product space (called the </a:t>
            </a:r>
            <a:r>
              <a:rPr lang="en-IN" i="1" dirty="0" smtClean="0"/>
              <a:t>feature </a:t>
            </a:r>
            <a:r>
              <a:rPr lang="it-IT" i="1" dirty="0" smtClean="0"/>
              <a:t>space</a:t>
            </a:r>
            <a:r>
              <a:rPr lang="it-IT" dirty="0"/>
              <a:t>) </a:t>
            </a:r>
            <a:r>
              <a:rPr lang="it-IT" i="1" dirty="0"/>
              <a:t>F </a:t>
            </a:r>
            <a:r>
              <a:rPr lang="it-IT" dirty="0"/>
              <a:t>via a nonlinear </a:t>
            </a:r>
            <a:r>
              <a:rPr lang="it-IT" dirty="0" smtClean="0"/>
              <a:t>map</a:t>
            </a:r>
            <a:endParaRPr lang="en-IN" dirty="0"/>
          </a:p>
          <a:p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87" y="3968927"/>
            <a:ext cx="1751606" cy="4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778" y="4433376"/>
            <a:ext cx="827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perform the above linear algorithm </a:t>
            </a:r>
            <a:r>
              <a:rPr lang="en-IN" dirty="0" smtClean="0"/>
              <a:t>in </a:t>
            </a:r>
            <a:r>
              <a:rPr lang="en-IN" i="1" dirty="0" smtClean="0"/>
              <a:t>F</a:t>
            </a:r>
            <a:r>
              <a:rPr lang="en-IN" dirty="0"/>
              <a:t>. </a:t>
            </a:r>
            <a:r>
              <a:rPr lang="en-IN" dirty="0" smtClean="0"/>
              <a:t> Pl note as stated this </a:t>
            </a:r>
            <a:r>
              <a:rPr lang="en-IN" dirty="0"/>
              <a:t>only requires </a:t>
            </a:r>
            <a:r>
              <a:rPr lang="en-IN" dirty="0" smtClean="0"/>
              <a:t>the evaluation </a:t>
            </a:r>
            <a:r>
              <a:rPr lang="en-IN" dirty="0"/>
              <a:t>of dot products.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35" y="4886741"/>
            <a:ext cx="2529527" cy="59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2138" y="5469554"/>
            <a:ext cx="816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right hand side of Equation will be very expensive to compute. In some cases, however, there is a simple </a:t>
            </a:r>
            <a:r>
              <a:rPr lang="en-IN" i="1" dirty="0"/>
              <a:t>kernel k </a:t>
            </a:r>
            <a:r>
              <a:rPr lang="en-IN" dirty="0"/>
              <a:t>that can be evaluated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5788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38" y="141027"/>
            <a:ext cx="7921625" cy="60960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8EDFA-DFC0-43E9-A6DA-9F56E3B1C649}" type="slidenum">
              <a:rPr lang="en-AU" smtClean="0">
                <a:solidFill>
                  <a:srgbClr val="665546"/>
                </a:solidFill>
              </a:rPr>
              <a:pPr>
                <a:defRPr/>
              </a:pPr>
              <a:t>83</a:t>
            </a:fld>
            <a:endParaRPr lang="en-AU" dirty="0">
              <a:solidFill>
                <a:srgbClr val="6655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665546"/>
                </a:solidFill>
              </a:rPr>
              <a:t>Commercial in Confidence - Contains Rio Tinto Business Secrets </a:t>
            </a:r>
            <a:endParaRPr lang="en-GB" dirty="0">
              <a:solidFill>
                <a:srgbClr val="6655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138" y="4517409"/>
            <a:ext cx="795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069" y="1023582"/>
            <a:ext cx="870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Clearly, if </a:t>
            </a:r>
            <a:r>
              <a:rPr lang="en-IN" i="1" dirty="0"/>
              <a:t>F </a:t>
            </a:r>
            <a:r>
              <a:rPr lang="en-IN" dirty="0"/>
              <a:t>is high-dimensional, the </a:t>
            </a:r>
            <a:r>
              <a:rPr lang="en-IN" dirty="0" smtClean="0"/>
              <a:t>right hand side </a:t>
            </a:r>
            <a:r>
              <a:rPr lang="en-IN" dirty="0"/>
              <a:t>of Equation </a:t>
            </a:r>
            <a:r>
              <a:rPr lang="en-IN" dirty="0" smtClean="0"/>
              <a:t>will </a:t>
            </a:r>
            <a:r>
              <a:rPr lang="en-IN" dirty="0"/>
              <a:t>be very </a:t>
            </a:r>
            <a:r>
              <a:rPr lang="en-IN" dirty="0" smtClean="0"/>
              <a:t>expensive to </a:t>
            </a:r>
            <a:r>
              <a:rPr lang="en-IN" dirty="0"/>
              <a:t>compute. In some cases, however</a:t>
            </a:r>
            <a:r>
              <a:rPr lang="en-IN" dirty="0" smtClean="0"/>
              <a:t>, there </a:t>
            </a:r>
            <a:r>
              <a:rPr lang="en-IN" dirty="0"/>
              <a:t>is a simple </a:t>
            </a:r>
            <a:r>
              <a:rPr lang="en-IN" i="1" dirty="0"/>
              <a:t>kernel k </a:t>
            </a:r>
            <a:r>
              <a:rPr lang="en-IN" dirty="0"/>
              <a:t>that can be </a:t>
            </a:r>
            <a:r>
              <a:rPr lang="en-IN" dirty="0" smtClean="0"/>
              <a:t>evaluated efficiently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2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5356" y="2544385"/>
            <a:ext cx="597328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4400" b="1" spc="500" dirty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THANK  YOU</a:t>
            </a:r>
            <a:r>
              <a:rPr lang="en-US" sz="4400" b="1" spc="500" dirty="0" smtClean="0">
                <a:solidFill>
                  <a:srgbClr val="002060"/>
                </a:solidFill>
                <a:effectLst/>
                <a:latin typeface="Candara" panose="020E0502030303020204" pitchFamily="34" charset="0"/>
                <a:ea typeface="ＭＳ Ｐゴシック" charset="-128"/>
                <a:cs typeface="Arial" pitchFamily="34" charset="0"/>
              </a:rPr>
              <a:t>!</a:t>
            </a:r>
            <a:endParaRPr lang="en-US" sz="3200" b="1" i="1" spc="500" dirty="0">
              <a:solidFill>
                <a:srgbClr val="002060"/>
              </a:solidFill>
              <a:effectLst/>
              <a:latin typeface="Candara" panose="020E0502030303020204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Supervised</a:t>
            </a:r>
            <a:r>
              <a:rPr lang="en-US" altLang="zh-TW" sz="2400" dirty="0" smtClean="0"/>
              <a:t>:</a:t>
            </a:r>
            <a:r>
              <a:rPr lang="en-US" altLang="zh-TW" sz="2400" dirty="0"/>
              <a:t> Low </a:t>
            </a:r>
            <a:r>
              <a:rPr lang="en-US" altLang="zh-TW" sz="2400" dirty="0" smtClean="0"/>
              <a:t>E-out </a:t>
            </a:r>
            <a:r>
              <a:rPr lang="en-US" altLang="zh-TW" sz="2400" dirty="0"/>
              <a:t>or maximize probabilistic </a:t>
            </a:r>
            <a:r>
              <a:rPr lang="en-US" altLang="zh-TW" sz="2400" dirty="0" smtClean="0"/>
              <a:t>terms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Unsupervised</a:t>
            </a:r>
            <a:r>
              <a:rPr lang="en-US" altLang="zh-TW" sz="2400" dirty="0"/>
              <a:t>: Minimum quantization error, Minimum distance, MAP, MLE(maximum likelihood estimation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Data table, LIPS</a:t>
            </a:r>
            <a:endParaRPr lang="en-US" altLang="zh-TW" sz="28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20" y="262933"/>
            <a:ext cx="6960359" cy="6540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6095" y="2453987"/>
            <a:ext cx="310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E-in: for training set</a:t>
            </a:r>
          </a:p>
          <a:p>
            <a:r>
              <a:rPr lang="en-US" altLang="zh-TW" sz="2400" dirty="0" smtClean="0"/>
              <a:t>E-out: for testing set</a:t>
            </a:r>
            <a:endParaRPr lang="zh-TW" altLang="en-US" sz="24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328292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429000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167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99" y="1542197"/>
            <a:ext cx="8516202" cy="521344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29" y="317525"/>
            <a:ext cx="6948264" cy="654050"/>
          </a:xfrm>
        </p:spPr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81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19" y="3717032"/>
            <a:ext cx="17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0" y="5886953"/>
            <a:ext cx="178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86453" y="2848870"/>
            <a:ext cx="202647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1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o Tinto Innovation Cen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665546"/>
        </a:dk1>
        <a:lt1>
          <a:srgbClr val="FFFFFF"/>
        </a:lt1>
        <a:dk2>
          <a:srgbClr val="007EA3"/>
        </a:dk2>
        <a:lt2>
          <a:srgbClr val="CAC0B6"/>
        </a:lt2>
        <a:accent1>
          <a:srgbClr val="A0CFEB"/>
        </a:accent1>
        <a:accent2>
          <a:srgbClr val="002C5F"/>
        </a:accent2>
        <a:accent3>
          <a:srgbClr val="FFFFFF"/>
        </a:accent3>
        <a:accent4>
          <a:srgbClr val="56473A"/>
        </a:accent4>
        <a:accent5>
          <a:srgbClr val="CDE4F3"/>
        </a:accent5>
        <a:accent6>
          <a:srgbClr val="002755"/>
        </a:accent6>
        <a:hlink>
          <a:srgbClr val="70A489"/>
        </a:hlink>
        <a:folHlink>
          <a:srgbClr val="E8C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F1B0B11CF73408F4D5AE3BAE6D016" ma:contentTypeVersion="0" ma:contentTypeDescription="Create a new document." ma:contentTypeScope="" ma:versionID="f741202154a543f37c1340adcfa03f7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03047FA-10D6-4DF0-BD00-050CFBA913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22A4A-5F08-4D00-BACA-062F1E646575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F6800A1-EF31-4318-93EA-4430E4B3A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37687</TotalTime>
  <Words>3388</Words>
  <Application>Microsoft Office PowerPoint</Application>
  <PresentationFormat>On-screen Show (4:3)</PresentationFormat>
  <Paragraphs>505</Paragraphs>
  <Slides>85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Rio Tinto Innovation Centre</vt:lpstr>
      <vt:lpstr>Custom Design</vt:lpstr>
      <vt:lpstr>Document</vt:lpstr>
      <vt:lpstr>Machine Learning </vt:lpstr>
      <vt:lpstr>A Few Quotes</vt:lpstr>
      <vt:lpstr>What is Learning ?</vt:lpstr>
      <vt:lpstr>So What Is Machine Learning?</vt:lpstr>
      <vt:lpstr>Machine Learning…….</vt:lpstr>
      <vt:lpstr>Why “Learn”?</vt:lpstr>
      <vt:lpstr>What We Talk About When We  Talk About“Learning”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Supervised learning</vt:lpstr>
      <vt:lpstr>Unsupervised learning</vt:lpstr>
      <vt:lpstr>Algorithms</vt:lpstr>
      <vt:lpstr>What are we seeking?</vt:lpstr>
      <vt:lpstr>Learning techniques</vt:lpstr>
      <vt:lpstr>Learning techniques</vt:lpstr>
      <vt:lpstr>Learning Associations</vt:lpstr>
      <vt:lpstr>Classification</vt:lpstr>
      <vt:lpstr>Classification: Applications</vt:lpstr>
      <vt:lpstr>Face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</vt:lpstr>
      <vt:lpstr>Support Vector Machine</vt:lpstr>
      <vt:lpstr>SVM Classification</vt:lpstr>
      <vt:lpstr>SVM Classification</vt:lpstr>
      <vt:lpstr>SVM Classification</vt:lpstr>
      <vt:lpstr>SVM Classification</vt:lpstr>
      <vt:lpstr>Linear SVM</vt:lpstr>
      <vt:lpstr>Support Vector Machine</vt:lpstr>
      <vt:lpstr>Support Vector Machine</vt:lpstr>
      <vt:lpstr>Support Vector Machine</vt:lpstr>
      <vt:lpstr>Support Vector Machine</vt:lpstr>
      <vt:lpstr>Support Vector Machine  cont..</vt:lpstr>
      <vt:lpstr>Support Vectors</vt:lpstr>
      <vt:lpstr>Support Vector Machine  cont..</vt:lpstr>
      <vt:lpstr>Constrained Optimization Problem</vt:lpstr>
      <vt:lpstr>Procedure for Applying the Method of Lagrange Multipliers: </vt:lpstr>
      <vt:lpstr>Support Vector Machine</vt:lpstr>
      <vt:lpstr>Feature Space and Kernel</vt:lpstr>
      <vt:lpstr>Support Vector Machine</vt:lpstr>
      <vt:lpstr>PowerPoint Presentation</vt:lpstr>
      <vt:lpstr>What are we seeking? 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RTIC Updates (2012-Q1)</dc:title>
  <dc:creator>Kedar Pimplikar</dc:creator>
  <cp:lastModifiedBy>Pradeep Bilurkar (RTIC)</cp:lastModifiedBy>
  <cp:revision>1822</cp:revision>
  <cp:lastPrinted>2014-01-17T04:47:16Z</cp:lastPrinted>
  <dcterms:created xsi:type="dcterms:W3CDTF">2012-03-23T09:17:32Z</dcterms:created>
  <dcterms:modified xsi:type="dcterms:W3CDTF">2015-04-24T07:52:50Z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0x0101002A7F1B0B11CF73408F4D5AE3BAE6D016</vt:lpwstr>
  </property>
</Properties>
</file>