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86"/>
  </p:notesMasterIdLst>
  <p:handoutMasterIdLst>
    <p:handoutMasterId r:id="rId87"/>
  </p:handoutMasterIdLst>
  <p:sldIdLst>
    <p:sldId id="540" r:id="rId6"/>
    <p:sldId id="740" r:id="rId7"/>
    <p:sldId id="743" r:id="rId8"/>
    <p:sldId id="741" r:id="rId9"/>
    <p:sldId id="742" r:id="rId10"/>
    <p:sldId id="725" r:id="rId11"/>
    <p:sldId id="726" r:id="rId12"/>
    <p:sldId id="746" r:id="rId13"/>
    <p:sldId id="747" r:id="rId14"/>
    <p:sldId id="748" r:id="rId15"/>
    <p:sldId id="749" r:id="rId16"/>
    <p:sldId id="750" r:id="rId17"/>
    <p:sldId id="751" r:id="rId18"/>
    <p:sldId id="744" r:id="rId19"/>
    <p:sldId id="745" r:id="rId20"/>
    <p:sldId id="752" r:id="rId21"/>
    <p:sldId id="754" r:id="rId22"/>
    <p:sldId id="755" r:id="rId23"/>
    <p:sldId id="756" r:id="rId24"/>
    <p:sldId id="731" r:id="rId25"/>
    <p:sldId id="732" r:id="rId26"/>
    <p:sldId id="733" r:id="rId27"/>
    <p:sldId id="734" r:id="rId28"/>
    <p:sldId id="796" r:id="rId29"/>
    <p:sldId id="757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98" r:id="rId40"/>
    <p:sldId id="799" r:id="rId41"/>
    <p:sldId id="767" r:id="rId42"/>
    <p:sldId id="768" r:id="rId43"/>
    <p:sldId id="769" r:id="rId44"/>
    <p:sldId id="770" r:id="rId45"/>
    <p:sldId id="771" r:id="rId46"/>
    <p:sldId id="772" r:id="rId47"/>
    <p:sldId id="773" r:id="rId48"/>
    <p:sldId id="774" r:id="rId49"/>
    <p:sldId id="775" r:id="rId50"/>
    <p:sldId id="776" r:id="rId51"/>
    <p:sldId id="777" r:id="rId52"/>
    <p:sldId id="778" r:id="rId53"/>
    <p:sldId id="779" r:id="rId54"/>
    <p:sldId id="780" r:id="rId55"/>
    <p:sldId id="781" r:id="rId56"/>
    <p:sldId id="782" r:id="rId57"/>
    <p:sldId id="783" r:id="rId58"/>
    <p:sldId id="784" r:id="rId59"/>
    <p:sldId id="786" r:id="rId60"/>
    <p:sldId id="787" r:id="rId61"/>
    <p:sldId id="788" r:id="rId62"/>
    <p:sldId id="789" r:id="rId63"/>
    <p:sldId id="790" r:id="rId64"/>
    <p:sldId id="791" r:id="rId65"/>
    <p:sldId id="792" r:id="rId66"/>
    <p:sldId id="793" r:id="rId67"/>
    <p:sldId id="794" r:id="rId68"/>
    <p:sldId id="795" r:id="rId69"/>
    <p:sldId id="704" r:id="rId70"/>
    <p:sldId id="705" r:id="rId71"/>
    <p:sldId id="800" r:id="rId72"/>
    <p:sldId id="801" r:id="rId73"/>
    <p:sldId id="802" r:id="rId74"/>
    <p:sldId id="803" r:id="rId75"/>
    <p:sldId id="708" r:id="rId76"/>
    <p:sldId id="710" r:id="rId77"/>
    <p:sldId id="715" r:id="rId78"/>
    <p:sldId id="797" r:id="rId79"/>
    <p:sldId id="716" r:id="rId80"/>
    <p:sldId id="711" r:id="rId81"/>
    <p:sldId id="712" r:id="rId82"/>
    <p:sldId id="714" r:id="rId83"/>
    <p:sldId id="717" r:id="rId84"/>
    <p:sldId id="539" r:id="rId8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8ED"/>
    <a:srgbClr val="9BBB59"/>
    <a:srgbClr val="4BACC6"/>
    <a:srgbClr val="F79646"/>
    <a:srgbClr val="E38686"/>
    <a:srgbClr val="F40C96"/>
    <a:srgbClr val="70FF69"/>
    <a:srgbClr val="FF9999"/>
    <a:srgbClr val="02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9822" autoAdjust="0"/>
  </p:normalViewPr>
  <p:slideViewPr>
    <p:cSldViewPr snapToGrid="0">
      <p:cViewPr varScale="1">
        <p:scale>
          <a:sx n="70" d="100"/>
          <a:sy n="70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0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BC17D94-9F66-439B-AA60-1BE3282D72ED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6E0261-FD78-4586-8F7D-E8B1C55FF7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0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36887BE-EBBC-4BCF-8CAD-7F1142E5A3C0}" type="datetimeFigureOut">
              <a:rPr lang="en-AU" smtClean="0"/>
              <a:pPr/>
              <a:t>23/04/2015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F8F5534-B592-47AA-81D0-A9CEB218FF3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808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FF78A2-2D50-43DD-8B87-16C89A551ACE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7BA9FED0-3B8F-42EC-8E4C-4BC9CB50CA6D}" type="slidenum">
              <a:rPr lang="tr-TR" sz="1300" smtClean="0">
                <a:latin typeface="Arial" charset="0"/>
              </a:rPr>
              <a:pPr eaLnBrk="1" hangingPunct="1"/>
              <a:t>7</a:t>
            </a:fld>
            <a:endParaRPr lang="tr-TR" sz="1300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210CC9B0-B97B-4458-8748-1AD3B828A414}" type="slidenum">
              <a:rPr lang="tr-TR" sz="1300" smtClean="0">
                <a:latin typeface="Arial" charset="0"/>
              </a:rPr>
              <a:pPr eaLnBrk="1" hangingPunct="1"/>
              <a:t>23</a:t>
            </a:fld>
            <a:endParaRPr lang="tr-TR" sz="1300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117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700214"/>
            <a:ext cx="6408738" cy="11811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2924179"/>
            <a:ext cx="6408738" cy="479425"/>
          </a:xfrm>
        </p:spPr>
        <p:txBody>
          <a:bodyPr/>
          <a:lstStyle>
            <a:lvl1pPr marL="0" indent="0">
              <a:buFontTx/>
              <a:buNone/>
              <a:defRPr sz="1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2120900" y="5918200"/>
            <a:ext cx="7023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</a:pPr>
            <a:r>
              <a:rPr lang="en-US" kern="0" dirty="0" smtClean="0"/>
              <a:t>All content disclosed herein is Rio Tinto Confidential Information and may be subject to Confidentiality Agreements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042C456-7785-4CDD-A51A-ADAA2B09B27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2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1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41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9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1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94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63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47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04800"/>
            <a:ext cx="7921625" cy="10985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EDFA-DFC0-43E9-A6DA-9F56E3B1C649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55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04800"/>
            <a:ext cx="7921625" cy="1098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4" y="1462090"/>
            <a:ext cx="3884613" cy="490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8563" y="1462090"/>
            <a:ext cx="3884612" cy="490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10840-6163-4F22-AC5E-E56B60F12223}" type="datetime4">
              <a:rPr lang="en-AU">
                <a:solidFill>
                  <a:srgbClr val="665546"/>
                </a:solidFill>
              </a:rPr>
              <a:pPr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CA1BD-1E14-4920-AC94-19A1C813DD5D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AU" noProof="0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E6895-EF20-42C9-9CCD-CAAB9D025225}" type="datetime4">
              <a:rPr lang="en-AU">
                <a:solidFill>
                  <a:srgbClr val="665546"/>
                </a:solidFill>
              </a:rPr>
              <a:pPr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26CBB-6D90-4413-A1C5-08FC8B40641F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AU" noProof="0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B033B-9E7C-404C-AB66-F8ED6A6605AE}" type="datetime4">
              <a:rPr lang="en-AU">
                <a:solidFill>
                  <a:srgbClr val="665546"/>
                </a:solidFill>
              </a:rPr>
              <a:pPr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D5409-6BF5-4C61-9E20-F45B523914A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1" y="1462088"/>
            <a:ext cx="7921625" cy="2373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3987802"/>
            <a:ext cx="792162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AA904-4C68-49EB-A828-E0F06DB8BE1C}" type="datetime4">
              <a:rPr lang="en-AU">
                <a:solidFill>
                  <a:srgbClr val="665546"/>
                </a:solidFill>
              </a:rPr>
              <a:pPr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B122E-67F3-41F6-B6A0-E803CA8DB47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43251-084A-4D53-B5CF-BD642117636A}" type="datetime4">
              <a:rPr lang="en-AU">
                <a:solidFill>
                  <a:srgbClr val="665546"/>
                </a:solidFill>
              </a:rPr>
              <a:pPr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DA13-CC73-451F-AAF0-F66825CE886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626"/>
            <a:ext cx="9143999" cy="65405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/>
          <a:p>
            <a:pPr marL="0" lvl="0" defTabSz="914400" eaLnBrk="0" latinLnBrk="0" hangingPunct="0">
              <a:lnSpc>
                <a:spcPct val="80000"/>
              </a:lnSpc>
            </a:pPr>
            <a:r>
              <a:rPr lang="en-US" dirty="0" smtClean="0"/>
              <a:t>&lt;Title&gt;</a:t>
            </a:r>
            <a:endParaRPr lang="en-A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1" y="1462090"/>
            <a:ext cx="7921625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Title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879475" y="4581525"/>
            <a:ext cx="7785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dirty="0">
              <a:solidFill>
                <a:srgbClr val="665546"/>
              </a:solidFill>
            </a:endParaRPr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3140" y="6532565"/>
            <a:ext cx="141763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5A6592-2714-4F66-8A66-903F4C3BF638}" type="datetime4">
              <a:rPr lang="en-AU">
                <a:solidFill>
                  <a:srgbClr val="66554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9667" y="6529388"/>
            <a:ext cx="141763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1BE02E-C3C4-4C03-B5A4-E5A74AE59C4A}" type="slidenum">
              <a:rPr lang="en-AU">
                <a:solidFill>
                  <a:srgbClr val="66554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63064"/>
            <a:ext cx="1968500" cy="55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  <p:sldLayoutId id="2147483673" r:id="rId5"/>
    <p:sldLayoutId id="2147483674" r:id="rId6"/>
    <p:sldLayoutId id="2147483675" r:id="rId7"/>
    <p:sldLayoutId id="2147483677" r:id="rId8"/>
    <p:sldLayoutId id="2147483678" r:id="rId9"/>
    <p:sldLayoutId id="214748369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AU" sz="2400" b="1" kern="1200" dirty="0" smtClean="0">
          <a:solidFill>
            <a:srgbClr val="7030A0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•"/>
        <a:defRPr>
          <a:solidFill>
            <a:srgbClr val="66554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–"/>
        <a:defRPr>
          <a:solidFill>
            <a:srgbClr val="665546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•"/>
        <a:defRPr sz="1600">
          <a:solidFill>
            <a:srgbClr val="665546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–"/>
        <a:defRPr sz="1400">
          <a:solidFill>
            <a:srgbClr val="665546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2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3298274" y="2442950"/>
            <a:ext cx="5449941" cy="900750"/>
          </a:xfrm>
        </p:spPr>
        <p:txBody>
          <a:bodyPr/>
          <a:lstStyle/>
          <a:p>
            <a:pPr eaLnBrk="1" hangingPunct="1"/>
            <a:r>
              <a:rPr lang="en-US" b="1" dirty="0" smtClean="0"/>
              <a:t>Machine Learning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2311" y="3957851"/>
            <a:ext cx="271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April-24-2015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4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程序 50"/>
          <p:cNvSpPr/>
          <p:nvPr/>
        </p:nvSpPr>
        <p:spPr>
          <a:xfrm>
            <a:off x="609262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程序 34"/>
          <p:cNvSpPr/>
          <p:nvPr/>
        </p:nvSpPr>
        <p:spPr>
          <a:xfrm>
            <a:off x="3788366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87568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Training is the process of making the system able to learn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No free lunch rule:</a:t>
            </a:r>
          </a:p>
          <a:p>
            <a:pPr lvl="1"/>
            <a:r>
              <a:rPr lang="en-US" altLang="zh-TW" sz="2000" dirty="0" smtClean="0"/>
              <a:t>Training set and testing set come from the same distribution</a:t>
            </a:r>
          </a:p>
          <a:p>
            <a:pPr lvl="1"/>
            <a:r>
              <a:rPr lang="en-US" altLang="zh-TW" sz="2000" dirty="0" smtClean="0"/>
              <a:t>Need to make some assumptions or bias</a:t>
            </a:r>
          </a:p>
          <a:p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185" y="249285"/>
            <a:ext cx="6963693" cy="654050"/>
          </a:xfrm>
        </p:spPr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970834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11868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1258866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9708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474890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402882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114850" y="454912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1827216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16111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115248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1899224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175520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1872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043240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189922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3883518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860374" y="430909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/>
          <p:cNvSpPr/>
          <p:nvPr/>
        </p:nvSpPr>
        <p:spPr>
          <a:xfrm>
            <a:off x="417155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40275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/>
          <p:cNvSpPr/>
          <p:nvPr/>
        </p:nvSpPr>
        <p:spPr>
          <a:xfrm>
            <a:off x="42435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/>
          <p:cNvSpPr/>
          <p:nvPr/>
        </p:nvSpPr>
        <p:spPr>
          <a:xfrm>
            <a:off x="4459582" y="409307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/>
          <p:cNvSpPr/>
          <p:nvPr/>
        </p:nvSpPr>
        <p:spPr>
          <a:xfrm>
            <a:off x="4171550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/>
          <p:nvPr/>
        </p:nvSpPr>
        <p:spPr>
          <a:xfrm>
            <a:off x="4739900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4379860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027932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502793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流程圖: 接點 30"/>
          <p:cNvSpPr/>
          <p:nvPr/>
        </p:nvSpPr>
        <p:spPr>
          <a:xfrm>
            <a:off x="46678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流程圖: 接點 31"/>
          <p:cNvSpPr/>
          <p:nvPr/>
        </p:nvSpPr>
        <p:spPr>
          <a:xfrm>
            <a:off x="52439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流程圖: 接點 32"/>
          <p:cNvSpPr/>
          <p:nvPr/>
        </p:nvSpPr>
        <p:spPr>
          <a:xfrm>
            <a:off x="51719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流程圖: 接點 33"/>
          <p:cNvSpPr/>
          <p:nvPr/>
        </p:nvSpPr>
        <p:spPr>
          <a:xfrm>
            <a:off x="4811908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乘號 35"/>
          <p:cNvSpPr/>
          <p:nvPr/>
        </p:nvSpPr>
        <p:spPr>
          <a:xfrm>
            <a:off x="625978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36"/>
          <p:cNvSpPr/>
          <p:nvPr/>
        </p:nvSpPr>
        <p:spPr>
          <a:xfrm>
            <a:off x="6907854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6475806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38"/>
          <p:cNvSpPr/>
          <p:nvPr/>
        </p:nvSpPr>
        <p:spPr>
          <a:xfrm>
            <a:off x="6114986" y="419189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乘號 39"/>
          <p:cNvSpPr/>
          <p:nvPr/>
        </p:nvSpPr>
        <p:spPr>
          <a:xfrm>
            <a:off x="669183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乘號 40"/>
          <p:cNvSpPr/>
          <p:nvPr/>
        </p:nvSpPr>
        <p:spPr>
          <a:xfrm>
            <a:off x="7123878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乘號 41"/>
          <p:cNvSpPr/>
          <p:nvPr/>
        </p:nvSpPr>
        <p:spPr>
          <a:xfrm>
            <a:off x="733990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6170973" y="5341213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43"/>
          <p:cNvSpPr/>
          <p:nvPr/>
        </p:nvSpPr>
        <p:spPr>
          <a:xfrm>
            <a:off x="6252068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476204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88172" y="511718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69721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754821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流程圖: 接點 48"/>
          <p:cNvSpPr/>
          <p:nvPr/>
        </p:nvSpPr>
        <p:spPr>
          <a:xfrm>
            <a:off x="6900140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流程圖: 接點 49"/>
          <p:cNvSpPr/>
          <p:nvPr/>
        </p:nvSpPr>
        <p:spPr>
          <a:xfrm>
            <a:off x="711616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向右箭號 51"/>
          <p:cNvSpPr/>
          <p:nvPr/>
        </p:nvSpPr>
        <p:spPr>
          <a:xfrm>
            <a:off x="2858925" y="4469116"/>
            <a:ext cx="707221" cy="70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44595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乘號 53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乘號 54"/>
          <p:cNvSpPr/>
          <p:nvPr/>
        </p:nvSpPr>
        <p:spPr>
          <a:xfrm>
            <a:off x="4652462" y="438110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乘號 55"/>
          <p:cNvSpPr/>
          <p:nvPr/>
        </p:nvSpPr>
        <p:spPr>
          <a:xfrm>
            <a:off x="4675606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乘號 56"/>
          <p:cNvSpPr/>
          <p:nvPr/>
        </p:nvSpPr>
        <p:spPr>
          <a:xfrm>
            <a:off x="3883518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乘號 57"/>
          <p:cNvSpPr/>
          <p:nvPr/>
        </p:nvSpPr>
        <p:spPr>
          <a:xfrm>
            <a:off x="4099542" y="462113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乘號 58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乘號 59"/>
          <p:cNvSpPr/>
          <p:nvPr/>
        </p:nvSpPr>
        <p:spPr>
          <a:xfrm>
            <a:off x="4635745" y="456883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流程圖: 接點 60"/>
          <p:cNvSpPr/>
          <p:nvPr/>
        </p:nvSpPr>
        <p:spPr>
          <a:xfrm>
            <a:off x="4532260" y="519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61"/>
          <p:cNvSpPr/>
          <p:nvPr/>
        </p:nvSpPr>
        <p:spPr>
          <a:xfrm>
            <a:off x="4523876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62"/>
          <p:cNvSpPr/>
          <p:nvPr/>
        </p:nvSpPr>
        <p:spPr>
          <a:xfrm>
            <a:off x="4837060" y="518919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63"/>
          <p:cNvSpPr/>
          <p:nvPr/>
        </p:nvSpPr>
        <p:spPr>
          <a:xfrm>
            <a:off x="5027932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64"/>
          <p:cNvSpPr/>
          <p:nvPr/>
        </p:nvSpPr>
        <p:spPr>
          <a:xfrm>
            <a:off x="4667892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65"/>
          <p:cNvSpPr/>
          <p:nvPr/>
        </p:nvSpPr>
        <p:spPr>
          <a:xfrm>
            <a:off x="4307852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乘號 66"/>
          <p:cNvSpPr/>
          <p:nvPr/>
        </p:nvSpPr>
        <p:spPr>
          <a:xfrm>
            <a:off x="62597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乘號 67"/>
          <p:cNvSpPr/>
          <p:nvPr/>
        </p:nvSpPr>
        <p:spPr>
          <a:xfrm>
            <a:off x="6412182" y="44855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乘號 68"/>
          <p:cNvSpPr/>
          <p:nvPr/>
        </p:nvSpPr>
        <p:spPr>
          <a:xfrm>
            <a:off x="6259782" y="469314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接點 69"/>
          <p:cNvSpPr/>
          <p:nvPr/>
        </p:nvSpPr>
        <p:spPr>
          <a:xfrm>
            <a:off x="7620220" y="4613132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70"/>
          <p:cNvSpPr/>
          <p:nvPr/>
        </p:nvSpPr>
        <p:spPr>
          <a:xfrm>
            <a:off x="7348956" y="51339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71"/>
          <p:cNvSpPr/>
          <p:nvPr/>
        </p:nvSpPr>
        <p:spPr>
          <a:xfrm>
            <a:off x="6684116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72"/>
          <p:cNvSpPr/>
          <p:nvPr/>
        </p:nvSpPr>
        <p:spPr>
          <a:xfrm>
            <a:off x="6468092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1917" y="1199366"/>
            <a:ext cx="7786047" cy="4626547"/>
          </a:xfrm>
        </p:spPr>
        <p:txBody>
          <a:bodyPr/>
          <a:lstStyle/>
          <a:p>
            <a:r>
              <a:rPr lang="en-US" altLang="zh-TW" sz="2400" dirty="0"/>
              <a:t>There are several factors affecting the </a:t>
            </a:r>
            <a:r>
              <a:rPr lang="en-US" altLang="zh-TW" sz="2400" dirty="0" smtClean="0"/>
              <a:t>performance:</a:t>
            </a:r>
          </a:p>
          <a:p>
            <a:pPr lvl="1"/>
            <a:r>
              <a:rPr lang="en-US" altLang="zh-TW" sz="2000" b="1" dirty="0" smtClean="0"/>
              <a:t>Types </a:t>
            </a:r>
            <a:r>
              <a:rPr lang="en-US" altLang="zh-TW" sz="2000" b="1" dirty="0"/>
              <a:t>of training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form and extent of any initial </a:t>
            </a:r>
            <a:r>
              <a:rPr lang="en-US" altLang="zh-TW" sz="2000" b="1" dirty="0"/>
              <a:t>background </a:t>
            </a:r>
            <a:r>
              <a:rPr lang="en-US" altLang="zh-TW" sz="2000" b="1" dirty="0" smtClean="0"/>
              <a:t>knowledge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type of feedback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learning algorithms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used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  <a:p>
            <a:pPr algn="just"/>
            <a:r>
              <a:rPr lang="en-US" altLang="zh-TW" sz="2400" dirty="0"/>
              <a:t>Two important </a:t>
            </a:r>
            <a:r>
              <a:rPr lang="en-US" altLang="zh-TW" sz="2400" dirty="0" smtClean="0"/>
              <a:t>factors:</a:t>
            </a:r>
          </a:p>
          <a:p>
            <a:pPr lvl="1" algn="just"/>
            <a:r>
              <a:rPr lang="en-US" altLang="zh-TW" sz="2000" dirty="0" smtClean="0"/>
              <a:t>Modeling</a:t>
            </a:r>
          </a:p>
          <a:p>
            <a:pPr lvl="1" algn="just"/>
            <a:r>
              <a:rPr lang="en-US" altLang="zh-TW" sz="2000" dirty="0" smtClean="0"/>
              <a:t>Optimization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184" y="249285"/>
            <a:ext cx="7055892" cy="654050"/>
          </a:xfrm>
        </p:spPr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3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322195"/>
            <a:ext cx="8229600" cy="4669171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success of machine learning system also depends on the algorithms. </a:t>
            </a:r>
          </a:p>
          <a:p>
            <a:endParaRPr lang="en-US" altLang="zh-TW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zh-TW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algorithms control the search to find and build the knowledge structures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TW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learning algorithms </a:t>
            </a:r>
            <a:r>
              <a:rPr lang="en-US" altLang="zh-TW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 extract useful information from training examples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013" y="290229"/>
            <a:ext cx="6974006" cy="654050"/>
          </a:xfrm>
        </p:spPr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8890" y="1204163"/>
            <a:ext cx="8229600" cy="5060159"/>
          </a:xfrm>
        </p:spPr>
        <p:txBody>
          <a:bodyPr>
            <a:noAutofit/>
          </a:bodyPr>
          <a:lstStyle/>
          <a:p>
            <a:r>
              <a:rPr lang="en-US" altLang="zh-TW" sz="2000" b="1" dirty="0"/>
              <a:t>Supervised </a:t>
            </a:r>
            <a:r>
              <a:rPr lang="en-US" altLang="zh-TW" sz="2000" b="1" dirty="0" smtClean="0"/>
              <a:t>learning (                                             )</a:t>
            </a:r>
            <a:endParaRPr lang="en-US" altLang="zh-TW" sz="2000" dirty="0" smtClean="0"/>
          </a:p>
          <a:p>
            <a:pPr lvl="1"/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/>
              <a:t>Classification </a:t>
            </a:r>
            <a:r>
              <a:rPr lang="en-US" altLang="zh-TW" dirty="0"/>
              <a:t>(discrete labels), Regression (real values)</a:t>
            </a:r>
          </a:p>
          <a:p>
            <a:r>
              <a:rPr lang="en-US" altLang="zh-TW" sz="2000" b="1" dirty="0" smtClean="0"/>
              <a:t>Unsupervised </a:t>
            </a:r>
            <a:r>
              <a:rPr lang="en-US" altLang="zh-TW" sz="2000" b="1" dirty="0"/>
              <a:t>learning</a:t>
            </a:r>
            <a:r>
              <a:rPr lang="en-US" altLang="zh-TW" sz="2000" dirty="0"/>
              <a:t> (           </a:t>
            </a:r>
            <a:r>
              <a:rPr lang="en-US" altLang="zh-TW" sz="2000" dirty="0" smtClean="0"/>
              <a:t>                              )</a:t>
            </a:r>
          </a:p>
          <a:p>
            <a:pPr lvl="1"/>
            <a:r>
              <a:rPr lang="en-US" altLang="zh-TW" dirty="0"/>
              <a:t>Clustering</a:t>
            </a:r>
          </a:p>
          <a:p>
            <a:pPr lvl="1"/>
            <a:r>
              <a:rPr lang="en-US" altLang="zh-TW" dirty="0"/>
              <a:t>Probability distribution estimation</a:t>
            </a:r>
          </a:p>
          <a:p>
            <a:pPr lvl="1"/>
            <a:r>
              <a:rPr lang="en-US" altLang="zh-TW" dirty="0"/>
              <a:t>Finding association (in features)</a:t>
            </a:r>
          </a:p>
          <a:p>
            <a:pPr lvl="1"/>
            <a:r>
              <a:rPr lang="en-US" altLang="zh-TW" dirty="0"/>
              <a:t>Dimension reduction </a:t>
            </a:r>
          </a:p>
          <a:p>
            <a:r>
              <a:rPr lang="en-US" altLang="zh-TW" sz="2000" b="1" dirty="0"/>
              <a:t>Semi-supervised </a:t>
            </a:r>
            <a:r>
              <a:rPr lang="en-US" altLang="zh-TW" sz="2000" b="1" dirty="0" smtClean="0"/>
              <a:t>learning</a:t>
            </a:r>
            <a:endParaRPr lang="en-US" altLang="zh-TW" sz="2000" b="1" dirty="0"/>
          </a:p>
          <a:p>
            <a:r>
              <a:rPr lang="en-US" altLang="zh-TW" sz="2000" b="1" dirty="0"/>
              <a:t>Reinforcement </a:t>
            </a:r>
            <a:r>
              <a:rPr lang="en-US" altLang="zh-TW" sz="2000" b="1" dirty="0" smtClean="0"/>
              <a:t>learning</a:t>
            </a:r>
          </a:p>
          <a:p>
            <a:pPr lvl="1"/>
            <a:r>
              <a:rPr lang="en-US" altLang="zh-TW" sz="2000" dirty="0" smtClean="0"/>
              <a:t>Decision </a:t>
            </a:r>
            <a:r>
              <a:rPr lang="en-US" altLang="zh-TW" sz="2000" dirty="0"/>
              <a:t>making (robot, chess machine)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773" y="249286"/>
            <a:ext cx="9143999" cy="6540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5272" y="1588042"/>
            <a:ext cx="3079714" cy="369771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9621" y="2894303"/>
            <a:ext cx="2724952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5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829" y="194695"/>
            <a:ext cx="9143999" cy="654050"/>
          </a:xfrm>
        </p:spPr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875"/>
                    </a14:imgEffect>
                    <a14:imgEffect>
                      <a14:saturation sat="400000"/>
                    </a14:imgEffect>
                    <a14:imgEffect>
                      <a14:brightnessContrast bright="-14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8" y="1561188"/>
            <a:ext cx="7915703" cy="48535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chemeClr val="tx2">
                <a:lumMod val="20000"/>
                <a:lumOff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04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4716" y="303877"/>
            <a:ext cx="6933063" cy="654050"/>
          </a:xfrm>
        </p:spPr>
        <p:txBody>
          <a:bodyPr/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1000"/>
                    </a14:imgEffect>
                    <a14:imgEffect>
                      <a14:brightnessContrast bright="-14000" contras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1" y="1549769"/>
            <a:ext cx="7833816" cy="487832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6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409"/>
          <p:cNvSpPr/>
          <p:nvPr/>
        </p:nvSpPr>
        <p:spPr>
          <a:xfrm>
            <a:off x="2616998" y="4160076"/>
            <a:ext cx="3744416" cy="2090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395536" y="1267852"/>
            <a:ext cx="3744416" cy="2151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EB9E-D747-4059-AA95-4AE1A2553F55}" type="slidenum">
              <a:rPr lang="zh-TW" altLang="en-US" sz="1800" smtClean="0">
                <a:solidFill>
                  <a:schemeClr val="tx1"/>
                </a:solidFill>
              </a:rPr>
              <a:pPr/>
              <a:t>16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017" y="235638"/>
            <a:ext cx="7020272" cy="654050"/>
          </a:xfrm>
        </p:spPr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329" name="矩形 328"/>
          <p:cNvSpPr/>
          <p:nvPr/>
        </p:nvSpPr>
        <p:spPr>
          <a:xfrm>
            <a:off x="4860032" y="1267852"/>
            <a:ext cx="3744416" cy="2154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文字方塊 329"/>
          <p:cNvSpPr txBox="1"/>
          <p:nvPr/>
        </p:nvSpPr>
        <p:spPr>
          <a:xfrm>
            <a:off x="1003412" y="3597104"/>
            <a:ext cx="23126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5364088" y="3615594"/>
            <a:ext cx="25990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332" name="文字方塊 331"/>
          <p:cNvSpPr txBox="1"/>
          <p:nvPr/>
        </p:nvSpPr>
        <p:spPr>
          <a:xfrm>
            <a:off x="3193062" y="6250488"/>
            <a:ext cx="3024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Semi-supervised learning</a:t>
            </a:r>
            <a:endParaRPr lang="zh-TW" altLang="en-US" dirty="0"/>
          </a:p>
        </p:txBody>
      </p:sp>
      <p:sp>
        <p:nvSpPr>
          <p:cNvPr id="333" name="流程圖: 接點 332"/>
          <p:cNvSpPr/>
          <p:nvPr/>
        </p:nvSpPr>
        <p:spPr>
          <a:xfrm>
            <a:off x="899592" y="169141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4" name="流程圖: 接點 333"/>
          <p:cNvSpPr/>
          <p:nvPr/>
        </p:nvSpPr>
        <p:spPr>
          <a:xfrm>
            <a:off x="683568" y="19074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5" name="流程圖: 接點 334"/>
          <p:cNvSpPr/>
          <p:nvPr/>
        </p:nvSpPr>
        <p:spPr>
          <a:xfrm>
            <a:off x="971600" y="19074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6" name="流程圖: 接點 335"/>
          <p:cNvSpPr/>
          <p:nvPr/>
        </p:nvSpPr>
        <p:spPr>
          <a:xfrm>
            <a:off x="1043608" y="154739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7" name="流程圖: 接點 336"/>
          <p:cNvSpPr/>
          <p:nvPr/>
        </p:nvSpPr>
        <p:spPr>
          <a:xfrm>
            <a:off x="1331640" y="212346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8" name="流程圖: 接點 337"/>
          <p:cNvSpPr/>
          <p:nvPr/>
        </p:nvSpPr>
        <p:spPr>
          <a:xfrm>
            <a:off x="1259632" y="176342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9" name="乘號 338"/>
          <p:cNvSpPr/>
          <p:nvPr/>
        </p:nvSpPr>
        <p:spPr>
          <a:xfrm>
            <a:off x="2195736" y="19074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乘號 339"/>
          <p:cNvSpPr/>
          <p:nvPr/>
        </p:nvSpPr>
        <p:spPr>
          <a:xfrm>
            <a:off x="2348136" y="20598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乘號 340"/>
          <p:cNvSpPr/>
          <p:nvPr/>
        </p:nvSpPr>
        <p:spPr>
          <a:xfrm>
            <a:off x="2500536" y="22122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乘號 341"/>
          <p:cNvSpPr/>
          <p:nvPr/>
        </p:nvSpPr>
        <p:spPr>
          <a:xfrm>
            <a:off x="2652936" y="23646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乘號 342"/>
          <p:cNvSpPr/>
          <p:nvPr/>
        </p:nvSpPr>
        <p:spPr>
          <a:xfrm>
            <a:off x="2843808" y="212346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乘號 343"/>
          <p:cNvSpPr/>
          <p:nvPr/>
        </p:nvSpPr>
        <p:spPr>
          <a:xfrm>
            <a:off x="2987824" y="233948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乘號 344"/>
          <p:cNvSpPr/>
          <p:nvPr/>
        </p:nvSpPr>
        <p:spPr>
          <a:xfrm>
            <a:off x="3203848" y="255551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乘號 345"/>
          <p:cNvSpPr/>
          <p:nvPr/>
        </p:nvSpPr>
        <p:spPr>
          <a:xfrm>
            <a:off x="3262536" y="22674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五角星形 346"/>
          <p:cNvSpPr/>
          <p:nvPr/>
        </p:nvSpPr>
        <p:spPr>
          <a:xfrm>
            <a:off x="2051720" y="269952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五角星形 347"/>
          <p:cNvSpPr/>
          <p:nvPr/>
        </p:nvSpPr>
        <p:spPr>
          <a:xfrm>
            <a:off x="2051720" y="291555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五角星形 348"/>
          <p:cNvSpPr/>
          <p:nvPr/>
        </p:nvSpPr>
        <p:spPr>
          <a:xfrm>
            <a:off x="2339752" y="277153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五角星形 349"/>
          <p:cNvSpPr/>
          <p:nvPr/>
        </p:nvSpPr>
        <p:spPr>
          <a:xfrm>
            <a:off x="2267744" y="313157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五角星形 350"/>
          <p:cNvSpPr/>
          <p:nvPr/>
        </p:nvSpPr>
        <p:spPr>
          <a:xfrm>
            <a:off x="2445296" y="302109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五角星形 351"/>
          <p:cNvSpPr/>
          <p:nvPr/>
        </p:nvSpPr>
        <p:spPr>
          <a:xfrm>
            <a:off x="2627784" y="313157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五角星形 352"/>
          <p:cNvSpPr/>
          <p:nvPr/>
        </p:nvSpPr>
        <p:spPr>
          <a:xfrm>
            <a:off x="2627784" y="284354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五角星形 353"/>
          <p:cNvSpPr/>
          <p:nvPr/>
        </p:nvSpPr>
        <p:spPr>
          <a:xfrm>
            <a:off x="2843808" y="305956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五角星形 354"/>
          <p:cNvSpPr/>
          <p:nvPr/>
        </p:nvSpPr>
        <p:spPr>
          <a:xfrm>
            <a:off x="1763688" y="284354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五角星形 355"/>
          <p:cNvSpPr/>
          <p:nvPr/>
        </p:nvSpPr>
        <p:spPr>
          <a:xfrm>
            <a:off x="1979712" y="313157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五角星形 356"/>
          <p:cNvSpPr/>
          <p:nvPr/>
        </p:nvSpPr>
        <p:spPr>
          <a:xfrm>
            <a:off x="1691680" y="305956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流程圖: 接點 357"/>
          <p:cNvSpPr/>
          <p:nvPr/>
        </p:nvSpPr>
        <p:spPr>
          <a:xfrm>
            <a:off x="1124000" y="20598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9" name="流程圖: 接點 358"/>
          <p:cNvSpPr/>
          <p:nvPr/>
        </p:nvSpPr>
        <p:spPr>
          <a:xfrm>
            <a:off x="1115616" y="233948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0" name="流程圖: 接點 359"/>
          <p:cNvSpPr/>
          <p:nvPr/>
        </p:nvSpPr>
        <p:spPr>
          <a:xfrm>
            <a:off x="1428800" y="23646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1" name="流程圖: 接點 360"/>
          <p:cNvSpPr/>
          <p:nvPr/>
        </p:nvSpPr>
        <p:spPr>
          <a:xfrm>
            <a:off x="1259632" y="255551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2" name="流程圖: 接點 361"/>
          <p:cNvSpPr/>
          <p:nvPr/>
        </p:nvSpPr>
        <p:spPr>
          <a:xfrm>
            <a:off x="1547664" y="212346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3" name="流程圖: 接點 362"/>
          <p:cNvSpPr/>
          <p:nvPr/>
        </p:nvSpPr>
        <p:spPr>
          <a:xfrm>
            <a:off x="1412032" y="184381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4" name="流程圖: 接點 363"/>
          <p:cNvSpPr/>
          <p:nvPr/>
        </p:nvSpPr>
        <p:spPr>
          <a:xfrm>
            <a:off x="899592" y="219547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5" name="乘號 364"/>
          <p:cNvSpPr/>
          <p:nvPr/>
        </p:nvSpPr>
        <p:spPr>
          <a:xfrm>
            <a:off x="3414936" y="24198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乘號 365"/>
          <p:cNvSpPr/>
          <p:nvPr/>
        </p:nvSpPr>
        <p:spPr>
          <a:xfrm>
            <a:off x="3567336" y="25722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乘號 366"/>
          <p:cNvSpPr/>
          <p:nvPr/>
        </p:nvSpPr>
        <p:spPr>
          <a:xfrm>
            <a:off x="3275856" y="205145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乘號 367"/>
          <p:cNvSpPr/>
          <p:nvPr/>
        </p:nvSpPr>
        <p:spPr>
          <a:xfrm>
            <a:off x="3719736" y="27246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乘號 368"/>
          <p:cNvSpPr/>
          <p:nvPr/>
        </p:nvSpPr>
        <p:spPr>
          <a:xfrm>
            <a:off x="3059832" y="205145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/>
          <p:cNvCxnSpPr/>
          <p:nvPr/>
        </p:nvCxnSpPr>
        <p:spPr>
          <a:xfrm rot="16200000" flipH="1">
            <a:off x="1439652" y="1727418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800000" flipV="1">
            <a:off x="971600" y="2411494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>
            <a:off x="2123728" y="2411494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流程圖: 接點 372"/>
          <p:cNvSpPr/>
          <p:nvPr/>
        </p:nvSpPr>
        <p:spPr>
          <a:xfrm>
            <a:off x="5338936" y="173827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4" name="流程圖: 接點 373"/>
          <p:cNvSpPr/>
          <p:nvPr/>
        </p:nvSpPr>
        <p:spPr>
          <a:xfrm>
            <a:off x="5122912" y="19542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5" name="流程圖: 接點 374"/>
          <p:cNvSpPr/>
          <p:nvPr/>
        </p:nvSpPr>
        <p:spPr>
          <a:xfrm>
            <a:off x="5410944" y="19542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6" name="流程圖: 接點 375"/>
          <p:cNvSpPr/>
          <p:nvPr/>
        </p:nvSpPr>
        <p:spPr>
          <a:xfrm>
            <a:off x="5482952" y="159425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7" name="流程圖: 接點 376"/>
          <p:cNvSpPr/>
          <p:nvPr/>
        </p:nvSpPr>
        <p:spPr>
          <a:xfrm>
            <a:off x="5770984" y="217031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" name="流程圖: 接點 377"/>
          <p:cNvSpPr/>
          <p:nvPr/>
        </p:nvSpPr>
        <p:spPr>
          <a:xfrm>
            <a:off x="5698976" y="181027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9" name="流程圖: 接點 378"/>
          <p:cNvSpPr/>
          <p:nvPr/>
        </p:nvSpPr>
        <p:spPr>
          <a:xfrm>
            <a:off x="5563344" y="21066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0" name="流程圖: 接點 379"/>
          <p:cNvSpPr/>
          <p:nvPr/>
        </p:nvSpPr>
        <p:spPr>
          <a:xfrm>
            <a:off x="5554960" y="238634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1" name="流程圖: 接點 380"/>
          <p:cNvSpPr/>
          <p:nvPr/>
        </p:nvSpPr>
        <p:spPr>
          <a:xfrm>
            <a:off x="5868144" y="24114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2" name="流程圖: 接點 381"/>
          <p:cNvSpPr/>
          <p:nvPr/>
        </p:nvSpPr>
        <p:spPr>
          <a:xfrm>
            <a:off x="5698976" y="260236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3" name="流程圖: 接點 382"/>
          <p:cNvSpPr/>
          <p:nvPr/>
        </p:nvSpPr>
        <p:spPr>
          <a:xfrm>
            <a:off x="5987008" y="217031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4" name="流程圖: 接點 383"/>
          <p:cNvSpPr/>
          <p:nvPr/>
        </p:nvSpPr>
        <p:spPr>
          <a:xfrm>
            <a:off x="5851376" y="189067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5" name="流程圖: 接點 384"/>
          <p:cNvSpPr/>
          <p:nvPr/>
        </p:nvSpPr>
        <p:spPr>
          <a:xfrm>
            <a:off x="5338936" y="224232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6" name="流程圖: 接點 385"/>
          <p:cNvSpPr/>
          <p:nvPr/>
        </p:nvSpPr>
        <p:spPr>
          <a:xfrm>
            <a:off x="6804248" y="212346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7" name="流程圖: 接點 386"/>
          <p:cNvSpPr/>
          <p:nvPr/>
        </p:nvSpPr>
        <p:spPr>
          <a:xfrm>
            <a:off x="7092280" y="24114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8" name="流程圖: 接點 387"/>
          <p:cNvSpPr/>
          <p:nvPr/>
        </p:nvSpPr>
        <p:spPr>
          <a:xfrm>
            <a:off x="6948264" y="226747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9" name="流程圖: 接點 388"/>
          <p:cNvSpPr/>
          <p:nvPr/>
        </p:nvSpPr>
        <p:spPr>
          <a:xfrm>
            <a:off x="7308304" y="219547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0" name="流程圖: 接點 389"/>
          <p:cNvSpPr/>
          <p:nvPr/>
        </p:nvSpPr>
        <p:spPr>
          <a:xfrm>
            <a:off x="6660232" y="197944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1" name="流程圖: 接點 390"/>
          <p:cNvSpPr/>
          <p:nvPr/>
        </p:nvSpPr>
        <p:spPr>
          <a:xfrm>
            <a:off x="7524328" y="212346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2" name="流程圖: 接點 391"/>
          <p:cNvSpPr/>
          <p:nvPr/>
        </p:nvSpPr>
        <p:spPr>
          <a:xfrm>
            <a:off x="7668344" y="233948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3" name="流程圖: 接點 392"/>
          <p:cNvSpPr/>
          <p:nvPr/>
        </p:nvSpPr>
        <p:spPr>
          <a:xfrm>
            <a:off x="7596336" y="25638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4" name="流程圖: 接點 393"/>
          <p:cNvSpPr/>
          <p:nvPr/>
        </p:nvSpPr>
        <p:spPr>
          <a:xfrm>
            <a:off x="7740352" y="212346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5" name="流程圖: 接點 394"/>
          <p:cNvSpPr/>
          <p:nvPr/>
        </p:nvSpPr>
        <p:spPr>
          <a:xfrm>
            <a:off x="7812360" y="248350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6" name="流程圖: 接點 395"/>
          <p:cNvSpPr/>
          <p:nvPr/>
        </p:nvSpPr>
        <p:spPr>
          <a:xfrm>
            <a:off x="7380312" y="24114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7" name="流程圖: 接點 396"/>
          <p:cNvSpPr/>
          <p:nvPr/>
        </p:nvSpPr>
        <p:spPr>
          <a:xfrm>
            <a:off x="8100392" y="277153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8" name="流程圖: 接點 397"/>
          <p:cNvSpPr/>
          <p:nvPr/>
        </p:nvSpPr>
        <p:spPr>
          <a:xfrm>
            <a:off x="7956376" y="262751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9" name="流程圖: 接點 398"/>
          <p:cNvSpPr/>
          <p:nvPr/>
        </p:nvSpPr>
        <p:spPr>
          <a:xfrm>
            <a:off x="6084168" y="313157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0" name="流程圖: 接點 399"/>
          <p:cNvSpPr/>
          <p:nvPr/>
        </p:nvSpPr>
        <p:spPr>
          <a:xfrm>
            <a:off x="6156176" y="291555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1" name="流程圖: 接點 400"/>
          <p:cNvSpPr/>
          <p:nvPr/>
        </p:nvSpPr>
        <p:spPr>
          <a:xfrm>
            <a:off x="6372200" y="277153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2" name="流程圖: 接點 401"/>
          <p:cNvSpPr/>
          <p:nvPr/>
        </p:nvSpPr>
        <p:spPr>
          <a:xfrm>
            <a:off x="6588224" y="284354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3" name="流程圖: 接點 402"/>
          <p:cNvSpPr/>
          <p:nvPr/>
        </p:nvSpPr>
        <p:spPr>
          <a:xfrm>
            <a:off x="6300192" y="320358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4" name="流程圖: 接點 403"/>
          <p:cNvSpPr/>
          <p:nvPr/>
        </p:nvSpPr>
        <p:spPr>
          <a:xfrm>
            <a:off x="6372200" y="298755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5" name="流程圖: 接點 404"/>
          <p:cNvSpPr/>
          <p:nvPr/>
        </p:nvSpPr>
        <p:spPr>
          <a:xfrm>
            <a:off x="6516216" y="320358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6" name="流程圖: 接點 405"/>
          <p:cNvSpPr/>
          <p:nvPr/>
        </p:nvSpPr>
        <p:spPr>
          <a:xfrm>
            <a:off x="6804248" y="291555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7" name="流程圖: 接點 406"/>
          <p:cNvSpPr/>
          <p:nvPr/>
        </p:nvSpPr>
        <p:spPr>
          <a:xfrm>
            <a:off x="7020272" y="305956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8" name="流程圖: 接點 407"/>
          <p:cNvSpPr/>
          <p:nvPr/>
        </p:nvSpPr>
        <p:spPr>
          <a:xfrm>
            <a:off x="6660232" y="305956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9" name="流程圖: 接點 408"/>
          <p:cNvSpPr/>
          <p:nvPr/>
        </p:nvSpPr>
        <p:spPr>
          <a:xfrm>
            <a:off x="6804248" y="320358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1" name="流程圖: 接點 410"/>
          <p:cNvSpPr/>
          <p:nvPr/>
        </p:nvSpPr>
        <p:spPr>
          <a:xfrm>
            <a:off x="3121054" y="45222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2" name="流程圖: 接點 411"/>
          <p:cNvSpPr/>
          <p:nvPr/>
        </p:nvSpPr>
        <p:spPr>
          <a:xfrm>
            <a:off x="2905030" y="47383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3" name="流程圖: 接點 412"/>
          <p:cNvSpPr/>
          <p:nvPr/>
        </p:nvSpPr>
        <p:spPr>
          <a:xfrm>
            <a:off x="3193062" y="47383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4" name="流程圖: 接點 413"/>
          <p:cNvSpPr/>
          <p:nvPr/>
        </p:nvSpPr>
        <p:spPr>
          <a:xfrm>
            <a:off x="3265070" y="437828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5" name="流程圖: 接點 414"/>
          <p:cNvSpPr/>
          <p:nvPr/>
        </p:nvSpPr>
        <p:spPr>
          <a:xfrm>
            <a:off x="3553102" y="49543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6" name="流程圖: 接點 415"/>
          <p:cNvSpPr/>
          <p:nvPr/>
        </p:nvSpPr>
        <p:spPr>
          <a:xfrm>
            <a:off x="3481094" y="45943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7" name="乘號 416"/>
          <p:cNvSpPr/>
          <p:nvPr/>
        </p:nvSpPr>
        <p:spPr>
          <a:xfrm>
            <a:off x="4417198" y="47383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乘號 417"/>
          <p:cNvSpPr/>
          <p:nvPr/>
        </p:nvSpPr>
        <p:spPr>
          <a:xfrm>
            <a:off x="4569598" y="48907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乘號 418"/>
          <p:cNvSpPr/>
          <p:nvPr/>
        </p:nvSpPr>
        <p:spPr>
          <a:xfrm>
            <a:off x="4721998" y="50431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乘號 419"/>
          <p:cNvSpPr/>
          <p:nvPr/>
        </p:nvSpPr>
        <p:spPr>
          <a:xfrm>
            <a:off x="4874398" y="51955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乘號 420"/>
          <p:cNvSpPr/>
          <p:nvPr/>
        </p:nvSpPr>
        <p:spPr>
          <a:xfrm>
            <a:off x="5065270" y="495434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乘號 421"/>
          <p:cNvSpPr/>
          <p:nvPr/>
        </p:nvSpPr>
        <p:spPr>
          <a:xfrm>
            <a:off x="5209286" y="517036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乘號 422"/>
          <p:cNvSpPr/>
          <p:nvPr/>
        </p:nvSpPr>
        <p:spPr>
          <a:xfrm>
            <a:off x="5425310" y="53863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4" name="乘號 423"/>
          <p:cNvSpPr/>
          <p:nvPr/>
        </p:nvSpPr>
        <p:spPr>
          <a:xfrm>
            <a:off x="5483998" y="5098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五角星形 424"/>
          <p:cNvSpPr/>
          <p:nvPr/>
        </p:nvSpPr>
        <p:spPr>
          <a:xfrm>
            <a:off x="4273182" y="553040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五角星形 425"/>
          <p:cNvSpPr/>
          <p:nvPr/>
        </p:nvSpPr>
        <p:spPr>
          <a:xfrm>
            <a:off x="4273182" y="574643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五角星形 426"/>
          <p:cNvSpPr/>
          <p:nvPr/>
        </p:nvSpPr>
        <p:spPr>
          <a:xfrm>
            <a:off x="4561214" y="56024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五角星形 427"/>
          <p:cNvSpPr/>
          <p:nvPr/>
        </p:nvSpPr>
        <p:spPr>
          <a:xfrm>
            <a:off x="4489206" y="59624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9" name="五角星形 428"/>
          <p:cNvSpPr/>
          <p:nvPr/>
        </p:nvSpPr>
        <p:spPr>
          <a:xfrm>
            <a:off x="4666758" y="5851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五角星形 429"/>
          <p:cNvSpPr/>
          <p:nvPr/>
        </p:nvSpPr>
        <p:spPr>
          <a:xfrm>
            <a:off x="4849246" y="59624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五角星形 430"/>
          <p:cNvSpPr/>
          <p:nvPr/>
        </p:nvSpPr>
        <p:spPr>
          <a:xfrm>
            <a:off x="4849246" y="567442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五角星形 431"/>
          <p:cNvSpPr/>
          <p:nvPr/>
        </p:nvSpPr>
        <p:spPr>
          <a:xfrm>
            <a:off x="5065270" y="58904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五角星形 432"/>
          <p:cNvSpPr/>
          <p:nvPr/>
        </p:nvSpPr>
        <p:spPr>
          <a:xfrm>
            <a:off x="3985150" y="567442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五角星形 433"/>
          <p:cNvSpPr/>
          <p:nvPr/>
        </p:nvSpPr>
        <p:spPr>
          <a:xfrm>
            <a:off x="4201174" y="59624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五角星形 434"/>
          <p:cNvSpPr/>
          <p:nvPr/>
        </p:nvSpPr>
        <p:spPr>
          <a:xfrm>
            <a:off x="3913142" y="58904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流程圖: 接點 435"/>
          <p:cNvSpPr/>
          <p:nvPr/>
        </p:nvSpPr>
        <p:spPr>
          <a:xfrm>
            <a:off x="3345462" y="48907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7" name="流程圖: 接點 436"/>
          <p:cNvSpPr/>
          <p:nvPr/>
        </p:nvSpPr>
        <p:spPr>
          <a:xfrm>
            <a:off x="3337078" y="51703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8" name="流程圖: 接點 437"/>
          <p:cNvSpPr/>
          <p:nvPr/>
        </p:nvSpPr>
        <p:spPr>
          <a:xfrm>
            <a:off x="3650262" y="51955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9" name="流程圖: 接點 438"/>
          <p:cNvSpPr/>
          <p:nvPr/>
        </p:nvSpPr>
        <p:spPr>
          <a:xfrm>
            <a:off x="3481094" y="53863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0" name="流程圖: 接點 439"/>
          <p:cNvSpPr/>
          <p:nvPr/>
        </p:nvSpPr>
        <p:spPr>
          <a:xfrm>
            <a:off x="3769126" y="49543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1" name="流程圖: 接點 440"/>
          <p:cNvSpPr/>
          <p:nvPr/>
        </p:nvSpPr>
        <p:spPr>
          <a:xfrm>
            <a:off x="3633494" y="46746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2" name="流程圖: 接點 441"/>
          <p:cNvSpPr/>
          <p:nvPr/>
        </p:nvSpPr>
        <p:spPr>
          <a:xfrm>
            <a:off x="3121054" y="50263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3" name="乘號 442"/>
          <p:cNvSpPr/>
          <p:nvPr/>
        </p:nvSpPr>
        <p:spPr>
          <a:xfrm>
            <a:off x="5636398" y="52507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乘號 443"/>
          <p:cNvSpPr/>
          <p:nvPr/>
        </p:nvSpPr>
        <p:spPr>
          <a:xfrm>
            <a:off x="5788798" y="5403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乘號 444"/>
          <p:cNvSpPr/>
          <p:nvPr/>
        </p:nvSpPr>
        <p:spPr>
          <a:xfrm>
            <a:off x="5497318" y="48823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6" name="乘號 445"/>
          <p:cNvSpPr/>
          <p:nvPr/>
        </p:nvSpPr>
        <p:spPr>
          <a:xfrm>
            <a:off x="5941198" y="5555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7" name="乘號 446"/>
          <p:cNvSpPr/>
          <p:nvPr/>
        </p:nvSpPr>
        <p:spPr>
          <a:xfrm>
            <a:off x="5281294" y="48823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流程圖: 決策 447"/>
          <p:cNvSpPr/>
          <p:nvPr/>
        </p:nvSpPr>
        <p:spPr>
          <a:xfrm>
            <a:off x="4057158" y="4306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9" name="流程圖: 決策 448"/>
          <p:cNvSpPr/>
          <p:nvPr/>
        </p:nvSpPr>
        <p:spPr>
          <a:xfrm>
            <a:off x="3841134" y="4378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" name="流程圖: 決策 449"/>
          <p:cNvSpPr/>
          <p:nvPr/>
        </p:nvSpPr>
        <p:spPr>
          <a:xfrm>
            <a:off x="3337078" y="459430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流程圖: 決策 450"/>
          <p:cNvSpPr/>
          <p:nvPr/>
        </p:nvSpPr>
        <p:spPr>
          <a:xfrm>
            <a:off x="3481094" y="4306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3049046" y="481032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3" name="流程圖: 決策 452"/>
          <p:cNvSpPr/>
          <p:nvPr/>
        </p:nvSpPr>
        <p:spPr>
          <a:xfrm>
            <a:off x="4417198" y="567442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4" name="流程圖: 決策 453"/>
          <p:cNvSpPr/>
          <p:nvPr/>
        </p:nvSpPr>
        <p:spPr>
          <a:xfrm>
            <a:off x="3769126" y="57464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" name="流程圖: 決策 454"/>
          <p:cNvSpPr/>
          <p:nvPr/>
        </p:nvSpPr>
        <p:spPr>
          <a:xfrm>
            <a:off x="3553102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流程圖: 決策 455"/>
          <p:cNvSpPr/>
          <p:nvPr/>
        </p:nvSpPr>
        <p:spPr>
          <a:xfrm>
            <a:off x="3625110" y="4378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7" name="流程圖: 決策 456"/>
          <p:cNvSpPr/>
          <p:nvPr/>
        </p:nvSpPr>
        <p:spPr>
          <a:xfrm>
            <a:off x="3481094" y="50983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流程圖: 決策 457"/>
          <p:cNvSpPr/>
          <p:nvPr/>
        </p:nvSpPr>
        <p:spPr>
          <a:xfrm>
            <a:off x="3769126" y="4522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流程圖: 決策 458"/>
          <p:cNvSpPr/>
          <p:nvPr/>
        </p:nvSpPr>
        <p:spPr>
          <a:xfrm>
            <a:off x="3769126" y="47383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" name="流程圖: 決策 459"/>
          <p:cNvSpPr/>
          <p:nvPr/>
        </p:nvSpPr>
        <p:spPr>
          <a:xfrm>
            <a:off x="4201174" y="4306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流程圖: 決策 460"/>
          <p:cNvSpPr/>
          <p:nvPr/>
        </p:nvSpPr>
        <p:spPr>
          <a:xfrm>
            <a:off x="3769126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2" name="流程圖: 決策 461"/>
          <p:cNvSpPr/>
          <p:nvPr/>
        </p:nvSpPr>
        <p:spPr>
          <a:xfrm>
            <a:off x="4417198" y="538639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流程圖: 決策 462"/>
          <p:cNvSpPr/>
          <p:nvPr/>
        </p:nvSpPr>
        <p:spPr>
          <a:xfrm>
            <a:off x="4201174" y="538639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流程圖: 決策 463"/>
          <p:cNvSpPr/>
          <p:nvPr/>
        </p:nvSpPr>
        <p:spPr>
          <a:xfrm>
            <a:off x="4129166" y="524237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5" name="流程圖: 決策 464"/>
          <p:cNvSpPr/>
          <p:nvPr/>
        </p:nvSpPr>
        <p:spPr>
          <a:xfrm>
            <a:off x="3985150" y="54584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6" name="流程圖: 決策 465"/>
          <p:cNvSpPr/>
          <p:nvPr/>
        </p:nvSpPr>
        <p:spPr>
          <a:xfrm>
            <a:off x="5137278" y="57464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7" name="流程圖: 決策 466"/>
          <p:cNvSpPr/>
          <p:nvPr/>
        </p:nvSpPr>
        <p:spPr>
          <a:xfrm>
            <a:off x="5281294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8" name="流程圖: 決策 467"/>
          <p:cNvSpPr/>
          <p:nvPr/>
        </p:nvSpPr>
        <p:spPr>
          <a:xfrm>
            <a:off x="5353302" y="58184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9" name="流程圖: 決策 468"/>
          <p:cNvSpPr/>
          <p:nvPr/>
        </p:nvSpPr>
        <p:spPr>
          <a:xfrm>
            <a:off x="5497318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0" name="流程圖: 決策 469"/>
          <p:cNvSpPr/>
          <p:nvPr/>
        </p:nvSpPr>
        <p:spPr>
          <a:xfrm>
            <a:off x="4345190" y="524237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" name="流程圖: 決策 470"/>
          <p:cNvSpPr/>
          <p:nvPr/>
        </p:nvSpPr>
        <p:spPr>
          <a:xfrm>
            <a:off x="3337078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流程圖: 決策 471"/>
          <p:cNvSpPr/>
          <p:nvPr/>
        </p:nvSpPr>
        <p:spPr>
          <a:xfrm>
            <a:off x="4561214" y="58184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3" name="流程圖: 決策 472"/>
          <p:cNvSpPr/>
          <p:nvPr/>
        </p:nvSpPr>
        <p:spPr>
          <a:xfrm>
            <a:off x="4849246" y="49543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流程圖: 決策 473"/>
          <p:cNvSpPr/>
          <p:nvPr/>
        </p:nvSpPr>
        <p:spPr>
          <a:xfrm>
            <a:off x="6001374" y="58184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流程圖: 決策 474"/>
          <p:cNvSpPr/>
          <p:nvPr/>
        </p:nvSpPr>
        <p:spPr>
          <a:xfrm>
            <a:off x="5713342" y="50983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流程圖: 決策 475"/>
          <p:cNvSpPr/>
          <p:nvPr/>
        </p:nvSpPr>
        <p:spPr>
          <a:xfrm>
            <a:off x="6073382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7" name="流程圖: 決策 476"/>
          <p:cNvSpPr/>
          <p:nvPr/>
        </p:nvSpPr>
        <p:spPr>
          <a:xfrm>
            <a:off x="3065814" y="583520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流程圖: 決策 477"/>
          <p:cNvSpPr/>
          <p:nvPr/>
        </p:nvSpPr>
        <p:spPr>
          <a:xfrm>
            <a:off x="5569326" y="47383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手繪多邊形 478"/>
          <p:cNvSpPr/>
          <p:nvPr/>
        </p:nvSpPr>
        <p:spPr>
          <a:xfrm>
            <a:off x="2769992" y="4428634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手繪多邊形 479"/>
          <p:cNvSpPr/>
          <p:nvPr/>
        </p:nvSpPr>
        <p:spPr>
          <a:xfrm>
            <a:off x="4097751" y="4942201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5004048" y="1475390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手繪多邊形 481"/>
          <p:cNvSpPr/>
          <p:nvPr/>
        </p:nvSpPr>
        <p:spPr>
          <a:xfrm>
            <a:off x="5596020" y="2560596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手繪多邊形 482"/>
          <p:cNvSpPr/>
          <p:nvPr/>
        </p:nvSpPr>
        <p:spPr>
          <a:xfrm>
            <a:off x="6441526" y="1700475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0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內容版面配置區 2"/>
          <p:cNvSpPr txBox="1">
            <a:spLocks/>
          </p:cNvSpPr>
          <p:nvPr/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		Under-fitting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VS. Over-fitting </a:t>
            </a:r>
            <a:r>
              <a:rPr lang="en-US" altLang="zh-TW" sz="2400" dirty="0" smtClean="0"/>
              <a:t>(fixed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6" name="標題 45"/>
          <p:cNvSpPr>
            <a:spLocks noGrp="1"/>
          </p:cNvSpPr>
          <p:nvPr>
            <p:ph type="title"/>
          </p:nvPr>
        </p:nvSpPr>
        <p:spPr>
          <a:xfrm>
            <a:off x="21064" y="344820"/>
            <a:ext cx="6856390" cy="654050"/>
          </a:xfrm>
        </p:spPr>
        <p:txBody>
          <a:bodyPr/>
          <a:lstStyle/>
          <a:p>
            <a:r>
              <a:rPr lang="en-US" altLang="zh-TW" dirty="0" smtClean="0"/>
              <a:t>What are </a:t>
            </a:r>
            <a:r>
              <a:rPr lang="en-US" altLang="zh-TW" dirty="0"/>
              <a:t>we seeking?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rot="5400000" flipH="1" flipV="1">
            <a:off x="-899814" y="4364310"/>
            <a:ext cx="38884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043608" y="6309320"/>
            <a:ext cx="662473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1179180" y="2838460"/>
            <a:ext cx="5965902" cy="3326844"/>
          </a:xfrm>
          <a:custGeom>
            <a:avLst/>
            <a:gdLst>
              <a:gd name="connsiteX0" fmla="*/ 0 w 5965902"/>
              <a:gd name="connsiteY0" fmla="*/ 0 h 2932771"/>
              <a:gd name="connsiteX1" fmla="*/ 724829 w 5965902"/>
              <a:gd name="connsiteY1" fmla="*/ 1204332 h 2932771"/>
              <a:gd name="connsiteX2" fmla="*/ 2007219 w 5965902"/>
              <a:gd name="connsiteY2" fmla="*/ 2074127 h 2932771"/>
              <a:gd name="connsiteX3" fmla="*/ 3791414 w 5965902"/>
              <a:gd name="connsiteY3" fmla="*/ 2620537 h 2932771"/>
              <a:gd name="connsiteX4" fmla="*/ 5965902 w 5965902"/>
              <a:gd name="connsiteY4" fmla="*/ 2932771 h 2932771"/>
              <a:gd name="connsiteX5" fmla="*/ 5965902 w 5965902"/>
              <a:gd name="connsiteY5" fmla="*/ 2932771 h 293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5902" h="2932771">
                <a:moveTo>
                  <a:pt x="0" y="0"/>
                </a:moveTo>
                <a:cubicBezTo>
                  <a:pt x="195146" y="429322"/>
                  <a:pt x="390293" y="858644"/>
                  <a:pt x="724829" y="1204332"/>
                </a:cubicBezTo>
                <a:cubicBezTo>
                  <a:pt x="1059366" y="1550020"/>
                  <a:pt x="1496121" y="1838093"/>
                  <a:pt x="2007219" y="2074127"/>
                </a:cubicBezTo>
                <a:cubicBezTo>
                  <a:pt x="2518317" y="2310161"/>
                  <a:pt x="3131634" y="2477430"/>
                  <a:pt x="3791414" y="2620537"/>
                </a:cubicBezTo>
                <a:cubicBezTo>
                  <a:pt x="4451195" y="2763644"/>
                  <a:pt x="5965902" y="2932771"/>
                  <a:pt x="5965902" y="2932771"/>
                </a:cubicBezTo>
                <a:lnTo>
                  <a:pt x="5965902" y="2932771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1234936" y="3068960"/>
            <a:ext cx="5642517" cy="3014505"/>
          </a:xfrm>
          <a:custGeom>
            <a:avLst/>
            <a:gdLst>
              <a:gd name="connsiteX0" fmla="*/ 0 w 5642517"/>
              <a:gd name="connsiteY0" fmla="*/ 2609385 h 2609385"/>
              <a:gd name="connsiteX1" fmla="*/ 1293541 w 5642517"/>
              <a:gd name="connsiteY1" fmla="*/ 2018371 h 2609385"/>
              <a:gd name="connsiteX2" fmla="*/ 2821258 w 5642517"/>
              <a:gd name="connsiteY2" fmla="*/ 1594624 h 2609385"/>
              <a:gd name="connsiteX3" fmla="*/ 4137102 w 5642517"/>
              <a:gd name="connsiteY3" fmla="*/ 1148575 h 2609385"/>
              <a:gd name="connsiteX4" fmla="*/ 5642517 w 5642517"/>
              <a:gd name="connsiteY4" fmla="*/ 0 h 260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2517" h="2609385">
                <a:moveTo>
                  <a:pt x="0" y="2609385"/>
                </a:moveTo>
                <a:cubicBezTo>
                  <a:pt x="411665" y="2398441"/>
                  <a:pt x="823331" y="2187498"/>
                  <a:pt x="1293541" y="2018371"/>
                </a:cubicBezTo>
                <a:cubicBezTo>
                  <a:pt x="1763751" y="1849244"/>
                  <a:pt x="2347331" y="1739590"/>
                  <a:pt x="2821258" y="1594624"/>
                </a:cubicBezTo>
                <a:cubicBezTo>
                  <a:pt x="3295185" y="1449658"/>
                  <a:pt x="3666892" y="1414346"/>
                  <a:pt x="4137102" y="1148575"/>
                </a:cubicBezTo>
                <a:cubicBezTo>
                  <a:pt x="4607312" y="882804"/>
                  <a:pt x="5124914" y="441402"/>
                  <a:pt x="5642517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1190331" y="2593133"/>
            <a:ext cx="5687122" cy="1771185"/>
          </a:xfrm>
          <a:custGeom>
            <a:avLst/>
            <a:gdLst>
              <a:gd name="connsiteX0" fmla="*/ 0 w 5687122"/>
              <a:gd name="connsiteY0" fmla="*/ 0 h 1771185"/>
              <a:gd name="connsiteX1" fmla="*/ 535258 w 5687122"/>
              <a:gd name="connsiteY1" fmla="*/ 780586 h 1771185"/>
              <a:gd name="connsiteX2" fmla="*/ 1550019 w 5687122"/>
              <a:gd name="connsiteY2" fmla="*/ 1616927 h 1771185"/>
              <a:gd name="connsiteX3" fmla="*/ 2386361 w 5687122"/>
              <a:gd name="connsiteY3" fmla="*/ 1706137 h 1771185"/>
              <a:gd name="connsiteX4" fmla="*/ 3568390 w 5687122"/>
              <a:gd name="connsiteY4" fmla="*/ 1460810 h 1771185"/>
              <a:gd name="connsiteX5" fmla="*/ 4828478 w 5687122"/>
              <a:gd name="connsiteY5" fmla="*/ 836342 h 1771185"/>
              <a:gd name="connsiteX6" fmla="*/ 5687122 w 5687122"/>
              <a:gd name="connsiteY6" fmla="*/ 245327 h 1771185"/>
              <a:gd name="connsiteX7" fmla="*/ 5687122 w 5687122"/>
              <a:gd name="connsiteY7" fmla="*/ 245327 h 177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7122" h="1771185">
                <a:moveTo>
                  <a:pt x="0" y="0"/>
                </a:moveTo>
                <a:cubicBezTo>
                  <a:pt x="138461" y="255549"/>
                  <a:pt x="276922" y="511098"/>
                  <a:pt x="535258" y="780586"/>
                </a:cubicBezTo>
                <a:cubicBezTo>
                  <a:pt x="793595" y="1050074"/>
                  <a:pt x="1241502" y="1462669"/>
                  <a:pt x="1550019" y="1616927"/>
                </a:cubicBezTo>
                <a:cubicBezTo>
                  <a:pt x="1858536" y="1771185"/>
                  <a:pt x="2049966" y="1732156"/>
                  <a:pt x="2386361" y="1706137"/>
                </a:cubicBezTo>
                <a:cubicBezTo>
                  <a:pt x="2722756" y="1680118"/>
                  <a:pt x="3161371" y="1605776"/>
                  <a:pt x="3568390" y="1460810"/>
                </a:cubicBezTo>
                <a:cubicBezTo>
                  <a:pt x="3975409" y="1315844"/>
                  <a:pt x="4475356" y="1038923"/>
                  <a:pt x="4828478" y="836342"/>
                </a:cubicBezTo>
                <a:cubicBezTo>
                  <a:pt x="5181600" y="633762"/>
                  <a:pt x="5687122" y="245327"/>
                  <a:pt x="5687122" y="245327"/>
                </a:cubicBezTo>
                <a:lnTo>
                  <a:pt x="5687122" y="245327"/>
                </a:lnTo>
              </a:path>
            </a:pathLst>
          </a:cu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79512" y="26369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error</a:t>
            </a:r>
            <a:endParaRPr lang="zh-TW" altLang="en-US" sz="2400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6309320"/>
            <a:ext cx="476250" cy="361950"/>
          </a:xfrm>
          <a:prstGeom prst="rect">
            <a:avLst/>
          </a:prstGeom>
          <a:noFill/>
        </p:spPr>
      </p:pic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5589240"/>
            <a:ext cx="466725" cy="361950"/>
          </a:xfrm>
          <a:prstGeom prst="rect">
            <a:avLst/>
          </a:prstGeom>
          <a:noFill/>
        </p:spPr>
      </p:pic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3140968"/>
            <a:ext cx="657225" cy="361950"/>
          </a:xfrm>
          <a:prstGeom prst="rect">
            <a:avLst/>
          </a:prstGeom>
          <a:noFill/>
        </p:spPr>
      </p:pic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4149080"/>
            <a:ext cx="2457450" cy="361950"/>
          </a:xfrm>
          <a:prstGeom prst="rect">
            <a:avLst/>
          </a:prstGeom>
          <a:noFill/>
        </p:spPr>
      </p:pic>
      <p:sp>
        <p:nvSpPr>
          <p:cNvPr id="41" name="文字方塊 40"/>
          <p:cNvSpPr txBox="1"/>
          <p:nvPr/>
        </p:nvSpPr>
        <p:spPr>
          <a:xfrm>
            <a:off x="5292080" y="45811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(model = hypothesis + loss functions)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 rot="5400000">
            <a:off x="1439652" y="4473116"/>
            <a:ext cx="35283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1943708" y="2240868"/>
            <a:ext cx="792088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6200000" flipH="1">
            <a:off x="4608004" y="2312876"/>
            <a:ext cx="792088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962" y="830876"/>
            <a:ext cx="8413844" cy="587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Supervised learning categories and techniques</a:t>
            </a:r>
          </a:p>
          <a:p>
            <a:pPr lvl="1"/>
            <a:r>
              <a:rPr lang="en-US" altLang="zh-TW" sz="2000" b="1" dirty="0" smtClean="0"/>
              <a:t>Linear </a:t>
            </a:r>
            <a:r>
              <a:rPr lang="en-US" altLang="zh-TW" sz="2000" b="1" dirty="0"/>
              <a:t>classifier</a:t>
            </a:r>
            <a:r>
              <a:rPr lang="en-US" altLang="zh-TW" sz="2000" dirty="0"/>
              <a:t> (numerical </a:t>
            </a:r>
            <a:r>
              <a:rPr lang="en-US" altLang="zh-TW" sz="2000" dirty="0" smtClean="0"/>
              <a:t>functions)</a:t>
            </a: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 lvl="1"/>
            <a:r>
              <a:rPr lang="en-US" altLang="zh-TW" sz="2000" b="1" dirty="0"/>
              <a:t>Parametric</a:t>
            </a:r>
            <a:r>
              <a:rPr lang="en-US" altLang="zh-TW" sz="2000" dirty="0"/>
              <a:t> (Probabilistic functions) 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Naïve </a:t>
            </a:r>
            <a:r>
              <a:rPr lang="en-US" altLang="zh-TW" sz="2000" dirty="0"/>
              <a:t>Bayes, Gaussian discriminant analysis (GDA), Hidden Markov models (HMM), Probabilistic graphical models 	</a:t>
            </a:r>
          </a:p>
          <a:p>
            <a:pPr lvl="1"/>
            <a:r>
              <a:rPr lang="en-US" altLang="zh-TW" sz="2000" b="1" dirty="0" smtClean="0"/>
              <a:t>Non-parametric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(Instance-based functions</a:t>
            </a:r>
            <a:r>
              <a:rPr lang="en-US" altLang="zh-TW" sz="2000" dirty="0" smtClean="0"/>
              <a:t>)</a:t>
            </a:r>
            <a:r>
              <a:rPr lang="en-US" altLang="zh-TW" sz="2000" i="1" dirty="0"/>
              <a:t> </a:t>
            </a:r>
            <a:endParaRPr lang="en-US" altLang="zh-TW" sz="2000" i="1" dirty="0" smtClean="0"/>
          </a:p>
          <a:p>
            <a:pPr lvl="2"/>
            <a:r>
              <a:rPr lang="en-US" altLang="zh-TW" sz="2000" i="1" dirty="0"/>
              <a:t>K</a:t>
            </a:r>
            <a:r>
              <a:rPr lang="en-US" altLang="zh-TW" sz="2000" dirty="0"/>
              <a:t>-nearest neighbors, Kernel regression, Kernel density estimation, Local regression</a:t>
            </a:r>
          </a:p>
          <a:p>
            <a:pPr lvl="1"/>
            <a:r>
              <a:rPr lang="en-US" altLang="zh-TW" sz="2000" b="1" dirty="0" smtClean="0"/>
              <a:t>Non-metric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(Symbolic functions</a:t>
            </a:r>
            <a:r>
              <a:rPr lang="en-US" altLang="zh-TW" sz="2000" dirty="0" smtClean="0"/>
              <a:t>)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Classification and regression tree (CART), decision </a:t>
            </a:r>
            <a:r>
              <a:rPr lang="en-US" altLang="zh-TW" sz="2000" dirty="0" smtClean="0"/>
              <a:t>tree</a:t>
            </a:r>
            <a:endParaRPr lang="en-US" altLang="zh-TW" sz="2000" dirty="0"/>
          </a:p>
          <a:p>
            <a:pPr lvl="1"/>
            <a:r>
              <a:rPr lang="en-US" altLang="zh-TW" sz="2000" b="1" dirty="0" smtClean="0"/>
              <a:t>Aggregation</a:t>
            </a:r>
          </a:p>
          <a:p>
            <a:pPr lvl="2"/>
            <a:r>
              <a:rPr lang="en-US" altLang="zh-TW" sz="2000" dirty="0"/>
              <a:t>Bagging (bootstrap + aggregation), </a:t>
            </a:r>
            <a:r>
              <a:rPr lang="en-US" altLang="zh-TW" sz="2000" dirty="0" err="1"/>
              <a:t>Adaboost</a:t>
            </a:r>
            <a:r>
              <a:rPr lang="en-US" altLang="zh-TW" sz="2000" dirty="0"/>
              <a:t>, Random forest </a:t>
            </a:r>
            <a:r>
              <a:rPr lang="en-US" altLang="zh-TW" sz="1600" dirty="0"/>
              <a:t>	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21" y="126456"/>
            <a:ext cx="9143999" cy="654050"/>
          </a:xfrm>
        </p:spPr>
        <p:txBody>
          <a:bodyPr/>
          <a:lstStyle/>
          <a:p>
            <a:r>
              <a:rPr lang="en-US" altLang="zh-TW" dirty="0" smtClean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4496" y="953705"/>
            <a:ext cx="8229600" cy="50649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Unsupervised learning categories and techniques</a:t>
            </a:r>
          </a:p>
          <a:p>
            <a:pPr lvl="1"/>
            <a:r>
              <a:rPr lang="en-US" altLang="zh-TW" sz="2000" b="1" dirty="0" smtClean="0"/>
              <a:t>Clustering</a:t>
            </a:r>
          </a:p>
          <a:p>
            <a:pPr lvl="2"/>
            <a:r>
              <a:rPr lang="en-US" altLang="zh-TW" sz="2000" dirty="0"/>
              <a:t>K-means </a:t>
            </a:r>
            <a:r>
              <a:rPr lang="en-US" altLang="zh-TW" sz="2000" dirty="0" smtClean="0"/>
              <a:t>clustering</a:t>
            </a:r>
            <a:endParaRPr lang="en-US" altLang="zh-TW" sz="2000" dirty="0"/>
          </a:p>
          <a:p>
            <a:pPr lvl="2"/>
            <a:r>
              <a:rPr lang="en-US" altLang="zh-TW" sz="2000" dirty="0"/>
              <a:t>Spectral clustering </a:t>
            </a:r>
            <a:r>
              <a:rPr lang="en-US" altLang="zh-TW" sz="1600" dirty="0"/>
              <a:t>	</a:t>
            </a:r>
            <a:endParaRPr lang="en-US" altLang="zh-TW" sz="2000" dirty="0" smtClean="0"/>
          </a:p>
          <a:p>
            <a:pPr lvl="1"/>
            <a:r>
              <a:rPr lang="en-US" altLang="zh-TW" sz="2000" b="1" dirty="0"/>
              <a:t>Density Estimation </a:t>
            </a:r>
            <a:r>
              <a:rPr lang="en-US" altLang="zh-TW" sz="2000" dirty="0"/>
              <a:t>	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Gaussian mixture model (GMM) 	</a:t>
            </a:r>
          </a:p>
          <a:p>
            <a:pPr lvl="2"/>
            <a:r>
              <a:rPr lang="en-US" altLang="zh-TW" sz="2000" dirty="0"/>
              <a:t>Graphical models </a:t>
            </a:r>
          </a:p>
          <a:p>
            <a:pPr lvl="1"/>
            <a:r>
              <a:rPr lang="en-US" altLang="zh-TW" sz="2000" b="1" dirty="0"/>
              <a:t>Dimensionality reduction </a:t>
            </a:r>
            <a:r>
              <a:rPr lang="en-US" altLang="zh-TW" sz="2000" dirty="0"/>
              <a:t>	</a:t>
            </a:r>
          </a:p>
          <a:p>
            <a:pPr lvl="2"/>
            <a:r>
              <a:rPr lang="en-US" altLang="zh-TW" sz="2000" dirty="0"/>
              <a:t>Principal component analysis (PCA) 	</a:t>
            </a:r>
          </a:p>
          <a:p>
            <a:pPr lvl="2"/>
            <a:r>
              <a:rPr lang="en-US" altLang="zh-TW" sz="2000" dirty="0"/>
              <a:t>Factor analysis 	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251" y="153752"/>
            <a:ext cx="9143999" cy="654050"/>
          </a:xfrm>
        </p:spPr>
        <p:txBody>
          <a:bodyPr/>
          <a:lstStyle/>
          <a:p>
            <a:r>
              <a:rPr lang="en-US" altLang="zh-TW" dirty="0" smtClean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1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572" y="236561"/>
            <a:ext cx="7921625" cy="541362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A Few Quotes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8218" y="888885"/>
            <a:ext cx="8650121" cy="58121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“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breakthrough in machine learning would be worth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ten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Microsofts</a:t>
            </a:r>
            <a:r>
              <a:rPr lang="en-US" sz="2400" dirty="0"/>
              <a:t>” </a:t>
            </a:r>
            <a:r>
              <a:rPr lang="en-US" sz="2200" dirty="0"/>
              <a:t>(Bill Gates, Chairman, Microsoft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learning is the next Internet” </a:t>
            </a:r>
            <a:r>
              <a:rPr lang="en-US" sz="2200" dirty="0" smtClean="0"/>
              <a:t>(</a:t>
            </a:r>
            <a:r>
              <a:rPr lang="en-US" sz="2200" dirty="0"/>
              <a:t>Tony Tether, Director, DARPA</a:t>
            </a:r>
            <a:r>
              <a:rPr lang="en-US" sz="2200" dirty="0" smtClean="0"/>
              <a:t>)</a:t>
            </a:r>
            <a:endParaRPr lang="en-US" sz="22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is the hot new thing” </a:t>
            </a:r>
            <a:r>
              <a:rPr lang="en-US" sz="2200" dirty="0" smtClean="0"/>
              <a:t>(</a:t>
            </a:r>
            <a:r>
              <a:rPr lang="en-US" sz="2200" dirty="0"/>
              <a:t>John Hennessy, President, Stanford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“Web rankings today are mostly a matter of machine learning” </a:t>
            </a:r>
            <a:r>
              <a:rPr lang="en-US" sz="2200" dirty="0"/>
              <a:t>(</a:t>
            </a:r>
            <a:r>
              <a:rPr lang="en-US" sz="2200" dirty="0" err="1"/>
              <a:t>Prabhakar</a:t>
            </a:r>
            <a:r>
              <a:rPr lang="en-US" sz="2200" dirty="0"/>
              <a:t> </a:t>
            </a:r>
            <a:r>
              <a:rPr lang="en-US" sz="2200" dirty="0" err="1"/>
              <a:t>Raghavan</a:t>
            </a:r>
            <a:r>
              <a:rPr lang="en-US" sz="2200" dirty="0"/>
              <a:t>, Dir. Research, Yahoo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learning is going to result in a real revolution” </a:t>
            </a:r>
            <a:r>
              <a:rPr lang="en-US" sz="2200" dirty="0"/>
              <a:t>(Greg Papadopoulos, CTO, Sun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learning is today’s discontinuity” 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/>
              <a:t>(Jerry Yang, CEO, Yahoo)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784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97" y="279779"/>
            <a:ext cx="8229600" cy="634621"/>
          </a:xfrm>
        </p:spPr>
        <p:txBody>
          <a:bodyPr/>
          <a:lstStyle/>
          <a:p>
            <a:pPr eaLnBrk="1" hangingPunct="1"/>
            <a:r>
              <a:rPr lang="tr-TR" smtClean="0"/>
              <a:t>Learning Associations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66657"/>
            <a:ext cx="8229600" cy="4295775"/>
          </a:xfrm>
        </p:spPr>
        <p:txBody>
          <a:bodyPr/>
          <a:lstStyle/>
          <a:p>
            <a:pPr eaLnBrk="1" hangingPunct="1"/>
            <a:r>
              <a:rPr lang="tr-TR" dirty="0" smtClean="0"/>
              <a:t>Basket analysis: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</a:t>
            </a:r>
            <a:r>
              <a:rPr lang="tr-TR" i="1" dirty="0" smtClean="0"/>
              <a:t>P </a:t>
            </a:r>
            <a:r>
              <a:rPr lang="tr-TR" dirty="0" smtClean="0"/>
              <a:t>(</a:t>
            </a:r>
            <a:r>
              <a:rPr lang="tr-TR" i="1" dirty="0" smtClean="0"/>
              <a:t>Y </a:t>
            </a:r>
            <a:r>
              <a:rPr lang="tr-TR" dirty="0" smtClean="0"/>
              <a:t>| </a:t>
            </a:r>
            <a:r>
              <a:rPr lang="tr-TR" i="1" dirty="0" smtClean="0"/>
              <a:t>X </a:t>
            </a:r>
            <a:r>
              <a:rPr lang="tr-TR" dirty="0" smtClean="0"/>
              <a:t>) probability that somebody who buys </a:t>
            </a:r>
            <a:r>
              <a:rPr lang="tr-TR" i="1" dirty="0" smtClean="0"/>
              <a:t>X</a:t>
            </a:r>
            <a:r>
              <a:rPr lang="tr-TR" dirty="0" smtClean="0"/>
              <a:t> also buys </a:t>
            </a:r>
            <a:r>
              <a:rPr lang="tr-TR" i="1" dirty="0" smtClean="0"/>
              <a:t>Y </a:t>
            </a:r>
            <a:r>
              <a:rPr lang="tr-TR" dirty="0" smtClean="0"/>
              <a:t>where </a:t>
            </a:r>
            <a:r>
              <a:rPr lang="tr-TR" i="1" dirty="0" smtClean="0"/>
              <a:t>X</a:t>
            </a:r>
            <a:r>
              <a:rPr lang="tr-TR" dirty="0" smtClean="0"/>
              <a:t> and </a:t>
            </a:r>
            <a:r>
              <a:rPr lang="tr-TR" i="1" dirty="0" smtClean="0"/>
              <a:t>Y</a:t>
            </a:r>
            <a:r>
              <a:rPr lang="tr-TR" dirty="0" smtClean="0"/>
              <a:t> are products/services.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Example: </a:t>
            </a:r>
            <a:r>
              <a:rPr lang="tr-TR" i="1" dirty="0" smtClean="0"/>
              <a:t>P </a:t>
            </a:r>
            <a:r>
              <a:rPr lang="tr-TR" dirty="0" smtClean="0"/>
              <a:t>( chips | beer ) = 0.7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93666" y="3263521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437064"/>
              </p:ext>
            </p:extLst>
          </p:nvPr>
        </p:nvGraphicFramePr>
        <p:xfrm>
          <a:off x="493666" y="3861915"/>
          <a:ext cx="434340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66" y="3861915"/>
                        <a:ext cx="4343400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8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9C733F46-5948-4B43-8882-9549EE076C45}" type="slidenum">
              <a:rPr lang="tr-TR" sz="1400" smtClean="0"/>
              <a:pPr eaLnBrk="1" hangingPunct="1"/>
              <a:t>21</a:t>
            </a:fld>
            <a:endParaRPr lang="tr-TR" sz="1400" smtClean="0"/>
          </a:p>
        </p:txBody>
      </p:sp>
      <p:pic>
        <p:nvPicPr>
          <p:cNvPr id="1331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572" y="209266"/>
            <a:ext cx="7921625" cy="541361"/>
          </a:xfrm>
        </p:spPr>
        <p:txBody>
          <a:bodyPr/>
          <a:lstStyle/>
          <a:p>
            <a:pPr eaLnBrk="1" hangingPunct="1"/>
            <a:r>
              <a:rPr lang="tr-TR" smtClean="0"/>
              <a:t>Classification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3212" y="1230526"/>
            <a:ext cx="3322637" cy="3168650"/>
          </a:xfrm>
        </p:spPr>
        <p:txBody>
          <a:bodyPr/>
          <a:lstStyle/>
          <a:p>
            <a:pPr eaLnBrk="1" hangingPunct="1"/>
            <a:r>
              <a:rPr lang="tr-TR" dirty="0" smtClean="0"/>
              <a:t>Example: Credit scoring</a:t>
            </a:r>
          </a:p>
          <a:p>
            <a:pPr eaLnBrk="1" hangingPunct="1"/>
            <a:r>
              <a:rPr lang="tr-TR" dirty="0" smtClean="0"/>
              <a:t>Differentiating between </a:t>
            </a:r>
            <a:r>
              <a:rPr lang="tr-TR" dirty="0" smtClean="0">
                <a:solidFill>
                  <a:srgbClr val="FF33CC"/>
                </a:solidFill>
              </a:rPr>
              <a:t>low-risk</a:t>
            </a:r>
            <a:r>
              <a:rPr lang="tr-TR" dirty="0" smtClean="0"/>
              <a:t> and </a:t>
            </a:r>
            <a:r>
              <a:rPr lang="tr-TR" dirty="0" smtClean="0">
                <a:solidFill>
                  <a:srgbClr val="FF0000"/>
                </a:solidFill>
              </a:rPr>
              <a:t>high-risk</a:t>
            </a:r>
            <a:r>
              <a:rPr lang="tr-TR" dirty="0" smtClean="0"/>
              <a:t> customers from their </a:t>
            </a:r>
            <a:r>
              <a:rPr lang="tr-TR" i="1" dirty="0" smtClean="0"/>
              <a:t>income</a:t>
            </a:r>
            <a:r>
              <a:rPr lang="tr-TR" dirty="0" smtClean="0"/>
              <a:t> and </a:t>
            </a:r>
            <a:r>
              <a:rPr lang="tr-TR" i="1" dirty="0" smtClean="0"/>
              <a:t>savings</a:t>
            </a: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solidFill>
                  <a:srgbClr val="3333FF"/>
                </a:solidFill>
                <a:latin typeface="Lucida Bright" pitchFamily="18" charset="0"/>
              </a:rPr>
              <a:t>Discriminant:</a:t>
            </a:r>
            <a:r>
              <a:rPr lang="tr-TR" sz="2400">
                <a:latin typeface="Lucida Bright" pitchFamily="18" charset="0"/>
              </a:rPr>
              <a:t> IF </a:t>
            </a:r>
            <a:r>
              <a:rPr lang="tr-TR" sz="2400" i="1">
                <a:latin typeface="Lucida Bright" pitchFamily="18" charset="0"/>
              </a:rPr>
              <a:t>income</a:t>
            </a:r>
            <a:r>
              <a:rPr lang="tr-TR" sz="2400">
                <a:latin typeface="Lucida Bright" pitchFamily="18" charset="0"/>
              </a:rPr>
              <a:t> &gt; θ</a:t>
            </a:r>
            <a:r>
              <a:rPr lang="tr-TR" sz="24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 AND </a:t>
            </a:r>
            <a:r>
              <a:rPr lang="tr-TR" sz="2400" i="1">
                <a:latin typeface="Lucida Bright" pitchFamily="18" charset="0"/>
              </a:rPr>
              <a:t>savings</a:t>
            </a:r>
            <a:r>
              <a:rPr lang="tr-TR" sz="2400">
                <a:latin typeface="Lucida Bright" pitchFamily="18" charset="0"/>
              </a:rPr>
              <a:t> &gt; θ</a:t>
            </a:r>
            <a:r>
              <a:rPr lang="tr-TR" sz="24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Lucida Bright" pitchFamily="18" charset="0"/>
              </a:rPr>
              <a:t>				THEN </a:t>
            </a:r>
            <a:r>
              <a:rPr lang="tr-TR" sz="2400">
                <a:solidFill>
                  <a:srgbClr val="FF33CC"/>
                </a:solidFill>
                <a:latin typeface="Lucida Bright" pitchFamily="18" charset="0"/>
              </a:rPr>
              <a:t>low-risk </a:t>
            </a:r>
            <a:r>
              <a:rPr lang="tr-TR" sz="2400">
                <a:latin typeface="Lucida Bright" pitchFamily="18" charset="0"/>
              </a:rPr>
              <a:t>ELSE </a:t>
            </a:r>
            <a:r>
              <a:rPr lang="tr-TR" sz="2400">
                <a:solidFill>
                  <a:srgbClr val="FF0000"/>
                </a:solidFill>
                <a:latin typeface="Lucida Bright" pitchFamily="18" charset="0"/>
              </a:rPr>
              <a:t>high-risk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1500188" y="5500688"/>
            <a:ext cx="928687" cy="78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1000125" y="6286500"/>
            <a:ext cx="922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en-US" sz="200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0126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7E1298C2-0E8E-46EF-B843-3A2168416DFD}" type="slidenum">
              <a:rPr lang="tr-TR" sz="1400" smtClean="0"/>
              <a:pPr eaLnBrk="1" hangingPunct="1"/>
              <a:t>22</a:t>
            </a:fld>
            <a:endParaRPr lang="tr-TR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48220" y="250209"/>
            <a:ext cx="7921625" cy="609600"/>
          </a:xfrm>
        </p:spPr>
        <p:txBody>
          <a:bodyPr/>
          <a:lstStyle/>
          <a:p>
            <a:pPr eaLnBrk="1" hangingPunct="1"/>
            <a:r>
              <a:rPr lang="tr-TR" dirty="0" smtClean="0"/>
              <a:t>Classification: Applications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539" y="1134544"/>
            <a:ext cx="7921625" cy="49006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</a:rPr>
              <a:t>Aka Pattern recognition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 smtClean="0">
                <a:solidFill>
                  <a:srgbClr val="FF0000"/>
                </a:solidFill>
              </a:rPr>
              <a:t>Face recognition</a:t>
            </a:r>
            <a:r>
              <a:rPr lang="tr-TR" dirty="0" smtClean="0">
                <a:solidFill>
                  <a:schemeClr val="tx1"/>
                </a:solidFill>
              </a:rPr>
              <a:t>: Pose, lighting, occlusion (glasses, beard), make-up, hair style 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</a:rPr>
              <a:t>Character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recognition</a:t>
            </a:r>
            <a:r>
              <a:rPr lang="tr-TR" dirty="0" smtClean="0">
                <a:solidFill>
                  <a:schemeClr val="tx1"/>
                </a:solidFill>
              </a:rPr>
              <a:t>: Different handwriting styles.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</a:rPr>
              <a:t>Speech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recognition</a:t>
            </a:r>
            <a:r>
              <a:rPr lang="tr-TR" dirty="0" smtClean="0">
                <a:solidFill>
                  <a:schemeClr val="tx1"/>
                </a:solidFill>
              </a:rPr>
              <a:t>: Temporal dependency. </a:t>
            </a:r>
          </a:p>
          <a:p>
            <a:pPr lvl="1" eaLnBrk="1" hangingPunct="1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</a:rPr>
              <a:t>Use of a dictionary or the syntax of the language. </a:t>
            </a:r>
          </a:p>
          <a:p>
            <a:pPr lvl="1" eaLnBrk="1" hangingPunct="1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</a:rPr>
              <a:t>Sensor fusion: Combine multiple modalities; eg, visual (lip image) and acoustic for speech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</a:rPr>
              <a:t>Medical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diagnosis</a:t>
            </a:r>
            <a:r>
              <a:rPr lang="tr-TR" dirty="0" smtClean="0">
                <a:solidFill>
                  <a:schemeClr val="tx1"/>
                </a:solidFill>
              </a:rPr>
              <a:t>: From symptoms to illnesses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Web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Advertizing</a:t>
            </a:r>
            <a:r>
              <a:rPr lang="en-US" dirty="0" smtClean="0">
                <a:solidFill>
                  <a:schemeClr val="tx1"/>
                </a:solidFill>
              </a:rPr>
              <a:t>: Predict if a user clicks on an ad on the Internet.</a:t>
            </a:r>
            <a:endParaRPr lang="tr-T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F73E810C-54D5-4BFF-B302-177F183B4758}" type="slidenum">
              <a:rPr lang="tr-TR" sz="1400" smtClean="0"/>
              <a:pPr eaLnBrk="1" hangingPunct="1"/>
              <a:t>23</a:t>
            </a:fld>
            <a:endParaRPr lang="tr-TR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304800"/>
            <a:ext cx="7921625" cy="595952"/>
          </a:xfrm>
        </p:spPr>
        <p:txBody>
          <a:bodyPr/>
          <a:lstStyle/>
          <a:p>
            <a:pPr eaLnBrk="1" hangingPunct="1"/>
            <a:r>
              <a:rPr lang="tr-TR" dirty="0" smtClean="0"/>
              <a:t>Face </a:t>
            </a:r>
            <a:r>
              <a:rPr lang="tr-TR" dirty="0"/>
              <a:t>Recognition</a:t>
            </a:r>
          </a:p>
        </p:txBody>
      </p:sp>
      <p:pic>
        <p:nvPicPr>
          <p:cNvPr id="15364" name="Picture 17" descr="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72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8" descr="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93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9" descr="0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55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0" descr="0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18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21" descr="0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54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22" descr="0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93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23" descr="10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55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24" descr="35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92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25"/>
          <p:cNvSpPr txBox="1">
            <a:spLocks noChangeArrowheads="1"/>
          </p:cNvSpPr>
          <p:nvPr/>
        </p:nvSpPr>
        <p:spPr bwMode="auto">
          <a:xfrm>
            <a:off x="750888" y="1271469"/>
            <a:ext cx="468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tr-TR" sz="2400" dirty="0"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15373" name="Text Box 26"/>
          <p:cNvSpPr txBox="1">
            <a:spLocks noChangeArrowheads="1"/>
          </p:cNvSpPr>
          <p:nvPr/>
        </p:nvSpPr>
        <p:spPr bwMode="auto">
          <a:xfrm>
            <a:off x="684213" y="3278732"/>
            <a:ext cx="195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tr-TR" sz="2400" dirty="0">
                <a:latin typeface="Lucida Bright" pitchFamily="18" charset="0"/>
              </a:rPr>
              <a:t>Test images</a:t>
            </a:r>
          </a:p>
        </p:txBody>
      </p:sp>
      <p:sp>
        <p:nvSpPr>
          <p:cNvPr id="15374" name="Text Box 27"/>
          <p:cNvSpPr txBox="1">
            <a:spLocks noChangeArrowheads="1"/>
          </p:cNvSpPr>
          <p:nvPr/>
        </p:nvSpPr>
        <p:spPr bwMode="auto">
          <a:xfrm>
            <a:off x="5435600" y="594995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tr-TR" sz="1400">
                <a:latin typeface="Lucida Bright" pitchFamily="18" charset="0"/>
              </a:rPr>
              <a:t>AT&amp;T Laboratories, Cambridge UK</a:t>
            </a:r>
          </a:p>
          <a:p>
            <a:pPr eaLnBrk="1" hangingPunct="1"/>
            <a:r>
              <a:rPr lang="tr-TR" sz="1000">
                <a:latin typeface="Lucida Bright" pitchFamily="18" charset="0"/>
              </a:rPr>
              <a:t>http://www.uk.research.att.com/facedatabase.html</a:t>
            </a:r>
          </a:p>
        </p:txBody>
      </p:sp>
    </p:spTree>
    <p:extLst>
      <p:ext uri="{BB962C8B-B14F-4D97-AF65-F5344CB8AC3E}">
        <p14:creationId xmlns:p14="http://schemas.microsoft.com/office/powerpoint/2010/main" val="14518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042C456-7785-4CDD-A51A-ADAA2B09B274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5528" y="1583140"/>
            <a:ext cx="6987654" cy="76944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Artificial Neural Network</a:t>
            </a:r>
            <a:endParaRPr lang="en-IN" sz="4600" b="1" dirty="0">
              <a:solidFill>
                <a:prstClr val="black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5" y="0"/>
            <a:ext cx="19989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6" y="2784142"/>
            <a:ext cx="4026088" cy="24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039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228600" y="21042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 marL="820738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lvl="2">
              <a:spcBef>
                <a:spcPts val="375"/>
              </a:spcBef>
              <a:buClr>
                <a:srgbClr val="E6B1AB"/>
              </a:buClr>
              <a:buSzPct val="85000"/>
              <a:buFont typeface="Wingdings" charset="2"/>
              <a:buChar char=""/>
            </a:pPr>
            <a:r>
              <a:rPr lang="en-GB" sz="2000" dirty="0">
                <a:latin typeface="Perpetua" pitchFamily="16" charset="0"/>
              </a:rPr>
              <a:t>The Brain is A massively parallel information processing system.</a:t>
            </a:r>
          </a:p>
          <a:p>
            <a:pPr lvl="2">
              <a:spcBef>
                <a:spcPts val="375"/>
              </a:spcBef>
              <a:buClr>
                <a:srgbClr val="E6B1AB"/>
              </a:buClr>
              <a:buSzPct val="85000"/>
              <a:buFont typeface="Wingdings" charset="2"/>
              <a:buChar char=""/>
            </a:pPr>
            <a:r>
              <a:rPr lang="en-GB" sz="2000" dirty="0">
                <a:latin typeface="Perpetua" pitchFamily="16" charset="0"/>
              </a:rPr>
              <a:t>Our brains are a huge network of processing elements. A typical brain contains a network of 10 billion neurons.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797791"/>
            <a:ext cx="6015251" cy="337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298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2286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756683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 dirty="0"/>
              <a:t>A processing element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93073" y="5029200"/>
            <a:ext cx="3739487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Font typeface="Times New Roman" pitchFamily="16" charset="0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Dendrites</a:t>
            </a:r>
            <a:r>
              <a:rPr lang="en-GB" dirty="0"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GB" dirty="0" smtClean="0">
                <a:latin typeface="Times New Roman" pitchFamily="16" charset="0"/>
                <a:cs typeface="Times New Roman" pitchFamily="16" charset="0"/>
              </a:rPr>
              <a:t>    Input</a:t>
            </a:r>
            <a:endParaRPr lang="en-GB" dirty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buFont typeface="Times New Roman" pitchFamily="16" charset="0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Cell body</a:t>
            </a:r>
            <a:r>
              <a:rPr lang="en-GB" dirty="0"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GB" dirty="0" smtClean="0">
                <a:latin typeface="Times New Roman" pitchFamily="16" charset="0"/>
                <a:cs typeface="Times New Roman" pitchFamily="16" charset="0"/>
              </a:rPr>
              <a:t>    Processor</a:t>
            </a:r>
            <a:endParaRPr lang="en-GB" dirty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buFont typeface="Times New Roman" pitchFamily="16" charset="0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Synaptic</a:t>
            </a:r>
            <a:r>
              <a:rPr lang="en-GB" dirty="0"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GB" dirty="0" smtClean="0">
                <a:latin typeface="Times New Roman" pitchFamily="16" charset="0"/>
                <a:cs typeface="Times New Roman" pitchFamily="16" charset="0"/>
              </a:rPr>
              <a:t>      Link</a:t>
            </a:r>
            <a:endParaRPr lang="en-GB" dirty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buFont typeface="Times New Roman" pitchFamily="16" charset="0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Axon</a:t>
            </a:r>
            <a:r>
              <a:rPr lang="en-GB" dirty="0"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GB" dirty="0" smtClean="0">
                <a:latin typeface="Times New Roman" pitchFamily="16" charset="0"/>
                <a:cs typeface="Times New Roman" pitchFamily="16" charset="0"/>
              </a:rPr>
              <a:t>           Output</a:t>
            </a:r>
            <a:endParaRPr lang="en-GB" dirty="0"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25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1000" y="224076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0500" y="7239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30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A neuron is connected to other neurons through about </a:t>
            </a:r>
            <a:r>
              <a:rPr lang="en-GB" sz="2400" i="1">
                <a:latin typeface="Times New Roman" pitchFamily="16" charset="0"/>
                <a:cs typeface="Times New Roman" pitchFamily="16" charset="0"/>
              </a:rPr>
              <a:t>10,000 synapses</a:t>
            </a:r>
          </a:p>
        </p:txBody>
      </p:sp>
    </p:spTree>
    <p:extLst>
      <p:ext uri="{BB962C8B-B14F-4D97-AF65-F5344CB8AC3E}">
        <p14:creationId xmlns:p14="http://schemas.microsoft.com/office/powerpoint/2010/main" val="92759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810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5048250"/>
            <a:ext cx="830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A neuron receives input from other neurons. Inputs are combined.</a:t>
            </a:r>
          </a:p>
        </p:txBody>
      </p:sp>
    </p:spTree>
    <p:extLst>
      <p:ext uri="{BB962C8B-B14F-4D97-AF65-F5344CB8AC3E}">
        <p14:creationId xmlns:p14="http://schemas.microsoft.com/office/powerpoint/2010/main" val="197066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10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305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Once input exceeds a critical level, the neuron discharges a spike ‐ an electrical pulse that travels from the body, down the axon, to the next neuron(s)</a:t>
            </a:r>
          </a:p>
        </p:txBody>
      </p:sp>
    </p:spTree>
    <p:extLst>
      <p:ext uri="{BB962C8B-B14F-4D97-AF65-F5344CB8AC3E}">
        <p14:creationId xmlns:p14="http://schemas.microsoft.com/office/powerpoint/2010/main" val="4098427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81" y="236561"/>
            <a:ext cx="7921625" cy="636896"/>
          </a:xfrm>
        </p:spPr>
        <p:txBody>
          <a:bodyPr/>
          <a:lstStyle/>
          <a:p>
            <a:r>
              <a:rPr lang="en-US" sz="2800" dirty="0" smtClean="0"/>
              <a:t>What is Learning ?</a:t>
            </a:r>
            <a:endParaRPr lang="en-US" sz="2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95" y="1434794"/>
            <a:ext cx="8352430" cy="35875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cs typeface="Times New Roman" charset="0"/>
              </a:rPr>
              <a:t>According to Herbert </a:t>
            </a:r>
            <a:r>
              <a:rPr lang="en-US" sz="2400" dirty="0" smtClean="0">
                <a:solidFill>
                  <a:schemeClr val="tx1"/>
                </a:solidFill>
                <a:cs typeface="Times New Roman" charset="0"/>
              </a:rPr>
              <a:t>Simon </a:t>
            </a:r>
            <a:r>
              <a:rPr lang="en-IN" sz="2400" dirty="0">
                <a:solidFill>
                  <a:schemeClr val="tx1"/>
                </a:solidFill>
                <a:cs typeface="Times New Roman" charset="0"/>
              </a:rPr>
              <a:t>(June 15, 1916 – February 9, 2001)</a:t>
            </a:r>
            <a:r>
              <a:rPr lang="en-US" sz="2400" dirty="0" smtClean="0">
                <a:solidFill>
                  <a:schemeClr val="tx1"/>
                </a:solidFill>
                <a:cs typeface="Times New Roman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cs typeface="Times New Roman" charset="0"/>
              </a:rPr>
              <a:t>learning is</a:t>
            </a:r>
            <a:r>
              <a:rPr lang="en-US" sz="2400" dirty="0">
                <a:solidFill>
                  <a:srgbClr val="FF0000"/>
                </a:solidFill>
                <a:cs typeface="Times New Roman" charset="0"/>
              </a:rPr>
              <a:t>, “Any change in a System that allows it to perform better the second time on repetition of the same task or on another task drawn from the same population.” </a:t>
            </a:r>
            <a:r>
              <a:rPr lang="en-US" sz="2400" dirty="0">
                <a:solidFill>
                  <a:schemeClr val="tx1"/>
                </a:solidFill>
                <a:cs typeface="Times New Roman" charset="0"/>
              </a:rPr>
              <a:t>[G. F. Luger and W. A. Stubblefield, </a:t>
            </a:r>
            <a:r>
              <a:rPr lang="en-US" sz="2400" i="1" dirty="0">
                <a:solidFill>
                  <a:schemeClr val="tx1"/>
                </a:solidFill>
                <a:cs typeface="Times New Roman" charset="0"/>
              </a:rPr>
              <a:t>Artificial Intelligence: Structures and Strategies for Complex Problem Solving</a:t>
            </a:r>
            <a:r>
              <a:rPr lang="en-US" sz="2400" dirty="0">
                <a:solidFill>
                  <a:schemeClr val="tx1"/>
                </a:solidFill>
                <a:cs typeface="Times New Roman" charset="0"/>
              </a:rPr>
              <a:t>, The Benjamin/Cummings Publishing Company, Inc. 1989.]</a:t>
            </a:r>
          </a:p>
        </p:txBody>
      </p:sp>
    </p:spTree>
    <p:extLst>
      <p:ext uri="{BB962C8B-B14F-4D97-AF65-F5344CB8AC3E}">
        <p14:creationId xmlns:p14="http://schemas.microsoft.com/office/powerpoint/2010/main" val="314885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10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30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The axon endings almost touch the dendrites or cell body of the next neuron.</a:t>
            </a:r>
          </a:p>
        </p:txBody>
      </p:sp>
    </p:spTree>
    <p:extLst>
      <p:ext uri="{BB962C8B-B14F-4D97-AF65-F5344CB8AC3E}">
        <p14:creationId xmlns:p14="http://schemas.microsoft.com/office/powerpoint/2010/main" val="3605362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810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30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Transmission of an electrical signal from one neuron to the next is effected by neurotransmitters.</a:t>
            </a:r>
          </a:p>
        </p:txBody>
      </p:sp>
    </p:spTree>
    <p:extLst>
      <p:ext uri="{BB962C8B-B14F-4D97-AF65-F5344CB8AC3E}">
        <p14:creationId xmlns:p14="http://schemas.microsoft.com/office/powerpoint/2010/main" val="3279583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228600" y="224076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3058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Neurotransmitters are chemicals which are released from the first neuron and which bind to </a:t>
            </a: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the Second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665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272955" y="196781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" y="5048250"/>
            <a:ext cx="8305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This link is called a synapse. The strength of the signal that reaches the next neuron depends on factors such as the amount of neurotransmitter available.</a:t>
            </a:r>
          </a:p>
        </p:txBody>
      </p:sp>
    </p:spTree>
    <p:extLst>
      <p:ext uri="{BB962C8B-B14F-4D97-AF65-F5344CB8AC3E}">
        <p14:creationId xmlns:p14="http://schemas.microsoft.com/office/powerpoint/2010/main" val="1806850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276368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ANNs work?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5943600"/>
            <a:ext cx="7848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An artificial neuron is an imitation of a human neuron</a:t>
            </a:r>
          </a:p>
        </p:txBody>
      </p:sp>
    </p:spTree>
    <p:extLst>
      <p:ext uri="{BB962C8B-B14F-4D97-AF65-F5344CB8AC3E}">
        <p14:creationId xmlns:p14="http://schemas.microsoft.com/office/powerpoint/2010/main" val="2202768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24-Apr-15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042C456-7785-4CDD-A51A-ADAA2B09B274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" y="1050878"/>
            <a:ext cx="8775511" cy="48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72955" y="424921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 smtClean="0"/>
              <a:t>Artificial Neural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423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7087337" y="6554507"/>
            <a:ext cx="1417637" cy="249238"/>
          </a:xfrm>
        </p:spPr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042C456-7785-4CDD-A51A-ADAA2B09B274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37" y="791571"/>
            <a:ext cx="6086902" cy="259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785" y="3589361"/>
            <a:ext cx="8338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figure above shows a model of the synapse showing the chemical messages of the synapse moving from the axon to the dendrite.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Synapses </a:t>
            </a:r>
            <a:r>
              <a:rPr lang="en-IN" dirty="0"/>
              <a:t>are not simply a transmission medium for chemical signals, however. A synapse is capable of modifying itself based on the signal traffic that it receives.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 </a:t>
            </a:r>
            <a:r>
              <a:rPr lang="en-IN" dirty="0"/>
              <a:t>this way, a synapse is able to “learn” from its past activity. This learning happens through the </a:t>
            </a:r>
            <a:r>
              <a:rPr lang="en-IN" b="1" dirty="0">
                <a:solidFill>
                  <a:srgbClr val="FF0000"/>
                </a:solidFill>
              </a:rPr>
              <a:t>strengthening or weakening </a:t>
            </a:r>
            <a:r>
              <a:rPr lang="en-IN" dirty="0"/>
              <a:t>of the </a:t>
            </a:r>
            <a:r>
              <a:rPr lang="en-IN" dirty="0" smtClean="0"/>
              <a:t>connection</a:t>
            </a:r>
            <a:endParaRPr lang="en-IN" dirty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276368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 smtClean="0"/>
              <a:t>More on Synapse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543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2286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ANNs work?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10737" y="1146323"/>
            <a:ext cx="8686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400" dirty="0" smtClean="0">
                <a:latin typeface="Times New Roman" pitchFamily="16" charset="0"/>
                <a:cs typeface="Times New Roman" pitchFamily="16" charset="0"/>
              </a:rPr>
              <a:t>Now</a:t>
            </a: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, let us have a look at the model of an artificial neuron.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9" y="1851547"/>
            <a:ext cx="8001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048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2286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ANNs work?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96036" y="5083753"/>
            <a:ext cx="158314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Output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6553200" y="1741487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1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191000" y="1741487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2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1828800" y="1741487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m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4191000" y="3113087"/>
            <a:ext cx="685800" cy="685800"/>
          </a:xfrm>
          <a:prstGeom prst="ellipse">
            <a:avLst/>
          </a:prstGeom>
          <a:solidFill>
            <a:srgbClr val="742217"/>
          </a:solidFill>
          <a:ln w="12600">
            <a:solidFill>
              <a:srgbClr val="4E161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∑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191000" y="4941887"/>
            <a:ext cx="685800" cy="685800"/>
          </a:xfrm>
          <a:prstGeom prst="ellipse">
            <a:avLst/>
          </a:prstGeom>
          <a:solidFill>
            <a:srgbClr val="7C6B4D"/>
          </a:solidFill>
          <a:ln w="12600">
            <a:solidFill>
              <a:srgbClr val="5347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y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85800" y="3273486"/>
            <a:ext cx="1981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Processing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96036" y="1828800"/>
            <a:ext cx="11327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Input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5105400" y="3443287"/>
            <a:ext cx="3806588" cy="525401"/>
          </a:xfrm>
          <a:prstGeom prst="rect">
            <a:avLst/>
          </a:pr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∑= </a:t>
            </a:r>
            <a:r>
              <a:rPr lang="en-GB" sz="28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X</a:t>
            </a:r>
            <a:r>
              <a:rPr lang="en-GB" sz="28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+X</a:t>
            </a:r>
            <a:r>
              <a:rPr lang="en-GB" sz="28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+ ….+</a:t>
            </a:r>
            <a:r>
              <a:rPr lang="en-GB" sz="28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X</a:t>
            </a:r>
            <a:r>
              <a:rPr lang="en-GB" sz="2800" baseline="-250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m</a:t>
            </a:r>
            <a:r>
              <a:rPr lang="en-GB" sz="28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=y</a:t>
            </a:r>
          </a:p>
        </p:txBody>
      </p:sp>
      <p:cxnSp>
        <p:nvCxnSpPr>
          <p:cNvPr id="34827" name="AutoShape 11"/>
          <p:cNvCxnSpPr>
            <a:cxnSpLocks noChangeShapeType="1"/>
            <a:stCxn id="34822" idx="2"/>
            <a:endCxn id="34823" idx="0"/>
          </p:cNvCxnSpPr>
          <p:nvPr/>
        </p:nvCxnSpPr>
        <p:spPr bwMode="auto">
          <a:xfrm>
            <a:off x="4533900" y="3798887"/>
            <a:ext cx="1588" cy="11430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4875213" y="2327275"/>
            <a:ext cx="1779587" cy="1128712"/>
          </a:xfrm>
          <a:prstGeom prst="line">
            <a:avLst/>
          </a:prstGeom>
          <a:noFill/>
          <a:ln w="9360">
            <a:solidFill>
              <a:srgbClr val="AF34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4530725" y="2428875"/>
            <a:ext cx="6350" cy="685800"/>
          </a:xfrm>
          <a:prstGeom prst="line">
            <a:avLst/>
          </a:prstGeom>
          <a:noFill/>
          <a:ln w="9360">
            <a:solidFill>
              <a:srgbClr val="AF34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2514600" y="2198687"/>
            <a:ext cx="1676400" cy="1257300"/>
          </a:xfrm>
          <a:prstGeom prst="line">
            <a:avLst/>
          </a:prstGeom>
          <a:noFill/>
          <a:ln w="9360">
            <a:solidFill>
              <a:srgbClr val="AF34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667000" y="1828800"/>
            <a:ext cx="14478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. . . . . . . . . . . . </a:t>
            </a:r>
          </a:p>
        </p:txBody>
      </p:sp>
    </p:spTree>
    <p:extLst>
      <p:ext uri="{BB962C8B-B14F-4D97-AF65-F5344CB8AC3E}">
        <p14:creationId xmlns:p14="http://schemas.microsoft.com/office/powerpoint/2010/main" val="3379180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228600" y="24362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ANNs work?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33600" y="863600"/>
            <a:ext cx="4648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3200">
                <a:latin typeface="Times New Roman" pitchFamily="16" charset="0"/>
                <a:cs typeface="Times New Roman" pitchFamily="16" charset="0"/>
              </a:rPr>
              <a:t>Not all inputs are equal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80988" y="5648433"/>
            <a:ext cx="213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Output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6553200" y="1735931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1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191000" y="1735931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2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828800" y="1735931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m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191000" y="3764756"/>
            <a:ext cx="685800" cy="685800"/>
          </a:xfrm>
          <a:prstGeom prst="ellipse">
            <a:avLst/>
          </a:prstGeom>
          <a:solidFill>
            <a:srgbClr val="742217"/>
          </a:solidFill>
          <a:ln w="12600">
            <a:solidFill>
              <a:srgbClr val="4E161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∑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191000" y="5593556"/>
            <a:ext cx="685800" cy="685800"/>
          </a:xfrm>
          <a:prstGeom prst="ellipse">
            <a:avLst/>
          </a:prstGeom>
          <a:solidFill>
            <a:srgbClr val="7C6B4D"/>
          </a:solidFill>
          <a:ln w="12600">
            <a:solidFill>
              <a:srgbClr val="5347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y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57200" y="3829488"/>
            <a:ext cx="220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Processing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86046" y="1896330"/>
            <a:ext cx="14427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Input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105400" y="4094956"/>
            <a:ext cx="3886200" cy="402291"/>
          </a:xfrm>
          <a:prstGeom prst="rect">
            <a:avLst/>
          </a:pr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∑= 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X</a:t>
            </a:r>
            <a:r>
              <a:rPr lang="en-GB" sz="20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0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+X</a:t>
            </a:r>
            <a:r>
              <a:rPr lang="en-GB" sz="20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0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+ ….+</a:t>
            </a:r>
            <a:r>
              <a:rPr lang="en-GB" sz="20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X</a:t>
            </a:r>
            <a:r>
              <a:rPr lang="en-GB" sz="2000" baseline="-250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m</a:t>
            </a:r>
            <a:r>
              <a:rPr lang="en-GB" sz="20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000" baseline="-250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m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=y</a:t>
            </a:r>
          </a:p>
        </p:txBody>
      </p:sp>
      <p:cxnSp>
        <p:nvCxnSpPr>
          <p:cNvPr id="35852" name="AutoShape 12"/>
          <p:cNvCxnSpPr>
            <a:cxnSpLocks noChangeShapeType="1"/>
            <a:stCxn id="35847" idx="2"/>
            <a:endCxn id="35848" idx="0"/>
          </p:cNvCxnSpPr>
          <p:nvPr/>
        </p:nvCxnSpPr>
        <p:spPr bwMode="auto">
          <a:xfrm>
            <a:off x="4533900" y="4450556"/>
            <a:ext cx="1588" cy="11430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562600" y="2850356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6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1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4191000" y="2850356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6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2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819400" y="2802731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6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m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72637" y="2930555"/>
            <a:ext cx="15040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weights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586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66" y="5593556"/>
            <a:ext cx="1143000" cy="609600"/>
          </a:xfrm>
          <a:prstGeom prst="rect">
            <a:avLst/>
          </a:pr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590800" y="1812131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. . . . . . . . . . . . </a:t>
            </a:r>
          </a:p>
        </p:txBody>
      </p:sp>
      <p:cxnSp>
        <p:nvCxnSpPr>
          <p:cNvPr id="35863" name="AutoShape 23"/>
          <p:cNvCxnSpPr>
            <a:cxnSpLocks noChangeShapeType="1"/>
            <a:stCxn id="35846" idx="3"/>
            <a:endCxn id="35855" idx="1"/>
          </p:cNvCxnSpPr>
          <p:nvPr/>
        </p:nvCxnSpPr>
        <p:spPr bwMode="auto">
          <a:xfrm>
            <a:off x="2414588" y="2321719"/>
            <a:ext cx="504825" cy="5810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4" name="AutoShape 24"/>
          <p:cNvCxnSpPr>
            <a:cxnSpLocks noChangeShapeType="1"/>
            <a:stCxn id="35845" idx="2"/>
            <a:endCxn id="35854" idx="0"/>
          </p:cNvCxnSpPr>
          <p:nvPr/>
        </p:nvCxnSpPr>
        <p:spPr bwMode="auto">
          <a:xfrm>
            <a:off x="4533900" y="2421731"/>
            <a:ext cx="1588" cy="4286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</p:cNvCxnSpPr>
          <p:nvPr/>
        </p:nvCxnSpPr>
        <p:spPr bwMode="auto">
          <a:xfrm flipH="1">
            <a:off x="6248400" y="2421731"/>
            <a:ext cx="533400" cy="609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53" idx="1"/>
            <a:endCxn id="35847" idx="3"/>
          </p:cNvCxnSpPr>
          <p:nvPr/>
        </p:nvCxnSpPr>
        <p:spPr bwMode="auto">
          <a:xfrm flipH="1">
            <a:off x="4876800" y="3436144"/>
            <a:ext cx="785813" cy="671512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54" idx="2"/>
            <a:endCxn id="35847" idx="0"/>
          </p:cNvCxnSpPr>
          <p:nvPr/>
        </p:nvCxnSpPr>
        <p:spPr bwMode="auto">
          <a:xfrm>
            <a:off x="4533900" y="3536156"/>
            <a:ext cx="1588" cy="228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55" idx="3"/>
            <a:endCxn id="35847" idx="1"/>
          </p:cNvCxnSpPr>
          <p:nvPr/>
        </p:nvCxnSpPr>
        <p:spPr bwMode="auto">
          <a:xfrm>
            <a:off x="3405188" y="3388519"/>
            <a:ext cx="785812" cy="719137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3505200" y="2955131"/>
            <a:ext cx="685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. . . . . </a:t>
            </a:r>
          </a:p>
        </p:txBody>
      </p:sp>
    </p:spTree>
    <p:extLst>
      <p:ext uri="{BB962C8B-B14F-4D97-AF65-F5344CB8AC3E}">
        <p14:creationId xmlns:p14="http://schemas.microsoft.com/office/powerpoint/2010/main" val="3660572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1"/>
            <a:ext cx="8382000" cy="582304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So What Is Machine Learning?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935" y="1489385"/>
            <a:ext cx="7921625" cy="2891546"/>
          </a:xfrm>
        </p:spPr>
        <p:txBody>
          <a:bodyPr/>
          <a:lstStyle/>
          <a:p>
            <a:pPr marL="900113" indent="-273050"/>
            <a:r>
              <a:rPr lang="en-US" sz="2800" dirty="0"/>
              <a:t>Automating automation</a:t>
            </a:r>
          </a:p>
          <a:p>
            <a:pPr marL="900113" indent="-273050"/>
            <a:r>
              <a:rPr lang="en-US" sz="2800" dirty="0"/>
              <a:t>Getting computers to program themselves</a:t>
            </a:r>
          </a:p>
          <a:p>
            <a:pPr marL="900113" indent="-273050"/>
            <a:r>
              <a:rPr lang="en-US" sz="2800" dirty="0"/>
              <a:t>Writing software is the bottleneck</a:t>
            </a:r>
          </a:p>
          <a:p>
            <a:pPr marL="900113" indent="-273050"/>
            <a:r>
              <a:rPr lang="en-US" sz="2800" dirty="0"/>
              <a:t>Let the data do the work instead!</a:t>
            </a:r>
          </a:p>
        </p:txBody>
      </p:sp>
    </p:spTree>
    <p:extLst>
      <p:ext uri="{BB962C8B-B14F-4D97-AF65-F5344CB8AC3E}">
        <p14:creationId xmlns:p14="http://schemas.microsoft.com/office/powerpoint/2010/main" val="401007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228600" y="185516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ANNs work?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458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3200"/>
              <a:t>The signal is not passed down to the</a:t>
            </a:r>
          </a:p>
          <a:p>
            <a:pPr algn="ctr">
              <a:lnSpc>
                <a:spcPct val="100000"/>
              </a:lnSpc>
            </a:pPr>
            <a:r>
              <a:rPr lang="en-GB" sz="3200"/>
              <a:t>next neuron verbatim</a:t>
            </a:r>
          </a:p>
        </p:txBody>
      </p:sp>
      <p:sp>
        <p:nvSpPr>
          <p:cNvPr id="36867" name="AutoShape 3"/>
          <p:cNvSpPr>
            <a:spLocks/>
          </p:cNvSpPr>
          <p:nvPr/>
        </p:nvSpPr>
        <p:spPr bwMode="auto">
          <a:xfrm>
            <a:off x="609600" y="4648200"/>
            <a:ext cx="2438400" cy="866775"/>
          </a:xfrm>
          <a:prstGeom prst="borderCallout1">
            <a:avLst>
              <a:gd name="adj1" fmla="val 48602"/>
              <a:gd name="adj2" fmla="val 99745"/>
              <a:gd name="adj3" fmla="val 39051"/>
              <a:gd name="adj4" fmla="val 140264"/>
            </a:avLst>
          </a:prstGeom>
          <a:solidFill>
            <a:srgbClr val="D9D9D9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D0D0D"/>
                </a:solidFill>
                <a:latin typeface="Times New Roman" pitchFamily="16" charset="0"/>
                <a:cs typeface="Times New Roman" pitchFamily="16" charset="0"/>
              </a:rPr>
              <a:t>Transfer Function (Activation Function)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0" y="5715000"/>
            <a:ext cx="213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>
                <a:latin typeface="Times New Roman" pitchFamily="16" charset="0"/>
                <a:cs typeface="Times New Roman" pitchFamily="16" charset="0"/>
              </a:rPr>
              <a:t>Output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6477000" y="1857375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1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114800" y="1857375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2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752600" y="1857375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m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4114800" y="3886200"/>
            <a:ext cx="685800" cy="685800"/>
          </a:xfrm>
          <a:prstGeom prst="ellipse">
            <a:avLst/>
          </a:prstGeom>
          <a:solidFill>
            <a:srgbClr val="742217"/>
          </a:solidFill>
          <a:ln w="12600">
            <a:solidFill>
              <a:srgbClr val="4E161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∑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4114800" y="5715000"/>
            <a:ext cx="685800" cy="685800"/>
          </a:xfrm>
          <a:prstGeom prst="ellipse">
            <a:avLst/>
          </a:prstGeom>
          <a:solidFill>
            <a:srgbClr val="7C6B4D"/>
          </a:solidFill>
          <a:ln w="12600">
            <a:solidFill>
              <a:srgbClr val="5347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y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0" y="3886200"/>
            <a:ext cx="220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>
                <a:latin typeface="Times New Roman" pitchFamily="16" charset="0"/>
                <a:cs typeface="Times New Roman" pitchFamily="16" charset="0"/>
              </a:rPr>
              <a:t>Processing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0" y="2209800"/>
            <a:ext cx="1828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Input</a:t>
            </a:r>
          </a:p>
        </p:txBody>
      </p:sp>
      <p:cxnSp>
        <p:nvCxnSpPr>
          <p:cNvPr id="36876" name="AutoShape 12"/>
          <p:cNvCxnSpPr>
            <a:cxnSpLocks noChangeShapeType="1"/>
            <a:stCxn id="36872" idx="2"/>
            <a:endCxn id="36894" idx="0"/>
          </p:cNvCxnSpPr>
          <p:nvPr/>
        </p:nvCxnSpPr>
        <p:spPr bwMode="auto">
          <a:xfrm>
            <a:off x="4457700" y="4572000"/>
            <a:ext cx="1588" cy="33337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5486400" y="2971800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4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1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4114800" y="2971800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4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2</a:t>
            </a:r>
          </a:p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baseline="-25000">
              <a:solidFill>
                <a:srgbClr val="FFFFFF"/>
              </a:solidFill>
              <a:ea typeface="HG Mincho Light J" charset="0"/>
              <a:cs typeface="HG Mincho Light J" charset="0"/>
            </a:endParaRP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2743200" y="2924175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4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m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0" y="3073400"/>
            <a:ext cx="1828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weights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514600" y="1933575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. . . . . . . . . . . . </a:t>
            </a:r>
          </a:p>
        </p:txBody>
      </p:sp>
      <p:cxnSp>
        <p:nvCxnSpPr>
          <p:cNvPr id="36882" name="AutoShape 18"/>
          <p:cNvCxnSpPr>
            <a:cxnSpLocks noChangeShapeType="1"/>
            <a:stCxn id="36871" idx="3"/>
            <a:endCxn id="36879" idx="1"/>
          </p:cNvCxnSpPr>
          <p:nvPr/>
        </p:nvCxnSpPr>
        <p:spPr bwMode="auto">
          <a:xfrm>
            <a:off x="2338388" y="2443163"/>
            <a:ext cx="504825" cy="5810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3" name="AutoShape 19"/>
          <p:cNvCxnSpPr>
            <a:cxnSpLocks noChangeShapeType="1"/>
            <a:stCxn id="36870" idx="2"/>
            <a:endCxn id="36878" idx="0"/>
          </p:cNvCxnSpPr>
          <p:nvPr/>
        </p:nvCxnSpPr>
        <p:spPr bwMode="auto">
          <a:xfrm>
            <a:off x="4457700" y="2543175"/>
            <a:ext cx="1588" cy="4286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4" name="AutoShape 20"/>
          <p:cNvCxnSpPr>
            <a:cxnSpLocks noChangeShapeType="1"/>
          </p:cNvCxnSpPr>
          <p:nvPr/>
        </p:nvCxnSpPr>
        <p:spPr bwMode="auto">
          <a:xfrm flipH="1">
            <a:off x="6172200" y="2543175"/>
            <a:ext cx="533400" cy="609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5" name="AutoShape 21"/>
          <p:cNvCxnSpPr>
            <a:cxnSpLocks noChangeShapeType="1"/>
            <a:stCxn id="36877" idx="1"/>
            <a:endCxn id="36872" idx="3"/>
          </p:cNvCxnSpPr>
          <p:nvPr/>
        </p:nvCxnSpPr>
        <p:spPr bwMode="auto">
          <a:xfrm flipH="1">
            <a:off x="4800600" y="3557588"/>
            <a:ext cx="785813" cy="671512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6" name="AutoShape 22"/>
          <p:cNvCxnSpPr>
            <a:cxnSpLocks noChangeShapeType="1"/>
            <a:stCxn id="36878" idx="2"/>
            <a:endCxn id="36872" idx="0"/>
          </p:cNvCxnSpPr>
          <p:nvPr/>
        </p:nvCxnSpPr>
        <p:spPr bwMode="auto">
          <a:xfrm>
            <a:off x="4457700" y="3657600"/>
            <a:ext cx="1588" cy="228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7" name="AutoShape 23"/>
          <p:cNvCxnSpPr>
            <a:cxnSpLocks noChangeShapeType="1"/>
            <a:stCxn id="36879" idx="3"/>
            <a:endCxn id="36872" idx="1"/>
          </p:cNvCxnSpPr>
          <p:nvPr/>
        </p:nvCxnSpPr>
        <p:spPr bwMode="auto">
          <a:xfrm>
            <a:off x="3328988" y="3509963"/>
            <a:ext cx="785812" cy="719137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688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71975"/>
            <a:ext cx="1295400" cy="714375"/>
          </a:xfrm>
          <a:prstGeom prst="rect">
            <a:avLst/>
          </a:pr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6892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514975"/>
            <a:ext cx="1447800" cy="457200"/>
          </a:xfrm>
          <a:prstGeom prst="rect">
            <a:avLst/>
          </a:pr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962400" y="4905375"/>
            <a:ext cx="990600" cy="457200"/>
          </a:xfrm>
          <a:prstGeom prst="rect">
            <a:avLst/>
          </a:prstGeom>
          <a:solidFill>
            <a:srgbClr val="6E6263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f(v</a:t>
            </a:r>
            <a:r>
              <a:rPr lang="en-GB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k</a:t>
            </a: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)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3429000" y="3076575"/>
            <a:ext cx="685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. . . . . </a:t>
            </a:r>
          </a:p>
        </p:txBody>
      </p:sp>
      <p:cxnSp>
        <p:nvCxnSpPr>
          <p:cNvPr id="36896" name="AutoShape 32"/>
          <p:cNvCxnSpPr>
            <a:cxnSpLocks noChangeShapeType="1"/>
            <a:stCxn id="36894" idx="2"/>
            <a:endCxn id="36873" idx="0"/>
          </p:cNvCxnSpPr>
          <p:nvPr/>
        </p:nvCxnSpPr>
        <p:spPr bwMode="auto">
          <a:xfrm>
            <a:off x="4457700" y="5362575"/>
            <a:ext cx="1588" cy="3524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6431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87105"/>
            <a:ext cx="8763000" cy="530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47700" y="5766279"/>
            <a:ext cx="7909446" cy="75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9144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6" charset="0"/>
              <a:buNone/>
            </a:pPr>
            <a:r>
              <a:rPr lang="en-GB" sz="20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The output is a function of the input, that is affected by the weights, and the transfer functions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0992"/>
            <a:ext cx="78708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888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914400" y="724050"/>
            <a:ext cx="7772400" cy="69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6" charset="0"/>
              <a:buNone/>
            </a:pPr>
            <a:r>
              <a:rPr lang="en-GB" sz="2400" b="1" dirty="0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rPr>
              <a:t>Three</a:t>
            </a:r>
            <a:r>
              <a:rPr lang="en-GB" sz="3600" dirty="0">
                <a:solidFill>
                  <a:srgbClr val="696464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400" b="1" dirty="0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rPr>
              <a:t>types</a:t>
            </a:r>
            <a:r>
              <a:rPr lang="en-GB" sz="3600" dirty="0">
                <a:solidFill>
                  <a:srgbClr val="696464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400" b="1" dirty="0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rPr>
              <a:t>of layers: Input, Hidden, and Output</a:t>
            </a:r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533400" y="1752600"/>
            <a:ext cx="7999413" cy="4559300"/>
            <a:chOff x="336" y="1104"/>
            <a:chExt cx="5039" cy="2872"/>
          </a:xfrm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04"/>
              <a:ext cx="5040" cy="2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336" y="1104"/>
              <a:ext cx="5040" cy="2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7937"/>
            <a:ext cx="78708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227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245660" y="503349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Artificial Neural Networks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914400" indent="-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>
                <a:latin typeface="Times New Roman" pitchFamily="16" charset="0"/>
                <a:cs typeface="Times New Roman" pitchFamily="16" charset="0"/>
              </a:rPr>
              <a:t>An ANN can: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Times New Roman" pitchFamily="16" charset="0"/>
              <a:buAutoNum type="arabicPeriod"/>
            </a:pPr>
            <a:r>
              <a:rPr lang="en-GB">
                <a:cs typeface="Times New Roman" pitchFamily="16" charset="0"/>
              </a:rPr>
              <a:t>compute </a:t>
            </a:r>
            <a:r>
              <a:rPr lang="en-GB" i="1">
                <a:cs typeface="Times New Roman" pitchFamily="16" charset="0"/>
              </a:rPr>
              <a:t>any computable </a:t>
            </a:r>
            <a:r>
              <a:rPr lang="en-GB">
                <a:cs typeface="Times New Roman" pitchFamily="16" charset="0"/>
              </a:rPr>
              <a:t>function, by the appropriate selection of the network topology and weights values.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Times New Roman" pitchFamily="16" charset="0"/>
              <a:buAutoNum type="arabicPeriod"/>
            </a:pPr>
            <a:r>
              <a:rPr lang="en-GB">
                <a:cs typeface="Times New Roman" pitchFamily="16" charset="0"/>
              </a:rPr>
              <a:t>learn from experience!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" charset="2"/>
              <a:buChar char=""/>
            </a:pPr>
            <a:r>
              <a:rPr lang="en-GB">
                <a:cs typeface="Times New Roman" pitchFamily="16" charset="0"/>
              </a:rPr>
              <a:t> Specifically, by trial‐and‐error</a:t>
            </a:r>
          </a:p>
        </p:txBody>
      </p:sp>
    </p:spTree>
    <p:extLst>
      <p:ext uri="{BB962C8B-B14F-4D97-AF65-F5344CB8AC3E}">
        <p14:creationId xmlns:p14="http://schemas.microsoft.com/office/powerpoint/2010/main" val="2506402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319913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Learning by trial‐and‐error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073624"/>
            <a:ext cx="8229600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r>
              <a:rPr lang="en-GB" sz="3600" dirty="0">
                <a:latin typeface="Times New Roman" pitchFamily="16" charset="0"/>
                <a:cs typeface="Times New Roman" pitchFamily="16" charset="0"/>
              </a:rPr>
              <a:t>Continuous process of: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" charset="2"/>
              <a:buChar char=""/>
            </a:pPr>
            <a:r>
              <a:rPr lang="en-GB" sz="3600" dirty="0">
                <a:cs typeface="Times New Roman" pitchFamily="16" charset="0"/>
              </a:rPr>
              <a:t>Trial: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None/>
            </a:pPr>
            <a:r>
              <a:rPr lang="en-GB" dirty="0">
                <a:latin typeface="Perpetua" pitchFamily="16" charset="0"/>
              </a:rPr>
              <a:t>Processing an input to produce an output (In terms of ANN: Compute the output function of a given input)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" charset="2"/>
              <a:buChar char=""/>
            </a:pPr>
            <a:r>
              <a:rPr lang="en-GB" sz="3600" dirty="0">
                <a:cs typeface="Times New Roman" pitchFamily="16" charset="0"/>
              </a:rPr>
              <a:t>Evaluate: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r>
              <a:rPr lang="en-GB" sz="3200" dirty="0"/>
              <a:t>Evaluating this output by </a:t>
            </a:r>
            <a:r>
              <a:rPr lang="en-GB" sz="2600" dirty="0"/>
              <a:t>comparing the actual output with the expected output.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" charset="2"/>
              <a:buChar char=""/>
            </a:pPr>
            <a:r>
              <a:rPr lang="en-GB" sz="3600" dirty="0">
                <a:cs typeface="Times New Roman" pitchFamily="16" charset="0"/>
              </a:rPr>
              <a:t>Adjust: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None/>
            </a:pPr>
            <a:r>
              <a:rPr lang="en-GB" dirty="0">
                <a:latin typeface="Perpetua" pitchFamily="16" charset="0"/>
              </a:rPr>
              <a:t>Adjust the </a:t>
            </a:r>
            <a:r>
              <a:rPr lang="en-GB" i="1" dirty="0">
                <a:latin typeface="Perpetua" pitchFamily="16" charset="0"/>
              </a:rPr>
              <a:t>weights.</a:t>
            </a:r>
          </a:p>
        </p:txBody>
      </p:sp>
    </p:spTree>
    <p:extLst>
      <p:ext uri="{BB962C8B-B14F-4D97-AF65-F5344CB8AC3E}">
        <p14:creationId xmlns:p14="http://schemas.microsoft.com/office/powerpoint/2010/main" val="3014789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838200" y="80895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Example: XOR</a:t>
            </a:r>
          </a:p>
        </p:txBody>
      </p:sp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685800" y="2667000"/>
            <a:ext cx="7694613" cy="2133600"/>
            <a:chOff x="432" y="1680"/>
            <a:chExt cx="4847" cy="1344"/>
          </a:xfrm>
        </p:grpSpPr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680"/>
              <a:ext cx="4848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432" y="1680"/>
              <a:ext cx="4848" cy="1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989" name="AutoShape 5"/>
          <p:cNvSpPr>
            <a:spLocks/>
          </p:cNvSpPr>
          <p:nvPr/>
        </p:nvSpPr>
        <p:spPr bwMode="auto">
          <a:xfrm>
            <a:off x="1981200" y="5029200"/>
            <a:ext cx="1600200" cy="990600"/>
          </a:xfrm>
          <a:prstGeom prst="borderCallout1">
            <a:avLst>
              <a:gd name="adj1" fmla="val 3875"/>
              <a:gd name="adj2" fmla="val 48667"/>
              <a:gd name="adj3" fmla="val -55630"/>
              <a:gd name="adj4" fmla="val 52287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590800" y="2819400"/>
            <a:ext cx="609600" cy="16764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3810000" y="5372100"/>
            <a:ext cx="1371600" cy="1104900"/>
          </a:xfrm>
          <a:prstGeom prst="borderCallout1">
            <a:avLst>
              <a:gd name="adj1" fmla="val 681"/>
              <a:gd name="adj2" fmla="val 49662"/>
              <a:gd name="adj3" fmla="val -37611"/>
              <a:gd name="adj4" fmla="val 49727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D0D0D"/>
                </a:solidFill>
                <a:latin typeface="Times New Roman" pitchFamily="16" charset="0"/>
                <a:cs typeface="Times New Roman" pitchFamily="16" charset="0"/>
              </a:rPr>
              <a:t>Hidden Layer, with three neurons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962400" y="2438400"/>
            <a:ext cx="838200" cy="25146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5562600" y="4881563"/>
            <a:ext cx="1371600" cy="1062037"/>
          </a:xfrm>
          <a:prstGeom prst="borderCallout1">
            <a:avLst>
              <a:gd name="adj1" fmla="val 3875"/>
              <a:gd name="adj2" fmla="val 48667"/>
              <a:gd name="adj3" fmla="val -107495"/>
              <a:gd name="adj4" fmla="val 47736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D0D0D"/>
                </a:solidFill>
                <a:latin typeface="Times New Roman" pitchFamily="16" charset="0"/>
                <a:cs typeface="Times New Roman" pitchFamily="16" charset="0"/>
              </a:rPr>
              <a:t>Output Layer, with one neuron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943600" y="3124200"/>
            <a:ext cx="609600" cy="11430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57400" y="5105400"/>
            <a:ext cx="14478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>
                <a:latin typeface="Times New Roman" pitchFamily="16" charset="0"/>
                <a:cs typeface="Times New Roman" pitchFamily="16" charset="0"/>
              </a:rPr>
              <a:t>Input Layer, with two neurons</a:t>
            </a:r>
          </a:p>
        </p:txBody>
      </p:sp>
    </p:spTree>
    <p:extLst>
      <p:ext uri="{BB962C8B-B14F-4D97-AF65-F5344CB8AC3E}">
        <p14:creationId xmlns:p14="http://schemas.microsoft.com/office/powerpoint/2010/main" val="1675271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914400" y="96135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it works?</a:t>
            </a:r>
          </a:p>
        </p:txBody>
      </p:sp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685800" y="2667000"/>
            <a:ext cx="7694613" cy="2133600"/>
            <a:chOff x="432" y="1680"/>
            <a:chExt cx="4847" cy="1344"/>
          </a:xfrm>
        </p:grpSpPr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680"/>
              <a:ext cx="4848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3012" name="Text Box 4"/>
            <p:cNvSpPr txBox="1">
              <a:spLocks noChangeArrowheads="1"/>
            </p:cNvSpPr>
            <p:nvPr/>
          </p:nvSpPr>
          <p:spPr bwMode="auto">
            <a:xfrm>
              <a:off x="432" y="1680"/>
              <a:ext cx="4848" cy="1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013" name="AutoShape 5"/>
          <p:cNvSpPr>
            <a:spLocks/>
          </p:cNvSpPr>
          <p:nvPr/>
        </p:nvSpPr>
        <p:spPr bwMode="auto">
          <a:xfrm>
            <a:off x="1981200" y="5029200"/>
            <a:ext cx="1600200" cy="990600"/>
          </a:xfrm>
          <a:prstGeom prst="borderCallout1">
            <a:avLst>
              <a:gd name="adj1" fmla="val 3875"/>
              <a:gd name="adj2" fmla="val 48667"/>
              <a:gd name="adj3" fmla="val -55630"/>
              <a:gd name="adj4" fmla="val 52287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590800" y="2819400"/>
            <a:ext cx="609600" cy="16764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5" name="AutoShape 7"/>
          <p:cNvSpPr>
            <a:spLocks/>
          </p:cNvSpPr>
          <p:nvPr/>
        </p:nvSpPr>
        <p:spPr bwMode="auto">
          <a:xfrm>
            <a:off x="3810000" y="5372100"/>
            <a:ext cx="1371600" cy="1104900"/>
          </a:xfrm>
          <a:prstGeom prst="borderCallout1">
            <a:avLst>
              <a:gd name="adj1" fmla="val 681"/>
              <a:gd name="adj2" fmla="val 49662"/>
              <a:gd name="adj3" fmla="val -37611"/>
              <a:gd name="adj4" fmla="val 49727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D0D0D"/>
                </a:solidFill>
                <a:latin typeface="Times New Roman" pitchFamily="16" charset="0"/>
                <a:cs typeface="Times New Roman" pitchFamily="16" charset="0"/>
              </a:rPr>
              <a:t>Hidden Layer, with three neurons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962400" y="2438400"/>
            <a:ext cx="838200" cy="25146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7" name="AutoShape 9"/>
          <p:cNvSpPr>
            <a:spLocks/>
          </p:cNvSpPr>
          <p:nvPr/>
        </p:nvSpPr>
        <p:spPr bwMode="auto">
          <a:xfrm>
            <a:off x="5562600" y="4881563"/>
            <a:ext cx="1371600" cy="1062037"/>
          </a:xfrm>
          <a:prstGeom prst="borderCallout1">
            <a:avLst>
              <a:gd name="adj1" fmla="val 3875"/>
              <a:gd name="adj2" fmla="val 48667"/>
              <a:gd name="adj3" fmla="val -107495"/>
              <a:gd name="adj4" fmla="val 47736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D0D0D"/>
                </a:solidFill>
                <a:latin typeface="Times New Roman" pitchFamily="16" charset="0"/>
                <a:cs typeface="Times New Roman" pitchFamily="16" charset="0"/>
              </a:rPr>
              <a:t>Output Layer, with one neuron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943600" y="3124200"/>
            <a:ext cx="609600" cy="11430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057400" y="5105400"/>
            <a:ext cx="14478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>
                <a:latin typeface="Times New Roman" pitchFamily="16" charset="0"/>
                <a:cs typeface="Times New Roman" pitchFamily="16" charset="0"/>
              </a:rPr>
              <a:t>Input Layer, with two neurons</a:t>
            </a:r>
          </a:p>
        </p:txBody>
      </p:sp>
    </p:spTree>
    <p:extLst>
      <p:ext uri="{BB962C8B-B14F-4D97-AF65-F5344CB8AC3E}">
        <p14:creationId xmlns:p14="http://schemas.microsoft.com/office/powerpoint/2010/main" val="477974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54843" y="265322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it works?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61917" y="1139588"/>
            <a:ext cx="746532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Set initial values of the weights randomly.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Input: truth table of the XOR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Do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Read input (e.g. 0, and 0)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Compute an output (e.g. 0.60543)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Compare it to the expected output. (Diff= 0.60543)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Modify the weights </a:t>
            </a:r>
            <a:r>
              <a:rPr lang="en-GB" sz="2400" i="1" dirty="0">
                <a:latin typeface="Times New Roman" pitchFamily="16" charset="0"/>
                <a:cs typeface="Times New Roman" pitchFamily="16" charset="0"/>
              </a:rPr>
              <a:t>accordingly.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Loop until a condition is met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Condition: certain number of iterations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Condition: error threshold</a:t>
            </a:r>
          </a:p>
        </p:txBody>
      </p:sp>
    </p:spTree>
    <p:extLst>
      <p:ext uri="{BB962C8B-B14F-4D97-AF65-F5344CB8AC3E}">
        <p14:creationId xmlns:p14="http://schemas.microsoft.com/office/powerpoint/2010/main" val="1789851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07074" y="333466"/>
            <a:ext cx="82296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Design Issues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34621" y="1210101"/>
            <a:ext cx="8229600" cy="400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Initial weights (small random values ∈[‐1,1])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Transfer function (How the inputs and the weights are combined to produce output?)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Error estimation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Weights adjusting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Number of neurons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Data representation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Size of training set</a:t>
            </a:r>
          </a:p>
        </p:txBody>
      </p:sp>
    </p:spTree>
    <p:extLst>
      <p:ext uri="{BB962C8B-B14F-4D97-AF65-F5344CB8AC3E}">
        <p14:creationId xmlns:p14="http://schemas.microsoft.com/office/powerpoint/2010/main" val="82312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13899" y="22906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Transfer Functions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78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Linear: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The output is proportional to the total weighted input</a:t>
            </a: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</a:pPr>
            <a:endParaRPr lang="en-GB" sz="2800" dirty="0" smtClean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Threshold</a:t>
            </a:r>
            <a:r>
              <a:rPr lang="en-GB" sz="28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The output is set at one of two values, depending on whether the total weighted input is greater than or less than some threshold value</a:t>
            </a: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endParaRPr lang="en-GB" sz="2800" dirty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Non‐linear: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The output varies continuously but not linearly as the input changes.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endParaRPr lang="en-GB" sz="2800" dirty="0"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5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52800" y="16002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438400" y="2057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438400" y="2743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55725" y="16922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85800" y="23622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781800" y="19812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429000" y="44196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514600" y="4876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514600" y="5562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096000" y="5105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31925" y="45116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066800" y="52578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6858000" y="48006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154675"/>
            <a:ext cx="8382000" cy="58230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Machine Learning</a:t>
            </a:r>
            <a:r>
              <a:rPr lang="en-US" dirty="0" smtClean="0">
                <a:solidFill>
                  <a:schemeClr val="accent2"/>
                </a:solidFill>
              </a:rPr>
              <a:t>…….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880" y="1140009"/>
            <a:ext cx="28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Traditional Programming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538" y="3940075"/>
            <a:ext cx="214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Machine Learning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81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57200" y="347209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Error Estimation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The </a:t>
            </a:r>
            <a:r>
              <a:rPr lang="en-GB" sz="28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root mean square error (RMSE)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is a frequently-used measure of the differences between values predicted by a model or an estimator and the values actually observed from the thing being </a:t>
            </a: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modeled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 or estimated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42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41194" y="34720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/>
              <a:t>Weights Adjusting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04968" y="1161197"/>
            <a:ext cx="7772400" cy="19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After each iteration, weights should be adjusted to minimize the error.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		– All possible weights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	</a:t>
            </a: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       –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223597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00251" y="333561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Back Propagation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77923" y="1243084"/>
            <a:ext cx="7772400" cy="28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354013" indent="-3540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Back-propagation is an example of supervised learning is used at each layer to minimize the error between the layer’s response and the actual data</a:t>
            </a:r>
          </a:p>
          <a:p>
            <a:pPr marL="354013" indent="-3540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The error at each hidden layer is an average of the evaluated error</a:t>
            </a:r>
          </a:p>
          <a:p>
            <a:pPr marL="354013" indent="-3540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Hidden layer networks are trained this way</a:t>
            </a:r>
          </a:p>
        </p:txBody>
      </p:sp>
    </p:spTree>
    <p:extLst>
      <p:ext uri="{BB962C8B-B14F-4D97-AF65-F5344CB8AC3E}">
        <p14:creationId xmlns:p14="http://schemas.microsoft.com/office/powerpoint/2010/main" val="2576803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27546" y="319913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Back Propagation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772400" cy="400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N is a neuron.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GB" sz="2800" baseline="-25000" dirty="0" err="1">
                <a:latin typeface="Times New Roman" pitchFamily="16" charset="0"/>
                <a:cs typeface="Times New Roman" pitchFamily="16" charset="0"/>
              </a:rPr>
              <a:t>w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 is one of N’s inputs weights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 err="1"/>
              <a:t>N</a:t>
            </a:r>
            <a:r>
              <a:rPr lang="en-GB" sz="2800" baseline="-25000" dirty="0" err="1"/>
              <a:t>out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 is N’s output.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GB" sz="2800" baseline="-25000" dirty="0" err="1">
                <a:latin typeface="Times New Roman" pitchFamily="16" charset="0"/>
                <a:cs typeface="Times New Roman" pitchFamily="16" charset="0"/>
              </a:rPr>
              <a:t>w</a:t>
            </a:r>
            <a:r>
              <a:rPr lang="en-GB" sz="2800" baseline="-250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= </a:t>
            </a: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GB" sz="2800" baseline="-25000" dirty="0" err="1">
                <a:latin typeface="Times New Roman" pitchFamily="16" charset="0"/>
                <a:cs typeface="Times New Roman" pitchFamily="16" charset="0"/>
              </a:rPr>
              <a:t>w</a:t>
            </a:r>
            <a:r>
              <a:rPr lang="en-GB" sz="2800" baseline="-250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+Δ </a:t>
            </a: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GB" sz="2800" baseline="-25000" dirty="0" err="1">
                <a:latin typeface="Times New Roman" pitchFamily="16" charset="0"/>
                <a:cs typeface="Times New Roman" pitchFamily="16" charset="0"/>
              </a:rPr>
              <a:t>w</a:t>
            </a:r>
            <a:endParaRPr lang="en-GB" sz="2800" baseline="-25000" dirty="0">
              <a:latin typeface="Times New Roman" pitchFamily="16" charset="0"/>
              <a:cs typeface="Times New Roman" pitchFamily="16" charset="0"/>
            </a:endParaRP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Δ </a:t>
            </a: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GB" sz="2800" baseline="-25000" dirty="0" err="1">
                <a:latin typeface="Times New Roman" pitchFamily="16" charset="0"/>
                <a:cs typeface="Times New Roman" pitchFamily="16" charset="0"/>
              </a:rPr>
              <a:t>w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 =</a:t>
            </a:r>
            <a:r>
              <a:rPr lang="en-GB" sz="2800" b="1" dirty="0"/>
              <a:t> </a:t>
            </a:r>
            <a:r>
              <a:rPr lang="en-GB" sz="2800" dirty="0" err="1"/>
              <a:t>N</a:t>
            </a:r>
            <a:r>
              <a:rPr lang="en-GB" sz="2800" baseline="-25000" dirty="0" err="1"/>
              <a:t>out</a:t>
            </a:r>
            <a:r>
              <a:rPr lang="en-GB" sz="2800" b="1" baseline="-25000" dirty="0"/>
              <a:t>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* (1‐</a:t>
            </a:r>
            <a:r>
              <a:rPr lang="en-GB" sz="2800" dirty="0"/>
              <a:t> </a:t>
            </a:r>
            <a:r>
              <a:rPr lang="en-GB" sz="2800" dirty="0" err="1"/>
              <a:t>N</a:t>
            </a:r>
            <a:r>
              <a:rPr lang="en-GB" sz="2800" baseline="-25000" dirty="0" err="1"/>
              <a:t>out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)* </a:t>
            </a:r>
            <a:r>
              <a:rPr lang="en-GB" sz="2800" dirty="0" err="1"/>
              <a:t>N</a:t>
            </a:r>
            <a:r>
              <a:rPr lang="en-GB" sz="2800" baseline="-25000" dirty="0" err="1"/>
              <a:t>ErrorFactor</a:t>
            </a:r>
            <a:endParaRPr lang="en-GB" sz="2800" baseline="-25000" dirty="0"/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 err="1"/>
              <a:t>N</a:t>
            </a:r>
            <a:r>
              <a:rPr lang="en-GB" sz="2800" baseline="-25000" dirty="0" err="1"/>
              <a:t>ErrorFactor</a:t>
            </a:r>
            <a:r>
              <a:rPr lang="en-GB" sz="2800" baseline="-25000" dirty="0"/>
              <a:t>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=</a:t>
            </a:r>
            <a:r>
              <a:rPr lang="en-GB" sz="2800" dirty="0"/>
              <a:t> </a:t>
            </a:r>
            <a:r>
              <a:rPr lang="en-GB" sz="2800" dirty="0" err="1"/>
              <a:t>N</a:t>
            </a:r>
            <a:r>
              <a:rPr lang="en-GB" sz="2800" baseline="-25000" dirty="0" err="1"/>
              <a:t>ExpectedOutput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 – </a:t>
            </a:r>
            <a:r>
              <a:rPr lang="en-GB" sz="2800" dirty="0" err="1"/>
              <a:t>N</a:t>
            </a:r>
            <a:r>
              <a:rPr lang="en-GB" sz="2800" baseline="-25000" dirty="0" err="1"/>
              <a:t>ActualOutput</a:t>
            </a:r>
            <a:endParaRPr lang="en-GB" sz="2800" baseline="-25000" dirty="0"/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This works only for the last layer, as we can know the actual output, and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3378758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48018" y="169485"/>
            <a:ext cx="82296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Number of neurons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100920"/>
            <a:ext cx="8229600" cy="436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 marL="820738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Many neurons:</a:t>
            </a:r>
          </a:p>
          <a:p>
            <a:pPr lvl="2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Higher accuracy</a:t>
            </a:r>
          </a:p>
          <a:p>
            <a:pPr lvl="2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Slower</a:t>
            </a:r>
          </a:p>
          <a:p>
            <a:pPr lvl="2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Risk of over‐fitting</a:t>
            </a:r>
          </a:p>
          <a:p>
            <a:pPr lvl="3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6" charset="2"/>
              <a:buChar char=""/>
            </a:pPr>
            <a:r>
              <a:rPr lang="en-GB" sz="2000" dirty="0">
                <a:cs typeface="Times New Roman" pitchFamily="16" charset="0"/>
              </a:rPr>
              <a:t>Memorizing, rather than understanding</a:t>
            </a:r>
          </a:p>
          <a:p>
            <a:pPr lvl="3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6" charset="2"/>
              <a:buChar char=""/>
            </a:pPr>
            <a:r>
              <a:rPr lang="en-GB" sz="2000" dirty="0">
                <a:cs typeface="Times New Roman" pitchFamily="16" charset="0"/>
              </a:rPr>
              <a:t>The network will be useless with new problems.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Few neurons:</a:t>
            </a:r>
          </a:p>
          <a:p>
            <a:pPr lvl="2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 smtClean="0">
                <a:cs typeface="Times New Roman" pitchFamily="16" charset="0"/>
              </a:rPr>
              <a:t>Lower </a:t>
            </a:r>
            <a:r>
              <a:rPr lang="en-GB" dirty="0">
                <a:cs typeface="Times New Roman" pitchFamily="16" charset="0"/>
              </a:rPr>
              <a:t>accuracy</a:t>
            </a:r>
          </a:p>
          <a:p>
            <a:pPr lvl="2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Inability to learn at all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  Optimal number.</a:t>
            </a:r>
            <a:endParaRPr lang="en-GB" sz="2800" dirty="0"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6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86603" y="319913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Size of training set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026994"/>
            <a:ext cx="8229600" cy="487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50850" indent="-45085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No one‐fits‐all formula</a:t>
            </a:r>
          </a:p>
          <a:p>
            <a:pPr marL="450850" indent="-45085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Over fitting can occur if a “good” training set is not chosen</a:t>
            </a:r>
          </a:p>
          <a:p>
            <a:pPr marL="450850" indent="-45085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What constitutes a “good” training set?</a:t>
            </a:r>
          </a:p>
          <a:p>
            <a:pPr marL="1092200" lvl="2" indent="-27305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sz="2800" dirty="0" smtClean="0">
                <a:cs typeface="Times New Roman" pitchFamily="16" charset="0"/>
              </a:rPr>
              <a:t>Samples </a:t>
            </a:r>
            <a:r>
              <a:rPr lang="en-GB" sz="2800" dirty="0">
                <a:cs typeface="Times New Roman" pitchFamily="16" charset="0"/>
              </a:rPr>
              <a:t>must represent the general population.</a:t>
            </a:r>
          </a:p>
          <a:p>
            <a:pPr marL="1092200" lvl="2" indent="-27305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cs typeface="Times New Roman" pitchFamily="16" charset="0"/>
              </a:rPr>
              <a:t>Samples must contain members of each class.</a:t>
            </a:r>
          </a:p>
          <a:p>
            <a:pPr marL="1092200" lvl="2" indent="-27305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cs typeface="Times New Roman" pitchFamily="16" charset="0"/>
              </a:rPr>
              <a:t>Samples in each class must contain a wide range of variations or noise effect.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The size of the training set is related to the number of hidden neurons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19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77671" y="319913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Learning Paradigms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772400" cy="19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3600" dirty="0">
                <a:latin typeface="Times New Roman" pitchFamily="16" charset="0"/>
                <a:cs typeface="Times New Roman" pitchFamily="16" charset="0"/>
              </a:rPr>
              <a:t>Supervised learning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3600" dirty="0">
                <a:latin typeface="Times New Roman" pitchFamily="16" charset="0"/>
                <a:cs typeface="Times New Roman" pitchFamily="16" charset="0"/>
              </a:rPr>
              <a:t>Unsupervised learning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3600" dirty="0">
                <a:latin typeface="Times New Roman" pitchFamily="16" charset="0"/>
                <a:cs typeface="Times New Roman" pitchFamily="16" charset="0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394748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54842" y="29261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Supervised learning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326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This is what we have seen so far!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A network is fed with a set of training samples (inputs and corresponding output), and it uses these samples to learn the general relationship between the inputs and the outputs.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This relationship is represented by the values of the weights of the trained network.</a:t>
            </a:r>
          </a:p>
        </p:txBody>
      </p:sp>
    </p:spTree>
    <p:extLst>
      <p:ext uri="{BB962C8B-B14F-4D97-AF65-F5344CB8AC3E}">
        <p14:creationId xmlns:p14="http://schemas.microsoft.com/office/powerpoint/2010/main" val="2952223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272956" y="306266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Unsupervised learning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772400" cy="238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546100" indent="-5461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No desired output is associated with the training data!</a:t>
            </a:r>
          </a:p>
          <a:p>
            <a:pPr marL="546100" indent="-5461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Faster than supervised learning</a:t>
            </a:r>
          </a:p>
          <a:p>
            <a:pPr marL="546100" indent="-5461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Used to find out </a:t>
            </a:r>
            <a:r>
              <a:rPr lang="en-GB" sz="2800" i="1" dirty="0"/>
              <a:t>structures within data:</a:t>
            </a:r>
          </a:p>
          <a:p>
            <a:pPr marL="900113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latin typeface="Perpetua" pitchFamily="16" charset="0"/>
              </a:rPr>
              <a:t> Clustering</a:t>
            </a:r>
          </a:p>
          <a:p>
            <a:pPr marL="900113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latin typeface="Perpetua" pitchFamily="16" charset="0"/>
              </a:rPr>
              <a:t> Compression</a:t>
            </a:r>
          </a:p>
        </p:txBody>
      </p:sp>
    </p:spTree>
    <p:extLst>
      <p:ext uri="{BB962C8B-B14F-4D97-AF65-F5344CB8AC3E}">
        <p14:creationId xmlns:p14="http://schemas.microsoft.com/office/powerpoint/2010/main" val="1624030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59308" y="333561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Reinforcement learning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32262" y="1393209"/>
            <a:ext cx="7772400" cy="215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355600" indent="-3556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Like supervised learning, but:</a:t>
            </a:r>
          </a:p>
          <a:p>
            <a:pPr marL="804863" lvl="1" indent="-487363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Weights adjusting is not directly related to the error value.</a:t>
            </a:r>
          </a:p>
          <a:p>
            <a:pPr marL="804863" lvl="1" indent="-487363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The error value is used to randomly, shuffle weights!</a:t>
            </a:r>
          </a:p>
          <a:p>
            <a:pPr marL="804863" lvl="1" indent="-487363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Relatively slow learning due to ‘randomness’.</a:t>
            </a:r>
          </a:p>
        </p:txBody>
      </p:sp>
    </p:spTree>
    <p:extLst>
      <p:ext uri="{BB962C8B-B14F-4D97-AF65-F5344CB8AC3E}">
        <p14:creationId xmlns:p14="http://schemas.microsoft.com/office/powerpoint/2010/main" val="2804342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49" y="222913"/>
            <a:ext cx="7921625" cy="568657"/>
          </a:xfrm>
        </p:spPr>
        <p:txBody>
          <a:bodyPr/>
          <a:lstStyle/>
          <a:p>
            <a:pPr eaLnBrk="1" hangingPunct="1"/>
            <a:r>
              <a:rPr lang="tr-TR" dirty="0" smtClean="0"/>
              <a:t>Why “Learn”?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16" y="1107249"/>
            <a:ext cx="8720919" cy="4900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Machine learning is programming computers to optimize a performance criterion using example data or past experience.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There is no need to “learn” to calculate payroll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Learning is used when: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Human expertise does not exist </a:t>
            </a:r>
            <a:r>
              <a:rPr lang="tr-TR" sz="2400" dirty="0" smtClean="0">
                <a:solidFill>
                  <a:schemeClr val="tx1"/>
                </a:solidFill>
              </a:rPr>
              <a:t>(navigating on Mars),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Humans are unable to explain their expertise </a:t>
            </a:r>
            <a:r>
              <a:rPr lang="tr-TR" sz="2400" dirty="0" smtClean="0">
                <a:solidFill>
                  <a:schemeClr val="tx1"/>
                </a:solidFill>
              </a:rPr>
              <a:t>(speech recognition)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Solution changes in time </a:t>
            </a:r>
            <a:r>
              <a:rPr lang="tr-TR" sz="2400" dirty="0" smtClean="0">
                <a:solidFill>
                  <a:schemeClr val="tx1"/>
                </a:solidFill>
              </a:rPr>
              <a:t>(routing on a computer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Solution needs to be adapted to particular cases </a:t>
            </a:r>
            <a:r>
              <a:rPr lang="tr-TR" sz="2400" dirty="0" smtClean="0">
                <a:solidFill>
                  <a:schemeClr val="tx1"/>
                </a:solidFill>
              </a:rPr>
              <a:t>(user biometric</a:t>
            </a:r>
            <a:r>
              <a:rPr lang="tr-TR" dirty="0" smtClean="0">
                <a:solidFill>
                  <a:schemeClr val="tx1"/>
                </a:solidFill>
              </a:rPr>
              <a:t>s)</a:t>
            </a:r>
          </a:p>
        </p:txBody>
      </p:sp>
    </p:spTree>
    <p:extLst>
      <p:ext uri="{BB962C8B-B14F-4D97-AF65-F5344CB8AC3E}">
        <p14:creationId xmlns:p14="http://schemas.microsoft.com/office/powerpoint/2010/main" val="4249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13899" y="251675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Applications Areas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13899" y="948520"/>
            <a:ext cx="8229600" cy="494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 marL="820738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600" dirty="0">
                <a:latin typeface="Times New Roman" pitchFamily="16" charset="0"/>
                <a:cs typeface="Times New Roman" pitchFamily="16" charset="0"/>
              </a:rPr>
              <a:t>Function approximation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including time series prediction and </a:t>
            </a:r>
            <a:r>
              <a:rPr lang="en-GB" dirty="0" smtClean="0">
                <a:cs typeface="Times New Roman" pitchFamily="16" charset="0"/>
              </a:rPr>
              <a:t>modelling.</a:t>
            </a:r>
          </a:p>
          <a:p>
            <a:pPr marL="317500" lvl="1" indent="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endParaRPr lang="en-GB" dirty="0"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600" dirty="0">
                <a:latin typeface="Times New Roman" pitchFamily="16" charset="0"/>
                <a:cs typeface="Times New Roman" pitchFamily="16" charset="0"/>
              </a:rPr>
              <a:t>Classification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including patterns and sequences recognition, novelty detection and sequential decision making.</a:t>
            </a:r>
          </a:p>
          <a:p>
            <a:pPr lvl="2">
              <a:lnSpc>
                <a:spcPct val="100000"/>
              </a:lnSpc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6" charset="2"/>
              <a:buChar char=""/>
            </a:pPr>
            <a:r>
              <a:rPr lang="en-GB" sz="2000" dirty="0">
                <a:cs typeface="Times New Roman" pitchFamily="16" charset="0"/>
              </a:rPr>
              <a:t>(radar systems, face identification, handwritten text recognition</a:t>
            </a:r>
            <a:r>
              <a:rPr lang="en-GB" sz="2000" dirty="0" smtClean="0">
                <a:cs typeface="Times New Roman" pitchFamily="16" charset="0"/>
              </a:rPr>
              <a:t>)</a:t>
            </a:r>
          </a:p>
          <a:p>
            <a:pPr marL="592138" lvl="2" indent="0">
              <a:lnSpc>
                <a:spcPct val="10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endParaRPr lang="en-GB" sz="2000" dirty="0"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600" dirty="0">
                <a:latin typeface="Times New Roman" pitchFamily="16" charset="0"/>
                <a:cs typeface="Times New Roman" pitchFamily="16" charset="0"/>
              </a:rPr>
              <a:t>Data processing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including filtering, clustering blinds source separation and compression.</a:t>
            </a:r>
          </a:p>
          <a:p>
            <a:pPr lvl="2">
              <a:lnSpc>
                <a:spcPct val="100000"/>
              </a:lnSpc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6" charset="2"/>
              <a:buChar char=""/>
            </a:pPr>
            <a:r>
              <a:rPr lang="en-GB" sz="2000" dirty="0">
                <a:latin typeface="Perpetua" pitchFamily="16" charset="0"/>
              </a:rPr>
              <a:t>(data mining, e-mail Spam filtering)</a:t>
            </a:r>
          </a:p>
        </p:txBody>
      </p:sp>
    </p:spTree>
    <p:extLst>
      <p:ext uri="{BB962C8B-B14F-4D97-AF65-F5344CB8AC3E}">
        <p14:creationId xmlns:p14="http://schemas.microsoft.com/office/powerpoint/2010/main" val="2717734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54842" y="27897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Advantages / Disadvantages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77672" y="1106605"/>
            <a:ext cx="7772400" cy="386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600" dirty="0">
                <a:latin typeface="Times New Roman" pitchFamily="16" charset="0"/>
                <a:cs typeface="Times New Roman" pitchFamily="16" charset="0"/>
              </a:rPr>
              <a:t>Advantages</a:t>
            </a:r>
          </a:p>
          <a:p>
            <a:pPr marL="723900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Adapt to unknown situations</a:t>
            </a:r>
          </a:p>
          <a:p>
            <a:pPr marL="723900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Powerful, it can model complex functions.</a:t>
            </a:r>
          </a:p>
          <a:p>
            <a:pPr marL="723900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Ease of use, learns by example, and very little user domain‐specific expertise </a:t>
            </a:r>
            <a:r>
              <a:rPr lang="en-GB" dirty="0" smtClean="0">
                <a:cs typeface="Times New Roman" pitchFamily="16" charset="0"/>
              </a:rPr>
              <a:t>needed</a:t>
            </a:r>
          </a:p>
          <a:p>
            <a:pPr marL="317500" lvl="1" indent="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endParaRPr lang="en-GB" dirty="0"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600" dirty="0">
                <a:latin typeface="Times New Roman" pitchFamily="16" charset="0"/>
                <a:cs typeface="Times New Roman" pitchFamily="16" charset="0"/>
              </a:rPr>
              <a:t>Disadvantages</a:t>
            </a:r>
          </a:p>
          <a:p>
            <a:pPr marL="723900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 smtClean="0">
                <a:cs typeface="Times New Roman" pitchFamily="16" charset="0"/>
              </a:rPr>
              <a:t>Not </a:t>
            </a:r>
            <a:r>
              <a:rPr lang="en-GB" dirty="0">
                <a:cs typeface="Times New Roman" pitchFamily="16" charset="0"/>
              </a:rPr>
              <a:t>exact</a:t>
            </a:r>
          </a:p>
          <a:p>
            <a:pPr marL="723900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Large complexity of the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1381527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13899" y="292617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Conclusion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229600" cy="28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Artificial Neural Networks are an imitation of the biological neural networks, but much simpler ones</a:t>
            </a:r>
            <a:r>
              <a:rPr lang="en-GB" sz="2400" dirty="0" smtClean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endParaRPr lang="en-GB" sz="2400" dirty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 smtClean="0">
                <a:latin typeface="Times New Roman" pitchFamily="16" charset="0"/>
                <a:cs typeface="Times New Roman" pitchFamily="16" charset="0"/>
              </a:rPr>
              <a:t>The </a:t>
            </a: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computing would have a lot to gain from neural networks. Their ability to learn by example makes them very flexible and powerful furthermore there is need to device an algorithm in order to perform a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219014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33400" y="1180531"/>
            <a:ext cx="8229600" cy="320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Neural networks also contributes to area of research such a neurology and psychology. They are regularly used to model parts of living organizations and to investigate the internal mechanisms of the brain</a:t>
            </a:r>
            <a:r>
              <a:rPr lang="en-GB" sz="2400" dirty="0" smtClean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endParaRPr lang="en-GB" sz="2400" dirty="0">
              <a:latin typeface="Times New Roman" pitchFamily="16" charset="0"/>
              <a:cs typeface="Times New Roman" pitchFamily="16" charset="0"/>
            </a:endParaRP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 smtClean="0">
                <a:latin typeface="Times New Roman" pitchFamily="16" charset="0"/>
                <a:cs typeface="Times New Roman" pitchFamily="16" charset="0"/>
              </a:rPr>
              <a:t>Many </a:t>
            </a: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factors affect the performance of ANNs, such as the transfer functions, size of training sample, network topology, weights adjusting algorithm, …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13899" y="304535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7006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042C456-7785-4CDD-A51A-ADAA2B09B274}" type="slidenum">
              <a:rPr lang="en-GB" smtClean="0"/>
              <a:pPr/>
              <a:t>64</a:t>
            </a:fld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1" y="2951328"/>
            <a:ext cx="45815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5528" y="1583140"/>
            <a:ext cx="6987654" cy="80021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Support Vector Machine</a:t>
            </a:r>
            <a:r>
              <a:rPr lang="en-US" sz="4600" b="1" dirty="0" smtClean="0"/>
              <a:t> </a:t>
            </a:r>
            <a:endParaRPr lang="en-IN" sz="4600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5" y="0"/>
            <a:ext cx="19989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221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r>
              <a:rPr lang="en-IN" dirty="0"/>
              <a:t>In machine learning, </a:t>
            </a:r>
            <a:r>
              <a:rPr lang="en-IN" b="1" dirty="0">
                <a:solidFill>
                  <a:srgbClr val="FF0000"/>
                </a:solidFill>
              </a:rPr>
              <a:t>support vector </a:t>
            </a:r>
            <a:r>
              <a:rPr lang="en-IN" b="1" dirty="0" smtClean="0">
                <a:solidFill>
                  <a:srgbClr val="FF0000"/>
                </a:solidFill>
              </a:rPr>
              <a:t>mac</a:t>
            </a:r>
            <a:r>
              <a:rPr lang="en-IN" dirty="0" smtClean="0"/>
              <a:t>hines </a:t>
            </a:r>
            <a:r>
              <a:rPr lang="en-IN" dirty="0"/>
              <a:t>are </a:t>
            </a:r>
            <a:r>
              <a:rPr lang="en-IN" b="1" dirty="0">
                <a:solidFill>
                  <a:srgbClr val="FF0000"/>
                </a:solidFill>
              </a:rPr>
              <a:t>supervised learning models </a:t>
            </a:r>
            <a:endParaRPr lang="en-IN" b="1" dirty="0" smtClean="0">
              <a:solidFill>
                <a:srgbClr val="FF0000"/>
              </a:solidFill>
            </a:endParaRPr>
          </a:p>
          <a:p>
            <a:endParaRPr lang="en-IN" sz="900" b="1" dirty="0">
              <a:solidFill>
                <a:srgbClr val="FF0000"/>
              </a:solidFill>
            </a:endParaRPr>
          </a:p>
          <a:p>
            <a:r>
              <a:rPr lang="en-IN" dirty="0" smtClean="0"/>
              <a:t>Given </a:t>
            </a:r>
            <a:r>
              <a:rPr lang="en-IN" dirty="0"/>
              <a:t>a set of training examples, each marked as belonging to one of two categories, an SVM training algorithm builds a model that assigns new examples into one category or the </a:t>
            </a:r>
            <a:r>
              <a:rPr lang="en-IN" dirty="0" smtClean="0"/>
              <a:t>other.</a:t>
            </a:r>
          </a:p>
          <a:p>
            <a:endParaRPr lang="en-IN" sz="900" dirty="0" smtClean="0"/>
          </a:p>
          <a:p>
            <a:r>
              <a:rPr lang="en-IN" dirty="0" smtClean="0"/>
              <a:t>An </a:t>
            </a:r>
            <a:r>
              <a:rPr lang="en-IN" dirty="0"/>
              <a:t>SVM model is a representation of the examples as points in space, mapped so that the examples of the separate categories are divided by a clear gap that is as wide as possible. New examples are then mapped into that same space and predicted to belong to a category based on which side of the gap they fall on</a:t>
            </a:r>
            <a:r>
              <a:rPr lang="en-IN" dirty="0" smtClean="0"/>
              <a:t>.</a:t>
            </a:r>
          </a:p>
          <a:p>
            <a:endParaRPr lang="en-IN" sz="900" dirty="0"/>
          </a:p>
          <a:p>
            <a:r>
              <a:rPr lang="en-IN" dirty="0"/>
              <a:t>In addition to performing linear classification, SVMs can efficiently perform a non-linear classification using what is called the kernel trick, implicitly mapping their inputs into high-dimensional feature spaces.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8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473122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66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10" y="603343"/>
            <a:ext cx="7478972" cy="456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60308" y="5452702"/>
            <a:ext cx="6564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H1</a:t>
            </a:r>
            <a:r>
              <a:rPr lang="en-US" dirty="0" smtClean="0"/>
              <a:t>:                 Does not separate the classes</a:t>
            </a:r>
          </a:p>
          <a:p>
            <a:r>
              <a:rPr lang="en-US" b="1" dirty="0" smtClean="0"/>
              <a:t>H2 and H3</a:t>
            </a:r>
            <a:r>
              <a:rPr lang="en-US" dirty="0" smtClean="0"/>
              <a:t>:    Separate </a:t>
            </a:r>
            <a:r>
              <a:rPr lang="en-US" dirty="0"/>
              <a:t>the classes</a:t>
            </a:r>
            <a:r>
              <a:rPr lang="en-US" dirty="0" smtClean="0"/>
              <a:t> but with minimum Margin</a:t>
            </a:r>
          </a:p>
          <a:p>
            <a:r>
              <a:rPr lang="en-US" b="1" dirty="0" smtClean="0"/>
              <a:t>H4</a:t>
            </a:r>
            <a:r>
              <a:rPr lang="en-US" dirty="0" smtClean="0"/>
              <a:t>:                 Separate </a:t>
            </a:r>
            <a:r>
              <a:rPr lang="en-US" dirty="0"/>
              <a:t>the classes</a:t>
            </a:r>
            <a:r>
              <a:rPr lang="en-US" dirty="0" smtClean="0"/>
              <a:t> with maximum Margin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1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15" y="209266"/>
            <a:ext cx="7921625" cy="541361"/>
          </a:xfrm>
        </p:spPr>
        <p:txBody>
          <a:bodyPr/>
          <a:lstStyle/>
          <a:p>
            <a:r>
              <a:rPr lang="en-US" dirty="0" smtClean="0"/>
              <a:t>SVM Classification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67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8" y="846161"/>
            <a:ext cx="8721872" cy="551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671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3" y="236562"/>
            <a:ext cx="7921625" cy="514066"/>
          </a:xfrm>
        </p:spPr>
        <p:txBody>
          <a:bodyPr/>
          <a:lstStyle/>
          <a:p>
            <a:r>
              <a:rPr lang="en-US" dirty="0"/>
              <a:t>SVM Classification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68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2" y="902561"/>
            <a:ext cx="8652952" cy="523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47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29" y="195617"/>
            <a:ext cx="7921625" cy="486770"/>
          </a:xfrm>
        </p:spPr>
        <p:txBody>
          <a:bodyPr/>
          <a:lstStyle/>
          <a:p>
            <a:r>
              <a:rPr lang="en-US" dirty="0"/>
              <a:t>SVM Classification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69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5265"/>
            <a:ext cx="9144000" cy="42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66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139038" y="332096"/>
            <a:ext cx="7921625" cy="718782"/>
          </a:xfrm>
        </p:spPr>
        <p:txBody>
          <a:bodyPr/>
          <a:lstStyle/>
          <a:p>
            <a:pPr eaLnBrk="1" hangingPunct="1"/>
            <a:r>
              <a:rPr lang="tr-TR" smtClean="0"/>
              <a:t>What We Talk About When We  Talk About“Learning”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7277" y="1202782"/>
            <a:ext cx="8636472" cy="4900612"/>
          </a:xfrm>
        </p:spPr>
        <p:txBody>
          <a:bodyPr/>
          <a:lstStyle/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Learning general models from a data of particular examples </a:t>
            </a:r>
          </a:p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Data is cheap and abundant (data warehouses, data marts); knowledge is expensive and scarce. </a:t>
            </a:r>
          </a:p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Example in retail: Customer transactions to consumer behavior: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r-TR" sz="2400" dirty="0" smtClean="0">
                <a:solidFill>
                  <a:schemeClr val="tx1"/>
                </a:solidFill>
              </a:rPr>
              <a:t>	</a:t>
            </a:r>
            <a:r>
              <a:rPr lang="tr-TR" sz="2400" i="1" dirty="0" smtClean="0">
                <a:solidFill>
                  <a:schemeClr val="tx1"/>
                </a:solidFill>
              </a:rPr>
              <a:t>People who bought “Da Vinci Code” also bought “The Five People You Meet in Heaven”  (www.amazon.com)</a:t>
            </a:r>
          </a:p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Build a model that is </a:t>
            </a:r>
            <a:r>
              <a:rPr lang="tr-TR" sz="2400" i="1" dirty="0" smtClean="0">
                <a:solidFill>
                  <a:schemeClr val="tx1"/>
                </a:solidFill>
              </a:rPr>
              <a:t>a good and useful approximation</a:t>
            </a:r>
            <a:r>
              <a:rPr lang="tr-TR" sz="2400" dirty="0" smtClean="0">
                <a:solidFill>
                  <a:schemeClr val="tx1"/>
                </a:solidFill>
              </a:rPr>
              <a:t> to the data.</a:t>
            </a:r>
            <a:r>
              <a:rPr lang="tr-TR" sz="2400" i="1" dirty="0" smtClean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7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15" y="222913"/>
            <a:ext cx="7921625" cy="527713"/>
          </a:xfrm>
        </p:spPr>
        <p:txBody>
          <a:bodyPr/>
          <a:lstStyle/>
          <a:p>
            <a:r>
              <a:rPr lang="en-US" dirty="0"/>
              <a:t>SVM Classification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70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8" y="2771040"/>
            <a:ext cx="8302932" cy="338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8" y="1008915"/>
            <a:ext cx="7879852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5285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86" y="928048"/>
            <a:ext cx="5345019" cy="443552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71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56818">
            <a:off x="4734963" y="1339879"/>
            <a:ext cx="1372963" cy="32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9331">
            <a:off x="5627868" y="1739314"/>
            <a:ext cx="1271587" cy="26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70332">
            <a:off x="5360710" y="1424138"/>
            <a:ext cx="1311500" cy="24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6854" y="5540990"/>
            <a:ext cx="821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Maximum-margin </a:t>
            </a:r>
            <a:r>
              <a:rPr lang="en-IN" dirty="0" err="1"/>
              <a:t>hyperplane</a:t>
            </a:r>
            <a:r>
              <a:rPr lang="en-IN" dirty="0"/>
              <a:t> and margins for an SVM trained with samples from two classes. </a:t>
            </a:r>
            <a:r>
              <a:rPr lang="en-IN" b="1" dirty="0">
                <a:solidFill>
                  <a:srgbClr val="FF0000"/>
                </a:solidFill>
              </a:rPr>
              <a:t>Samples on the margin are called the 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72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88" y="1592133"/>
            <a:ext cx="4981433" cy="80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" y="882840"/>
            <a:ext cx="8748215" cy="74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" y="2414174"/>
            <a:ext cx="8748215" cy="833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61" y="3210938"/>
            <a:ext cx="6114197" cy="318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20" y="181970"/>
            <a:ext cx="7921625" cy="555009"/>
          </a:xfrm>
        </p:spPr>
        <p:txBody>
          <a:bodyPr/>
          <a:lstStyle/>
          <a:p>
            <a:r>
              <a:rPr lang="en-US" dirty="0" smtClean="0"/>
              <a:t>Support Vector Machine  cont..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73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1" y="882128"/>
            <a:ext cx="8761863" cy="151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35" y="2169994"/>
            <a:ext cx="3098042" cy="171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5" y="3889613"/>
            <a:ext cx="6782937" cy="268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06" y="318448"/>
            <a:ext cx="7921625" cy="473122"/>
          </a:xfrm>
        </p:spPr>
        <p:txBody>
          <a:bodyPr/>
          <a:lstStyle/>
          <a:p>
            <a:r>
              <a:rPr lang="en-US" dirty="0" smtClean="0"/>
              <a:t>Support Vectors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74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980729"/>
            <a:ext cx="8911988" cy="544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011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2" y="195618"/>
            <a:ext cx="7921625" cy="568657"/>
          </a:xfrm>
        </p:spPr>
        <p:txBody>
          <a:bodyPr/>
          <a:lstStyle/>
          <a:p>
            <a:r>
              <a:rPr lang="en-US" dirty="0"/>
              <a:t>Support Vector Machine  cont..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194" y="1023582"/>
            <a:ext cx="85434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400" dirty="0"/>
              <a:t>This new formulation LD is referred to as the Dual form of the </a:t>
            </a:r>
            <a:r>
              <a:rPr lang="en-IN" sz="2400" dirty="0" smtClean="0"/>
              <a:t>Primary LP </a:t>
            </a:r>
            <a:r>
              <a:rPr lang="en-IN" sz="2400" dirty="0"/>
              <a:t>. </a:t>
            </a:r>
            <a:r>
              <a:rPr lang="en-IN" sz="2400" dirty="0" smtClean="0"/>
              <a:t> It </a:t>
            </a:r>
            <a:r>
              <a:rPr lang="en-IN" sz="2400" dirty="0"/>
              <a:t>is worth noting that the Dual form requires</a:t>
            </a:r>
          </a:p>
          <a:p>
            <a:pPr algn="ctr">
              <a:lnSpc>
                <a:spcPct val="200000"/>
              </a:lnSpc>
            </a:pPr>
            <a:r>
              <a:rPr lang="en-IN" sz="2400" b="1" dirty="0" smtClean="0">
                <a:solidFill>
                  <a:srgbClr val="FF0000"/>
                </a:solidFill>
              </a:rPr>
              <a:t>only </a:t>
            </a:r>
            <a:r>
              <a:rPr lang="en-IN" sz="2400" b="1" dirty="0">
                <a:solidFill>
                  <a:srgbClr val="FF0000"/>
                </a:solidFill>
              </a:rPr>
              <a:t>the dot product </a:t>
            </a:r>
            <a:r>
              <a:rPr lang="en-IN" sz="2400" dirty="0"/>
              <a:t>of each input vector xi to be calculated, </a:t>
            </a:r>
          </a:p>
          <a:p>
            <a:pPr algn="ctr">
              <a:lnSpc>
                <a:spcPct val="200000"/>
              </a:lnSpc>
            </a:pPr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</a:t>
            </a:r>
            <a:r>
              <a:rPr lang="en-IN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precisely </a:t>
            </a:r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lets us generalize to </a:t>
            </a:r>
            <a:r>
              <a:rPr lang="en-IN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nonlinear </a:t>
            </a:r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3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IN" dirty="0" smtClean="0"/>
              <a:t>Constrained Optimization Problem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76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80" y="806998"/>
            <a:ext cx="8486347" cy="81708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/>
              <a:t>A </a:t>
            </a:r>
            <a:r>
              <a:rPr lang="en-IN" dirty="0"/>
              <a:t>constrained optimization problem is a problem of the </a:t>
            </a:r>
            <a:r>
              <a:rPr lang="en-IN" dirty="0" smtClean="0"/>
              <a:t>form </a:t>
            </a:r>
            <a:r>
              <a:rPr lang="en-IN" b="1" dirty="0" smtClean="0">
                <a:solidFill>
                  <a:schemeClr val="tx1"/>
                </a:solidFill>
              </a:rPr>
              <a:t>maximize </a:t>
            </a:r>
            <a:r>
              <a:rPr lang="en-IN" b="1" dirty="0">
                <a:solidFill>
                  <a:schemeClr val="tx1"/>
                </a:solidFill>
              </a:rPr>
              <a:t>(or minimize) the function F(x, y) </a:t>
            </a:r>
            <a:r>
              <a:rPr lang="en-IN" b="1" dirty="0" smtClean="0">
                <a:solidFill>
                  <a:schemeClr val="tx1"/>
                </a:solidFill>
              </a:rPr>
              <a:t> subject </a:t>
            </a:r>
            <a:r>
              <a:rPr lang="en-IN" b="1" dirty="0">
                <a:solidFill>
                  <a:schemeClr val="tx1"/>
                </a:solidFill>
              </a:rPr>
              <a:t>to </a:t>
            </a:r>
            <a:r>
              <a:rPr lang="en-IN" b="1" dirty="0" smtClean="0">
                <a:solidFill>
                  <a:schemeClr val="tx1"/>
                </a:solidFill>
              </a:rPr>
              <a:t>the condition </a:t>
            </a:r>
            <a:r>
              <a:rPr lang="en-IN" b="1" dirty="0">
                <a:solidFill>
                  <a:schemeClr val="tx1"/>
                </a:solidFill>
              </a:rPr>
              <a:t>g(x, y) = 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421" y="1575895"/>
            <a:ext cx="702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Procedure for Applying the Method of Lagrange Multipliers: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259" y="2063899"/>
            <a:ext cx="81340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Step #1 </a:t>
            </a:r>
            <a:r>
              <a:rPr lang="en-IN" sz="1600" dirty="0"/>
              <a:t>First create the LaGrange Function. This function is composed of the function to be optimized combined with the constraint function in the following way</a:t>
            </a:r>
            <a:r>
              <a:rPr lang="en-IN" dirty="0"/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4377" y="3903821"/>
            <a:ext cx="38554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L(x, y)  = f(x</a:t>
            </a:r>
            <a:r>
              <a:rPr lang="es-ES" sz="1600" b="1" dirty="0"/>
              <a:t>, y</a:t>
            </a:r>
            <a:r>
              <a:rPr lang="es-ES" sz="1600" b="1" dirty="0" smtClean="0"/>
              <a:t>) –</a:t>
            </a:r>
            <a:r>
              <a:rPr lang="el-GR" dirty="0" smtClean="0"/>
              <a:t>λ</a:t>
            </a:r>
            <a:r>
              <a:rPr lang="en-US" sz="1600" dirty="0" smtClean="0"/>
              <a:t> </a:t>
            </a:r>
            <a:r>
              <a:rPr lang="es-ES" sz="1600" b="1" dirty="0" smtClean="0"/>
              <a:t>[ g(x</a:t>
            </a:r>
            <a:r>
              <a:rPr lang="es-ES" sz="1600" b="1" dirty="0"/>
              <a:t>, y) </a:t>
            </a:r>
            <a:r>
              <a:rPr lang="es-ES" sz="1600" b="1" dirty="0" smtClean="0"/>
              <a:t>– k ]</a:t>
            </a:r>
            <a:endParaRPr lang="en-IN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2259" y="3228735"/>
                <a:ext cx="77382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Step #2 </a:t>
                </a:r>
                <a:r>
                  <a:rPr lang="en-IN" sz="1600" dirty="0"/>
                  <a:t>Now find the partial derivative with respect to each variable x, y and the Lagrange multiplier </a:t>
                </a:r>
                <a14:m>
                  <m:oMath xmlns:m="http://schemas.openxmlformats.org/officeDocument/2006/math">
                    <m:r>
                      <a:rPr lang="es-ES" sz="1600" b="1" i="1">
                        <a:latin typeface="Cambria Math"/>
                      </a:rPr>
                      <m:t>⋋</m:t>
                    </m:r>
                  </m:oMath>
                </a14:m>
                <a:r>
                  <a:rPr lang="en-IN" sz="1600" dirty="0"/>
                  <a:t> of the function shown: </a:t>
                </a:r>
                <a:endParaRPr lang="en-IN" sz="16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9" y="3228735"/>
                <a:ext cx="7738281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394" t="-3125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71545" y="2761734"/>
            <a:ext cx="33744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L(x, y)  = f(x</a:t>
            </a:r>
            <a:r>
              <a:rPr lang="es-ES" sz="1600" b="1" dirty="0"/>
              <a:t>, y</a:t>
            </a:r>
            <a:r>
              <a:rPr lang="es-ES" sz="1600" b="1" dirty="0" smtClean="0"/>
              <a:t>) – </a:t>
            </a:r>
            <a:r>
              <a:rPr lang="el-GR" dirty="0" smtClean="0"/>
              <a:t>λ</a:t>
            </a:r>
            <a:r>
              <a:rPr lang="en-US" sz="1600" dirty="0" smtClean="0"/>
              <a:t>  </a:t>
            </a:r>
            <a:r>
              <a:rPr lang="es-ES" sz="1600" b="1" dirty="0" smtClean="0"/>
              <a:t>[ g(x</a:t>
            </a:r>
            <a:r>
              <a:rPr lang="es-ES" sz="1600" b="1" dirty="0"/>
              <a:t>, y) </a:t>
            </a:r>
            <a:r>
              <a:rPr lang="es-ES" sz="1600" b="1" dirty="0" smtClean="0"/>
              <a:t>– k ]</a:t>
            </a:r>
            <a:endParaRPr lang="en-IN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260" y="4278216"/>
            <a:ext cx="8379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Step #3 </a:t>
            </a:r>
            <a:r>
              <a:rPr lang="en-IN" sz="1600" dirty="0"/>
              <a:t>Set each of the partial derivatives equal to zero to get Lx = 0, Ly = 0 and </a:t>
            </a:r>
            <a:r>
              <a:rPr lang="en-IN" sz="1600" dirty="0" smtClean="0"/>
              <a:t>L</a:t>
            </a:r>
            <a:r>
              <a:rPr lang="el-GR" sz="2400" baseline="-25000" dirty="0" smtClean="0"/>
              <a:t>λ</a:t>
            </a:r>
            <a:r>
              <a:rPr lang="en-US" sz="1600" dirty="0" smtClean="0"/>
              <a:t> </a:t>
            </a:r>
            <a:r>
              <a:rPr lang="en-IN" sz="1600" dirty="0" smtClean="0"/>
              <a:t>= </a:t>
            </a:r>
            <a:r>
              <a:rPr lang="en-IN" sz="1600" dirty="0"/>
              <a:t>0 </a:t>
            </a:r>
          </a:p>
          <a:p>
            <a:r>
              <a:rPr lang="en-IN" sz="1600" dirty="0"/>
              <a:t>Using Lx = 0, Ly = 0, proceed to solve for x and solve for y in terms </a:t>
            </a:r>
            <a:r>
              <a:rPr lang="en-IN" sz="1600" dirty="0" smtClean="0"/>
              <a:t>of </a:t>
            </a:r>
            <a:r>
              <a:rPr lang="el-GR" sz="1600" dirty="0" smtClean="0"/>
              <a:t>λ</a:t>
            </a:r>
            <a:r>
              <a:rPr lang="en-IN" sz="1600" dirty="0" smtClean="0"/>
              <a:t>. </a:t>
            </a:r>
            <a:r>
              <a:rPr lang="en-IN" sz="1600" dirty="0"/>
              <a:t>Now substitute the solutions for x and y so that </a:t>
            </a:r>
            <a:r>
              <a:rPr lang="en-IN" dirty="0"/>
              <a:t>L</a:t>
            </a:r>
            <a:r>
              <a:rPr lang="el-GR" baseline="-25000" dirty="0"/>
              <a:t>λ</a:t>
            </a:r>
            <a:r>
              <a:rPr lang="el-GR" sz="1600" baseline="-25000" dirty="0"/>
              <a:t> </a:t>
            </a:r>
            <a:r>
              <a:rPr lang="en-IN" sz="1600" dirty="0" smtClean="0"/>
              <a:t>= </a:t>
            </a:r>
            <a:r>
              <a:rPr lang="en-IN" sz="1600" dirty="0"/>
              <a:t>0 is in terms </a:t>
            </a:r>
            <a:r>
              <a:rPr lang="en-IN" sz="1600" dirty="0" smtClean="0"/>
              <a:t>of </a:t>
            </a:r>
            <a:r>
              <a:rPr lang="el-GR" sz="1600" dirty="0" smtClean="0"/>
              <a:t>λ</a:t>
            </a:r>
            <a:r>
              <a:rPr lang="en-US" sz="1600" dirty="0" smtClean="0"/>
              <a:t> </a:t>
            </a:r>
            <a:r>
              <a:rPr lang="en-IN" sz="1600" dirty="0" smtClean="0"/>
              <a:t>only</a:t>
            </a:r>
            <a:r>
              <a:rPr lang="en-IN" sz="1600" dirty="0"/>
              <a:t>. Now solve </a:t>
            </a:r>
            <a:r>
              <a:rPr lang="en-IN" sz="1600" dirty="0" smtClean="0"/>
              <a:t>for </a:t>
            </a:r>
            <a:r>
              <a:rPr lang="el-GR" sz="1600" dirty="0" smtClean="0"/>
              <a:t>λ</a:t>
            </a:r>
            <a:r>
              <a:rPr lang="en-US" sz="1600" dirty="0" smtClean="0"/>
              <a:t> </a:t>
            </a:r>
            <a:r>
              <a:rPr lang="en-IN" sz="1600" dirty="0" smtClean="0"/>
              <a:t>and </a:t>
            </a:r>
            <a:r>
              <a:rPr lang="en-IN" sz="1600" dirty="0"/>
              <a:t>use this value to find the optimal values x and 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260" y="5663821"/>
            <a:ext cx="813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Note: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M is the max or min value of f(x, y) subject to the constraint g(x, y) = k, then the Lagrange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multiplier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US" dirty="0" smtClean="0"/>
              <a:t>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rate of change in M with respect to 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IN" dirty="0"/>
              <a:t>Procedure for Applying the Method of Lagrange Multipliers: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77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2" y="867191"/>
            <a:ext cx="7356143" cy="572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Feature Space and Kernel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78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16" y="831087"/>
            <a:ext cx="4248028" cy="244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0597" y="3277822"/>
            <a:ext cx="837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basic idea of SV machines</a:t>
            </a:r>
            <a:r>
              <a:rPr lang="en-IN" dirty="0" smtClean="0"/>
              <a:t>, is </a:t>
            </a:r>
            <a:r>
              <a:rPr lang="en-IN" dirty="0"/>
              <a:t>to map the data into </a:t>
            </a:r>
            <a:r>
              <a:rPr lang="en-IN" dirty="0" smtClean="0"/>
              <a:t>some </a:t>
            </a:r>
            <a:r>
              <a:rPr lang="en-IN" dirty="0"/>
              <a:t>other dot product space (called the </a:t>
            </a:r>
            <a:r>
              <a:rPr lang="en-IN" i="1" dirty="0" smtClean="0"/>
              <a:t>feature </a:t>
            </a:r>
            <a:r>
              <a:rPr lang="it-IT" i="1" dirty="0" smtClean="0"/>
              <a:t>space</a:t>
            </a:r>
            <a:r>
              <a:rPr lang="it-IT" dirty="0"/>
              <a:t>) </a:t>
            </a:r>
            <a:r>
              <a:rPr lang="it-IT" i="1" dirty="0"/>
              <a:t>F </a:t>
            </a:r>
            <a:r>
              <a:rPr lang="it-IT" dirty="0"/>
              <a:t>via a nonlinear </a:t>
            </a:r>
            <a:r>
              <a:rPr lang="it-IT" dirty="0" smtClean="0"/>
              <a:t>map</a:t>
            </a:r>
            <a:endParaRPr lang="en-IN" dirty="0"/>
          </a:p>
          <a:p>
            <a:endParaRPr lang="en-I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87" y="3968927"/>
            <a:ext cx="1751606" cy="4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778" y="4433376"/>
            <a:ext cx="827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 perform the above linear algorithm </a:t>
            </a:r>
            <a:r>
              <a:rPr lang="en-IN" dirty="0" smtClean="0"/>
              <a:t>in </a:t>
            </a:r>
            <a:r>
              <a:rPr lang="en-IN" i="1" dirty="0" smtClean="0"/>
              <a:t>F</a:t>
            </a:r>
            <a:r>
              <a:rPr lang="en-IN" dirty="0"/>
              <a:t>. </a:t>
            </a:r>
            <a:r>
              <a:rPr lang="en-IN" dirty="0" smtClean="0"/>
              <a:t> Pl note as stated this </a:t>
            </a:r>
            <a:r>
              <a:rPr lang="en-IN" dirty="0"/>
              <a:t>only requires </a:t>
            </a:r>
            <a:r>
              <a:rPr lang="en-IN" dirty="0" smtClean="0"/>
              <a:t>the evaluation </a:t>
            </a:r>
            <a:r>
              <a:rPr lang="en-IN" dirty="0"/>
              <a:t>of dot products.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35" y="4886741"/>
            <a:ext cx="2529527" cy="59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2138" y="5469554"/>
            <a:ext cx="816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Clearly, if </a:t>
            </a:r>
            <a:r>
              <a:rPr lang="en-IN" i="1" dirty="0"/>
              <a:t>F </a:t>
            </a:r>
            <a:r>
              <a:rPr lang="en-IN" dirty="0"/>
              <a:t>is high-dimensional, the right hand side of Equation will be very expensive to compute. In some cases, however, there is a simple </a:t>
            </a:r>
            <a:r>
              <a:rPr lang="en-IN" i="1" dirty="0"/>
              <a:t>kernel k </a:t>
            </a:r>
            <a:r>
              <a:rPr lang="en-IN" dirty="0"/>
              <a:t>that can be evaluated efficiently. </a:t>
            </a:r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79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069" y="1023582"/>
            <a:ext cx="870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Clearly, if </a:t>
            </a:r>
            <a:r>
              <a:rPr lang="en-IN" i="1" dirty="0"/>
              <a:t>F </a:t>
            </a:r>
            <a:r>
              <a:rPr lang="en-IN" dirty="0"/>
              <a:t>is high-dimensional, the </a:t>
            </a:r>
            <a:r>
              <a:rPr lang="en-IN" dirty="0" smtClean="0"/>
              <a:t>right hand side </a:t>
            </a:r>
            <a:r>
              <a:rPr lang="en-IN" dirty="0"/>
              <a:t>of Equation </a:t>
            </a:r>
            <a:r>
              <a:rPr lang="en-IN" dirty="0" smtClean="0"/>
              <a:t>will </a:t>
            </a:r>
            <a:r>
              <a:rPr lang="en-IN" dirty="0"/>
              <a:t>be very </a:t>
            </a:r>
            <a:r>
              <a:rPr lang="en-IN" dirty="0" smtClean="0"/>
              <a:t>expensive to </a:t>
            </a:r>
            <a:r>
              <a:rPr lang="en-IN" dirty="0"/>
              <a:t>compute. In some cases, however</a:t>
            </a:r>
            <a:r>
              <a:rPr lang="en-IN" dirty="0" smtClean="0"/>
              <a:t>, there </a:t>
            </a:r>
            <a:r>
              <a:rPr lang="en-IN" dirty="0"/>
              <a:t>is a simple </a:t>
            </a:r>
            <a:r>
              <a:rPr lang="en-IN" i="1" dirty="0"/>
              <a:t>kernel k </a:t>
            </a:r>
            <a:r>
              <a:rPr lang="en-IN" dirty="0"/>
              <a:t>that can be </a:t>
            </a:r>
            <a:r>
              <a:rPr lang="en-IN" dirty="0" smtClean="0"/>
              <a:t>evaluated efficiently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2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785" y="1569494"/>
            <a:ext cx="8420669" cy="503602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883" y="262933"/>
            <a:ext cx="9143999" cy="654050"/>
          </a:xfrm>
        </p:spPr>
        <p:txBody>
          <a:bodyPr/>
          <a:lstStyle/>
          <a:p>
            <a:r>
              <a:rPr lang="en-US" altLang="zh-TW" dirty="0" smtClean="0"/>
              <a:t>Learning system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33015" y="2804588"/>
            <a:ext cx="148280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Samples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92080" y="2804588"/>
            <a:ext cx="147721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Learning Method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33027" y="4343615"/>
            <a:ext cx="13670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System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13" idx="3"/>
            <a:endCxn id="27" idx="1"/>
          </p:cNvCxnSpPr>
          <p:nvPr/>
        </p:nvCxnSpPr>
        <p:spPr>
          <a:xfrm>
            <a:off x="2915816" y="3220087"/>
            <a:ext cx="1217211" cy="13543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6" idx="1"/>
          </p:cNvCxnSpPr>
          <p:nvPr/>
        </p:nvCxnSpPr>
        <p:spPr>
          <a:xfrm>
            <a:off x="3419872" y="3220086"/>
            <a:ext cx="187220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3"/>
          </p:cNvCxnSpPr>
          <p:nvPr/>
        </p:nvCxnSpPr>
        <p:spPr>
          <a:xfrm>
            <a:off x="6769290" y="3220087"/>
            <a:ext cx="6470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7" idx="3"/>
            <a:endCxn id="26" idx="2"/>
          </p:cNvCxnSpPr>
          <p:nvPr/>
        </p:nvCxnSpPr>
        <p:spPr>
          <a:xfrm flipV="1">
            <a:off x="5500048" y="3635585"/>
            <a:ext cx="530637" cy="9388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133027" y="4965677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890276" y="2387672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7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5356" y="2544385"/>
            <a:ext cx="597328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400" b="1" spc="500" dirty="0">
                <a:solidFill>
                  <a:srgbClr val="002060"/>
                </a:solidFill>
                <a:effectLst/>
                <a:latin typeface="Candara" panose="020E0502030303020204" pitchFamily="34" charset="0"/>
                <a:ea typeface="ＭＳ Ｐゴシック" charset="-128"/>
                <a:cs typeface="Arial" pitchFamily="34" charset="0"/>
              </a:rPr>
              <a:t>THANK  YOU</a:t>
            </a:r>
            <a:r>
              <a:rPr lang="en-US" sz="4400" b="1" spc="500" dirty="0" smtClean="0">
                <a:solidFill>
                  <a:srgbClr val="002060"/>
                </a:solidFill>
                <a:effectLst/>
                <a:latin typeface="Candara" panose="020E0502030303020204" pitchFamily="34" charset="0"/>
                <a:ea typeface="ＭＳ Ｐゴシック" charset="-128"/>
                <a:cs typeface="Arial" pitchFamily="34" charset="0"/>
              </a:rPr>
              <a:t>!</a:t>
            </a:r>
            <a:endParaRPr lang="en-US" sz="3200" b="1" i="1" spc="500" dirty="0">
              <a:solidFill>
                <a:srgbClr val="002060"/>
              </a:solidFill>
              <a:effectLst/>
              <a:latin typeface="Candara" panose="020E0502030303020204" pitchFamily="34" charset="0"/>
              <a:ea typeface="ＭＳ Ｐゴシック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899" y="1542197"/>
            <a:ext cx="8516202" cy="521344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流程圖: 程序 177"/>
          <p:cNvSpPr/>
          <p:nvPr/>
        </p:nvSpPr>
        <p:spPr>
          <a:xfrm>
            <a:off x="5940152" y="393305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流程圖: 程序 159"/>
          <p:cNvSpPr/>
          <p:nvPr/>
        </p:nvSpPr>
        <p:spPr>
          <a:xfrm>
            <a:off x="3347864" y="177281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程序 120"/>
          <p:cNvSpPr/>
          <p:nvPr/>
        </p:nvSpPr>
        <p:spPr>
          <a:xfrm>
            <a:off x="755576" y="3904621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29" y="317525"/>
            <a:ext cx="6948264" cy="654050"/>
          </a:xfrm>
        </p:spPr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106" name="乘號 105"/>
          <p:cNvSpPr/>
          <p:nvPr/>
        </p:nvSpPr>
        <p:spPr>
          <a:xfrm>
            <a:off x="1043608" y="419265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乘號 106"/>
          <p:cNvSpPr/>
          <p:nvPr/>
        </p:nvSpPr>
        <p:spPr>
          <a:xfrm>
            <a:off x="1259632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乘號 107"/>
          <p:cNvSpPr/>
          <p:nvPr/>
        </p:nvSpPr>
        <p:spPr>
          <a:xfrm>
            <a:off x="1331640" y="412064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乘號 108"/>
          <p:cNvSpPr/>
          <p:nvPr/>
        </p:nvSpPr>
        <p:spPr>
          <a:xfrm>
            <a:off x="1043608" y="440867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乘號 109"/>
          <p:cNvSpPr/>
          <p:nvPr/>
        </p:nvSpPr>
        <p:spPr>
          <a:xfrm>
            <a:off x="1547664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乘號 110"/>
          <p:cNvSpPr/>
          <p:nvPr/>
        </p:nvSpPr>
        <p:spPr>
          <a:xfrm>
            <a:off x="1475656" y="455269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乘號 111"/>
          <p:cNvSpPr/>
          <p:nvPr/>
        </p:nvSpPr>
        <p:spPr>
          <a:xfrm>
            <a:off x="1187624" y="462470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接點 112"/>
          <p:cNvSpPr/>
          <p:nvPr/>
        </p:nvSpPr>
        <p:spPr>
          <a:xfrm>
            <a:off x="1907704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4" name="流程圖: 接點 113"/>
          <p:cNvSpPr/>
          <p:nvPr/>
        </p:nvSpPr>
        <p:spPr>
          <a:xfrm>
            <a:off x="1691680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5" name="流程圖: 接點 114"/>
          <p:cNvSpPr/>
          <p:nvPr/>
        </p:nvSpPr>
        <p:spPr>
          <a:xfrm>
            <a:off x="2195736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流程圖: 接點 115"/>
          <p:cNvSpPr/>
          <p:nvPr/>
        </p:nvSpPr>
        <p:spPr>
          <a:xfrm>
            <a:off x="1979712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7" name="流程圖: 接點 116"/>
          <p:cNvSpPr/>
          <p:nvPr/>
        </p:nvSpPr>
        <p:spPr>
          <a:xfrm>
            <a:off x="1835696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流程圖: 接點 117"/>
          <p:cNvSpPr/>
          <p:nvPr/>
        </p:nvSpPr>
        <p:spPr>
          <a:xfrm>
            <a:off x="2267744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118"/>
          <p:cNvSpPr/>
          <p:nvPr/>
        </p:nvSpPr>
        <p:spPr>
          <a:xfrm>
            <a:off x="2123728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1979712" y="548879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乘號 121"/>
          <p:cNvSpPr/>
          <p:nvPr/>
        </p:nvSpPr>
        <p:spPr>
          <a:xfrm>
            <a:off x="3635896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乘號 122"/>
          <p:cNvSpPr/>
          <p:nvPr/>
        </p:nvSpPr>
        <p:spPr>
          <a:xfrm>
            <a:off x="385192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乘號 123"/>
          <p:cNvSpPr/>
          <p:nvPr/>
        </p:nvSpPr>
        <p:spPr>
          <a:xfrm>
            <a:off x="377991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乘號 124"/>
          <p:cNvSpPr/>
          <p:nvPr/>
        </p:nvSpPr>
        <p:spPr>
          <a:xfrm>
            <a:off x="363589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125"/>
          <p:cNvSpPr/>
          <p:nvPr/>
        </p:nvSpPr>
        <p:spPr>
          <a:xfrm>
            <a:off x="3419872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126"/>
          <p:cNvSpPr/>
          <p:nvPr/>
        </p:nvSpPr>
        <p:spPr>
          <a:xfrm>
            <a:off x="40679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127"/>
          <p:cNvSpPr/>
          <p:nvPr/>
        </p:nvSpPr>
        <p:spPr>
          <a:xfrm>
            <a:off x="377991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128"/>
          <p:cNvSpPr/>
          <p:nvPr/>
        </p:nvSpPr>
        <p:spPr>
          <a:xfrm>
            <a:off x="428396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乘號 129"/>
          <p:cNvSpPr/>
          <p:nvPr/>
        </p:nvSpPr>
        <p:spPr>
          <a:xfrm>
            <a:off x="464400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乘號 130"/>
          <p:cNvSpPr/>
          <p:nvPr/>
        </p:nvSpPr>
        <p:spPr>
          <a:xfrm>
            <a:off x="4427984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乘號 131"/>
          <p:cNvSpPr/>
          <p:nvPr/>
        </p:nvSpPr>
        <p:spPr>
          <a:xfrm>
            <a:off x="4427984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乘號 132"/>
          <p:cNvSpPr/>
          <p:nvPr/>
        </p:nvSpPr>
        <p:spPr>
          <a:xfrm>
            <a:off x="413995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乘號 133"/>
          <p:cNvSpPr/>
          <p:nvPr/>
        </p:nvSpPr>
        <p:spPr>
          <a:xfrm>
            <a:off x="3923928" y="21328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乘號 134"/>
          <p:cNvSpPr/>
          <p:nvPr/>
        </p:nvSpPr>
        <p:spPr>
          <a:xfrm>
            <a:off x="4139952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乘號 135"/>
          <p:cNvSpPr/>
          <p:nvPr/>
        </p:nvSpPr>
        <p:spPr>
          <a:xfrm>
            <a:off x="341987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接點 136"/>
          <p:cNvSpPr/>
          <p:nvPr/>
        </p:nvSpPr>
        <p:spPr>
          <a:xfrm>
            <a:off x="4644008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8" name="流程圖: 接點 137"/>
          <p:cNvSpPr/>
          <p:nvPr/>
        </p:nvSpPr>
        <p:spPr>
          <a:xfrm>
            <a:off x="4427984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流程圖: 接點 138"/>
          <p:cNvSpPr/>
          <p:nvPr/>
        </p:nvSpPr>
        <p:spPr>
          <a:xfrm>
            <a:off x="493204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0" name="流程圖: 接點 139"/>
          <p:cNvSpPr/>
          <p:nvPr/>
        </p:nvSpPr>
        <p:spPr>
          <a:xfrm>
            <a:off x="4716016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1" name="流程圖: 接點 140"/>
          <p:cNvSpPr/>
          <p:nvPr/>
        </p:nvSpPr>
        <p:spPr>
          <a:xfrm>
            <a:off x="4572000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2" name="流程圖: 接點 141"/>
          <p:cNvSpPr/>
          <p:nvPr/>
        </p:nvSpPr>
        <p:spPr>
          <a:xfrm>
            <a:off x="5004048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流程圖: 接點 142"/>
          <p:cNvSpPr/>
          <p:nvPr/>
        </p:nvSpPr>
        <p:spPr>
          <a:xfrm>
            <a:off x="4860032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流程圖: 接點 143"/>
          <p:cNvSpPr/>
          <p:nvPr/>
        </p:nvSpPr>
        <p:spPr>
          <a:xfrm>
            <a:off x="4716016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5" name="流程圖: 接點 144"/>
          <p:cNvSpPr/>
          <p:nvPr/>
        </p:nvSpPr>
        <p:spPr>
          <a:xfrm>
            <a:off x="5076056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6" name="流程圖: 接點 145"/>
          <p:cNvSpPr/>
          <p:nvPr/>
        </p:nvSpPr>
        <p:spPr>
          <a:xfrm>
            <a:off x="5292080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流程圖: 接點 146"/>
          <p:cNvSpPr/>
          <p:nvPr/>
        </p:nvSpPr>
        <p:spPr>
          <a:xfrm>
            <a:off x="5220072" y="31409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8" name="流程圖: 接點 147"/>
          <p:cNvSpPr/>
          <p:nvPr/>
        </p:nvSpPr>
        <p:spPr>
          <a:xfrm>
            <a:off x="529208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9" name="流程圖: 接點 148"/>
          <p:cNvSpPr/>
          <p:nvPr/>
        </p:nvSpPr>
        <p:spPr>
          <a:xfrm>
            <a:off x="5076056" y="32849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0" name="流程圖: 接點 149"/>
          <p:cNvSpPr/>
          <p:nvPr/>
        </p:nvSpPr>
        <p:spPr>
          <a:xfrm>
            <a:off x="4211960" y="29249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1" name="流程圖: 接點 150"/>
          <p:cNvSpPr/>
          <p:nvPr/>
        </p:nvSpPr>
        <p:spPr>
          <a:xfrm>
            <a:off x="442798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2" name="流程圖: 接點 151"/>
          <p:cNvSpPr/>
          <p:nvPr/>
        </p:nvSpPr>
        <p:spPr>
          <a:xfrm>
            <a:off x="428396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3" name="流程圖: 接點 152"/>
          <p:cNvSpPr/>
          <p:nvPr/>
        </p:nvSpPr>
        <p:spPr>
          <a:xfrm>
            <a:off x="4067944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4" name="流程圖: 接點 153"/>
          <p:cNvSpPr/>
          <p:nvPr/>
        </p:nvSpPr>
        <p:spPr>
          <a:xfrm>
            <a:off x="4860032" y="34290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5" name="流程圖: 接點 154"/>
          <p:cNvSpPr/>
          <p:nvPr/>
        </p:nvSpPr>
        <p:spPr>
          <a:xfrm>
            <a:off x="406794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6" name="流程圖: 接點 155"/>
          <p:cNvSpPr/>
          <p:nvPr/>
        </p:nvSpPr>
        <p:spPr>
          <a:xfrm>
            <a:off x="4716016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流程圖: 接點 156"/>
          <p:cNvSpPr/>
          <p:nvPr/>
        </p:nvSpPr>
        <p:spPr>
          <a:xfrm>
            <a:off x="4283968" y="2564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8" name="乘號 157"/>
          <p:cNvSpPr/>
          <p:nvPr/>
        </p:nvSpPr>
        <p:spPr>
          <a:xfrm>
            <a:off x="4211960" y="33569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乘號 158"/>
          <p:cNvSpPr/>
          <p:nvPr/>
        </p:nvSpPr>
        <p:spPr>
          <a:xfrm>
            <a:off x="50760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/>
          <p:cNvSpPr txBox="1"/>
          <p:nvPr/>
        </p:nvSpPr>
        <p:spPr>
          <a:xfrm>
            <a:off x="1280648" y="5877586"/>
            <a:ext cx="1817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Training set </a:t>
            </a:r>
            <a:r>
              <a:rPr lang="en-US" altLang="zh-TW" sz="2000" dirty="0" smtClean="0">
                <a:solidFill>
                  <a:srgbClr val="FF0000"/>
                </a:solidFill>
              </a:rPr>
              <a:t>(observed)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3851919" y="3717032"/>
            <a:ext cx="170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Universal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 smtClean="0"/>
          </a:p>
        </p:txBody>
      </p:sp>
      <p:sp>
        <p:nvSpPr>
          <p:cNvPr id="163" name="乘號 162"/>
          <p:cNvSpPr/>
          <p:nvPr/>
        </p:nvSpPr>
        <p:spPr>
          <a:xfrm>
            <a:off x="6228184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乘號 163"/>
          <p:cNvSpPr/>
          <p:nvPr/>
        </p:nvSpPr>
        <p:spPr>
          <a:xfrm>
            <a:off x="6444208" y="40770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乘號 164"/>
          <p:cNvSpPr/>
          <p:nvPr/>
        </p:nvSpPr>
        <p:spPr>
          <a:xfrm>
            <a:off x="6732240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乘號 165"/>
          <p:cNvSpPr/>
          <p:nvPr/>
        </p:nvSpPr>
        <p:spPr>
          <a:xfrm>
            <a:off x="7092280" y="39330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乘號 166"/>
          <p:cNvSpPr/>
          <p:nvPr/>
        </p:nvSpPr>
        <p:spPr>
          <a:xfrm>
            <a:off x="687625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乘號 167"/>
          <p:cNvSpPr/>
          <p:nvPr/>
        </p:nvSpPr>
        <p:spPr>
          <a:xfrm>
            <a:off x="6660232" y="458112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乘號 168"/>
          <p:cNvSpPr/>
          <p:nvPr/>
        </p:nvSpPr>
        <p:spPr>
          <a:xfrm>
            <a:off x="6372200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流程圖: 接點 169"/>
          <p:cNvSpPr/>
          <p:nvPr/>
        </p:nvSpPr>
        <p:spPr>
          <a:xfrm>
            <a:off x="7092280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1" name="流程圖: 接點 170"/>
          <p:cNvSpPr/>
          <p:nvPr/>
        </p:nvSpPr>
        <p:spPr>
          <a:xfrm>
            <a:off x="6876256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2" name="流程圖: 接點 171"/>
          <p:cNvSpPr/>
          <p:nvPr/>
        </p:nvSpPr>
        <p:spPr>
          <a:xfrm>
            <a:off x="7380312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3" name="流程圖: 接點 172"/>
          <p:cNvSpPr/>
          <p:nvPr/>
        </p:nvSpPr>
        <p:spPr>
          <a:xfrm>
            <a:off x="7164288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4" name="流程圖: 接點 173"/>
          <p:cNvSpPr/>
          <p:nvPr/>
        </p:nvSpPr>
        <p:spPr>
          <a:xfrm>
            <a:off x="7020272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5" name="流程圖: 接點 174"/>
          <p:cNvSpPr/>
          <p:nvPr/>
        </p:nvSpPr>
        <p:spPr>
          <a:xfrm>
            <a:off x="745232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6" name="流程圖: 接點 175"/>
          <p:cNvSpPr/>
          <p:nvPr/>
        </p:nvSpPr>
        <p:spPr>
          <a:xfrm>
            <a:off x="7308304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7" name="流程圖: 接點 176"/>
          <p:cNvSpPr/>
          <p:nvPr/>
        </p:nvSpPr>
        <p:spPr>
          <a:xfrm>
            <a:off x="6948264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62210" y="5886953"/>
            <a:ext cx="1782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Testing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/>
          </a:p>
        </p:txBody>
      </p:sp>
      <p:sp>
        <p:nvSpPr>
          <p:cNvPr id="180" name="乘號 179"/>
          <p:cNvSpPr/>
          <p:nvPr/>
        </p:nvSpPr>
        <p:spPr>
          <a:xfrm>
            <a:off x="651621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乘號 180"/>
          <p:cNvSpPr/>
          <p:nvPr/>
        </p:nvSpPr>
        <p:spPr>
          <a:xfrm>
            <a:off x="7164288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乘號 181"/>
          <p:cNvSpPr/>
          <p:nvPr/>
        </p:nvSpPr>
        <p:spPr>
          <a:xfrm>
            <a:off x="7452320" y="479715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6732240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流程圖: 接點 183"/>
          <p:cNvSpPr/>
          <p:nvPr/>
        </p:nvSpPr>
        <p:spPr>
          <a:xfrm>
            <a:off x="6588224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5" name="流程圖: 接點 184"/>
          <p:cNvSpPr/>
          <p:nvPr/>
        </p:nvSpPr>
        <p:spPr>
          <a:xfrm>
            <a:off x="6588224" y="5461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6" name="流程圖: 接點 185"/>
          <p:cNvSpPr/>
          <p:nvPr/>
        </p:nvSpPr>
        <p:spPr>
          <a:xfrm>
            <a:off x="7164288" y="43651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7" name="流程圖: 接點 186"/>
          <p:cNvSpPr/>
          <p:nvPr/>
        </p:nvSpPr>
        <p:spPr>
          <a:xfrm>
            <a:off x="7524328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 flipH="1">
            <a:off x="2483768" y="2708920"/>
            <a:ext cx="7200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6084168" y="2708920"/>
            <a:ext cx="756086" cy="1080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0800000" flipV="1">
            <a:off x="899592" y="4120645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0800000" flipV="1">
            <a:off x="6084168" y="4077072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乘號 191"/>
          <p:cNvSpPr/>
          <p:nvPr/>
        </p:nvSpPr>
        <p:spPr>
          <a:xfrm>
            <a:off x="47160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乘號 192"/>
          <p:cNvSpPr/>
          <p:nvPr/>
        </p:nvSpPr>
        <p:spPr>
          <a:xfrm>
            <a:off x="4932040" y="22768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流程圖: 接點 193"/>
          <p:cNvSpPr/>
          <p:nvPr/>
        </p:nvSpPr>
        <p:spPr>
          <a:xfrm>
            <a:off x="392392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5" name="流程圖: 接點 194"/>
          <p:cNvSpPr/>
          <p:nvPr/>
        </p:nvSpPr>
        <p:spPr>
          <a:xfrm>
            <a:off x="3779912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6" name="流程圖: 接點 195"/>
          <p:cNvSpPr/>
          <p:nvPr/>
        </p:nvSpPr>
        <p:spPr>
          <a:xfrm>
            <a:off x="3851920" y="33737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7" name="乘號 196"/>
          <p:cNvSpPr/>
          <p:nvPr/>
        </p:nvSpPr>
        <p:spPr>
          <a:xfrm>
            <a:off x="6948264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流程圖: 接點 197"/>
          <p:cNvSpPr/>
          <p:nvPr/>
        </p:nvSpPr>
        <p:spPr>
          <a:xfrm>
            <a:off x="637220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9" name="手繪多邊形 198"/>
          <p:cNvSpPr/>
          <p:nvPr/>
        </p:nvSpPr>
        <p:spPr>
          <a:xfrm>
            <a:off x="1483940" y="3976812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 199"/>
          <p:cNvSpPr/>
          <p:nvPr/>
        </p:nvSpPr>
        <p:spPr>
          <a:xfrm>
            <a:off x="6588224" y="4005064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流程圖: 接點 200"/>
          <p:cNvSpPr/>
          <p:nvPr/>
        </p:nvSpPr>
        <p:spPr>
          <a:xfrm>
            <a:off x="6372200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86453" y="2848870"/>
            <a:ext cx="202647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Data acquisition</a:t>
            </a:r>
            <a:endParaRPr lang="zh-TW" altLang="en-US" sz="2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6516216" y="2852936"/>
            <a:ext cx="201622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Practical usage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1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o Tinto Innovation Cen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665546"/>
        </a:dk1>
        <a:lt1>
          <a:srgbClr val="FFFFFF"/>
        </a:lt1>
        <a:dk2>
          <a:srgbClr val="007EA3"/>
        </a:dk2>
        <a:lt2>
          <a:srgbClr val="CAC0B6"/>
        </a:lt2>
        <a:accent1>
          <a:srgbClr val="A0CFEB"/>
        </a:accent1>
        <a:accent2>
          <a:srgbClr val="002C5F"/>
        </a:accent2>
        <a:accent3>
          <a:srgbClr val="FFFFFF"/>
        </a:accent3>
        <a:accent4>
          <a:srgbClr val="56473A"/>
        </a:accent4>
        <a:accent5>
          <a:srgbClr val="CDE4F3"/>
        </a:accent5>
        <a:accent6>
          <a:srgbClr val="002755"/>
        </a:accent6>
        <a:hlink>
          <a:srgbClr val="70A489"/>
        </a:hlink>
        <a:folHlink>
          <a:srgbClr val="E8C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F1B0B11CF73408F4D5AE3BAE6D016" ma:contentTypeVersion="0" ma:contentTypeDescription="Create a new document." ma:contentTypeScope="" ma:versionID="f741202154a543f37c1340adcfa03f7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03047FA-10D6-4DF0-BD00-050CFBA913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422A4A-5F08-4D00-BACA-062F1E64657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F6800A1-EF31-4318-93EA-4430E4B3A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41855</TotalTime>
  <Words>2858</Words>
  <Application>Microsoft Office PowerPoint</Application>
  <PresentationFormat>On-screen Show (4:3)</PresentationFormat>
  <Paragraphs>458</Paragraphs>
  <Slides>80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Rio Tinto Innovation Centre</vt:lpstr>
      <vt:lpstr>Custom Design</vt:lpstr>
      <vt:lpstr>Document</vt:lpstr>
      <vt:lpstr>Machine Learning </vt:lpstr>
      <vt:lpstr>A Few Quotes</vt:lpstr>
      <vt:lpstr>What is Learning ?</vt:lpstr>
      <vt:lpstr>So What Is Machine Learning?</vt:lpstr>
      <vt:lpstr>Machine Learning…….</vt:lpstr>
      <vt:lpstr>Why “Learn”?</vt:lpstr>
      <vt:lpstr>What We Talk About When We  Talk About“Learning”</vt:lpstr>
      <vt:lpstr>Learning system model</vt:lpstr>
      <vt:lpstr>Training and testing</vt:lpstr>
      <vt:lpstr>Training and testing</vt:lpstr>
      <vt:lpstr>Performance</vt:lpstr>
      <vt:lpstr>Algorithms</vt:lpstr>
      <vt:lpstr>Algorithms</vt:lpstr>
      <vt:lpstr>Supervised learning</vt:lpstr>
      <vt:lpstr>Unsupervised learning</vt:lpstr>
      <vt:lpstr>Algorithms</vt:lpstr>
      <vt:lpstr>What are we seeking?</vt:lpstr>
      <vt:lpstr>Learning techniques</vt:lpstr>
      <vt:lpstr>Learning techniques</vt:lpstr>
      <vt:lpstr>Learning Associations</vt:lpstr>
      <vt:lpstr>Classification</vt:lpstr>
      <vt:lpstr>Classification: Applications</vt:lpstr>
      <vt:lpstr>Face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Vector Machine</vt:lpstr>
      <vt:lpstr>Support Vector Machine</vt:lpstr>
      <vt:lpstr>SVM Classification</vt:lpstr>
      <vt:lpstr>SVM Classification</vt:lpstr>
      <vt:lpstr>SVM Classification</vt:lpstr>
      <vt:lpstr>SVM Classification</vt:lpstr>
      <vt:lpstr>Support Vector Machine</vt:lpstr>
      <vt:lpstr>Support Vector Machine</vt:lpstr>
      <vt:lpstr>Support Vector Machine  cont..</vt:lpstr>
      <vt:lpstr>Support Vectors</vt:lpstr>
      <vt:lpstr>Support Vector Machine  cont..</vt:lpstr>
      <vt:lpstr>Constrained Optimization Problem</vt:lpstr>
      <vt:lpstr>Procedure for Applying the Method of Lagrange Multipliers: </vt:lpstr>
      <vt:lpstr>Feature Space and Kernel</vt:lpstr>
      <vt:lpstr>Support Vector Machine</vt:lpstr>
      <vt:lpstr>PowerPoint Presentation</vt:lpstr>
    </vt:vector>
  </TitlesOfParts>
  <Company>Rio Tinto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RTIC Updates (2012-Q1)</dc:title>
  <dc:creator>Kedar Pimplikar</dc:creator>
  <cp:lastModifiedBy>Pradeep Bilurkar (RTIC)</cp:lastModifiedBy>
  <cp:revision>1823</cp:revision>
  <cp:lastPrinted>2014-01-17T04:47:16Z</cp:lastPrinted>
  <dcterms:created xsi:type="dcterms:W3CDTF">2012-03-23T09:17:32Z</dcterms:created>
  <dcterms:modified xsi:type="dcterms:W3CDTF">2015-04-27T05:21:01Z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0x0101002A7F1B0B11CF73408F4D5AE3BAE6D016</vt:lpwstr>
  </property>
</Properties>
</file>