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handoutMasterIdLst>
    <p:handoutMasterId r:id="rId22"/>
  </p:handoutMasterIdLst>
  <p:sldIdLst>
    <p:sldId id="259" r:id="rId2"/>
    <p:sldId id="268" r:id="rId3"/>
    <p:sldId id="269" r:id="rId4"/>
    <p:sldId id="284" r:id="rId5"/>
    <p:sldId id="271" r:id="rId6"/>
    <p:sldId id="272" r:id="rId7"/>
    <p:sldId id="266" r:id="rId8"/>
    <p:sldId id="283" r:id="rId9"/>
    <p:sldId id="273" r:id="rId10"/>
    <p:sldId id="274" r:id="rId11"/>
    <p:sldId id="275" r:id="rId12"/>
    <p:sldId id="276" r:id="rId13"/>
    <p:sldId id="277" r:id="rId14"/>
    <p:sldId id="278" r:id="rId15"/>
    <p:sldId id="279" r:id="rId16"/>
    <p:sldId id="280" r:id="rId17"/>
    <p:sldId id="281" r:id="rId18"/>
    <p:sldId id="282" r:id="rId19"/>
    <p:sldId id="28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74" autoAdjust="0"/>
    <p:restoredTop sz="83977" autoAdjust="0"/>
  </p:normalViewPr>
  <p:slideViewPr>
    <p:cSldViewPr>
      <p:cViewPr>
        <p:scale>
          <a:sx n="100" d="100"/>
          <a:sy n="100" d="100"/>
        </p:scale>
        <p:origin x="-1974" y="-37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5" d="100"/>
          <a:sy n="85" d="100"/>
        </p:scale>
        <p:origin x="-383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2/9/2017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4043570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2/9/2017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85595610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E78F50-1593-4100-9D41-55C3D060176E}" type="slidenum">
              <a:rPr lang="en-US" altLang="en-US"/>
              <a:pPr/>
              <a:t>4</a:t>
            </a:fld>
            <a:endParaRPr lang="en-US" altLang="en-US"/>
          </a:p>
        </p:txBody>
      </p:sp>
      <p:sp>
        <p:nvSpPr>
          <p:cNvPr id="17410" name="Rectangle 2"/>
          <p:cNvSpPr>
            <a:spLocks noGrp="1" noRot="1" noChangeAspect="1" noChangeArrowheads="1" noTextEdit="1"/>
          </p:cNvSpPr>
          <p:nvPr>
            <p:ph type="sldImg"/>
          </p:nvPr>
        </p:nvSpPr>
        <p:spPr>
          <a:xfrm>
            <a:off x="1154113" y="693738"/>
            <a:ext cx="4552950" cy="3414712"/>
          </a:xfrm>
          <a:ln/>
        </p:spPr>
      </p:sp>
      <p:sp>
        <p:nvSpPr>
          <p:cNvPr id="17411" name="Rectangle 3"/>
          <p:cNvSpPr>
            <a:spLocks noGrp="1" noChangeArrowheads="1"/>
          </p:cNvSpPr>
          <p:nvPr>
            <p:ph type="body" idx="1"/>
          </p:nvPr>
        </p:nvSpPr>
        <p:spPr>
          <a:xfrm>
            <a:off x="912813" y="4343400"/>
            <a:ext cx="5030787" cy="4113213"/>
          </a:xfrm>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68692B61-E764-412A-88EA-EB5B7C4E629F}" type="datetime1">
              <a:rPr lang="en-US" smtClean="0"/>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152400"/>
            <a:ext cx="8001000" cy="685800"/>
          </a:xfrm>
        </p:spPr>
        <p:txBody>
          <a:bodyPr anchor="ctr" anchorCtr="0">
            <a:normAutofit/>
          </a:bodyPr>
          <a:lstStyle>
            <a:lvl1pPr algn="l">
              <a:defRPr lang="en-US" sz="3200" baseline="0" dirty="0">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762000" y="1143000"/>
            <a:ext cx="8077200" cy="5029199"/>
          </a:xfrm>
        </p:spPr>
        <p:txBody>
          <a:bodyPr>
            <a:normAutofit/>
          </a:bodyPr>
          <a:lstStyle>
            <a:lvl1pPr algn="just">
              <a:defRPr sz="1600" baseline="0">
                <a:latin typeface="Arial" panose="020B0604020202020204" pitchFamily="34" charset="0"/>
              </a:defRPr>
            </a:lvl1pPr>
            <a:lvl2pPr algn="just">
              <a:defRPr sz="1600" baseline="0">
                <a:latin typeface="Arial" panose="020B0604020202020204" pitchFamily="34" charset="0"/>
              </a:defRPr>
            </a:lvl2pPr>
            <a:lvl3pPr algn="just">
              <a:defRPr sz="1600" baseline="0">
                <a:latin typeface="Arial" panose="020B0604020202020204" pitchFamily="34" charset="0"/>
              </a:defRPr>
            </a:lvl3pPr>
            <a:lvl4pPr algn="just">
              <a:defRPr sz="1600" baseline="0">
                <a:latin typeface="Arial" panose="020B0604020202020204" pitchFamily="34" charset="0"/>
              </a:defRPr>
            </a:lvl4pPr>
            <a:lvl5pPr algn="just">
              <a:defRPr sz="1600" baseline="0">
                <a:latin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62000" y="6324600"/>
            <a:ext cx="2133600" cy="365125"/>
          </a:xfrm>
        </p:spPr>
        <p:txBody>
          <a:bodyPr/>
          <a:lstStyle/>
          <a:p>
            <a:fld id="{FDA4EA2C-4819-4A80-8F95-F779EE04D339}" type="datetime1">
              <a:rPr lang="en-US" smtClean="0"/>
              <a:t>2/9/2017</a:t>
            </a:fld>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EF842C-521E-4C30-AA5E-6341CF02E2D9}" type="datetime1">
              <a:rPr lang="en-US" smtClean="0"/>
              <a:t>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656782" y="304800"/>
            <a:ext cx="8077200" cy="4873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66307" y="990600"/>
            <a:ext cx="8077200" cy="5135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28A37-FC42-4085-858F-1E542DA69968}" type="datetime1">
              <a:rPr lang="en-US" smtClean="0"/>
              <a:t>2/9/2017</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Lst>
  <p:transition spd="slow">
    <p:wipe dir="d"/>
  </p:transition>
  <p:timing>
    <p:tnLst>
      <p:par>
        <p:cTn id="1" dur="indefinite" restart="never" nodeType="tmRoot"/>
      </p:par>
    </p:tnLst>
  </p:timing>
  <p:hf sldNum="0" hdr="0" ftr="0"/>
  <p:txStyles>
    <p:titleStyle>
      <a:lvl1pPr algn="l" defTabSz="914400" rtl="0" eaLnBrk="1" latinLnBrk="0" hangingPunct="1">
        <a:spcBef>
          <a:spcPct val="0"/>
        </a:spcBef>
        <a:buNone/>
        <a:defRPr lang="en-US" sz="3200" kern="1200" baseline="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jennessent.com/arcview/mahalanobis_references.htm#Farber" TargetMode="External"/><Relationship Id="rId2" Type="http://schemas.openxmlformats.org/officeDocument/2006/relationships/hyperlink" Target="http://www.jennessent.com/arcview/mahalanobis_references.htm#Clark"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www.jennessent.com/arcview/mahalanobis_references.htm#Draper" TargetMode="External"/><Relationship Id="rId3" Type="http://schemas.openxmlformats.org/officeDocument/2006/relationships/hyperlink" Target="http://www.jennessent.com/arcview/mahalanobis_references.htm#Knick" TargetMode="External"/><Relationship Id="rId7" Type="http://schemas.openxmlformats.org/officeDocument/2006/relationships/hyperlink" Target="http://www.jennessent.com/arcview/mahalanobis_references.htm#Golub" TargetMode="External"/><Relationship Id="rId2" Type="http://schemas.openxmlformats.org/officeDocument/2006/relationships/hyperlink" Target="http://www.jennessent.com/arcview/mahalanobis_references.htm#Clark" TargetMode="External"/><Relationship Id="rId1" Type="http://schemas.openxmlformats.org/officeDocument/2006/relationships/slideLayout" Target="../slideLayouts/slideLayout3.xml"/><Relationship Id="rId6" Type="http://schemas.openxmlformats.org/officeDocument/2006/relationships/hyperlink" Target="http://www.jennessent.com/arcview/mahalanobis_references.htm#Neter" TargetMode="External"/><Relationship Id="rId5" Type="http://schemas.openxmlformats.org/officeDocument/2006/relationships/hyperlink" Target="http://www.jennessent.com/arcview/mahalanobis_references.htm#Conover" TargetMode="External"/><Relationship Id="rId10" Type="http://schemas.openxmlformats.org/officeDocument/2006/relationships/hyperlink" Target="http://www.jennessent.com/arcview/mahalanobis_references.htm#Press" TargetMode="External"/><Relationship Id="rId4" Type="http://schemas.openxmlformats.org/officeDocument/2006/relationships/hyperlink" Target="http://www.jennessent.com/arcview/mahalanobis_references.htm#Farber" TargetMode="External"/><Relationship Id="rId9" Type="http://schemas.openxmlformats.org/officeDocument/2006/relationships/hyperlink" Target="http://www.jennessent.com/arcview/mahalanobis_references.htm#Meye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hyperlink" Target="https://en.wikipedia.org/wiki/Phi_(letter)"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2.xml"/><Relationship Id="rId7"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3695700" y="2209800"/>
            <a:ext cx="5410200" cy="685800"/>
          </a:xfrm>
        </p:spPr>
        <p:txBody>
          <a:bodyPr>
            <a:normAutofit/>
          </a:bodyPr>
          <a:lstStyle/>
          <a:p>
            <a:pPr algn="ctr"/>
            <a:r>
              <a:rPr lang="en-US" altLang="en-US" dirty="0" err="1"/>
              <a:t>Mahanalobis</a:t>
            </a:r>
            <a:r>
              <a:rPr lang="en-US" altLang="en-US" dirty="0"/>
              <a:t> Distance</a:t>
            </a:r>
            <a:endParaRPr lang="en-US" dirty="0"/>
          </a:p>
        </p:txBody>
      </p:sp>
      <p:sp>
        <p:nvSpPr>
          <p:cNvPr id="3" name="Subtitle 2"/>
          <p:cNvSpPr>
            <a:spLocks noGrp="1"/>
          </p:cNvSpPr>
          <p:nvPr>
            <p:ph type="subTitle" idx="1"/>
            <p:custDataLst>
              <p:tags r:id="rId3"/>
            </p:custDataLst>
          </p:nvPr>
        </p:nvSpPr>
        <p:spPr>
          <a:xfrm>
            <a:off x="4114800" y="4191000"/>
            <a:ext cx="4772528" cy="609600"/>
          </a:xfrm>
        </p:spPr>
        <p:txBody>
          <a:bodyPr>
            <a:normAutofit/>
          </a:bodyPr>
          <a:lstStyle/>
          <a:p>
            <a:r>
              <a:rPr lang="en-US" sz="2400" dirty="0" smtClean="0">
                <a:latin typeface="+mn-lt"/>
              </a:rPr>
              <a:t>Dr. Pradeep Bilurkar</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endParaRPr lang="en-US" altLang="en-US"/>
          </a:p>
        </p:txBody>
      </p:sp>
      <p:pic>
        <p:nvPicPr>
          <p:cNvPr id="14340" name="Picture 4" descr="graph_illustration_small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81200"/>
            <a:ext cx="4286250"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129789"/>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3400" y="228600"/>
            <a:ext cx="8229600" cy="4525963"/>
          </a:xfrm>
        </p:spPr>
        <p:txBody>
          <a:bodyPr/>
          <a:lstStyle/>
          <a:p>
            <a:r>
              <a:rPr lang="en-US" altLang="en-US"/>
              <a:t>If we calculate Mahalanobis distances for each of these points and shade them according to their distance value, we see clear elliptical patterns emerge: </a:t>
            </a:r>
          </a:p>
        </p:txBody>
      </p:sp>
      <p:pic>
        <p:nvPicPr>
          <p:cNvPr id="13316" name="Picture 4" descr="graph_illustration_small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438400"/>
            <a:ext cx="4286250"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804085"/>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US" altLang="en-US" sz="3600"/>
              <a:t>We can also draw actual ellipses at regions of constant Mahalanobis values </a:t>
            </a:r>
          </a:p>
        </p:txBody>
      </p:sp>
      <p:sp>
        <p:nvSpPr>
          <p:cNvPr id="12291" name="Rectangle 3"/>
          <p:cNvSpPr>
            <a:spLocks noGrp="1" noChangeArrowheads="1"/>
          </p:cNvSpPr>
          <p:nvPr>
            <p:ph type="body" idx="1"/>
          </p:nvPr>
        </p:nvSpPr>
        <p:spPr>
          <a:xfrm>
            <a:off x="457200" y="1600200"/>
            <a:ext cx="8229600" cy="5029200"/>
          </a:xfrm>
        </p:spPr>
        <p:txBody>
          <a:bodyPr/>
          <a:lstStyle/>
          <a:p>
            <a:pPr>
              <a:lnSpc>
                <a:spcPct val="80000"/>
              </a:lnSpc>
            </a:pPr>
            <a:endParaRPr lang="en-US" altLang="en-US" sz="2400"/>
          </a:p>
          <a:p>
            <a:pPr>
              <a:lnSpc>
                <a:spcPct val="80000"/>
              </a:lnSpc>
            </a:pPr>
            <a:endParaRPr lang="en-US" altLang="en-US" sz="2400"/>
          </a:p>
          <a:p>
            <a:pPr>
              <a:lnSpc>
                <a:spcPct val="80000"/>
              </a:lnSpc>
            </a:pPr>
            <a:endParaRPr lang="en-US" altLang="en-US" sz="2400"/>
          </a:p>
          <a:p>
            <a:pPr>
              <a:lnSpc>
                <a:spcPct val="80000"/>
              </a:lnSpc>
            </a:pPr>
            <a:endParaRPr lang="en-US" altLang="en-US" sz="2400"/>
          </a:p>
          <a:p>
            <a:pPr>
              <a:lnSpc>
                <a:spcPct val="80000"/>
              </a:lnSpc>
            </a:pPr>
            <a:endParaRPr lang="en-US" altLang="en-US" sz="2400"/>
          </a:p>
          <a:p>
            <a:pPr>
              <a:lnSpc>
                <a:spcPct val="80000"/>
              </a:lnSpc>
            </a:pPr>
            <a:endParaRPr lang="en-US" altLang="en-US" sz="2400"/>
          </a:p>
          <a:p>
            <a:pPr>
              <a:lnSpc>
                <a:spcPct val="80000"/>
              </a:lnSpc>
            </a:pPr>
            <a:endParaRPr lang="en-US" altLang="en-US" sz="2400"/>
          </a:p>
          <a:p>
            <a:pPr>
              <a:lnSpc>
                <a:spcPct val="80000"/>
              </a:lnSpc>
            </a:pPr>
            <a:endParaRPr lang="en-US" altLang="en-US" sz="2400"/>
          </a:p>
          <a:p>
            <a:pPr>
              <a:lnSpc>
                <a:spcPct val="80000"/>
              </a:lnSpc>
            </a:pPr>
            <a:endParaRPr lang="en-US" altLang="en-US" sz="2400"/>
          </a:p>
          <a:p>
            <a:pPr>
              <a:lnSpc>
                <a:spcPct val="80000"/>
              </a:lnSpc>
            </a:pPr>
            <a:endParaRPr lang="en-US" altLang="en-US" sz="2400"/>
          </a:p>
          <a:p>
            <a:pPr>
              <a:lnSpc>
                <a:spcPct val="80000"/>
              </a:lnSpc>
            </a:pPr>
            <a:endParaRPr lang="en-US" altLang="en-US" sz="2400"/>
          </a:p>
          <a:p>
            <a:pPr>
              <a:lnSpc>
                <a:spcPct val="80000"/>
              </a:lnSpc>
            </a:pPr>
            <a:r>
              <a:rPr lang="en-US" altLang="en-US" sz="2400"/>
              <a:t>One interesting feature to note from this figure is that a Mahalanobis distance of 1 unit corresponds to 1 standard deviation along both primary axes of variance </a:t>
            </a:r>
          </a:p>
        </p:txBody>
      </p:sp>
      <p:pic>
        <p:nvPicPr>
          <p:cNvPr id="12292" name="Picture 4" descr="graph_illustration_small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47800"/>
            <a:ext cx="4286250"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663474"/>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altLang="en-US" sz="4000" b="1"/>
              <a:t>Chi-Square P-values:</a:t>
            </a:r>
            <a:br>
              <a:rPr lang="en-US" altLang="en-US" sz="4000" b="1"/>
            </a:br>
            <a:endParaRPr lang="en-US" altLang="en-US" sz="4000" b="1"/>
          </a:p>
        </p:txBody>
      </p:sp>
      <p:sp>
        <p:nvSpPr>
          <p:cNvPr id="7171" name="Rectangle 3"/>
          <p:cNvSpPr>
            <a:spLocks noGrp="1" noChangeArrowheads="1"/>
          </p:cNvSpPr>
          <p:nvPr>
            <p:ph type="body" idx="1"/>
          </p:nvPr>
        </p:nvSpPr>
        <p:spPr/>
        <p:txBody>
          <a:bodyPr/>
          <a:lstStyle/>
          <a:p>
            <a:pPr>
              <a:lnSpc>
                <a:spcPct val="90000"/>
              </a:lnSpc>
            </a:pPr>
            <a:r>
              <a:rPr lang="en-US" altLang="en-US" sz="2400"/>
              <a:t>Mahalanobis distances are occasionally converted to Chi-square </a:t>
            </a:r>
            <a:r>
              <a:rPr lang="en-US" altLang="en-US" sz="2400" i="1"/>
              <a:t>p</a:t>
            </a:r>
            <a:r>
              <a:rPr lang="en-US" altLang="en-US" sz="2400"/>
              <a:t>-values for analysis (see </a:t>
            </a:r>
            <a:r>
              <a:rPr lang="en-US" altLang="en-US" sz="2400">
                <a:hlinkClick r:id="rId2"/>
              </a:rPr>
              <a:t>Clark et al. 1993</a:t>
            </a:r>
            <a:r>
              <a:rPr lang="en-US" altLang="en-US" sz="2400"/>
              <a:t>). When the predictor variables are normally distributed, the Mahalanobis distances do follow the Chi-square distribution with n-1 degrees of freedom (where n = # of habitat variables; 2 in the example above). However, </a:t>
            </a:r>
            <a:r>
              <a:rPr lang="en-US" altLang="en-US" sz="2400">
                <a:hlinkClick r:id="rId3"/>
              </a:rPr>
              <a:t>Farber and Kadmon (2003)</a:t>
            </a:r>
            <a:r>
              <a:rPr lang="en-US" altLang="en-US" sz="2400"/>
              <a:t> warn that wildlife habitat variables often fail to meet the assumption of normality. In cases where the predictor variables are not normally distributed, the conversion to Chi-square </a:t>
            </a:r>
            <a:r>
              <a:rPr lang="en-US" altLang="en-US" sz="2400" i="1"/>
              <a:t>p</a:t>
            </a:r>
            <a:r>
              <a:rPr lang="en-US" altLang="en-US" sz="2400"/>
              <a:t>-values serves to recode the Mahalanobis distances to a 0-1 scale. Mahalanobis distances themselves have no upper limit, so this rescaling may be convenient for some analyses.</a:t>
            </a:r>
          </a:p>
        </p:txBody>
      </p:sp>
    </p:spTree>
    <p:extLst>
      <p:ext uri="{BB962C8B-B14F-4D97-AF65-F5344CB8AC3E}">
        <p14:creationId xmlns:p14="http://schemas.microsoft.com/office/powerpoint/2010/main" val="67360536"/>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endParaRPr lang="en-US" altLang="en-US"/>
          </a:p>
        </p:txBody>
      </p:sp>
      <p:sp>
        <p:nvSpPr>
          <p:cNvPr id="18435" name="Rectangle 3"/>
          <p:cNvSpPr>
            <a:spLocks noGrp="1" noChangeArrowheads="1"/>
          </p:cNvSpPr>
          <p:nvPr>
            <p:ph type="body" idx="1"/>
          </p:nvPr>
        </p:nvSpPr>
        <p:spPr/>
        <p:txBody>
          <a:bodyPr/>
          <a:lstStyle/>
          <a:p>
            <a:pPr>
              <a:lnSpc>
                <a:spcPct val="80000"/>
              </a:lnSpc>
            </a:pPr>
            <a:r>
              <a:rPr lang="en-US" altLang="en-US" sz="2400"/>
              <a:t>In general, the </a:t>
            </a:r>
            <a:r>
              <a:rPr lang="en-US" altLang="en-US" sz="2400" i="1"/>
              <a:t>p</a:t>
            </a:r>
            <a:r>
              <a:rPr lang="en-US" altLang="en-US" sz="2400"/>
              <a:t>-value reflects the probability of seeing a Mahalanobis value as large or larger than the actual Mahalanobis value, assuming the vector of predictor values that produced that Mahalanobis value was sampled from a population with an ideal mean (i.e. equal to the vector of mean predictor variable values used to generate the Mahalanobis value). </a:t>
            </a:r>
            <a:r>
              <a:rPr lang="en-US" altLang="en-US" sz="2400" i="1"/>
              <a:t>P</a:t>
            </a:r>
            <a:r>
              <a:rPr lang="en-US" altLang="en-US" sz="2400"/>
              <a:t>-values close to 0 reflect high Mahalanobis distance values and are therefore very dissimilar to the ideal combination of predictor variables. </a:t>
            </a:r>
            <a:r>
              <a:rPr lang="en-US" altLang="en-US" sz="2400" i="1"/>
              <a:t>P</a:t>
            </a:r>
            <a:r>
              <a:rPr lang="en-US" altLang="en-US" sz="2400"/>
              <a:t>-values close to 1 reflect low Mahalanobis distances and are therefore very similar to the ideal combination of predictor variables. The closer the </a:t>
            </a:r>
            <a:r>
              <a:rPr lang="en-US" altLang="en-US" sz="2400" i="1"/>
              <a:t>p</a:t>
            </a:r>
            <a:r>
              <a:rPr lang="en-US" altLang="en-US" sz="2400"/>
              <a:t>-value is to 1, the more similar that combination of predictor values is to the ideal combination.</a:t>
            </a:r>
          </a:p>
          <a:p>
            <a:pPr>
              <a:lnSpc>
                <a:spcPct val="80000"/>
              </a:lnSpc>
            </a:pPr>
            <a:endParaRPr lang="en-US" altLang="en-US" sz="2400"/>
          </a:p>
        </p:txBody>
      </p:sp>
    </p:spTree>
    <p:extLst>
      <p:ext uri="{BB962C8B-B14F-4D97-AF65-F5344CB8AC3E}">
        <p14:creationId xmlns:p14="http://schemas.microsoft.com/office/powerpoint/2010/main" val="178004187"/>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en-US" sz="4000"/>
              <a:t>Applications to Landscape Analysis: </a:t>
            </a:r>
          </a:p>
        </p:txBody>
      </p:sp>
      <p:sp>
        <p:nvSpPr>
          <p:cNvPr id="8195" name="Rectangle 3"/>
          <p:cNvSpPr>
            <a:spLocks noGrp="1" noChangeArrowheads="1"/>
          </p:cNvSpPr>
          <p:nvPr>
            <p:ph type="body" idx="1"/>
          </p:nvPr>
        </p:nvSpPr>
        <p:spPr/>
        <p:txBody>
          <a:bodyPr/>
          <a:lstStyle/>
          <a:p>
            <a:pPr>
              <a:lnSpc>
                <a:spcPct val="80000"/>
              </a:lnSpc>
            </a:pPr>
            <a:r>
              <a:rPr lang="en-US" altLang="en-US" sz="1800"/>
              <a:t>A nice feature of ArcView Spatial Analyst is that we can use actual grids in the Mahalanobis Distance equation rather than numbers, so we can input a vector of habitat grids in place of the vector of input values. We still need the vector of mean values and the covariance matrix, but Spatial Analyst will treat each of these values as an individual landscape-scale grid of that value, and therefore the mathematical functions in Spatial Analyst will work correctly and produce a final grid of Mahalanobis values. Due to a limitation in Spatial Analyst, however, we are limited to 8 input grids for this analysis. Spatial Analyst v. 9 is supposed to fix this limitation.</a:t>
            </a:r>
          </a:p>
          <a:p>
            <a:pPr>
              <a:lnSpc>
                <a:spcPct val="80000"/>
              </a:lnSpc>
            </a:pPr>
            <a:r>
              <a:rPr lang="en-US" altLang="en-US" sz="1800"/>
              <a:t>For example, suppose we have a grid of elevation values and a grid of slope values, and we are interested in identifying those regions on the landscape that have similar slopes and elevations to a mean slope and elevation preferred by some species of interest. Furthermore, we want to analyze the slope and elevations in combination so that if our species likes steep slopes at low elevations but shallow slopes at high elevations, then we won’t inadvertently select steep slopes at high elevations or shallow slopes at low elevations.</a:t>
            </a:r>
          </a:p>
        </p:txBody>
      </p:sp>
    </p:spTree>
    <p:extLst>
      <p:ext uri="{BB962C8B-B14F-4D97-AF65-F5344CB8AC3E}">
        <p14:creationId xmlns:p14="http://schemas.microsoft.com/office/powerpoint/2010/main" val="2928777298"/>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mah_eq_3_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010400" cy="515938"/>
          </a:xfrm>
          <a:prstGeom prst="rect">
            <a:avLst/>
          </a:prstGeom>
          <a:noFill/>
          <a:extLst>
            <a:ext uri="{909E8E84-426E-40DD-AFC4-6F175D3DCCD1}">
              <a14:hiddenFill xmlns:a14="http://schemas.microsoft.com/office/drawing/2010/main">
                <a:solidFill>
                  <a:srgbClr val="FFFFFF"/>
                </a:solidFill>
              </a14:hiddenFill>
            </a:ext>
          </a:extLst>
        </p:spPr>
      </p:pic>
      <p:pic>
        <p:nvPicPr>
          <p:cNvPr id="11269" name="Picture 5" descr="mah_eq_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362200"/>
            <a:ext cx="7010400" cy="298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98952"/>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landscape_all_small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366713"/>
            <a:ext cx="6667500" cy="612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575538"/>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altLang="en-US" sz="4000" b="1">
                <a:solidFill>
                  <a:schemeClr val="tx1"/>
                </a:solidFill>
              </a:rPr>
              <a:t>Additional Reading:</a:t>
            </a:r>
            <a:br>
              <a:rPr lang="en-US" altLang="en-US" sz="4000" b="1">
                <a:solidFill>
                  <a:schemeClr val="tx1"/>
                </a:solidFill>
              </a:rPr>
            </a:br>
            <a:endParaRPr lang="en-US" altLang="en-US" sz="4000" b="1">
              <a:solidFill>
                <a:schemeClr val="tx1"/>
              </a:solidFill>
            </a:endParaRPr>
          </a:p>
        </p:txBody>
      </p:sp>
      <p:sp>
        <p:nvSpPr>
          <p:cNvPr id="9219" name="Rectangle 3"/>
          <p:cNvSpPr>
            <a:spLocks noGrp="1" noChangeArrowheads="1"/>
          </p:cNvSpPr>
          <p:nvPr>
            <p:ph type="body" idx="1"/>
          </p:nvPr>
        </p:nvSpPr>
        <p:spPr/>
        <p:txBody>
          <a:bodyPr/>
          <a:lstStyle/>
          <a:p>
            <a:r>
              <a:rPr lang="en-US" altLang="en-US" sz="2800"/>
              <a:t>The author recommends </a:t>
            </a:r>
            <a:r>
              <a:rPr lang="en-US" altLang="en-US" sz="2800">
                <a:hlinkClick r:id="rId2"/>
              </a:rPr>
              <a:t>Clark et al. (1993)</a:t>
            </a:r>
            <a:r>
              <a:rPr lang="en-US" altLang="en-US" sz="2800"/>
              <a:t>, </a:t>
            </a:r>
            <a:r>
              <a:rPr lang="en-US" altLang="en-US" sz="2800">
                <a:hlinkClick r:id="rId3"/>
              </a:rPr>
              <a:t>Knick &amp; Dyer (1997)</a:t>
            </a:r>
            <a:r>
              <a:rPr lang="en-US" altLang="en-US" sz="2800"/>
              <a:t>, and  </a:t>
            </a:r>
            <a:r>
              <a:rPr lang="en-US" altLang="en-US" sz="2800">
                <a:hlinkClick r:id="rId4"/>
              </a:rPr>
              <a:t>Farber &amp; Kadmon (2002)</a:t>
            </a:r>
            <a:r>
              <a:rPr lang="en-US" altLang="en-US" sz="2800"/>
              <a:t> for a few good papers illustrating the use of Mahalanobis distances  in ecological applications. For anyone interested in the details of  matrix algebra and computational/statistical algorithms, the author recommends </a:t>
            </a:r>
            <a:r>
              <a:rPr lang="en-US" altLang="en-US" sz="2800">
                <a:hlinkClick r:id="rId5"/>
              </a:rPr>
              <a:t>Conover (1980)</a:t>
            </a:r>
            <a:r>
              <a:rPr lang="en-US" altLang="en-US" sz="2800"/>
              <a:t>, </a:t>
            </a:r>
            <a:r>
              <a:rPr lang="en-US" altLang="en-US" sz="2800">
                <a:hlinkClick r:id="rId6"/>
              </a:rPr>
              <a:t>Neter et al. (1990)</a:t>
            </a:r>
            <a:r>
              <a:rPr lang="en-US" altLang="en-US" sz="2800"/>
              <a:t>, </a:t>
            </a:r>
            <a:r>
              <a:rPr lang="en-US" altLang="en-US" sz="2800">
                <a:hlinkClick r:id="rId7"/>
              </a:rPr>
              <a:t>Golub and Van Loan (1996)</a:t>
            </a:r>
            <a:r>
              <a:rPr lang="en-US" altLang="en-US" sz="2800"/>
              <a:t>, </a:t>
            </a:r>
            <a:r>
              <a:rPr lang="en-US" altLang="en-US" sz="2800">
                <a:hlinkClick r:id="rId8"/>
              </a:rPr>
              <a:t>Draper and Smith (1998)</a:t>
            </a:r>
            <a:r>
              <a:rPr lang="en-US" altLang="en-US" sz="2800"/>
              <a:t>, </a:t>
            </a:r>
            <a:r>
              <a:rPr lang="en-US" altLang="en-US" sz="2800">
                <a:hlinkClick r:id="rId9"/>
              </a:rPr>
              <a:t>Meyer (2000)</a:t>
            </a:r>
            <a:r>
              <a:rPr lang="en-US" altLang="en-US" sz="2800"/>
              <a:t> and </a:t>
            </a:r>
            <a:r>
              <a:rPr lang="en-US" altLang="en-US" sz="2800">
                <a:hlinkClick r:id="rId10"/>
              </a:rPr>
              <a:t>Press et al. (2002)</a:t>
            </a:r>
            <a:r>
              <a:rPr lang="en-US" altLang="en-US" sz="2800"/>
              <a:t>.</a:t>
            </a:r>
          </a:p>
          <a:p>
            <a:endParaRPr lang="en-US" altLang="en-US" sz="2800"/>
          </a:p>
        </p:txBody>
      </p:sp>
    </p:spTree>
    <p:extLst>
      <p:ext uri="{BB962C8B-B14F-4D97-AF65-F5344CB8AC3E}">
        <p14:creationId xmlns:p14="http://schemas.microsoft.com/office/powerpoint/2010/main" val="2783864693"/>
      </p:ext>
    </p:extLst>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standard Gaussian distribution (with zero mean and unit variance) is often denoted with the Greek letter </a:t>
            </a:r>
            <a:r>
              <a:rPr lang="en-US" i="1" dirty="0"/>
              <a:t>ϕ</a:t>
            </a:r>
            <a:r>
              <a:rPr lang="en-US" dirty="0"/>
              <a:t> (</a:t>
            </a:r>
            <a:r>
              <a:rPr lang="en-US" dirty="0">
                <a:hlinkClick r:id="rId2" tooltip="Phi (letter)"/>
              </a:rPr>
              <a:t>phi</a:t>
            </a:r>
            <a:r>
              <a:rPr lang="en-US" dirty="0" smtClean="0"/>
              <a:t>). The </a:t>
            </a:r>
            <a:r>
              <a:rPr lang="en-US" dirty="0"/>
              <a:t>alternative form of the Greek phi letter, </a:t>
            </a:r>
            <a:r>
              <a:rPr lang="en-US" i="1" dirty="0"/>
              <a:t>φ</a:t>
            </a:r>
            <a:r>
              <a:rPr lang="en-US" dirty="0"/>
              <a:t>, is also used quite often.</a:t>
            </a:r>
          </a:p>
          <a:p>
            <a:r>
              <a:rPr lang="en-US" dirty="0"/>
              <a:t>The normal distribution is also often denoted by </a:t>
            </a:r>
            <a:r>
              <a:rPr lang="en-US" i="1" dirty="0"/>
              <a:t>N</a:t>
            </a:r>
            <a:r>
              <a:rPr lang="en-US" dirty="0"/>
              <a:t>(</a:t>
            </a:r>
            <a:r>
              <a:rPr lang="en-US" i="1" dirty="0"/>
              <a:t>μ</a:t>
            </a:r>
            <a:r>
              <a:rPr lang="en-US" dirty="0"/>
              <a:t>, </a:t>
            </a:r>
            <a:r>
              <a:rPr lang="en-US" i="1" dirty="0"/>
              <a:t>σ</a:t>
            </a:r>
            <a:r>
              <a:rPr lang="en-US" baseline="30000" dirty="0"/>
              <a:t>2</a:t>
            </a:r>
            <a:r>
              <a:rPr lang="en-US" dirty="0" smtClean="0"/>
              <a:t>).</a:t>
            </a:r>
            <a:r>
              <a:rPr lang="en-US" dirty="0"/>
              <a:t> Thus when a random variable </a:t>
            </a:r>
            <a:r>
              <a:rPr lang="en-US" i="1" dirty="0"/>
              <a:t>X</a:t>
            </a:r>
            <a:r>
              <a:rPr lang="en-US" dirty="0"/>
              <a:t> is distributed normally with mean </a:t>
            </a:r>
            <a:r>
              <a:rPr lang="en-US" i="1" dirty="0"/>
              <a:t>μ</a:t>
            </a:r>
            <a:r>
              <a:rPr lang="en-US" dirty="0"/>
              <a:t> and variance </a:t>
            </a:r>
            <a:r>
              <a:rPr lang="en-US" i="1" dirty="0"/>
              <a:t>σ</a:t>
            </a:r>
            <a:r>
              <a:rPr lang="en-US" baseline="30000" dirty="0"/>
              <a:t>2</a:t>
            </a:r>
            <a:r>
              <a:rPr lang="en-US" dirty="0"/>
              <a:t>, we </a:t>
            </a:r>
            <a:r>
              <a:rPr lang="en-US" dirty="0" smtClean="0"/>
              <a:t>write</a:t>
            </a:r>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2/9/2017</a:t>
            </a:fld>
            <a:endParaRPr lang="en-US" dirty="0"/>
          </a:p>
        </p:txBody>
      </p:sp>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76600" y="2724151"/>
            <a:ext cx="18796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62000" y="3429000"/>
            <a:ext cx="7924800" cy="1754326"/>
          </a:xfrm>
          <a:prstGeom prst="rect">
            <a:avLst/>
          </a:prstGeom>
        </p:spPr>
        <p:txBody>
          <a:bodyPr wrap="square">
            <a:spAutoFit/>
          </a:bodyPr>
          <a:lstStyle/>
          <a:p>
            <a:r>
              <a:rPr lang="en-US" dirty="0"/>
              <a:t>If you think about any Gaussian distribution vs. the Standard Normal distribution, what is the difference? Center and scale based on central tendency (mean) and variation tendency (standard deviation). One is the coordinate transform of the other. </a:t>
            </a:r>
            <a:r>
              <a:rPr lang="en-US" dirty="0" err="1"/>
              <a:t>Mahalanobis</a:t>
            </a:r>
            <a:r>
              <a:rPr lang="en-US" dirty="0"/>
              <a:t> is that transform. It shows you what the world looks like if your distribution of interest was re-cast as a standard normal instead of a Gaussian.</a:t>
            </a:r>
          </a:p>
          <a:p>
            <a:endParaRPr lang="en-US" dirty="0"/>
          </a:p>
        </p:txBody>
      </p:sp>
    </p:spTree>
    <p:extLst>
      <p:ext uri="{BB962C8B-B14F-4D97-AF65-F5344CB8AC3E}">
        <p14:creationId xmlns:p14="http://schemas.microsoft.com/office/powerpoint/2010/main" val="4209900288"/>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err="1"/>
              <a:t>Mahanalobis</a:t>
            </a:r>
            <a:r>
              <a:rPr lang="en-US" altLang="en-US" dirty="0"/>
              <a:t> Distance</a:t>
            </a:r>
          </a:p>
        </p:txBody>
      </p:sp>
      <p:sp>
        <p:nvSpPr>
          <p:cNvPr id="3075" name="Rectangle 3"/>
          <p:cNvSpPr>
            <a:spLocks noGrp="1" noChangeArrowheads="1"/>
          </p:cNvSpPr>
          <p:nvPr>
            <p:ph type="body" idx="1"/>
          </p:nvPr>
        </p:nvSpPr>
        <p:spPr/>
        <p:txBody>
          <a:bodyPr/>
          <a:lstStyle/>
          <a:p>
            <a:pPr>
              <a:lnSpc>
                <a:spcPct val="80000"/>
              </a:lnSpc>
            </a:pPr>
            <a:r>
              <a:rPr lang="en-US" altLang="en-US" sz="2000"/>
              <a:t>Mahalanobis distances provide a powerful method of measuring how similar some set of conditions is to an ideal set of conditions, and can be very useful for identifying which regions in a landscape are most similar to some “ideal” landscape.  </a:t>
            </a:r>
          </a:p>
          <a:p>
            <a:pPr>
              <a:lnSpc>
                <a:spcPct val="80000"/>
              </a:lnSpc>
            </a:pPr>
            <a:endParaRPr lang="en-US" altLang="en-US" sz="2000"/>
          </a:p>
          <a:p>
            <a:pPr>
              <a:lnSpc>
                <a:spcPct val="80000"/>
              </a:lnSpc>
            </a:pPr>
            <a:r>
              <a:rPr lang="en-US" altLang="en-US" sz="2000"/>
              <a:t>For example, in the field of wildlife biology we might define an “ideal” landscape as that which best fits the niche of some wildlife species. Through observation, we may find that a wildlife species typically occurs within a particular elevation range, on slopes of a particular steepness, and perhaps within a certain vegetation density. Using Mahalanobis distances, we can quantitatively describe the entire landscape in terms of how similar it is to the ideal elevation, slope and vegetation density of that animal.</a:t>
            </a:r>
          </a:p>
        </p:txBody>
      </p:sp>
    </p:spTree>
    <p:extLst>
      <p:ext uri="{BB962C8B-B14F-4D97-AF65-F5344CB8AC3E}">
        <p14:creationId xmlns:p14="http://schemas.microsoft.com/office/powerpoint/2010/main" val="1719875543"/>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err="1" smtClean="0"/>
              <a:t>Mahanalobis</a:t>
            </a:r>
            <a:r>
              <a:rPr lang="en-US" altLang="en-US" dirty="0" smtClean="0"/>
              <a:t> Distance</a:t>
            </a:r>
            <a:endParaRPr lang="en-US" altLang="en-US" dirty="0"/>
          </a:p>
        </p:txBody>
      </p:sp>
      <p:sp>
        <p:nvSpPr>
          <p:cNvPr id="4099" name="Rectangle 3"/>
          <p:cNvSpPr>
            <a:spLocks noGrp="1" noChangeArrowheads="1"/>
          </p:cNvSpPr>
          <p:nvPr>
            <p:ph type="body" idx="1"/>
          </p:nvPr>
        </p:nvSpPr>
        <p:spPr/>
        <p:txBody>
          <a:bodyPr/>
          <a:lstStyle/>
          <a:p>
            <a:r>
              <a:rPr lang="en-US" altLang="en-US" sz="2800"/>
              <a:t>Moreover, Mahalanobis distances are based on both the mean and variance of the predictor variables, plus the covariance matrix of all the variables, and therefore take advantage of the covariance among variables. The region of constant Mahalanobis distance around the mean forms an ellipse in 2D space (i.e. when only 2 variables are measured), or an ellipsoid or hyperellipsoid when more variables are used. </a:t>
            </a:r>
          </a:p>
          <a:p>
            <a:endParaRPr lang="en-US" altLang="en-US" sz="2800"/>
          </a:p>
        </p:txBody>
      </p:sp>
    </p:spTree>
    <p:extLst>
      <p:ext uri="{BB962C8B-B14F-4D97-AF65-F5344CB8AC3E}">
        <p14:creationId xmlns:p14="http://schemas.microsoft.com/office/powerpoint/2010/main" val="3998119941"/>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altLang="zh-CN" sz="4000">
                <a:ea typeface="宋体" pitchFamily="2" charset="-122"/>
              </a:rPr>
              <a:t>Mahalanobis Distance</a:t>
            </a:r>
          </a:p>
        </p:txBody>
      </p:sp>
      <p:pic>
        <p:nvPicPr>
          <p:cNvPr id="16387" name="Picture 3"/>
          <p:cNvPicPr>
            <a:picLocks noGrp="1" noChangeAspect="1" noChangeArrowheads="1"/>
          </p:cNvPicPr>
          <p:nvPr>
            <p:ph type="body" idx="4294967295"/>
          </p:nvPr>
        </p:nvPicPr>
        <p:blipFill>
          <a:blip r:embed="rId4" cstate="email">
            <a:extLst>
              <a:ext uri="{28A0092B-C50C-407E-A947-70E740481C1C}">
                <a14:useLocalDpi xmlns:a14="http://schemas.microsoft.com/office/drawing/2010/main" val="0"/>
              </a:ext>
            </a:extLst>
          </a:blip>
          <a:srcRect/>
          <a:stretch>
            <a:fillRect/>
          </a:stretch>
        </p:blipFill>
        <p:spPr>
          <a:xfrm>
            <a:off x="822325" y="2168525"/>
            <a:ext cx="4604077" cy="3251200"/>
          </a:xfrm>
        </p:spPr>
      </p:pic>
      <p:graphicFrame>
        <p:nvGraphicFramePr>
          <p:cNvPr id="16388" name="Object 4"/>
          <p:cNvGraphicFramePr>
            <a:graphicFrameLocks noChangeAspect="1"/>
          </p:cNvGraphicFramePr>
          <p:nvPr/>
        </p:nvGraphicFramePr>
        <p:xfrm>
          <a:off x="838200" y="1066800"/>
          <a:ext cx="7315200" cy="687388"/>
        </p:xfrm>
        <a:graphic>
          <a:graphicData uri="http://schemas.openxmlformats.org/presentationml/2006/ole">
            <mc:AlternateContent xmlns:mc="http://schemas.openxmlformats.org/markup-compatibility/2006">
              <mc:Choice xmlns:v="urn:schemas-microsoft-com:vml" Requires="v">
                <p:oleObj spid="_x0000_s3084" name="Equation" r:id="rId5" imgW="2552400" imgH="253800" progId="Equation.3">
                  <p:embed/>
                </p:oleObj>
              </mc:Choice>
              <mc:Fallback>
                <p:oleObj name="Equation" r:id="rId5" imgW="25524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066800"/>
                        <a:ext cx="7315200"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Text Box 5"/>
          <p:cNvSpPr txBox="1">
            <a:spLocks noChangeArrowheads="1"/>
          </p:cNvSpPr>
          <p:nvPr/>
        </p:nvSpPr>
        <p:spPr bwMode="auto">
          <a:xfrm>
            <a:off x="609600" y="5881688"/>
            <a:ext cx="822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b="1">
                <a:ea typeface="宋体" pitchFamily="2" charset="-122"/>
              </a:rPr>
              <a:t>For red points, the Euclidean distance is 14.7, Mahalanobis distance is 6.</a:t>
            </a:r>
          </a:p>
        </p:txBody>
      </p:sp>
      <p:sp>
        <p:nvSpPr>
          <p:cNvPr id="16390" name="Text Box 6"/>
          <p:cNvSpPr txBox="1">
            <a:spLocks noChangeArrowheads="1"/>
          </p:cNvSpPr>
          <p:nvPr/>
        </p:nvSpPr>
        <p:spPr bwMode="auto">
          <a:xfrm>
            <a:off x="5562600" y="2178050"/>
            <a:ext cx="335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b="1">
                <a:ea typeface="宋体" pitchFamily="2" charset="-122"/>
                <a:sym typeface="Symbol" pitchFamily="18" charset="2"/>
              </a:rPr>
              <a:t> </a:t>
            </a:r>
            <a:r>
              <a:rPr lang="en-US" altLang="zh-CN" b="1">
                <a:ea typeface="宋体" pitchFamily="2" charset="-122"/>
                <a:sym typeface="Symbol" pitchFamily="18" charset="2"/>
              </a:rPr>
              <a:t>is the </a:t>
            </a:r>
            <a:r>
              <a:rPr lang="en-US" altLang="zh-CN" b="1">
                <a:ea typeface="宋体" pitchFamily="2" charset="-122"/>
              </a:rPr>
              <a:t>covariance matrix of the input data </a:t>
            </a:r>
            <a:r>
              <a:rPr lang="en-US" altLang="zh-CN" b="1" i="1">
                <a:ea typeface="宋体" pitchFamily="2" charset="-122"/>
              </a:rPr>
              <a:t>X</a:t>
            </a:r>
          </a:p>
        </p:txBody>
      </p:sp>
      <p:graphicFrame>
        <p:nvGraphicFramePr>
          <p:cNvPr id="16391" name="Object 7"/>
          <p:cNvGraphicFramePr>
            <a:graphicFrameLocks noGrp="1" noChangeAspect="1"/>
          </p:cNvGraphicFramePr>
          <p:nvPr>
            <p:ph idx="1"/>
          </p:nvPr>
        </p:nvGraphicFramePr>
        <p:xfrm>
          <a:off x="5638800" y="2971800"/>
          <a:ext cx="3429000" cy="673100"/>
        </p:xfrm>
        <a:graphic>
          <a:graphicData uri="http://schemas.openxmlformats.org/presentationml/2006/ole">
            <mc:AlternateContent xmlns:mc="http://schemas.openxmlformats.org/markup-compatibility/2006">
              <mc:Choice xmlns:v="urn:schemas-microsoft-com:vml" Requires="v">
                <p:oleObj spid="_x0000_s3085" name="Equation" r:id="rId7" imgW="2209680" imgH="431640" progId="Equation.3">
                  <p:embed/>
                </p:oleObj>
              </mc:Choice>
              <mc:Fallback>
                <p:oleObj name="Equation" r:id="rId7" imgW="220968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2971800"/>
                        <a:ext cx="34290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2" name="Text Box 8"/>
          <p:cNvSpPr txBox="1">
            <a:spLocks noChangeArrowheads="1"/>
          </p:cNvSpPr>
          <p:nvPr/>
        </p:nvSpPr>
        <p:spPr bwMode="auto">
          <a:xfrm>
            <a:off x="5394325" y="3744913"/>
            <a:ext cx="34798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400" b="1">
                <a:solidFill>
                  <a:srgbClr val="0C6D9C"/>
                </a:solidFill>
                <a:ea typeface="宋体" pitchFamily="2" charset="-122"/>
              </a:rPr>
              <a:t>When the covariance matrix is identity</a:t>
            </a:r>
          </a:p>
          <a:p>
            <a:pPr eaLnBrk="0" hangingPunct="0"/>
            <a:r>
              <a:rPr lang="en-US" altLang="zh-CN" sz="1400" b="1">
                <a:solidFill>
                  <a:srgbClr val="0C6D9C"/>
                </a:solidFill>
                <a:ea typeface="宋体" pitchFamily="2" charset="-122"/>
              </a:rPr>
              <a:t>Matrix, the mahalanobis distance is the</a:t>
            </a:r>
          </a:p>
          <a:p>
            <a:pPr eaLnBrk="0" hangingPunct="0"/>
            <a:r>
              <a:rPr lang="en-US" altLang="zh-CN" sz="1400" b="1">
                <a:solidFill>
                  <a:srgbClr val="0C6D9C"/>
                </a:solidFill>
                <a:ea typeface="宋体" pitchFamily="2" charset="-122"/>
              </a:rPr>
              <a:t>same as the Euclidean distance.</a:t>
            </a:r>
          </a:p>
          <a:p>
            <a:pPr eaLnBrk="0" hangingPunct="0"/>
            <a:endParaRPr lang="en-US" altLang="zh-CN" sz="1400" b="1">
              <a:solidFill>
                <a:srgbClr val="0C6D9C"/>
              </a:solidFill>
              <a:ea typeface="宋体" pitchFamily="2" charset="-122"/>
            </a:endParaRPr>
          </a:p>
          <a:p>
            <a:pPr eaLnBrk="0" hangingPunct="0"/>
            <a:r>
              <a:rPr lang="en-US" altLang="zh-CN" sz="1400" b="1">
                <a:solidFill>
                  <a:srgbClr val="0C6D9C"/>
                </a:solidFill>
                <a:ea typeface="宋体" pitchFamily="2" charset="-122"/>
              </a:rPr>
              <a:t>Useful for detecting outliers.</a:t>
            </a:r>
          </a:p>
          <a:p>
            <a:pPr eaLnBrk="0" hangingPunct="0"/>
            <a:endParaRPr lang="en-US" altLang="zh-CN" sz="1400" b="1">
              <a:solidFill>
                <a:srgbClr val="0C6D9C"/>
              </a:solidFill>
              <a:ea typeface="宋体" pitchFamily="2" charset="-122"/>
            </a:endParaRPr>
          </a:p>
          <a:p>
            <a:pPr eaLnBrk="0" hangingPunct="0"/>
            <a:r>
              <a:rPr lang="en-US" altLang="zh-CN" sz="1400" b="1">
                <a:solidFill>
                  <a:srgbClr val="0C6D9C"/>
                </a:solidFill>
                <a:ea typeface="宋体" pitchFamily="2" charset="-122"/>
              </a:rPr>
              <a:t>Q: what is the shape of data when </a:t>
            </a:r>
          </a:p>
          <a:p>
            <a:pPr eaLnBrk="0" hangingPunct="0"/>
            <a:r>
              <a:rPr lang="en-US" altLang="zh-CN" sz="1400" b="1">
                <a:solidFill>
                  <a:srgbClr val="0C6D9C"/>
                </a:solidFill>
                <a:ea typeface="宋体" pitchFamily="2" charset="-122"/>
              </a:rPr>
              <a:t> covariance matrix is identity?</a:t>
            </a:r>
            <a:br>
              <a:rPr lang="en-US" altLang="zh-CN" sz="1400" b="1">
                <a:solidFill>
                  <a:srgbClr val="0C6D9C"/>
                </a:solidFill>
                <a:ea typeface="宋体" pitchFamily="2" charset="-122"/>
              </a:rPr>
            </a:br>
            <a:r>
              <a:rPr lang="en-US" altLang="zh-CN" sz="1400" b="1">
                <a:solidFill>
                  <a:srgbClr val="0C6D9C"/>
                </a:solidFill>
                <a:ea typeface="宋体" pitchFamily="2" charset="-122"/>
              </a:rPr>
              <a:t>Q: A is closer to P or B? </a:t>
            </a:r>
          </a:p>
          <a:p>
            <a:pPr eaLnBrk="0" hangingPunct="0"/>
            <a:endParaRPr lang="en-US" altLang="zh-CN" sz="1400" b="1">
              <a:solidFill>
                <a:srgbClr val="0C6D9C"/>
              </a:solidFill>
              <a:ea typeface="宋体" pitchFamily="2" charset="-122"/>
            </a:endParaRPr>
          </a:p>
        </p:txBody>
      </p:sp>
      <p:sp>
        <p:nvSpPr>
          <p:cNvPr id="16393" name="Rectangle 9"/>
          <p:cNvSpPr>
            <a:spLocks noChangeArrowheads="1"/>
          </p:cNvSpPr>
          <p:nvPr/>
        </p:nvSpPr>
        <p:spPr bwMode="auto">
          <a:xfrm>
            <a:off x="4876800" y="4953000"/>
            <a:ext cx="304800" cy="2286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Text Box 10"/>
          <p:cNvSpPr txBox="1">
            <a:spLocks noChangeArrowheads="1"/>
          </p:cNvSpPr>
          <p:nvPr/>
        </p:nvSpPr>
        <p:spPr bwMode="auto">
          <a:xfrm>
            <a:off x="4784725" y="4583113"/>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400" b="1">
                <a:ea typeface="宋体" pitchFamily="2" charset="-122"/>
              </a:rPr>
              <a:t>P</a:t>
            </a:r>
          </a:p>
        </p:txBody>
      </p:sp>
      <p:sp>
        <p:nvSpPr>
          <p:cNvPr id="16395" name="Text Box 11"/>
          <p:cNvSpPr txBox="1">
            <a:spLocks noChangeArrowheads="1"/>
          </p:cNvSpPr>
          <p:nvPr/>
        </p:nvSpPr>
        <p:spPr bwMode="auto">
          <a:xfrm>
            <a:off x="822325" y="4430713"/>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400" b="1">
                <a:ea typeface="宋体" pitchFamily="2" charset="-122"/>
              </a:rPr>
              <a:t>A</a:t>
            </a:r>
          </a:p>
        </p:txBody>
      </p:sp>
      <p:sp>
        <p:nvSpPr>
          <p:cNvPr id="16396" name="Text Box 12"/>
          <p:cNvSpPr txBox="1">
            <a:spLocks noChangeArrowheads="1"/>
          </p:cNvSpPr>
          <p:nvPr/>
        </p:nvSpPr>
        <p:spPr bwMode="auto">
          <a:xfrm>
            <a:off x="4632325" y="2525713"/>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400" b="1">
                <a:ea typeface="宋体" pitchFamily="2" charset="-122"/>
              </a:rPr>
              <a:t>B</a:t>
            </a:r>
          </a:p>
        </p:txBody>
      </p:sp>
    </p:spTree>
    <p:extLst>
      <p:ext uri="{BB962C8B-B14F-4D97-AF65-F5344CB8AC3E}">
        <p14:creationId xmlns:p14="http://schemas.microsoft.com/office/powerpoint/2010/main" val="2958259748"/>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endParaRPr lang="en-US" altLang="en-US"/>
          </a:p>
        </p:txBody>
      </p:sp>
      <p:sp>
        <p:nvSpPr>
          <p:cNvPr id="6147" name="Rectangle 3"/>
          <p:cNvSpPr>
            <a:spLocks noGrp="1" noChangeArrowheads="1"/>
          </p:cNvSpPr>
          <p:nvPr>
            <p:ph type="body" idx="1"/>
          </p:nvPr>
        </p:nvSpPr>
        <p:spPr/>
        <p:txBody>
          <a:bodyPr/>
          <a:lstStyle/>
          <a:p>
            <a:r>
              <a:rPr lang="en-US" altLang="en-US"/>
              <a:t>For example, suppose we took a single observation from a bivariate population with Variable X and Variable Y, and that our two variables had the following characteristics: </a:t>
            </a:r>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133600"/>
            <a:ext cx="4038600" cy="217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219994"/>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endParaRPr lang="en-US" altLang="en-US"/>
          </a:p>
        </p:txBody>
      </p:sp>
      <p:sp>
        <p:nvSpPr>
          <p:cNvPr id="16387" name="Rectangle 3"/>
          <p:cNvSpPr>
            <a:spLocks noGrp="1" noChangeArrowheads="1"/>
          </p:cNvSpPr>
          <p:nvPr>
            <p:ph type="body" idx="1"/>
          </p:nvPr>
        </p:nvSpPr>
        <p:spPr>
          <a:xfrm>
            <a:off x="762000" y="1143001"/>
            <a:ext cx="8077200" cy="3962400"/>
          </a:xfrm>
        </p:spPr>
        <p:txBody>
          <a:bodyPr/>
          <a:lstStyle/>
          <a:p>
            <a:r>
              <a:rPr lang="en-US" altLang="en-US" sz="2400" dirty="0"/>
              <a:t>If, in our single observation, X = 410 and Y = 400, we would calculate the </a:t>
            </a:r>
            <a:r>
              <a:rPr lang="en-US" altLang="en-US" sz="2400" dirty="0" err="1"/>
              <a:t>Mahalanobis</a:t>
            </a:r>
            <a:r>
              <a:rPr lang="en-US" altLang="en-US" sz="2400" dirty="0"/>
              <a:t> distance for that single value as:</a:t>
            </a:r>
          </a:p>
        </p:txBody>
      </p:sp>
      <p:sp>
        <p:nvSpPr>
          <p:cNvPr id="16388" name="Rectangle 4"/>
          <p:cNvSpPr>
            <a:spLocks noChangeArrowheads="1"/>
          </p:cNvSpPr>
          <p:nvPr/>
        </p:nvSpPr>
        <p:spPr bwMode="auto">
          <a:xfrm>
            <a:off x="685800" y="5226050"/>
            <a:ext cx="818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dirty="0"/>
              <a:t>Therefore, our single observation would have a distance of 1.825 standardized </a:t>
            </a:r>
          </a:p>
          <a:p>
            <a:r>
              <a:rPr lang="en-US" altLang="en-US" dirty="0"/>
              <a:t>units from the mean (mean is at X = 500, Y = 500). </a:t>
            </a:r>
          </a:p>
        </p:txBody>
      </p:sp>
      <p:pic>
        <p:nvPicPr>
          <p:cNvPr id="16389" name="Picture 5" descr="mah_eq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86000"/>
            <a:ext cx="6019800" cy="2582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503475"/>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Mahanalobis</a:t>
            </a:r>
            <a:r>
              <a:rPr lang="en-US" altLang="en-US" dirty="0"/>
              <a:t> </a:t>
            </a:r>
            <a:r>
              <a:rPr lang="en-US" altLang="en-US" dirty="0" smtClean="0"/>
              <a:t>Distance example</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2/9/2017</a:t>
            </a:fld>
            <a:endParaRPr lang="en-US" dirty="0"/>
          </a:p>
        </p:txBody>
      </p:sp>
      <p:pic>
        <p:nvPicPr>
          <p:cNvPr id="1027" name="Picture 3"/>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066800" y="1219200"/>
            <a:ext cx="7109297" cy="4234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58000" y="1752600"/>
            <a:ext cx="990600" cy="939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6963266"/>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Mahanalobis</a:t>
            </a:r>
            <a:r>
              <a:rPr lang="en-US" altLang="en-US" dirty="0"/>
              <a:t> Distance example</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2/9/2017</a:t>
            </a:fld>
            <a:endParaRPr lang="en-US" dirty="0"/>
          </a:p>
        </p:txBody>
      </p:sp>
      <p:pic>
        <p:nvPicPr>
          <p:cNvPr id="2050"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685800" y="1371600"/>
            <a:ext cx="8077200" cy="4573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Up Arrow 7"/>
          <p:cNvSpPr/>
          <p:nvPr/>
        </p:nvSpPr>
        <p:spPr>
          <a:xfrm>
            <a:off x="4610100" y="2514600"/>
            <a:ext cx="45719" cy="1295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3721692">
            <a:off x="5515461" y="2345358"/>
            <a:ext cx="70501" cy="20553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629400" y="2699866"/>
            <a:ext cx="914400" cy="574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543800" y="1603733"/>
            <a:ext cx="990600" cy="939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3438" y="2286000"/>
            <a:ext cx="99060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106658"/>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endParaRPr lang="en-US" altLang="en-US"/>
          </a:p>
        </p:txBody>
      </p:sp>
      <p:sp>
        <p:nvSpPr>
          <p:cNvPr id="15363" name="Rectangle 3"/>
          <p:cNvSpPr>
            <a:spLocks noGrp="1" noChangeArrowheads="1"/>
          </p:cNvSpPr>
          <p:nvPr>
            <p:ph type="body" idx="1"/>
          </p:nvPr>
        </p:nvSpPr>
        <p:spPr>
          <a:xfrm>
            <a:off x="457200" y="1600200"/>
            <a:ext cx="4038600" cy="4525963"/>
          </a:xfrm>
        </p:spPr>
        <p:txBody>
          <a:bodyPr/>
          <a:lstStyle/>
          <a:p>
            <a:pPr>
              <a:lnSpc>
                <a:spcPct val="90000"/>
              </a:lnSpc>
            </a:pPr>
            <a:r>
              <a:rPr lang="en-US" altLang="en-US" sz="2400"/>
              <a:t>If we took many such observations, graphed them and colored them according to their Mahalanobis values, we can see the elliptical Mahalanobis regions come out. For example, the cloud of data points to the right are randomly generated from the bivariate population described above:</a:t>
            </a:r>
            <a:r>
              <a:rPr lang="en-US" altLang="en-US"/>
              <a:t> </a:t>
            </a:r>
          </a:p>
        </p:txBody>
      </p:sp>
      <p:pic>
        <p:nvPicPr>
          <p:cNvPr id="15364" name="Picture 4" descr="graph_illustration_small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676400"/>
            <a:ext cx="4286250"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361889"/>
      </p:ext>
    </p:extLst>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1227</Words>
  <Application>Microsoft Office PowerPoint</Application>
  <PresentationFormat>On-screen Show (4:3)</PresentationFormat>
  <Paragraphs>75</Paragraphs>
  <Slides>19</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Training</vt:lpstr>
      <vt:lpstr>Equation</vt:lpstr>
      <vt:lpstr>Mahanalobis Distance</vt:lpstr>
      <vt:lpstr>Mahanalobis Distance</vt:lpstr>
      <vt:lpstr>Mahanalobis Distance</vt:lpstr>
      <vt:lpstr>Mahalanobis Distance</vt:lpstr>
      <vt:lpstr>PowerPoint Presentation</vt:lpstr>
      <vt:lpstr>PowerPoint Presentation</vt:lpstr>
      <vt:lpstr>Mahanalobis Distance example</vt:lpstr>
      <vt:lpstr>Mahanalobis Distance example</vt:lpstr>
      <vt:lpstr>PowerPoint Presentation</vt:lpstr>
      <vt:lpstr>PowerPoint Presentation</vt:lpstr>
      <vt:lpstr>PowerPoint Presentation</vt:lpstr>
      <vt:lpstr>We can also draw actual ellipses at regions of constant Mahalanobis values </vt:lpstr>
      <vt:lpstr>Chi-Square P-values: </vt:lpstr>
      <vt:lpstr>PowerPoint Presentation</vt:lpstr>
      <vt:lpstr>Applications to Landscape Analysis: </vt:lpstr>
      <vt:lpstr>PowerPoint Presentation</vt:lpstr>
      <vt:lpstr>PowerPoint Presentation</vt:lpstr>
      <vt:lpstr>Additional Reading: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2016-12-26T06:51:24Z</dcterms:created>
  <dcterms:modified xsi:type="dcterms:W3CDTF">2017-02-09T07:10:05Z</dcterms:modified>
</cp:coreProperties>
</file>