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22"/>
  </p:notesMasterIdLst>
  <p:handoutMasterIdLst>
    <p:handoutMasterId r:id="rId23"/>
  </p:handoutMasterIdLst>
  <p:sldIdLst>
    <p:sldId id="356" r:id="rId5"/>
    <p:sldId id="409" r:id="rId6"/>
    <p:sldId id="410" r:id="rId7"/>
    <p:sldId id="411" r:id="rId8"/>
    <p:sldId id="412" r:id="rId9"/>
    <p:sldId id="413" r:id="rId10"/>
    <p:sldId id="414" r:id="rId11"/>
    <p:sldId id="415" r:id="rId12"/>
    <p:sldId id="416" r:id="rId13"/>
    <p:sldId id="417" r:id="rId14"/>
    <p:sldId id="418" r:id="rId15"/>
    <p:sldId id="419" r:id="rId16"/>
    <p:sldId id="420" r:id="rId17"/>
    <p:sldId id="421" r:id="rId18"/>
    <p:sldId id="422" r:id="rId19"/>
    <p:sldId id="423" r:id="rId20"/>
    <p:sldId id="42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E4"/>
    <a:srgbClr val="D0D4E8"/>
    <a:srgbClr val="E6E8F2"/>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5" autoAdjust="0"/>
    <p:restoredTop sz="95382" autoAdjust="0"/>
  </p:normalViewPr>
  <p:slideViewPr>
    <p:cSldViewPr snapToGrid="0">
      <p:cViewPr>
        <p:scale>
          <a:sx n="100" d="100"/>
          <a:sy n="100" d="100"/>
        </p:scale>
        <p:origin x="-534" y="894"/>
      </p:cViewPr>
      <p:guideLst>
        <p:guide orient="horz" pos="2174"/>
        <p:guide orient="horz" pos="744"/>
        <p:guide orient="horz" pos="4192"/>
        <p:guide orient="horz" pos="650"/>
        <p:guide orient="horz"/>
        <p:guide pos="2880"/>
        <p:guide pos="256"/>
        <p:guide pos="5520"/>
      </p:guideLst>
    </p:cSldViewPr>
  </p:slideViewPr>
  <p:notesTextViewPr>
    <p:cViewPr>
      <p:scale>
        <a:sx n="1" d="1"/>
        <a:sy n="1" d="1"/>
      </p:scale>
      <p:origin x="0" y="0"/>
    </p:cViewPr>
  </p:notesTextViewPr>
  <p:notesViewPr>
    <p:cSldViewPr snapToGrid="0">
      <p:cViewPr varScale="1">
        <p:scale>
          <a:sx n="68" d="100"/>
          <a:sy n="68" d="100"/>
        </p:scale>
        <p:origin x="-32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0038FD-2886-4743-BE20-9F32D67C49D3}" type="datetimeFigureOut">
              <a:rPr lang="en-US" smtClean="0"/>
              <a:t>8/31/2016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B89152-32C6-403F-A002-D49E501DA928}" type="slidenum">
              <a:rPr lang="en-US" smtClean="0"/>
              <a:t>‹#›</a:t>
            </a:fld>
            <a:endParaRPr lang="en-US"/>
          </a:p>
        </p:txBody>
      </p:sp>
    </p:spTree>
    <p:extLst>
      <p:ext uri="{BB962C8B-B14F-4D97-AF65-F5344CB8AC3E}">
        <p14:creationId xmlns:p14="http://schemas.microsoft.com/office/powerpoint/2010/main" val="4160600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DE7B7-9C84-4310-8975-D238F9323F57}" type="datetimeFigureOut">
              <a:rPr lang="en-US" smtClean="0"/>
              <a:t>8/31/2016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C0AA9-5F18-48B3-BC22-AF761F352F78}" type="slidenum">
              <a:rPr lang="en-US" smtClean="0"/>
              <a:t>‹#›</a:t>
            </a:fld>
            <a:endParaRPr lang="en-US"/>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389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defRPr/>
            </a:pPr>
            <a:fld id="{539C6CFD-6CE7-4EB6-94CB-EF74553AEAB5}" type="slidenum">
              <a:rPr lang="en-US" altLang="en-US" sz="1300" smtClean="0">
                <a:solidFill>
                  <a:prstClr val="black"/>
                </a:solidFill>
                <a:latin typeface="Calibri" pitchFamily="34" charset="0"/>
              </a:rPr>
              <a:pPr>
                <a:defRPr/>
              </a:pPr>
              <a:t>1</a:t>
            </a:fld>
            <a:endParaRPr lang="en-US" altLang="en-US" sz="1300" dirty="0" smtClean="0">
              <a:solidFill>
                <a:prstClr val="black"/>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7.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2.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oleObject" Target="../embeddings/oleObject6.bin"/><Relationship Id="rId5" Type="http://schemas.openxmlformats.org/officeDocument/2006/relationships/tags" Target="../tags/tag32.xml"/><Relationship Id="rId10" Type="http://schemas.openxmlformats.org/officeDocument/2006/relationships/slideMaster" Target="../slideMasters/slideMaster1.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oleObject" Target="../embeddings/oleObject7.bin"/></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a:extLst>
              <a:ext uri="{28A0092B-C50C-407E-A947-70E740481C1C}">
                <a14:useLocalDpi xmlns:a14="http://schemas.microsoft.com/office/drawing/2010/main" val="0"/>
              </a:ext>
            </a:extLst>
          </a:blip>
          <a:srcRect l="240" t="24" r="259" b="533"/>
          <a:stretch>
            <a:fillRect/>
          </a:stretch>
        </p:blipFill>
        <p:spPr bwMode="auto">
          <a:xfrm>
            <a:off x="0" y="1323976"/>
            <a:ext cx="91440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graphicFrame>
        <p:nvGraphicFramePr>
          <p:cNvPr id="7" name="Object 2" hidden="1"/>
          <p:cNvGraphicFramePr>
            <a:graphicFrameLocks noChangeAspect="1"/>
          </p:cNvGraphicFramePr>
          <p:nvPr userDrawn="1">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2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3" descr="C:\Users\UserSim\Desktop\Capgemini\Capgemini_logo_cmyk.png"/>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0" y="2256613"/>
            <a:ext cx="4191400"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58245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3" hidden="1"/>
          <p:cNvGraphicFramePr>
            <a:graphicFrameLocks noChangeAspect="1"/>
          </p:cNvGraphicFramePr>
          <p:nvPr userDrawn="1">
            <p:custDataLst>
              <p:tags r:id="rId2"/>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10514"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108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4"/>
            <a:ext cx="2133600" cy="365125"/>
          </a:xfrm>
          <a:prstGeom prst="rect">
            <a:avLst/>
          </a:prstGeom>
        </p:spPr>
        <p:txBody>
          <a:bodyPr/>
          <a:lstStyle/>
          <a:p>
            <a:fld id="{47CD3BC1-A2FE-477B-BC4B-91440EEA7D51}" type="datetimeFigureOut">
              <a:rPr lang="en-US" smtClean="0">
                <a:solidFill>
                  <a:srgbClr val="263147"/>
                </a:solidFill>
              </a:rPr>
              <a:pPr/>
              <a:t>8/31/2016</a:t>
            </a:fld>
            <a:endParaRPr lang="en-US">
              <a:solidFill>
                <a:srgbClr val="263147"/>
              </a:solidFill>
            </a:endParaRPr>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a:solidFill>
                <a:srgbClr val="263147"/>
              </a:solidFill>
            </a:endParaRPr>
          </a:p>
        </p:txBody>
      </p:sp>
      <p:sp>
        <p:nvSpPr>
          <p:cNvPr id="5" name="Slide Number Placeholder 4"/>
          <p:cNvSpPr>
            <a:spLocks noGrp="1"/>
          </p:cNvSpPr>
          <p:nvPr>
            <p:ph type="sldNum" sz="quarter" idx="12"/>
          </p:nvPr>
        </p:nvSpPr>
        <p:spPr>
          <a:xfrm>
            <a:off x="6553200" y="6356354"/>
            <a:ext cx="2133600" cy="365125"/>
          </a:xfrm>
          <a:prstGeom prst="rect">
            <a:avLst/>
          </a:prstGeom>
        </p:spPr>
        <p:txBody>
          <a:bodyPr/>
          <a:lstStyle/>
          <a:p>
            <a:fld id="{277C1CF3-A711-4C17-A994-E6863511BAD7}" type="slidenum">
              <a:rPr lang="en-US" smtClean="0">
                <a:solidFill>
                  <a:srgbClr val="263147"/>
                </a:solidFill>
              </a:rPr>
              <a:pPr/>
              <a:t>‹#›</a:t>
            </a:fld>
            <a:endParaRPr lang="en-US">
              <a:solidFill>
                <a:srgbClr val="263147"/>
              </a:solidFill>
            </a:endParaRPr>
          </a:p>
        </p:txBody>
      </p:sp>
    </p:spTree>
    <p:extLst>
      <p:ext uri="{BB962C8B-B14F-4D97-AF65-F5344CB8AC3E}">
        <p14:creationId xmlns:p14="http://schemas.microsoft.com/office/powerpoint/2010/main" val="3026370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parator">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0" y="3200400"/>
            <a:ext cx="9144000" cy="457200"/>
          </a:xfrm>
          <a:prstGeom prst="rect">
            <a:avLst/>
          </a:prstGeom>
          <a:solidFill>
            <a:srgbClr val="FF9900"/>
          </a:solidFill>
        </p:spPr>
        <p:txBody>
          <a:bodyPr lIns="0" tIns="0" rIns="0" bIns="0" anchor="ctr" anchorCtr="1"/>
          <a:lstStyle>
            <a:lvl1pPr>
              <a:buNone/>
              <a:defRPr>
                <a:solidFill>
                  <a:schemeClr val="tx1"/>
                </a:solidFill>
              </a:defRPr>
            </a:lvl1pPr>
            <a:lvl2pPr>
              <a:buNone/>
              <a:defRPr/>
            </a:lvl2pPr>
            <a:lvl3pPr>
              <a:buNone/>
              <a:defRPr/>
            </a:lvl3pPr>
            <a:lvl4pPr>
              <a:buNone/>
              <a:defRPr/>
            </a:lvl4pPr>
            <a:lvl5pPr>
              <a:buNone/>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444732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a:extLst>
              <a:ext uri="{28A0092B-C50C-407E-A947-70E740481C1C}">
                <a14:useLocalDpi xmlns:a14="http://schemas.microsoft.com/office/drawing/2010/main" val="0"/>
              </a:ext>
            </a:extLst>
          </a:blip>
          <a:srcRect l="240" t="179" r="380" b="511"/>
          <a:stretch>
            <a:fillRect/>
          </a:stretch>
        </p:blipFill>
        <p:spPr bwMode="auto">
          <a:xfrm>
            <a:off x="0" y="1050929"/>
            <a:ext cx="9144000" cy="580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hidden="1"/>
          <p:cNvGraphicFramePr>
            <a:graphicFrameLocks noChangeAspect="1"/>
          </p:cNvGraphicFramePr>
          <p:nvPr userDrawn="1">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46"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noGrp="1"/>
          </p:cNvSpPr>
          <p:nvPr>
            <p:ph type="title"/>
          </p:nvPr>
        </p:nvSpPr>
        <p:spPr>
          <a:xfrm>
            <a:off x="4145310" y="1968818"/>
            <a:ext cx="4998690"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61897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42"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DE6BF69E-9D5E-48F3-AD3A-5FF65A9467AA}"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8"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9"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a:extLst>
              <a:ext uri="{28A0092B-C50C-407E-A947-70E740481C1C}">
                <a14:useLocalDpi xmlns:a14="http://schemas.microsoft.com/office/drawing/2010/main" val="0"/>
              </a:ext>
            </a:extLst>
          </a:blip>
          <a:srcRect l="121" t="188" r="380" b="565"/>
          <a:stretch>
            <a:fillRect/>
          </a:stretch>
        </p:blipFill>
        <p:spPr bwMode="auto">
          <a:xfrm>
            <a:off x="0" y="2"/>
            <a:ext cx="9144000"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43" name="think-cell Slide" r:id="rId16" imgW="360" imgH="360" progId="">
                  <p:embed/>
                </p:oleObj>
              </mc:Choice>
              <mc:Fallback>
                <p:oleObj name="think-cell Slide" r:id="rId16"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Freeform 4"/>
          <p:cNvSpPr>
            <a:spLocks/>
          </p:cNvSpPr>
          <p:nvPr userDrawn="1">
            <p:custDataLst>
              <p:tags r:id="rId10"/>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81"/>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90730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66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85D98908-B353-440B-9608-755C2FD2FEF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6"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7"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8"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5667"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70"/>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250398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69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689C28AF-193F-45A0-9443-25CFF3F5368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669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7"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65228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1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9EC71CF8-D760-4124-8195-C0B63CD8010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8"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15"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8324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3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ACE5C78E-F003-44BA-AEA9-91EB785DDF1E}"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11"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2"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3"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39"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66476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66663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6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B1CE0FA7-2AF3-48B6-AC30-4DBE1D750BE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5"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6"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7"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63"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94758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4.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1.xml"/><Relationship Id="rId23" Type="http://schemas.openxmlformats.org/officeDocument/2006/relationships/tags" Target="../tags/tag9.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98" name="think-cell Slide" r:id="rId24" imgW="360" imgH="360" progId="">
                  <p:embed/>
                </p:oleObj>
              </mc:Choice>
              <mc:Fallback>
                <p:oleObj name="think-cell Slide" r:id="rId24" imgW="360" imgH="360" progId="">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Title Placeholder 1"/>
          <p:cNvSpPr>
            <a:spLocks noGrp="1"/>
          </p:cNvSpPr>
          <p:nvPr>
            <p:ph type="title"/>
            <p:custDataLst>
              <p:tags r:id="rId16"/>
            </p:custDataLst>
          </p:nvPr>
        </p:nvSpPr>
        <p:spPr bwMode="auto">
          <a:xfrm>
            <a:off x="0" y="1"/>
            <a:ext cx="9144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7529" tIns="33059" rIns="165294" bIns="33059" numCol="1" anchor="ctr" anchorCtr="0" compatLnSpc="1">
            <a:prstTxWarp prst="textNoShape">
              <a:avLst/>
            </a:prstTxWarp>
          </a:bodyPr>
          <a:lstStyle/>
          <a:p>
            <a:pPr lvl="0"/>
            <a:r>
              <a:rPr lang="fr-FR" altLang="en-US" smtClean="0"/>
              <a:t>Cliquez pour modifier le style du titre</a:t>
            </a:r>
            <a:endParaRPr lang="en-US" altLang="en-US" smtClean="0"/>
          </a:p>
        </p:txBody>
      </p:sp>
      <p:sp>
        <p:nvSpPr>
          <p:cNvPr id="1028" name="Text Placeholder 2"/>
          <p:cNvSpPr>
            <a:spLocks noGrp="1"/>
          </p:cNvSpPr>
          <p:nvPr>
            <p:ph type="body" idx="1"/>
            <p:custDataLst>
              <p:tags r:id="rId17"/>
            </p:custDataLst>
          </p:nvPr>
        </p:nvSpPr>
        <p:spPr bwMode="auto">
          <a:xfrm>
            <a:off x="298938" y="1501775"/>
            <a:ext cx="8711712"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72000" rIns="72000" bIns="72000" numCol="1" anchor="t" anchorCtr="0" compatLnSpc="1">
            <a:prstTxWarp prst="textNoShape">
              <a:avLst/>
            </a:prstTxWarp>
          </a:bodyPr>
          <a:lstStyle/>
          <a:p>
            <a:pPr lvl="0"/>
            <a:r>
              <a:rPr lang="en-US" altLang="en-US" smtClean="0"/>
              <a:t>Click to edit Master text style</a:t>
            </a:r>
          </a:p>
          <a:p>
            <a:pPr lvl="1"/>
            <a:r>
              <a:rPr lang="en-US" altLang="en-US" smtClean="0"/>
              <a:t>Text style level 2</a:t>
            </a:r>
          </a:p>
          <a:p>
            <a:pPr lvl="2"/>
            <a:r>
              <a:rPr lang="en-US" altLang="en-US" smtClean="0"/>
              <a:t>Text style level 3</a:t>
            </a:r>
          </a:p>
          <a:p>
            <a:pPr lvl="3"/>
            <a:r>
              <a:rPr lang="en-US" altLang="en-US" smtClean="0"/>
              <a:t>Text style level 4</a:t>
            </a:r>
          </a:p>
        </p:txBody>
      </p:sp>
      <p:sp>
        <p:nvSpPr>
          <p:cNvPr id="1029" name="TextBox 10"/>
          <p:cNvSpPr txBox="1">
            <a:spLocks noChangeArrowheads="1"/>
          </p:cNvSpPr>
          <p:nvPr>
            <p:custDataLst>
              <p:tags r:id="rId18"/>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0A56B830-531E-470C-A19D-7D084BFD727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9" name="Freeform 4"/>
          <p:cNvSpPr>
            <a:spLocks/>
          </p:cNvSpPr>
          <p:nvPr>
            <p:custDataLst>
              <p:tags r:id="rId19"/>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031" name="Rectangle 11"/>
          <p:cNvSpPr>
            <a:spLocks noChangeArrowheads="1"/>
          </p:cNvSpPr>
          <p:nvPr>
            <p:custDataLst>
              <p:tags r:id="rId20"/>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32" name="Rectangle 12"/>
          <p:cNvSpPr>
            <a:spLocks noChangeArrowheads="1"/>
          </p:cNvSpPr>
          <p:nvPr>
            <p:custDataLst>
              <p:tags r:id="rId21"/>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33" name="Picture 103" descr="C:\Users\UserSim\Desktop\Capgemini\Capgemini_logo_cmyk.png"/>
          <p:cNvPicPr>
            <a:picLocks noChangeAspect="1" noChangeArrowheads="1"/>
          </p:cNvPicPr>
          <p:nvPr>
            <p:custDataLst>
              <p:tags r:id="rId22"/>
            </p:custDataLst>
          </p:nvPr>
        </p:nvPicPr>
        <p:blipFill>
          <a:blip r:embed="rId26">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23"/>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3717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Lst>
  <p:timing>
    <p:tnLst>
      <p:par>
        <p:cTn id="1" dur="indefinite" restart="never" nodeType="tmRoot"/>
      </p:par>
    </p:tnLst>
  </p:timing>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0" fontAlgn="base" hangingPunct="0">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0" fontAlgn="base" hangingPunct="0">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1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1.xml"/><Relationship Id="rId4"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1.xml"/><Relationship Id="rId5" Type="http://schemas.openxmlformats.org/officeDocument/2006/relationships/image" Target="../media/image56.png"/><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1.xml"/><Relationship Id="rId4" Type="http://schemas.openxmlformats.org/officeDocument/2006/relationships/image" Target="../media/image60.png"/></Relationships>
</file>

<file path=ppt/slides/_rels/slide1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image" Target="../media/image23.emf"/><Relationship Id="rId3" Type="http://schemas.openxmlformats.org/officeDocument/2006/relationships/image" Target="../media/image13.emf"/><Relationship Id="rId7" Type="http://schemas.openxmlformats.org/officeDocument/2006/relationships/image" Target="../media/image17.emf"/><Relationship Id="rId12" Type="http://schemas.openxmlformats.org/officeDocument/2006/relationships/image" Target="../media/image22.emf"/><Relationship Id="rId2" Type="http://schemas.openxmlformats.org/officeDocument/2006/relationships/image" Target="../media/image12.png"/><Relationship Id="rId1" Type="http://schemas.openxmlformats.org/officeDocument/2006/relationships/slideLayout" Target="../slideLayouts/slideLayout11.xml"/><Relationship Id="rId6" Type="http://schemas.openxmlformats.org/officeDocument/2006/relationships/image" Target="../media/image16.emf"/><Relationship Id="rId11" Type="http://schemas.openxmlformats.org/officeDocument/2006/relationships/image" Target="../media/image21.emf"/><Relationship Id="rId5" Type="http://schemas.openxmlformats.org/officeDocument/2006/relationships/image" Target="../media/image15.emf"/><Relationship Id="rId15" Type="http://schemas.openxmlformats.org/officeDocument/2006/relationships/image" Target="../media/image25.emf"/><Relationship Id="rId10" Type="http://schemas.openxmlformats.org/officeDocument/2006/relationships/image" Target="../media/image20.emf"/><Relationship Id="rId4" Type="http://schemas.openxmlformats.org/officeDocument/2006/relationships/image" Target="../media/image14.emf"/><Relationship Id="rId9" Type="http://schemas.openxmlformats.org/officeDocument/2006/relationships/image" Target="../media/image19.emf"/><Relationship Id="rId14" Type="http://schemas.openxmlformats.org/officeDocument/2006/relationships/image" Target="../media/image24.emf"/></Relationships>
</file>

<file path=ppt/slides/_rels/slide5.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31.emf"/><Relationship Id="rId2" Type="http://schemas.openxmlformats.org/officeDocument/2006/relationships/image" Target="../media/image26.png"/><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image" Target="../media/image29.emf"/><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11.xml"/><Relationship Id="rId4" Type="http://schemas.openxmlformats.org/officeDocument/2006/relationships/image" Target="../media/image34.emf"/></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53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itle 5"/>
          <p:cNvSpPr txBox="1">
            <a:spLocks noGrp="1"/>
          </p:cNvSpPr>
          <p:nvPr>
            <p:ph type="ctrTitle"/>
          </p:nvPr>
        </p:nvSpPr>
        <p:spPr>
          <a:xfrm>
            <a:off x="304804" y="2736743"/>
            <a:ext cx="1963916" cy="408978"/>
          </a:xfrm>
          <a:prstGeom prst="rect">
            <a:avLst/>
          </a:prstGeom>
          <a:noFill/>
        </p:spPr>
        <p:txBody>
          <a:bodyPr wrap="none" lIns="91399" tIns="45698" rIns="91399" bIns="45698" rtlCol="0">
            <a:spAutoFit/>
          </a:bodyPr>
          <a:lstStyle/>
          <a:p>
            <a:r>
              <a:rPr lang="en-US" sz="2400" dirty="0" smtClean="0">
                <a:solidFill>
                  <a:srgbClr val="00B0F0"/>
                </a:solidFill>
                <a:latin typeface="Candara" panose="020E0502030303020204" pitchFamily="34" charset="0"/>
              </a:rPr>
              <a:t>Markov Chain</a:t>
            </a:r>
            <a:endParaRPr lang="en-US" sz="2400" dirty="0">
              <a:solidFill>
                <a:srgbClr val="00B0F0"/>
              </a:solidFill>
              <a:latin typeface="Candara" panose="020E0502030303020204" pitchFamily="34" charset="0"/>
            </a:endParaRPr>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9729988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5" y="190500"/>
            <a:ext cx="4914900" cy="638175"/>
          </a:xfrm>
        </p:spPr>
        <p:txBody>
          <a:bodyPr/>
          <a:lstStyle/>
          <a:p>
            <a:r>
              <a:rPr lang="en-US" sz="2800" dirty="0" smtClean="0"/>
              <a:t>Properties of Markov Chain</a:t>
            </a:r>
            <a:endParaRPr lang="en-IN" sz="2800" dirty="0"/>
          </a:p>
        </p:txBody>
      </p:sp>
      <p:grpSp>
        <p:nvGrpSpPr>
          <p:cNvPr id="3" name="Group 2"/>
          <p:cNvGrpSpPr/>
          <p:nvPr/>
        </p:nvGrpSpPr>
        <p:grpSpPr>
          <a:xfrm>
            <a:off x="695326" y="1533525"/>
            <a:ext cx="8153400" cy="4000500"/>
            <a:chOff x="1509713" y="1409701"/>
            <a:chExt cx="6134099" cy="2605088"/>
          </a:xfrm>
        </p:grpSpPr>
        <p:pic>
          <p:nvPicPr>
            <p:cNvPr id="204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237" y="2700339"/>
              <a:ext cx="61245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713" y="1409701"/>
              <a:ext cx="573405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42242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6" y="192716"/>
            <a:ext cx="5133974" cy="607384"/>
          </a:xfrm>
        </p:spPr>
        <p:txBody>
          <a:bodyPr/>
          <a:lstStyle/>
          <a:p>
            <a:r>
              <a:rPr lang="en-US" dirty="0" smtClean="0"/>
              <a:t>Absorbing Markov Chain</a:t>
            </a:r>
            <a:endParaRPr lang="en-IN"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2764" y="1152525"/>
            <a:ext cx="5233986"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495425"/>
            <a:ext cx="2147887" cy="2026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744" y="4751372"/>
            <a:ext cx="1718310" cy="1569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3054" y="5015441"/>
            <a:ext cx="1519419"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7988" y="4851463"/>
            <a:ext cx="1671637" cy="122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9191" y="4947201"/>
            <a:ext cx="1697040" cy="1177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9454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30816"/>
            <a:ext cx="8058150" cy="578809"/>
          </a:xfrm>
        </p:spPr>
        <p:txBody>
          <a:bodyPr/>
          <a:lstStyle/>
          <a:p>
            <a:r>
              <a:rPr lang="en-US" sz="2800" dirty="0" smtClean="0"/>
              <a:t>Example : Management of Gallstone</a:t>
            </a:r>
            <a:endParaRPr lang="en-IN" sz="2800" dirty="0"/>
          </a:p>
        </p:txBody>
      </p:sp>
      <p:sp>
        <p:nvSpPr>
          <p:cNvPr id="3" name="TextBox 2"/>
          <p:cNvSpPr txBox="1"/>
          <p:nvPr/>
        </p:nvSpPr>
        <p:spPr>
          <a:xfrm>
            <a:off x="295060" y="1979535"/>
            <a:ext cx="8565357" cy="276999"/>
          </a:xfrm>
          <a:prstGeom prst="rect">
            <a:avLst/>
          </a:prstGeom>
          <a:noFill/>
        </p:spPr>
        <p:txBody>
          <a:bodyPr wrap="square" rtlCol="0">
            <a:spAutoFit/>
          </a:bodyPr>
          <a:lstStyle/>
          <a:p>
            <a:r>
              <a:rPr lang="en-US" sz="1200" dirty="0" smtClean="0">
                <a:solidFill>
                  <a:schemeClr val="tx2">
                    <a:lumMod val="50000"/>
                  </a:schemeClr>
                </a:solidFill>
              </a:rPr>
              <a:t>A : Is state of Asymptotic Gallstone and let probability of the patient </a:t>
            </a:r>
            <a:r>
              <a:rPr lang="en-US" sz="1200" dirty="0" err="1" smtClean="0">
                <a:solidFill>
                  <a:schemeClr val="tx2">
                    <a:lumMod val="50000"/>
                  </a:schemeClr>
                </a:solidFill>
              </a:rPr>
              <a:t>wd</a:t>
            </a:r>
            <a:r>
              <a:rPr lang="en-US" sz="1200" dirty="0" smtClean="0">
                <a:solidFill>
                  <a:schemeClr val="tx2">
                    <a:lumMod val="50000"/>
                  </a:schemeClr>
                </a:solidFill>
              </a:rPr>
              <a:t> remain in the same state for next 4 month is 0.95</a:t>
            </a:r>
            <a:endParaRPr lang="en-IN" sz="1200" dirty="0" err="1" smtClean="0">
              <a:solidFill>
                <a:schemeClr val="tx2">
                  <a:lumMod val="50000"/>
                </a:schemeClr>
              </a:solidFill>
            </a:endParaRPr>
          </a:p>
        </p:txBody>
      </p:sp>
      <p:sp>
        <p:nvSpPr>
          <p:cNvPr id="10" name="TextBox 9"/>
          <p:cNvSpPr txBox="1"/>
          <p:nvPr/>
        </p:nvSpPr>
        <p:spPr>
          <a:xfrm>
            <a:off x="266485" y="2178846"/>
            <a:ext cx="7029450" cy="276999"/>
          </a:xfrm>
          <a:prstGeom prst="rect">
            <a:avLst/>
          </a:prstGeom>
          <a:noFill/>
        </p:spPr>
        <p:txBody>
          <a:bodyPr wrap="square" rtlCol="0">
            <a:spAutoFit/>
          </a:bodyPr>
          <a:lstStyle/>
          <a:p>
            <a:r>
              <a:rPr lang="en-US" sz="1200" dirty="0" smtClean="0">
                <a:solidFill>
                  <a:schemeClr val="tx2">
                    <a:lumMod val="50000"/>
                  </a:schemeClr>
                </a:solidFill>
              </a:rPr>
              <a:t>C : Is state  major complications Cholecystitis may result  with probability 0.04</a:t>
            </a:r>
            <a:endParaRPr lang="en-IN" sz="1200" dirty="0" err="1" smtClean="0">
              <a:solidFill>
                <a:schemeClr val="tx2">
                  <a:lumMod val="50000"/>
                </a:schemeClr>
              </a:solidFill>
            </a:endParaRPr>
          </a:p>
        </p:txBody>
      </p:sp>
      <p:sp>
        <p:nvSpPr>
          <p:cNvPr id="11" name="TextBox 10"/>
          <p:cNvSpPr txBox="1"/>
          <p:nvPr/>
        </p:nvSpPr>
        <p:spPr>
          <a:xfrm>
            <a:off x="266485" y="2405334"/>
            <a:ext cx="4344590" cy="276999"/>
          </a:xfrm>
          <a:prstGeom prst="rect">
            <a:avLst/>
          </a:prstGeom>
          <a:noFill/>
        </p:spPr>
        <p:txBody>
          <a:bodyPr wrap="square" rtlCol="0">
            <a:spAutoFit/>
          </a:bodyPr>
          <a:lstStyle/>
          <a:p>
            <a:r>
              <a:rPr lang="en-US" sz="1200" dirty="0" smtClean="0">
                <a:solidFill>
                  <a:schemeClr val="tx2">
                    <a:lumMod val="50000"/>
                  </a:schemeClr>
                </a:solidFill>
              </a:rPr>
              <a:t>D : State of natural death Say its probability is  0.01</a:t>
            </a:r>
            <a:endParaRPr lang="en-IN" sz="1200" dirty="0" err="1" smtClean="0">
              <a:solidFill>
                <a:schemeClr val="tx2">
                  <a:lumMod val="50000"/>
                </a:schemeClr>
              </a:solidFill>
            </a:endParaRPr>
          </a:p>
        </p:txBody>
      </p:sp>
      <p:sp>
        <p:nvSpPr>
          <p:cNvPr id="12" name="TextBox 11"/>
          <p:cNvSpPr txBox="1"/>
          <p:nvPr/>
        </p:nvSpPr>
        <p:spPr>
          <a:xfrm>
            <a:off x="275795" y="2613611"/>
            <a:ext cx="8477679" cy="461665"/>
          </a:xfrm>
          <a:prstGeom prst="rect">
            <a:avLst/>
          </a:prstGeom>
          <a:noFill/>
        </p:spPr>
        <p:txBody>
          <a:bodyPr wrap="square" rtlCol="0">
            <a:spAutoFit/>
          </a:bodyPr>
          <a:lstStyle/>
          <a:p>
            <a:r>
              <a:rPr lang="en-US" sz="1200" dirty="0" smtClean="0">
                <a:solidFill>
                  <a:schemeClr val="tx2">
                    <a:lumMod val="50000"/>
                  </a:schemeClr>
                </a:solidFill>
              </a:rPr>
              <a:t>If disease progress then surgery is performed  with a risk of death due to surgery </a:t>
            </a:r>
            <a:r>
              <a:rPr lang="en-US" sz="1200" dirty="0">
                <a:solidFill>
                  <a:schemeClr val="tx2">
                    <a:lumMod val="50000"/>
                  </a:schemeClr>
                </a:solidFill>
              </a:rPr>
              <a:t>0.005. Once surgery is performed  patient enter the state of recovery  state </a:t>
            </a:r>
            <a:r>
              <a:rPr lang="en-US" sz="1200" dirty="0" smtClean="0">
                <a:solidFill>
                  <a:schemeClr val="tx2">
                    <a:lumMod val="50000"/>
                  </a:schemeClr>
                </a:solidFill>
              </a:rPr>
              <a:t>R</a:t>
            </a:r>
            <a:endParaRPr lang="en-IN" sz="1200" dirty="0">
              <a:solidFill>
                <a:schemeClr val="tx2">
                  <a:lumMod val="50000"/>
                </a:schemeClr>
              </a:solidFill>
            </a:endParaRPr>
          </a:p>
        </p:txBody>
      </p:sp>
      <p:sp>
        <p:nvSpPr>
          <p:cNvPr id="4" name="Rectangle 3"/>
          <p:cNvSpPr/>
          <p:nvPr/>
        </p:nvSpPr>
        <p:spPr>
          <a:xfrm>
            <a:off x="275795" y="3058311"/>
            <a:ext cx="7524751" cy="276999"/>
          </a:xfrm>
          <a:prstGeom prst="rect">
            <a:avLst/>
          </a:prstGeom>
        </p:spPr>
        <p:txBody>
          <a:bodyPr wrap="square">
            <a:spAutoFit/>
          </a:bodyPr>
          <a:lstStyle/>
          <a:p>
            <a:r>
              <a:rPr lang="en-US" sz="1200" dirty="0">
                <a:solidFill>
                  <a:schemeClr val="tx2">
                    <a:lumMod val="50000"/>
                  </a:schemeClr>
                </a:solidFill>
              </a:rPr>
              <a:t>9</a:t>
            </a:r>
            <a:r>
              <a:rPr lang="en-US" sz="1200" dirty="0" smtClean="0">
                <a:solidFill>
                  <a:schemeClr val="tx2">
                    <a:lumMod val="50000"/>
                  </a:schemeClr>
                </a:solidFill>
              </a:rPr>
              <a:t>0 % move to Well state (W) and 9 % continue in recovered state and 1 % die natural death</a:t>
            </a:r>
            <a:endParaRPr lang="en-IN" sz="1200" dirty="0" err="1">
              <a:solidFill>
                <a:schemeClr val="tx2">
                  <a:lumMod val="50000"/>
                </a:schemeClr>
              </a:solidFill>
            </a:endParaRPr>
          </a:p>
        </p:txBody>
      </p:sp>
      <p:sp>
        <p:nvSpPr>
          <p:cNvPr id="5" name="Rectangle 4"/>
          <p:cNvSpPr/>
          <p:nvPr/>
        </p:nvSpPr>
        <p:spPr>
          <a:xfrm>
            <a:off x="286514" y="3369093"/>
            <a:ext cx="7648575" cy="276999"/>
          </a:xfrm>
          <a:prstGeom prst="rect">
            <a:avLst/>
          </a:prstGeom>
        </p:spPr>
        <p:txBody>
          <a:bodyPr wrap="square">
            <a:spAutoFit/>
          </a:bodyPr>
          <a:lstStyle/>
          <a:p>
            <a:r>
              <a:rPr lang="en-US" sz="1200" dirty="0">
                <a:solidFill>
                  <a:schemeClr val="tx2">
                    <a:lumMod val="50000"/>
                  </a:schemeClr>
                </a:solidFill>
              </a:rPr>
              <a:t>Once </a:t>
            </a:r>
            <a:r>
              <a:rPr lang="en-US" sz="1200" dirty="0" smtClean="0">
                <a:solidFill>
                  <a:schemeClr val="tx2">
                    <a:lumMod val="50000"/>
                  </a:schemeClr>
                </a:solidFill>
              </a:rPr>
              <a:t>patient enter the well state there she continues there until death  with probability of 0.99</a:t>
            </a:r>
            <a:endParaRPr lang="en-IN" sz="1200" dirty="0" err="1">
              <a:solidFill>
                <a:schemeClr val="tx2">
                  <a:lumMod val="50000"/>
                </a:schemeClr>
              </a:solidFill>
            </a:endParaRPr>
          </a:p>
        </p:txBody>
      </p:sp>
      <p:pic>
        <p:nvPicPr>
          <p:cNvPr id="2253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85" y="3736327"/>
            <a:ext cx="2303048" cy="155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640" y="4384756"/>
            <a:ext cx="2094589" cy="167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4250316" y="3692258"/>
            <a:ext cx="4893684" cy="461665"/>
          </a:xfrm>
          <a:prstGeom prst="rect">
            <a:avLst/>
          </a:prstGeom>
          <a:noFill/>
        </p:spPr>
        <p:txBody>
          <a:bodyPr wrap="square" rtlCol="0">
            <a:spAutoFit/>
          </a:bodyPr>
          <a:lstStyle/>
          <a:p>
            <a:pPr algn="just"/>
            <a:r>
              <a:rPr lang="en-US" sz="1200" dirty="0" smtClean="0">
                <a:solidFill>
                  <a:srgbClr val="0070C0"/>
                </a:solidFill>
              </a:rPr>
              <a:t>For the long term trend of this strategy, when matrix is raised to higher and higher power  system will tend to the Absorbing State</a:t>
            </a:r>
            <a:endParaRPr lang="en-IN" sz="1200" dirty="0" err="1" smtClean="0">
              <a:solidFill>
                <a:srgbClr val="0070C0"/>
              </a:solidFill>
            </a:endParaRPr>
          </a:p>
        </p:txBody>
      </p:sp>
      <p:sp>
        <p:nvSpPr>
          <p:cNvPr id="15" name="TextBox 14"/>
          <p:cNvSpPr txBox="1"/>
          <p:nvPr/>
        </p:nvSpPr>
        <p:spPr>
          <a:xfrm>
            <a:off x="588168" y="1147317"/>
            <a:ext cx="8565357" cy="646331"/>
          </a:xfrm>
          <a:prstGeom prst="rect">
            <a:avLst/>
          </a:prstGeom>
          <a:noFill/>
        </p:spPr>
        <p:txBody>
          <a:bodyPr wrap="square" rtlCol="0">
            <a:spAutoFit/>
          </a:bodyPr>
          <a:lstStyle/>
          <a:p>
            <a:r>
              <a:rPr lang="en-US" sz="1200" dirty="0" smtClean="0">
                <a:solidFill>
                  <a:schemeClr val="tx2">
                    <a:lumMod val="50000"/>
                  </a:schemeClr>
                </a:solidFill>
              </a:rPr>
              <a:t>Physicians who diagnose asymptotic gallstone are faced with the decision  either immediately remove gall bladder to prevent life threatening complications or to postpone surgery until complications do occur. SO what should be the long term trend of each strategy?</a:t>
            </a:r>
            <a:endParaRPr lang="en-IN" sz="1200" dirty="0" err="1" smtClean="0">
              <a:solidFill>
                <a:schemeClr val="tx2">
                  <a:lumMod val="50000"/>
                </a:schemeClr>
              </a:solidFill>
            </a:endParaRPr>
          </a:p>
        </p:txBody>
      </p:sp>
      <p:pic>
        <p:nvPicPr>
          <p:cNvPr id="1843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324" y="4153924"/>
            <a:ext cx="2884706" cy="2266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8489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IN" dirty="0"/>
          </a:p>
        </p:txBody>
      </p:sp>
      <p:sp>
        <p:nvSpPr>
          <p:cNvPr id="4" name="TextBox 3"/>
          <p:cNvSpPr txBox="1"/>
          <p:nvPr/>
        </p:nvSpPr>
        <p:spPr>
          <a:xfrm>
            <a:off x="742948" y="1501212"/>
            <a:ext cx="8296277" cy="276999"/>
          </a:xfrm>
          <a:prstGeom prst="rect">
            <a:avLst/>
          </a:prstGeom>
          <a:noFill/>
        </p:spPr>
        <p:txBody>
          <a:bodyPr wrap="square" rtlCol="0">
            <a:spAutoFit/>
          </a:bodyPr>
          <a:lstStyle/>
          <a:p>
            <a:r>
              <a:rPr lang="en-US" sz="1200" dirty="0" smtClean="0">
                <a:solidFill>
                  <a:schemeClr val="tx2">
                    <a:lumMod val="50000"/>
                  </a:schemeClr>
                </a:solidFill>
              </a:rPr>
              <a:t>We do  not really need to worry about the absorbing state, so it is necessary to work only with the non-absorbing states</a:t>
            </a:r>
            <a:endParaRPr lang="en-IN" sz="1200" dirty="0" err="1" smtClean="0">
              <a:solidFill>
                <a:schemeClr val="tx2">
                  <a:lumMod val="50000"/>
                </a:schemeClr>
              </a:solidFill>
            </a:endParaRPr>
          </a:p>
        </p:txBody>
      </p:sp>
      <p:sp>
        <p:nvSpPr>
          <p:cNvPr id="14" name="TextBox 13"/>
          <p:cNvSpPr txBox="1"/>
          <p:nvPr/>
        </p:nvSpPr>
        <p:spPr>
          <a:xfrm>
            <a:off x="319084" y="2362623"/>
            <a:ext cx="2495550" cy="954107"/>
          </a:xfrm>
          <a:prstGeom prst="rect">
            <a:avLst/>
          </a:prstGeom>
          <a:noFill/>
        </p:spPr>
        <p:txBody>
          <a:bodyPr wrap="square" rtlCol="0">
            <a:spAutoFit/>
          </a:bodyPr>
          <a:lstStyle/>
          <a:p>
            <a:pPr algn="just"/>
            <a:r>
              <a:rPr lang="en-US" sz="1400" dirty="0" smtClean="0">
                <a:solidFill>
                  <a:schemeClr val="tx2">
                    <a:lumMod val="50000"/>
                  </a:schemeClr>
                </a:solidFill>
              </a:rPr>
              <a:t>Rewrite the matrix so that the rows and columns corresponding to the absorbing state comes first</a:t>
            </a:r>
            <a:endParaRPr lang="en-IN" sz="1400" dirty="0" err="1" smtClean="0">
              <a:solidFill>
                <a:schemeClr val="tx2">
                  <a:lumMod val="50000"/>
                </a:schemeClr>
              </a:solidFill>
            </a:endParaRPr>
          </a:p>
        </p:txBody>
      </p:sp>
      <p:sp>
        <p:nvSpPr>
          <p:cNvPr id="15" name="TextBox 14"/>
          <p:cNvSpPr txBox="1"/>
          <p:nvPr/>
        </p:nvSpPr>
        <p:spPr>
          <a:xfrm>
            <a:off x="742949" y="1245124"/>
            <a:ext cx="8296276" cy="276999"/>
          </a:xfrm>
          <a:prstGeom prst="rect">
            <a:avLst/>
          </a:prstGeom>
          <a:noFill/>
        </p:spPr>
        <p:txBody>
          <a:bodyPr wrap="square" rtlCol="0">
            <a:spAutoFit/>
          </a:bodyPr>
          <a:lstStyle/>
          <a:p>
            <a:r>
              <a:rPr lang="en-US" sz="1200" dirty="0" smtClean="0">
                <a:solidFill>
                  <a:schemeClr val="tx2">
                    <a:lumMod val="50000"/>
                  </a:schemeClr>
                </a:solidFill>
              </a:rPr>
              <a:t>Method of finding the final probabilities </a:t>
            </a:r>
            <a:r>
              <a:rPr lang="en-US" sz="1200" dirty="0" smtClean="0">
                <a:solidFill>
                  <a:schemeClr val="tx2">
                    <a:lumMod val="50000"/>
                  </a:schemeClr>
                </a:solidFill>
              </a:rPr>
              <a:t>of entering an absorbing state without finding all the powers of transition matrix </a:t>
            </a:r>
            <a:endParaRPr lang="en-IN" sz="1200" dirty="0" err="1" smtClean="0">
              <a:solidFill>
                <a:schemeClr val="tx2">
                  <a:lumMod val="50000"/>
                </a:schemeClr>
              </a:solidFill>
            </a:endParaRPr>
          </a:p>
        </p:txBody>
      </p:sp>
      <p:pic>
        <p:nvPicPr>
          <p:cNvPr id="1229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563" y="2362623"/>
            <a:ext cx="5853112" cy="283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Group 11"/>
          <p:cNvGrpSpPr/>
          <p:nvPr/>
        </p:nvGrpSpPr>
        <p:grpSpPr>
          <a:xfrm>
            <a:off x="319084" y="3366876"/>
            <a:ext cx="2495550" cy="1495002"/>
            <a:chOff x="481013" y="2362623"/>
            <a:chExt cx="2495550" cy="1495002"/>
          </a:xfrm>
        </p:grpSpPr>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2362623"/>
              <a:ext cx="2495550" cy="1495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1133475" y="2619375"/>
              <a:ext cx="0" cy="123825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09625" y="2857500"/>
              <a:ext cx="1809750"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6601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775" y="1234351"/>
            <a:ext cx="3493038" cy="2832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982813" y="1337385"/>
            <a:ext cx="4895850" cy="2123658"/>
          </a:xfrm>
          <a:prstGeom prst="rect">
            <a:avLst/>
          </a:prstGeom>
          <a:noFill/>
        </p:spPr>
        <p:txBody>
          <a:bodyPr wrap="square" rtlCol="0">
            <a:spAutoFit/>
          </a:bodyPr>
          <a:lstStyle/>
          <a:p>
            <a:r>
              <a:rPr lang="en-US" sz="1200" dirty="0" smtClean="0">
                <a:solidFill>
                  <a:schemeClr val="tx2">
                    <a:lumMod val="50000"/>
                  </a:schemeClr>
                </a:solidFill>
              </a:rPr>
              <a:t>Fundamental Matrix </a:t>
            </a:r>
            <a:r>
              <a:rPr lang="en-US" sz="1200" b="1" dirty="0" smtClean="0">
                <a:solidFill>
                  <a:schemeClr val="tx2">
                    <a:lumMod val="50000"/>
                  </a:schemeClr>
                </a:solidFill>
              </a:rPr>
              <a:t>F</a:t>
            </a:r>
            <a:r>
              <a:rPr lang="en-US" sz="1200" dirty="0" smtClean="0">
                <a:solidFill>
                  <a:schemeClr val="tx2">
                    <a:lumMod val="50000"/>
                  </a:schemeClr>
                </a:solidFill>
              </a:rPr>
              <a:t> gives the expected number of visits to each state before absorption occurs. </a:t>
            </a:r>
          </a:p>
          <a:p>
            <a:endParaRPr lang="en-US" sz="1200" dirty="0" smtClean="0">
              <a:solidFill>
                <a:schemeClr val="tx2">
                  <a:lumMod val="50000"/>
                </a:schemeClr>
              </a:solidFill>
            </a:endParaRPr>
          </a:p>
          <a:p>
            <a:r>
              <a:rPr lang="en-US" sz="1200" dirty="0" smtClean="0">
                <a:solidFill>
                  <a:schemeClr val="tx2">
                    <a:lumMod val="50000"/>
                  </a:schemeClr>
                </a:solidFill>
              </a:rPr>
              <a:t>If the patient is currently in asymptotic , first row of fundamental matrix says that she expects to have 20,  four-months time period      (6.67 years) on average in this state </a:t>
            </a:r>
          </a:p>
          <a:p>
            <a:endParaRPr lang="en-US" sz="1200" dirty="0" smtClean="0">
              <a:solidFill>
                <a:schemeClr val="tx2">
                  <a:lumMod val="50000"/>
                </a:schemeClr>
              </a:solidFill>
            </a:endParaRPr>
          </a:p>
          <a:p>
            <a:r>
              <a:rPr lang="en-US" sz="1200" dirty="0" smtClean="0">
                <a:solidFill>
                  <a:schemeClr val="tx2">
                    <a:lumMod val="50000"/>
                  </a:schemeClr>
                </a:solidFill>
              </a:rPr>
              <a:t>and 20.00 + 0.80+0.87+78.72 = 100.39 four-month  time period in the various living state before death. </a:t>
            </a:r>
          </a:p>
          <a:p>
            <a:endParaRPr lang="en-US" sz="1200" dirty="0">
              <a:solidFill>
                <a:schemeClr val="tx2">
                  <a:lumMod val="50000"/>
                </a:schemeClr>
              </a:solidFill>
            </a:endParaRPr>
          </a:p>
          <a:p>
            <a:r>
              <a:rPr lang="en-US" sz="1200" dirty="0" err="1" smtClean="0">
                <a:solidFill>
                  <a:schemeClr val="tx2">
                    <a:lumMod val="50000"/>
                  </a:schemeClr>
                </a:solidFill>
              </a:rPr>
              <a:t>i.e</a:t>
            </a:r>
            <a:r>
              <a:rPr lang="en-US" sz="1200" dirty="0" smtClean="0">
                <a:solidFill>
                  <a:schemeClr val="tx2">
                    <a:lumMod val="50000"/>
                  </a:schemeClr>
                </a:solidFill>
              </a:rPr>
              <a:t>  her life expectancy is 100.39/3   = 33.46 years. </a:t>
            </a:r>
            <a:endParaRPr lang="en-IN" sz="1200" dirty="0" err="1" smtClean="0">
              <a:solidFill>
                <a:schemeClr val="tx2">
                  <a:lumMod val="50000"/>
                </a:schemeClr>
              </a:solidFill>
            </a:endParaRPr>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663" y="4181475"/>
            <a:ext cx="3932462" cy="1093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190500" y="4281974"/>
            <a:ext cx="2285311" cy="1413976"/>
            <a:chOff x="481013" y="2362623"/>
            <a:chExt cx="2495550" cy="1495002"/>
          </a:xfrm>
        </p:grpSpPr>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3" y="2362623"/>
              <a:ext cx="2495550" cy="1495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1133475" y="2619375"/>
              <a:ext cx="0" cy="123825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09625" y="2857500"/>
              <a:ext cx="1809750"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3916138" y="5375271"/>
            <a:ext cx="5029199" cy="830997"/>
          </a:xfrm>
          <a:prstGeom prst="rect">
            <a:avLst/>
          </a:prstGeom>
          <a:noFill/>
        </p:spPr>
        <p:txBody>
          <a:bodyPr wrap="square" rtlCol="0">
            <a:spAutoFit/>
          </a:bodyPr>
          <a:lstStyle/>
          <a:p>
            <a:pPr algn="just"/>
            <a:r>
              <a:rPr lang="en-US" sz="1200" dirty="0" smtClean="0">
                <a:solidFill>
                  <a:srgbClr val="FF0000"/>
                </a:solidFill>
              </a:rPr>
              <a:t>The product FR gives the probability that if the system was originally in a particular non absorbing state it ended up in the absorbing state. For example probability is 1 that if the patient was originally asymptotic she ended up dying, which unfortunately is what we expect </a:t>
            </a:r>
            <a:endParaRPr lang="en-IN" sz="1200" dirty="0" err="1" smtClean="0">
              <a:solidFill>
                <a:srgbClr val="FF0000"/>
              </a:solidFill>
            </a:endParaRPr>
          </a:p>
        </p:txBody>
      </p:sp>
      <p:pic>
        <p:nvPicPr>
          <p:cNvPr id="1331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0987" y="4851411"/>
            <a:ext cx="1019938" cy="51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2875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7" y="97466"/>
            <a:ext cx="8229600" cy="792162"/>
          </a:xfrm>
        </p:spPr>
        <p:txBody>
          <a:bodyPr/>
          <a:lstStyle/>
          <a:p>
            <a:r>
              <a:rPr lang="en-US" sz="2800" dirty="0" smtClean="0"/>
              <a:t>Properties of Absorbing Markov Chains</a:t>
            </a:r>
            <a:endParaRPr lang="en-IN" sz="28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1243014"/>
            <a:ext cx="6276975" cy="5043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254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IN"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219" y="1462088"/>
            <a:ext cx="44862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012" y="3495675"/>
            <a:ext cx="522922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3288506" y="4065686"/>
            <a:ext cx="2566988" cy="326827"/>
            <a:chOff x="2724150" y="4219575"/>
            <a:chExt cx="2566988" cy="326827"/>
          </a:xfrm>
        </p:grpSpPr>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3363" y="4219575"/>
              <a:ext cx="12477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724150" y="4238625"/>
              <a:ext cx="1404938" cy="307777"/>
            </a:xfrm>
            <a:prstGeom prst="rect">
              <a:avLst/>
            </a:prstGeom>
            <a:noFill/>
          </p:spPr>
          <p:txBody>
            <a:bodyPr wrap="square" rtlCol="0">
              <a:spAutoFit/>
            </a:bodyPr>
            <a:lstStyle/>
            <a:p>
              <a:r>
                <a:rPr lang="en-US" sz="1400" dirty="0" smtClean="0">
                  <a:solidFill>
                    <a:schemeClr val="tx2">
                      <a:lumMod val="50000"/>
                    </a:schemeClr>
                  </a:solidFill>
                </a:rPr>
                <a:t>Use formula</a:t>
              </a:r>
              <a:endParaRPr lang="en-IN" sz="1400" dirty="0" err="1" smtClean="0">
                <a:solidFill>
                  <a:schemeClr val="tx2">
                    <a:lumMod val="50000"/>
                  </a:schemeClr>
                </a:solidFill>
              </a:endParaRPr>
            </a:p>
          </p:txBody>
        </p:sp>
      </p:grpSp>
      <p:sp>
        <p:nvSpPr>
          <p:cNvPr id="5" name="TextBox 4"/>
          <p:cNvSpPr txBox="1"/>
          <p:nvPr/>
        </p:nvSpPr>
        <p:spPr>
          <a:xfrm>
            <a:off x="3773594" y="4814590"/>
            <a:ext cx="1668250" cy="307777"/>
          </a:xfrm>
          <a:prstGeom prst="rect">
            <a:avLst/>
          </a:prstGeom>
          <a:noFill/>
        </p:spPr>
        <p:txBody>
          <a:bodyPr wrap="square" rtlCol="0">
            <a:spAutoFit/>
          </a:bodyPr>
          <a:lstStyle/>
          <a:p>
            <a:r>
              <a:rPr lang="en-US" sz="1400" dirty="0" smtClean="0">
                <a:solidFill>
                  <a:schemeClr val="tx2">
                    <a:lumMod val="50000"/>
                  </a:schemeClr>
                </a:solidFill>
              </a:rPr>
              <a:t>Find product  FR</a:t>
            </a:r>
            <a:endParaRPr lang="en-IN" sz="1400" dirty="0" err="1" smtClean="0">
              <a:solidFill>
                <a:schemeClr val="tx2">
                  <a:lumMod val="50000"/>
                </a:schemeClr>
              </a:solidFill>
            </a:endParaRPr>
          </a:p>
        </p:txBody>
      </p:sp>
    </p:spTree>
    <p:extLst>
      <p:ext uri="{BB962C8B-B14F-4D97-AF65-F5344CB8AC3E}">
        <p14:creationId xmlns:p14="http://schemas.microsoft.com/office/powerpoint/2010/main" val="3134515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Exericse</a:t>
            </a:r>
            <a:endParaRPr lang="en-IN"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28738"/>
            <a:ext cx="6115050"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9234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304800" y="149854"/>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7529" tIns="33059" rIns="165294" bIns="33059" numCol="1" anchor="ctr" anchorCtr="0" compatLnSpc="1">
            <a:prstTxWarp prst="textNoShape">
              <a:avLst/>
            </a:prstTxWarp>
          </a:bodyPr>
          <a:lst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a:lstStyle>
          <a:p>
            <a:r>
              <a:rPr lang="en-US" sz="2800" dirty="0" smtClean="0"/>
              <a:t>What is Markov Chain ?</a:t>
            </a:r>
            <a:endParaRPr lang="en-IN" sz="2800" dirty="0"/>
          </a:p>
        </p:txBody>
      </p:sp>
      <p:sp>
        <p:nvSpPr>
          <p:cNvPr id="2" name="TextBox 1"/>
          <p:cNvSpPr txBox="1"/>
          <p:nvPr/>
        </p:nvSpPr>
        <p:spPr>
          <a:xfrm>
            <a:off x="438149" y="1444625"/>
            <a:ext cx="8315324" cy="1569660"/>
          </a:xfrm>
          <a:prstGeom prst="rect">
            <a:avLst/>
          </a:prstGeom>
          <a:noFill/>
        </p:spPr>
        <p:txBody>
          <a:bodyPr wrap="square" rtlCol="0">
            <a:spAutoFit/>
          </a:bodyPr>
          <a:lstStyle/>
          <a:p>
            <a:pPr algn="just"/>
            <a:r>
              <a:rPr lang="en-US" sz="1600" dirty="0" smtClean="0">
                <a:solidFill>
                  <a:schemeClr val="tx2">
                    <a:lumMod val="50000"/>
                  </a:schemeClr>
                </a:solidFill>
              </a:rPr>
              <a:t>These are special kind of </a:t>
            </a:r>
            <a:r>
              <a:rPr lang="en-US" sz="1600" b="1" i="1" dirty="0" smtClean="0">
                <a:solidFill>
                  <a:srgbClr val="FF0000"/>
                </a:solidFill>
              </a:rPr>
              <a:t>stochastic processes</a:t>
            </a:r>
            <a:r>
              <a:rPr lang="en-US" sz="1600" dirty="0" smtClean="0">
                <a:solidFill>
                  <a:schemeClr val="tx2">
                    <a:lumMod val="50000"/>
                  </a:schemeClr>
                </a:solidFill>
              </a:rPr>
              <a:t>, where outcome of  an experiment depends only on outcome of the previous experiment. In other words </a:t>
            </a:r>
            <a:r>
              <a:rPr lang="en-US" sz="1600" b="1" dirty="0" smtClean="0">
                <a:solidFill>
                  <a:schemeClr val="tx2">
                    <a:lumMod val="50000"/>
                  </a:schemeClr>
                </a:solidFill>
              </a:rPr>
              <a:t>next state </a:t>
            </a:r>
            <a:r>
              <a:rPr lang="en-US" sz="1600" dirty="0" smtClean="0">
                <a:solidFill>
                  <a:schemeClr val="tx2">
                    <a:lumMod val="50000"/>
                  </a:schemeClr>
                </a:solidFill>
              </a:rPr>
              <a:t>of the system depends only on </a:t>
            </a:r>
            <a:r>
              <a:rPr lang="en-US" sz="1600" b="1" dirty="0" smtClean="0">
                <a:solidFill>
                  <a:schemeClr val="tx2">
                    <a:lumMod val="50000"/>
                  </a:schemeClr>
                </a:solidFill>
              </a:rPr>
              <a:t>present state </a:t>
            </a:r>
            <a:r>
              <a:rPr lang="en-US" sz="1600" dirty="0" smtClean="0">
                <a:solidFill>
                  <a:schemeClr val="tx2">
                    <a:lumMod val="50000"/>
                  </a:schemeClr>
                </a:solidFill>
              </a:rPr>
              <a:t>and not on preceding states.</a:t>
            </a:r>
          </a:p>
          <a:p>
            <a:pPr algn="just"/>
            <a:endParaRPr lang="en-US" sz="1600" dirty="0">
              <a:solidFill>
                <a:schemeClr val="tx2">
                  <a:lumMod val="50000"/>
                </a:schemeClr>
              </a:solidFill>
            </a:endParaRPr>
          </a:p>
          <a:p>
            <a:pPr algn="just"/>
            <a:r>
              <a:rPr lang="en-US" sz="1600" dirty="0" smtClean="0">
                <a:solidFill>
                  <a:schemeClr val="tx2">
                    <a:lumMod val="50000"/>
                  </a:schemeClr>
                </a:solidFill>
              </a:rPr>
              <a:t>A </a:t>
            </a:r>
            <a:r>
              <a:rPr lang="en-US" sz="1600" i="1" dirty="0" smtClean="0">
                <a:solidFill>
                  <a:srgbClr val="FF0000"/>
                </a:solidFill>
              </a:rPr>
              <a:t>stochastic processes </a:t>
            </a:r>
            <a:r>
              <a:rPr lang="en-US" sz="1600" dirty="0" smtClean="0">
                <a:solidFill>
                  <a:schemeClr val="tx2">
                    <a:lumMod val="50000"/>
                  </a:schemeClr>
                </a:solidFill>
              </a:rPr>
              <a:t>is a mathematical model that evolve over the time in probabilistic manner. </a:t>
            </a:r>
            <a:endParaRPr lang="en-IN" sz="1600" dirty="0" err="1" smtClean="0">
              <a:solidFill>
                <a:schemeClr val="tx2">
                  <a:lumMod val="50000"/>
                </a:schemeClr>
              </a:solidFill>
            </a:endParaRPr>
          </a:p>
        </p:txBody>
      </p:sp>
      <p:sp>
        <p:nvSpPr>
          <p:cNvPr id="4" name="TextBox 3"/>
          <p:cNvSpPr txBox="1"/>
          <p:nvPr/>
        </p:nvSpPr>
        <p:spPr>
          <a:xfrm>
            <a:off x="438149" y="3108324"/>
            <a:ext cx="8229602" cy="584775"/>
          </a:xfrm>
          <a:prstGeom prst="rect">
            <a:avLst/>
          </a:prstGeom>
          <a:noFill/>
        </p:spPr>
        <p:txBody>
          <a:bodyPr wrap="square" rtlCol="0">
            <a:spAutoFit/>
          </a:bodyPr>
          <a:lstStyle/>
          <a:p>
            <a:pPr algn="just"/>
            <a:r>
              <a:rPr lang="en-US" sz="1600" dirty="0" smtClean="0">
                <a:solidFill>
                  <a:schemeClr val="tx2">
                    <a:lumMod val="50000"/>
                  </a:schemeClr>
                </a:solidFill>
              </a:rPr>
              <a:t>Markov chains are usually described by directed graphs  where edges of graph are labelled by the probabilities of going from one state at time </a:t>
            </a:r>
            <a:r>
              <a:rPr lang="en-US" sz="1600" b="1" dirty="0" smtClean="0">
                <a:solidFill>
                  <a:schemeClr val="tx2">
                    <a:lumMod val="50000"/>
                  </a:schemeClr>
                </a:solidFill>
              </a:rPr>
              <a:t>n</a:t>
            </a:r>
            <a:r>
              <a:rPr lang="en-US" sz="1600" dirty="0" smtClean="0">
                <a:solidFill>
                  <a:schemeClr val="tx2">
                    <a:lumMod val="50000"/>
                  </a:schemeClr>
                </a:solidFill>
              </a:rPr>
              <a:t> to other state at time </a:t>
            </a:r>
            <a:r>
              <a:rPr lang="en-US" sz="1600" b="1" dirty="0" smtClean="0">
                <a:solidFill>
                  <a:schemeClr val="tx2">
                    <a:lumMod val="50000"/>
                  </a:schemeClr>
                </a:solidFill>
              </a:rPr>
              <a:t>n+1</a:t>
            </a:r>
            <a:r>
              <a:rPr lang="en-US" sz="1600" dirty="0" smtClean="0">
                <a:solidFill>
                  <a:schemeClr val="tx2">
                    <a:lumMod val="50000"/>
                  </a:schemeClr>
                </a:solidFill>
              </a:rPr>
              <a:t>.. </a:t>
            </a:r>
            <a:endParaRPr lang="en-IN" sz="1600" dirty="0" err="1" smtClean="0">
              <a:solidFill>
                <a:schemeClr val="tx2">
                  <a:lumMod val="50000"/>
                </a:schemeClr>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400" y="3883600"/>
            <a:ext cx="3422175" cy="2317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514725" y="5596949"/>
            <a:ext cx="5524500" cy="307777"/>
          </a:xfrm>
          <a:prstGeom prst="rect">
            <a:avLst/>
          </a:prstGeom>
        </p:spPr>
        <p:txBody>
          <a:bodyPr wrap="square">
            <a:spAutoFit/>
          </a:bodyPr>
          <a:lstStyle/>
          <a:p>
            <a:pPr algn="just"/>
            <a:r>
              <a:rPr lang="en-US" sz="1400" dirty="0" smtClean="0">
                <a:solidFill>
                  <a:schemeClr val="tx2">
                    <a:lumMod val="50000"/>
                  </a:schemeClr>
                </a:solidFill>
              </a:rPr>
              <a:t>Probability of  state 3 at time t going in state 2 at time t+1 is 0.36 </a:t>
            </a:r>
            <a:endParaRPr lang="en-IN" sz="1400" dirty="0" err="1">
              <a:solidFill>
                <a:schemeClr val="tx2">
                  <a:lumMod val="50000"/>
                </a:schemeClr>
              </a:solidFill>
            </a:endParaRPr>
          </a:p>
        </p:txBody>
      </p:sp>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950" y="4281488"/>
            <a:ext cx="3629025" cy="124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116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439" y="183191"/>
            <a:ext cx="4752975" cy="607384"/>
          </a:xfrm>
        </p:spPr>
        <p:txBody>
          <a:bodyPr/>
          <a:lstStyle/>
          <a:p>
            <a:r>
              <a:rPr lang="en-US" sz="2800" dirty="0" smtClean="0"/>
              <a:t>State Transition Matrix</a:t>
            </a:r>
            <a:endParaRPr lang="en-IN" sz="2800" dirty="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025" y="1325574"/>
            <a:ext cx="3379204" cy="2027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645021" y="1325574"/>
            <a:ext cx="4156077" cy="2314544"/>
          </a:xfrm>
          <a:prstGeom prst="rect">
            <a:avLst/>
          </a:prstGeom>
          <a:noFill/>
        </p:spPr>
        <p:txBody>
          <a:bodyPr wrap="square" rtlCol="0">
            <a:spAutoFit/>
          </a:bodyPr>
          <a:lstStyle/>
          <a:p>
            <a:pPr marL="342900" indent="-342900">
              <a:lnSpc>
                <a:spcPct val="150000"/>
              </a:lnSpc>
              <a:buAutoNum type="arabicPeriod"/>
            </a:pPr>
            <a:r>
              <a:rPr lang="en-US" sz="1400" dirty="0" smtClean="0">
                <a:solidFill>
                  <a:schemeClr val="tx2">
                    <a:lumMod val="50000"/>
                  </a:schemeClr>
                </a:solidFill>
              </a:rPr>
              <a:t>It is square Matrix as all possible states must be used as rows as well as columns</a:t>
            </a:r>
          </a:p>
          <a:p>
            <a:pPr marL="342900" indent="-342900">
              <a:lnSpc>
                <a:spcPct val="150000"/>
              </a:lnSpc>
              <a:buAutoNum type="arabicPeriod"/>
            </a:pPr>
            <a:r>
              <a:rPr lang="en-US" sz="1400" dirty="0" smtClean="0">
                <a:solidFill>
                  <a:schemeClr val="tx2">
                    <a:lumMod val="50000"/>
                  </a:schemeClr>
                </a:solidFill>
              </a:rPr>
              <a:t>All Entries are between 0 and 1 as they represent probabilities</a:t>
            </a:r>
          </a:p>
          <a:p>
            <a:pPr marL="342900" indent="-342900">
              <a:lnSpc>
                <a:spcPct val="150000"/>
              </a:lnSpc>
              <a:buAutoNum type="arabicPeriod"/>
            </a:pPr>
            <a:r>
              <a:rPr lang="en-US" sz="1400" dirty="0" smtClean="0">
                <a:solidFill>
                  <a:schemeClr val="tx2">
                    <a:lumMod val="50000"/>
                  </a:schemeClr>
                </a:solidFill>
              </a:rPr>
              <a:t>Sum of the entries in a row must be 1  as it represents probability of going state 1 to other in next interval of time. </a:t>
            </a:r>
            <a:endParaRPr lang="en-IN" sz="1400" dirty="0" err="1" smtClean="0">
              <a:solidFill>
                <a:schemeClr val="tx2">
                  <a:lumMod val="50000"/>
                </a:schemeClr>
              </a:solidFill>
            </a:endParaRPr>
          </a:p>
        </p:txBody>
      </p:sp>
      <p:pic>
        <p:nvPicPr>
          <p:cNvPr id="133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555" y="3677896"/>
            <a:ext cx="6211496" cy="2686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714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945" y="230816"/>
            <a:ext cx="8229600" cy="464509"/>
          </a:xfrm>
        </p:spPr>
        <p:txBody>
          <a:bodyPr/>
          <a:lstStyle/>
          <a:p>
            <a:r>
              <a:rPr lang="en-US" sz="2800" dirty="0" smtClean="0"/>
              <a:t>Transition Matrix</a:t>
            </a:r>
            <a:endParaRPr lang="en-IN" sz="2800" dirty="0"/>
          </a:p>
        </p:txBody>
      </p:sp>
      <p:sp>
        <p:nvSpPr>
          <p:cNvPr id="3" name="TextBox 2"/>
          <p:cNvSpPr txBox="1"/>
          <p:nvPr/>
        </p:nvSpPr>
        <p:spPr>
          <a:xfrm>
            <a:off x="904875" y="1276350"/>
            <a:ext cx="7639050" cy="307777"/>
          </a:xfrm>
          <a:prstGeom prst="rect">
            <a:avLst/>
          </a:prstGeom>
          <a:noFill/>
        </p:spPr>
        <p:txBody>
          <a:bodyPr wrap="square" rtlCol="0">
            <a:spAutoFit/>
          </a:bodyPr>
          <a:lstStyle/>
          <a:p>
            <a:r>
              <a:rPr lang="en-US" sz="1400" dirty="0" smtClean="0">
                <a:solidFill>
                  <a:schemeClr val="tx2">
                    <a:lumMod val="50000"/>
                  </a:schemeClr>
                </a:solidFill>
              </a:rPr>
              <a:t>Lets find out the probability of system to be in state 3 after 2 time intervals string in tat state 2</a:t>
            </a:r>
            <a:endParaRPr lang="en-IN" sz="1400" dirty="0" err="1" smtClean="0">
              <a:solidFill>
                <a:schemeClr val="tx2">
                  <a:lumMod val="50000"/>
                </a:schemeClr>
              </a:solidFill>
            </a:endParaRPr>
          </a:p>
        </p:txBody>
      </p:sp>
      <p:pic>
        <p:nvPicPr>
          <p:cNvPr id="1434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6532" y="1584489"/>
            <a:ext cx="1862136" cy="1117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394" y="5425182"/>
            <a:ext cx="2762250" cy="36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319" y="5804597"/>
            <a:ext cx="2438400" cy="309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447675" y="1698565"/>
            <a:ext cx="4800600" cy="3641677"/>
            <a:chOff x="314325" y="1822251"/>
            <a:chExt cx="5905500" cy="3978474"/>
          </a:xfrm>
        </p:grpSpPr>
        <p:pic>
          <p:nvPicPr>
            <p:cNvPr id="143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 y="1822251"/>
              <a:ext cx="5905500" cy="3978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541" y="3659871"/>
              <a:ext cx="220663"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574" y="3938588"/>
              <a:ext cx="200025" cy="15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6"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3912" y="4426745"/>
              <a:ext cx="192087"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7"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8732" y="2918619"/>
              <a:ext cx="185737"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29682" y="3948113"/>
              <a:ext cx="200025"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9"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37620" y="4981575"/>
              <a:ext cx="192087"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 name="Group 8"/>
          <p:cNvGrpSpPr/>
          <p:nvPr/>
        </p:nvGrpSpPr>
        <p:grpSpPr>
          <a:xfrm>
            <a:off x="6048377" y="2855826"/>
            <a:ext cx="2500313" cy="663577"/>
            <a:chOff x="6357937" y="4785517"/>
            <a:chExt cx="2500313" cy="663577"/>
          </a:xfrm>
        </p:grpSpPr>
        <p:pic>
          <p:nvPicPr>
            <p:cNvPr id="14356" name="Picture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57950" y="4833937"/>
              <a:ext cx="10763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57" name="Picture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81925" y="4819649"/>
              <a:ext cx="10763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59" name="Picture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57937" y="4799806"/>
              <a:ext cx="100013"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70005" y="4785517"/>
              <a:ext cx="100013"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60" name="Picture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54901" y="4820443"/>
              <a:ext cx="77787"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73318" y="4833937"/>
              <a:ext cx="77787"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 name="TextBox 7"/>
          <p:cNvSpPr txBox="1"/>
          <p:nvPr/>
        </p:nvSpPr>
        <p:spPr>
          <a:xfrm>
            <a:off x="6611936" y="3605439"/>
            <a:ext cx="1885950" cy="261610"/>
          </a:xfrm>
          <a:prstGeom prst="rect">
            <a:avLst/>
          </a:prstGeom>
          <a:noFill/>
        </p:spPr>
        <p:txBody>
          <a:bodyPr wrap="square" rtlCol="0">
            <a:spAutoFit/>
          </a:bodyPr>
          <a:lstStyle/>
          <a:p>
            <a:r>
              <a:rPr lang="en-US" sz="1100" dirty="0" smtClean="0">
                <a:solidFill>
                  <a:schemeClr val="tx2">
                    <a:lumMod val="50000"/>
                  </a:schemeClr>
                </a:solidFill>
              </a:rPr>
              <a:t>Matrix Multiplication </a:t>
            </a:r>
            <a:endParaRPr lang="en-IN" sz="1100" dirty="0" err="1" smtClean="0">
              <a:solidFill>
                <a:schemeClr val="tx2">
                  <a:lumMod val="50000"/>
                </a:schemeClr>
              </a:solidFill>
            </a:endParaRPr>
          </a:p>
        </p:txBody>
      </p:sp>
      <p:pic>
        <p:nvPicPr>
          <p:cNvPr id="14364" name="Picture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24475" y="4143139"/>
            <a:ext cx="3752849" cy="867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4755357" y="5590936"/>
            <a:ext cx="4078286" cy="523220"/>
          </a:xfrm>
          <a:prstGeom prst="rect">
            <a:avLst/>
          </a:prstGeom>
          <a:noFill/>
        </p:spPr>
        <p:txBody>
          <a:bodyPr wrap="square" rtlCol="0">
            <a:spAutoFit/>
          </a:bodyPr>
          <a:lstStyle/>
          <a:p>
            <a:r>
              <a:rPr lang="en-US" sz="1400" dirty="0" err="1" smtClean="0">
                <a:solidFill>
                  <a:srgbClr val="0070C0"/>
                </a:solidFill>
              </a:rPr>
              <a:t>P</a:t>
            </a:r>
            <a:r>
              <a:rPr lang="en-US" sz="1600" b="1" baseline="32000" dirty="0" err="1" smtClean="0">
                <a:solidFill>
                  <a:srgbClr val="0070C0"/>
                </a:solidFill>
              </a:rPr>
              <a:t>k</a:t>
            </a:r>
            <a:r>
              <a:rPr lang="en-US" sz="1400" dirty="0" smtClean="0">
                <a:solidFill>
                  <a:srgbClr val="0070C0"/>
                </a:solidFill>
              </a:rPr>
              <a:t> gives the probabilities of a transition from one state to another in k repetitions of an experiment.</a:t>
            </a:r>
            <a:endParaRPr lang="en-IN" sz="1400" dirty="0" err="1" smtClean="0">
              <a:solidFill>
                <a:srgbClr val="0070C0"/>
              </a:solidFill>
            </a:endParaRPr>
          </a:p>
        </p:txBody>
      </p:sp>
    </p:spTree>
    <p:extLst>
      <p:ext uri="{BB962C8B-B14F-4D97-AF65-F5344CB8AC3E}">
        <p14:creationId xmlns:p14="http://schemas.microsoft.com/office/powerpoint/2010/main" val="2049897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TextBox 2"/>
          <p:cNvSpPr txBox="1"/>
          <p:nvPr/>
        </p:nvSpPr>
        <p:spPr>
          <a:xfrm>
            <a:off x="1400173" y="1268132"/>
            <a:ext cx="6410325" cy="307777"/>
          </a:xfrm>
          <a:prstGeom prst="rect">
            <a:avLst/>
          </a:prstGeom>
          <a:noFill/>
        </p:spPr>
        <p:txBody>
          <a:bodyPr wrap="square" rtlCol="0">
            <a:spAutoFit/>
          </a:bodyPr>
          <a:lstStyle/>
          <a:p>
            <a:r>
              <a:rPr lang="en-US" sz="1400" dirty="0" smtClean="0">
                <a:solidFill>
                  <a:schemeClr val="tx2">
                    <a:lumMod val="50000"/>
                  </a:schemeClr>
                </a:solidFill>
              </a:rPr>
              <a:t>Suppose Initial distribution of the of people in three different income class</a:t>
            </a:r>
            <a:endParaRPr lang="en-IN" sz="1400" dirty="0" err="1" smtClean="0">
              <a:solidFill>
                <a:schemeClr val="tx2">
                  <a:lumMod val="50000"/>
                </a:schemeClr>
              </a:solidFill>
            </a:endParaRP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4" y="1935709"/>
            <a:ext cx="3195638" cy="1445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52397" y="3710194"/>
            <a:ext cx="4081464" cy="461665"/>
          </a:xfrm>
          <a:prstGeom prst="rect">
            <a:avLst/>
          </a:prstGeom>
          <a:noFill/>
        </p:spPr>
        <p:txBody>
          <a:bodyPr wrap="square" rtlCol="0">
            <a:spAutoFit/>
          </a:bodyPr>
          <a:lstStyle/>
          <a:p>
            <a:r>
              <a:rPr lang="en-US" sz="1200" dirty="0" smtClean="0">
                <a:solidFill>
                  <a:schemeClr val="tx2">
                    <a:lumMod val="50000"/>
                  </a:schemeClr>
                </a:solidFill>
              </a:rPr>
              <a:t>To find the proportion of people in state 2 after one generation we need to add numbers marked with arrow. </a:t>
            </a:r>
            <a:endParaRPr lang="en-IN" sz="1200" dirty="0" err="1" smtClean="0">
              <a:solidFill>
                <a:schemeClr val="tx2">
                  <a:lumMod val="50000"/>
                </a:schemeClr>
              </a:solidFill>
            </a:endParaRPr>
          </a:p>
        </p:txBody>
      </p:sp>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00" y="1840480"/>
            <a:ext cx="4686299" cy="3369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693" y="4404010"/>
            <a:ext cx="2971800"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4780" y="4725293"/>
            <a:ext cx="3662364" cy="276999"/>
          </a:xfrm>
          <a:prstGeom prst="rect">
            <a:avLst/>
          </a:prstGeom>
          <a:noFill/>
        </p:spPr>
        <p:txBody>
          <a:bodyPr wrap="square" rtlCol="0">
            <a:spAutoFit/>
          </a:bodyPr>
          <a:lstStyle/>
          <a:p>
            <a:r>
              <a:rPr lang="en-US" sz="1200" dirty="0" smtClean="0">
                <a:solidFill>
                  <a:schemeClr val="tx2">
                    <a:lumMod val="50000"/>
                  </a:schemeClr>
                </a:solidFill>
              </a:rPr>
              <a:t>Proportion of people in state 1 after one generation </a:t>
            </a:r>
            <a:endParaRPr lang="en-IN" sz="1200" dirty="0" err="1" smtClean="0">
              <a:solidFill>
                <a:schemeClr val="tx2">
                  <a:lumMod val="50000"/>
                </a:schemeClr>
              </a:solidFill>
            </a:endParaRPr>
          </a:p>
        </p:txBody>
      </p:sp>
      <p:sp>
        <p:nvSpPr>
          <p:cNvPr id="11" name="TextBox 10"/>
          <p:cNvSpPr txBox="1"/>
          <p:nvPr/>
        </p:nvSpPr>
        <p:spPr>
          <a:xfrm>
            <a:off x="173829" y="5458599"/>
            <a:ext cx="3643315" cy="276999"/>
          </a:xfrm>
          <a:prstGeom prst="rect">
            <a:avLst/>
          </a:prstGeom>
          <a:noFill/>
        </p:spPr>
        <p:txBody>
          <a:bodyPr wrap="square" rtlCol="0">
            <a:spAutoFit/>
          </a:bodyPr>
          <a:lstStyle/>
          <a:p>
            <a:r>
              <a:rPr lang="en-US" sz="1200" dirty="0" smtClean="0">
                <a:solidFill>
                  <a:schemeClr val="tx2">
                    <a:lumMod val="50000"/>
                  </a:schemeClr>
                </a:solidFill>
              </a:rPr>
              <a:t>Proportion of people in state 3 after one generation </a:t>
            </a:r>
            <a:endParaRPr lang="en-IN" sz="1200" dirty="0" err="1" smtClean="0">
              <a:solidFill>
                <a:schemeClr val="tx2">
                  <a:lumMod val="50000"/>
                </a:schemeClr>
              </a:solidFill>
            </a:endParaRPr>
          </a:p>
        </p:txBody>
      </p:sp>
      <p:pic>
        <p:nvPicPr>
          <p:cNvPr id="1536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406" y="5094685"/>
            <a:ext cx="2876550" cy="230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547" y="5758342"/>
            <a:ext cx="28575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3459956" y="4379016"/>
            <a:ext cx="714375" cy="276999"/>
          </a:xfrm>
          <a:prstGeom prst="rect">
            <a:avLst/>
          </a:prstGeom>
          <a:noFill/>
        </p:spPr>
        <p:txBody>
          <a:bodyPr wrap="square" rtlCol="0">
            <a:spAutoFit/>
          </a:bodyPr>
          <a:lstStyle/>
          <a:p>
            <a:r>
              <a:rPr lang="en-US" sz="1200" dirty="0" smtClean="0">
                <a:solidFill>
                  <a:schemeClr val="tx2">
                    <a:lumMod val="50000"/>
                  </a:schemeClr>
                </a:solidFill>
              </a:rPr>
              <a:t>= </a:t>
            </a:r>
            <a:r>
              <a:rPr lang="en-US" sz="1200" b="1" dirty="0" smtClean="0">
                <a:solidFill>
                  <a:schemeClr val="tx2">
                    <a:lumMod val="50000"/>
                  </a:schemeClr>
                </a:solidFill>
              </a:rPr>
              <a:t>55 %</a:t>
            </a:r>
            <a:endParaRPr lang="en-IN" sz="1200" b="1" dirty="0" err="1" smtClean="0">
              <a:solidFill>
                <a:schemeClr val="tx2">
                  <a:lumMod val="50000"/>
                </a:schemeClr>
              </a:solidFill>
            </a:endParaRPr>
          </a:p>
        </p:txBody>
      </p:sp>
      <p:sp>
        <p:nvSpPr>
          <p:cNvPr id="17" name="TextBox 16"/>
          <p:cNvSpPr txBox="1"/>
          <p:nvPr/>
        </p:nvSpPr>
        <p:spPr>
          <a:xfrm>
            <a:off x="3529013" y="5067393"/>
            <a:ext cx="714375" cy="276999"/>
          </a:xfrm>
          <a:prstGeom prst="rect">
            <a:avLst/>
          </a:prstGeom>
          <a:noFill/>
        </p:spPr>
        <p:txBody>
          <a:bodyPr wrap="square" rtlCol="0">
            <a:spAutoFit/>
          </a:bodyPr>
          <a:lstStyle/>
          <a:p>
            <a:r>
              <a:rPr lang="en-US" sz="1200" dirty="0" smtClean="0">
                <a:solidFill>
                  <a:schemeClr val="tx2">
                    <a:lumMod val="50000"/>
                  </a:schemeClr>
                </a:solidFill>
              </a:rPr>
              <a:t>= </a:t>
            </a:r>
            <a:r>
              <a:rPr lang="en-US" sz="1200" b="1" dirty="0" smtClean="0">
                <a:solidFill>
                  <a:schemeClr val="tx2">
                    <a:lumMod val="50000"/>
                  </a:schemeClr>
                </a:solidFill>
              </a:rPr>
              <a:t>25 %</a:t>
            </a:r>
            <a:endParaRPr lang="en-IN" sz="1200" b="1" dirty="0" err="1" smtClean="0">
              <a:solidFill>
                <a:schemeClr val="tx2">
                  <a:lumMod val="50000"/>
                </a:schemeClr>
              </a:solidFill>
            </a:endParaRPr>
          </a:p>
        </p:txBody>
      </p:sp>
      <p:sp>
        <p:nvSpPr>
          <p:cNvPr id="18" name="TextBox 17"/>
          <p:cNvSpPr txBox="1"/>
          <p:nvPr/>
        </p:nvSpPr>
        <p:spPr>
          <a:xfrm>
            <a:off x="3419478" y="5753285"/>
            <a:ext cx="714375" cy="276999"/>
          </a:xfrm>
          <a:prstGeom prst="rect">
            <a:avLst/>
          </a:prstGeom>
          <a:noFill/>
        </p:spPr>
        <p:txBody>
          <a:bodyPr wrap="square" rtlCol="0">
            <a:spAutoFit/>
          </a:bodyPr>
          <a:lstStyle/>
          <a:p>
            <a:r>
              <a:rPr lang="en-US" sz="1200" dirty="0" smtClean="0">
                <a:solidFill>
                  <a:schemeClr val="tx2">
                    <a:lumMod val="50000"/>
                  </a:schemeClr>
                </a:solidFill>
              </a:rPr>
              <a:t>= </a:t>
            </a:r>
            <a:r>
              <a:rPr lang="en-US" sz="1200" b="1" dirty="0" smtClean="0">
                <a:solidFill>
                  <a:schemeClr val="tx2">
                    <a:lumMod val="50000"/>
                  </a:schemeClr>
                </a:solidFill>
              </a:rPr>
              <a:t>19 %</a:t>
            </a:r>
            <a:endParaRPr lang="en-IN" sz="1200" b="1" dirty="0" err="1" smtClean="0">
              <a:solidFill>
                <a:schemeClr val="tx2">
                  <a:lumMod val="50000"/>
                </a:schemeClr>
              </a:solidFill>
            </a:endParaRPr>
          </a:p>
        </p:txBody>
      </p:sp>
      <p:pic>
        <p:nvPicPr>
          <p:cNvPr id="1537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0078" y="5453450"/>
            <a:ext cx="431005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4605336" y="5210175"/>
            <a:ext cx="1235868" cy="276999"/>
          </a:xfrm>
          <a:prstGeom prst="rect">
            <a:avLst/>
          </a:prstGeom>
          <a:noFill/>
        </p:spPr>
        <p:txBody>
          <a:bodyPr wrap="square" rtlCol="0">
            <a:spAutoFit/>
          </a:bodyPr>
          <a:lstStyle/>
          <a:p>
            <a:r>
              <a:rPr lang="en-US" sz="1200" dirty="0" smtClean="0">
                <a:solidFill>
                  <a:schemeClr val="tx2">
                    <a:lumMod val="50000"/>
                  </a:schemeClr>
                </a:solidFill>
              </a:rPr>
              <a:t>In Matrix form </a:t>
            </a:r>
            <a:endParaRPr lang="en-IN" sz="1200" b="1" dirty="0" err="1" smtClean="0">
              <a:solidFill>
                <a:schemeClr val="tx2">
                  <a:lumMod val="50000"/>
                </a:schemeClr>
              </a:solidFill>
            </a:endParaRPr>
          </a:p>
        </p:txBody>
      </p:sp>
      <p:sp>
        <p:nvSpPr>
          <p:cNvPr id="21" name="TextBox 20"/>
          <p:cNvSpPr txBox="1"/>
          <p:nvPr/>
        </p:nvSpPr>
        <p:spPr>
          <a:xfrm>
            <a:off x="3590925" y="4524374"/>
            <a:ext cx="714375" cy="276999"/>
          </a:xfrm>
          <a:prstGeom prst="rect">
            <a:avLst/>
          </a:prstGeom>
          <a:noFill/>
        </p:spPr>
        <p:txBody>
          <a:bodyPr wrap="square" rtlCol="0">
            <a:spAutoFit/>
          </a:bodyPr>
          <a:lstStyle/>
          <a:p>
            <a:r>
              <a:rPr lang="en-US" sz="1200" dirty="0" smtClean="0">
                <a:solidFill>
                  <a:schemeClr val="tx2">
                    <a:lumMod val="50000"/>
                  </a:schemeClr>
                </a:solidFill>
              </a:rPr>
              <a:t>= </a:t>
            </a:r>
            <a:r>
              <a:rPr lang="en-US" sz="1200" b="1" dirty="0" smtClean="0">
                <a:solidFill>
                  <a:schemeClr val="tx2">
                    <a:lumMod val="50000"/>
                  </a:schemeClr>
                </a:solidFill>
              </a:rPr>
              <a:t>19 %</a:t>
            </a:r>
            <a:endParaRPr lang="en-IN" sz="1200" b="1" dirty="0" err="1" smtClean="0">
              <a:solidFill>
                <a:schemeClr val="tx2">
                  <a:lumMod val="50000"/>
                </a:schemeClr>
              </a:solidFill>
            </a:endParaRPr>
          </a:p>
        </p:txBody>
      </p:sp>
    </p:spTree>
    <p:extLst>
      <p:ext uri="{BB962C8B-B14F-4D97-AF65-F5344CB8AC3E}">
        <p14:creationId xmlns:p14="http://schemas.microsoft.com/office/powerpoint/2010/main" val="3680910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Example  </a:t>
            </a:r>
            <a:r>
              <a:rPr lang="en-US" sz="2800" dirty="0" err="1" smtClean="0"/>
              <a:t>cont</a:t>
            </a:r>
            <a:r>
              <a:rPr lang="en-US" sz="2800" dirty="0" smtClean="0"/>
              <a:t>….</a:t>
            </a:r>
            <a:endParaRPr lang="en-IN" sz="2800" dirty="0"/>
          </a:p>
        </p:txBody>
      </p:sp>
      <p:sp>
        <p:nvSpPr>
          <p:cNvPr id="3" name="TextBox 2"/>
          <p:cNvSpPr txBox="1"/>
          <p:nvPr/>
        </p:nvSpPr>
        <p:spPr>
          <a:xfrm>
            <a:off x="573089" y="1347399"/>
            <a:ext cx="4200526" cy="461665"/>
          </a:xfrm>
          <a:prstGeom prst="rect">
            <a:avLst/>
          </a:prstGeom>
          <a:noFill/>
        </p:spPr>
        <p:txBody>
          <a:bodyPr wrap="square" rtlCol="0">
            <a:spAutoFit/>
          </a:bodyPr>
          <a:lstStyle/>
          <a:p>
            <a:r>
              <a:rPr lang="en-US" sz="1200" dirty="0" smtClean="0">
                <a:solidFill>
                  <a:schemeClr val="tx2">
                    <a:lumMod val="50000"/>
                  </a:schemeClr>
                </a:solidFill>
              </a:rPr>
              <a:t>Distribution of Income Class after two generation is initial probability vector multiplied by Square of transition matrix  </a:t>
            </a:r>
            <a:endParaRPr lang="en-IN" sz="1200" b="1" dirty="0" err="1" smtClean="0">
              <a:solidFill>
                <a:schemeClr val="tx2">
                  <a:lumMod val="50000"/>
                </a:schemeClr>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1" y="2126457"/>
            <a:ext cx="4222750" cy="88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25" y="3355281"/>
            <a:ext cx="4403726" cy="215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5" y="2755205"/>
            <a:ext cx="4633910" cy="2416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057773" y="2414686"/>
            <a:ext cx="3733799" cy="307777"/>
          </a:xfrm>
          <a:prstGeom prst="rect">
            <a:avLst/>
          </a:prstGeom>
          <a:noFill/>
        </p:spPr>
        <p:txBody>
          <a:bodyPr wrap="square" rtlCol="0">
            <a:spAutoFit/>
          </a:bodyPr>
          <a:lstStyle/>
          <a:p>
            <a:r>
              <a:rPr lang="en-US" sz="1400" dirty="0" smtClean="0">
                <a:solidFill>
                  <a:schemeClr val="tx2">
                    <a:lumMod val="50000"/>
                  </a:schemeClr>
                </a:solidFill>
              </a:rPr>
              <a:t>With initial probability vector [ 0.75, 0.15 0.1]</a:t>
            </a:r>
            <a:endParaRPr lang="en-IN" sz="1400" dirty="0" err="1" smtClean="0">
              <a:solidFill>
                <a:schemeClr val="tx2">
                  <a:lumMod val="50000"/>
                </a:schemeClr>
              </a:solidFill>
            </a:endParaRPr>
          </a:p>
        </p:txBody>
      </p:sp>
    </p:spTree>
    <p:extLst>
      <p:ext uri="{BB962C8B-B14F-4D97-AF65-F5344CB8AC3E}">
        <p14:creationId xmlns:p14="http://schemas.microsoft.com/office/powerpoint/2010/main" val="2663168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183191"/>
            <a:ext cx="4305300" cy="540709"/>
          </a:xfrm>
        </p:spPr>
        <p:txBody>
          <a:bodyPr/>
          <a:lstStyle/>
          <a:p>
            <a:r>
              <a:rPr lang="en-US" sz="2800" dirty="0" smtClean="0"/>
              <a:t>Long Range Predictions</a:t>
            </a:r>
            <a:endParaRPr lang="en-IN" sz="2800" dirty="0"/>
          </a:p>
        </p:txBody>
      </p:sp>
      <p:sp>
        <p:nvSpPr>
          <p:cNvPr id="3" name="TextBox 2"/>
          <p:cNvSpPr txBox="1"/>
          <p:nvPr/>
        </p:nvSpPr>
        <p:spPr>
          <a:xfrm>
            <a:off x="715963" y="1208899"/>
            <a:ext cx="5713412" cy="276999"/>
          </a:xfrm>
          <a:prstGeom prst="rect">
            <a:avLst/>
          </a:prstGeom>
          <a:noFill/>
        </p:spPr>
        <p:txBody>
          <a:bodyPr wrap="square" rtlCol="0">
            <a:spAutoFit/>
          </a:bodyPr>
          <a:lstStyle/>
          <a:p>
            <a:r>
              <a:rPr lang="en-US" sz="1200" dirty="0" smtClean="0">
                <a:solidFill>
                  <a:schemeClr val="tx2">
                    <a:lumMod val="50000"/>
                  </a:schemeClr>
                </a:solidFill>
              </a:rPr>
              <a:t>One of many applications of Markov Chains is in finding Long Range Predictions. </a:t>
            </a:r>
            <a:endParaRPr lang="en-IN" sz="1200" b="1" dirty="0" err="1" smtClean="0">
              <a:solidFill>
                <a:schemeClr val="tx2">
                  <a:lumMod val="50000"/>
                </a:schemeClr>
              </a:solidFill>
            </a:endParaRPr>
          </a:p>
        </p:txBody>
      </p:sp>
      <p:sp>
        <p:nvSpPr>
          <p:cNvPr id="4" name="TextBox 3"/>
          <p:cNvSpPr txBox="1"/>
          <p:nvPr/>
        </p:nvSpPr>
        <p:spPr>
          <a:xfrm>
            <a:off x="2202656" y="1901395"/>
            <a:ext cx="5512594" cy="276999"/>
          </a:xfrm>
          <a:prstGeom prst="rect">
            <a:avLst/>
          </a:prstGeom>
          <a:noFill/>
        </p:spPr>
        <p:txBody>
          <a:bodyPr wrap="square" rtlCol="0">
            <a:spAutoFit/>
          </a:bodyPr>
          <a:lstStyle/>
          <a:p>
            <a:r>
              <a:rPr lang="en-US" sz="1200" dirty="0" smtClean="0">
                <a:solidFill>
                  <a:schemeClr val="tx2">
                    <a:lumMod val="50000"/>
                  </a:schemeClr>
                </a:solidFill>
              </a:rPr>
              <a:t>A matrix is </a:t>
            </a:r>
            <a:r>
              <a:rPr lang="en-US" sz="1200" b="1" i="1" dirty="0" smtClean="0">
                <a:solidFill>
                  <a:srgbClr val="FF0000"/>
                </a:solidFill>
              </a:rPr>
              <a:t>Regular</a:t>
            </a:r>
            <a:r>
              <a:rPr lang="en-US" sz="1200" dirty="0" smtClean="0">
                <a:solidFill>
                  <a:schemeClr val="tx2">
                    <a:lumMod val="50000"/>
                  </a:schemeClr>
                </a:solidFill>
              </a:rPr>
              <a:t> Matrix  if  some power of Matrix contains all positive entries </a:t>
            </a:r>
            <a:endParaRPr lang="en-IN" sz="1200" b="1" dirty="0" err="1" smtClean="0">
              <a:solidFill>
                <a:schemeClr val="tx2">
                  <a:lumMod val="50000"/>
                </a:schemeClr>
              </a:solidFill>
            </a:endParaRPr>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739" y="2953604"/>
            <a:ext cx="4281486" cy="1215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18" y="2324100"/>
            <a:ext cx="4505223"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15963" y="1485898"/>
            <a:ext cx="5713412" cy="276999"/>
          </a:xfrm>
          <a:prstGeom prst="rect">
            <a:avLst/>
          </a:prstGeom>
          <a:noFill/>
        </p:spPr>
        <p:txBody>
          <a:bodyPr wrap="square" rtlCol="0">
            <a:spAutoFit/>
          </a:bodyPr>
          <a:lstStyle/>
          <a:p>
            <a:r>
              <a:rPr lang="en-US" sz="1200" dirty="0" smtClean="0">
                <a:solidFill>
                  <a:schemeClr val="tx2">
                    <a:lumMod val="50000"/>
                  </a:schemeClr>
                </a:solidFill>
              </a:rPr>
              <a:t>Long Range Predictions are possible with only Regular Transition Matrices. </a:t>
            </a:r>
            <a:endParaRPr lang="en-IN" sz="1200" b="1" dirty="0" err="1" smtClean="0">
              <a:solidFill>
                <a:schemeClr val="tx2">
                  <a:lumMod val="50000"/>
                </a:schemeClr>
              </a:solidFill>
            </a:endParaRPr>
          </a:p>
        </p:txBody>
      </p:sp>
    </p:spTree>
    <p:extLst>
      <p:ext uri="{BB962C8B-B14F-4D97-AF65-F5344CB8AC3E}">
        <p14:creationId xmlns:p14="http://schemas.microsoft.com/office/powerpoint/2010/main" val="351093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1166813"/>
            <a:ext cx="5681662" cy="19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3114355"/>
            <a:ext cx="568642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128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409700"/>
            <a:ext cx="60960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225" y="3943350"/>
            <a:ext cx="714375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35824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F2F27FA532E1440BBB216045CCA2436" ma:contentTypeVersion="0" ma:contentTypeDescription="Create a new document." ma:contentTypeScope="" ma:versionID="3ba8609c7665c84a77543b3bac825d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8A0C4F-596F-49FD-B18B-0ACB1AC42ADE}">
  <ds:schemaRefs>
    <ds:schemaRef ds:uri="http://schemas.microsoft.com/office/2006/documentManagement/types"/>
    <ds:schemaRef ds:uri="http://purl.org/dc/dcmitype/"/>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3A9FC01-6108-4C10-935C-A22E44F3E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34EC633-1627-4A60-A2BF-2426CB35E7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9933</TotalTime>
  <Words>747</Words>
  <Application>Microsoft Office PowerPoint</Application>
  <PresentationFormat>On-screen Show (4:3)</PresentationFormat>
  <Paragraphs>62</Paragraphs>
  <Slides>17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ppt_Template_Capgemini</vt:lpstr>
      <vt:lpstr>think-cell Slide</vt:lpstr>
      <vt:lpstr>Markov Chain</vt:lpstr>
      <vt:lpstr>PowerPoint Presentation</vt:lpstr>
      <vt:lpstr>State Transition Matrix</vt:lpstr>
      <vt:lpstr>Transition Matrix</vt:lpstr>
      <vt:lpstr>Example </vt:lpstr>
      <vt:lpstr>Example  cont….</vt:lpstr>
      <vt:lpstr>Long Range Predictions</vt:lpstr>
      <vt:lpstr>PowerPoint Presentation</vt:lpstr>
      <vt:lpstr>PowerPoint Presentation</vt:lpstr>
      <vt:lpstr>Properties of Markov Chain</vt:lpstr>
      <vt:lpstr>Absorbing Markov Chain</vt:lpstr>
      <vt:lpstr>Example : Management of Gallstone</vt:lpstr>
      <vt:lpstr>Example  cont..</vt:lpstr>
      <vt:lpstr>Example  cont..</vt:lpstr>
      <vt:lpstr>Properties of Absorbing Markov Chains</vt:lpstr>
      <vt:lpstr>Exercise </vt:lpstr>
      <vt:lpstr>Exericse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P Thulaseedharan</dc:creator>
  <cp:lastModifiedBy>Pradeep Bilurkar (RTIC)</cp:lastModifiedBy>
  <cp:revision>392</cp:revision>
  <dcterms:created xsi:type="dcterms:W3CDTF">2014-04-28T11:21:39Z</dcterms:created>
  <dcterms:modified xsi:type="dcterms:W3CDTF">2016-08-31T10:06:39Z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0x010100AF2F27FA532E1440BBB216045CCA2436</vt:lpwstr>
  </property>
</Properties>
</file>