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692" r:id="rId6"/>
  </p:sldMasterIdLst>
  <p:notesMasterIdLst>
    <p:notesMasterId r:id="rId113"/>
  </p:notesMasterIdLst>
  <p:handoutMasterIdLst>
    <p:handoutMasterId r:id="rId114"/>
  </p:handoutMasterIdLst>
  <p:sldIdLst>
    <p:sldId id="540" r:id="rId7"/>
    <p:sldId id="621" r:id="rId8"/>
    <p:sldId id="619" r:id="rId9"/>
    <p:sldId id="620" r:id="rId10"/>
    <p:sldId id="622" r:id="rId11"/>
    <p:sldId id="623" r:id="rId12"/>
    <p:sldId id="624" r:id="rId13"/>
    <p:sldId id="625" r:id="rId14"/>
    <p:sldId id="628" r:id="rId15"/>
    <p:sldId id="640" r:id="rId16"/>
    <p:sldId id="639" r:id="rId17"/>
    <p:sldId id="638" r:id="rId18"/>
    <p:sldId id="637" r:id="rId19"/>
    <p:sldId id="636" r:id="rId20"/>
    <p:sldId id="635" r:id="rId21"/>
    <p:sldId id="634" r:id="rId22"/>
    <p:sldId id="633" r:id="rId23"/>
    <p:sldId id="631" r:id="rId24"/>
    <p:sldId id="632" r:id="rId25"/>
    <p:sldId id="630" r:id="rId26"/>
    <p:sldId id="629" r:id="rId27"/>
    <p:sldId id="627" r:id="rId28"/>
    <p:sldId id="651" r:id="rId29"/>
    <p:sldId id="626" r:id="rId30"/>
    <p:sldId id="650" r:id="rId31"/>
    <p:sldId id="649" r:id="rId32"/>
    <p:sldId id="648" r:id="rId33"/>
    <p:sldId id="647" r:id="rId34"/>
    <p:sldId id="646" r:id="rId35"/>
    <p:sldId id="645" r:id="rId36"/>
    <p:sldId id="644" r:id="rId37"/>
    <p:sldId id="643" r:id="rId38"/>
    <p:sldId id="642" r:id="rId39"/>
    <p:sldId id="641" r:id="rId40"/>
    <p:sldId id="575" r:id="rId41"/>
    <p:sldId id="576" r:id="rId42"/>
    <p:sldId id="577" r:id="rId43"/>
    <p:sldId id="578" r:id="rId44"/>
    <p:sldId id="579" r:id="rId45"/>
    <p:sldId id="580" r:id="rId46"/>
    <p:sldId id="581" r:id="rId47"/>
    <p:sldId id="582" r:id="rId48"/>
    <p:sldId id="583" r:id="rId49"/>
    <p:sldId id="584" r:id="rId50"/>
    <p:sldId id="616" r:id="rId51"/>
    <p:sldId id="586" r:id="rId52"/>
    <p:sldId id="587" r:id="rId53"/>
    <p:sldId id="617" r:id="rId54"/>
    <p:sldId id="618" r:id="rId55"/>
    <p:sldId id="590" r:id="rId56"/>
    <p:sldId id="591" r:id="rId57"/>
    <p:sldId id="592" r:id="rId58"/>
    <p:sldId id="593" r:id="rId59"/>
    <p:sldId id="594" r:id="rId60"/>
    <p:sldId id="595" r:id="rId61"/>
    <p:sldId id="596" r:id="rId62"/>
    <p:sldId id="597" r:id="rId63"/>
    <p:sldId id="598" r:id="rId64"/>
    <p:sldId id="599" r:id="rId65"/>
    <p:sldId id="600" r:id="rId66"/>
    <p:sldId id="601" r:id="rId67"/>
    <p:sldId id="602" r:id="rId68"/>
    <p:sldId id="603" r:id="rId69"/>
    <p:sldId id="604" r:id="rId70"/>
    <p:sldId id="605" r:id="rId71"/>
    <p:sldId id="606" r:id="rId72"/>
    <p:sldId id="607" r:id="rId73"/>
    <p:sldId id="608" r:id="rId74"/>
    <p:sldId id="609" r:id="rId75"/>
    <p:sldId id="610" r:id="rId76"/>
    <p:sldId id="611" r:id="rId77"/>
    <p:sldId id="612" r:id="rId78"/>
    <p:sldId id="613" r:id="rId79"/>
    <p:sldId id="614" r:id="rId80"/>
    <p:sldId id="615" r:id="rId81"/>
    <p:sldId id="565" r:id="rId82"/>
    <p:sldId id="566" r:id="rId83"/>
    <p:sldId id="567" r:id="rId84"/>
    <p:sldId id="568" r:id="rId85"/>
    <p:sldId id="569" r:id="rId86"/>
    <p:sldId id="570" r:id="rId87"/>
    <p:sldId id="571" r:id="rId88"/>
    <p:sldId id="572" r:id="rId89"/>
    <p:sldId id="541" r:id="rId90"/>
    <p:sldId id="543" r:id="rId91"/>
    <p:sldId id="544" r:id="rId92"/>
    <p:sldId id="545" r:id="rId93"/>
    <p:sldId id="546" r:id="rId94"/>
    <p:sldId id="547" r:id="rId95"/>
    <p:sldId id="549" r:id="rId96"/>
    <p:sldId id="550" r:id="rId97"/>
    <p:sldId id="551" r:id="rId98"/>
    <p:sldId id="552" r:id="rId99"/>
    <p:sldId id="553" r:id="rId100"/>
    <p:sldId id="554" r:id="rId101"/>
    <p:sldId id="555" r:id="rId102"/>
    <p:sldId id="556" r:id="rId103"/>
    <p:sldId id="557" r:id="rId104"/>
    <p:sldId id="558" r:id="rId105"/>
    <p:sldId id="559" r:id="rId106"/>
    <p:sldId id="560" r:id="rId107"/>
    <p:sldId id="561" r:id="rId108"/>
    <p:sldId id="562" r:id="rId109"/>
    <p:sldId id="563" r:id="rId110"/>
    <p:sldId id="564" r:id="rId111"/>
    <p:sldId id="539" r:id="rId11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8ED"/>
    <a:srgbClr val="9BBB59"/>
    <a:srgbClr val="4BACC6"/>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9822" autoAdjust="0"/>
  </p:normalViewPr>
  <p:slideViewPr>
    <p:cSldViewPr snapToGrid="0">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theme" Target="theme/theme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presProps" Target="pres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3/23/2015</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23/03/2015</a:t>
            </a:fld>
            <a:endParaRPr lang="en-AU"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776BB9B-6F0C-4024-A682-D9C1FEB0E435}" type="slidenum">
              <a:rPr lang="en-US" sz="1200"/>
              <a:pPr eaLnBrk="1" hangingPunct="1"/>
              <a:t>89</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b="1" smtClean="0">
              <a:solidFill>
                <a:srgbClr val="000000"/>
              </a:solidFill>
              <a:latin typeface="Geneva"/>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EF6CFDE-631F-4E6A-9B5B-F22601CD54C1}" type="slidenum">
              <a:rPr lang="en-US" sz="1200"/>
              <a:pPr eaLnBrk="1" hangingPunct="1"/>
              <a:t>90</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b="1" smtClean="0">
                <a:latin typeface=" arial"/>
              </a:rPr>
              <a:t>Other examples at this site: </a:t>
            </a:r>
          </a:p>
          <a:p>
            <a:pPr lvl="1" eaLnBrk="1" hangingPunct="1">
              <a:buFontTx/>
              <a:buChar char="•"/>
            </a:pPr>
            <a:r>
              <a:rPr lang="en-US" smtClean="0">
                <a:latin typeface=" arial"/>
              </a:rPr>
              <a:t>Model of a red giant star</a:t>
            </a:r>
          </a:p>
          <a:p>
            <a:pPr lvl="1" eaLnBrk="1" hangingPunct="1">
              <a:buFontTx/>
              <a:buChar char="•"/>
            </a:pPr>
            <a:r>
              <a:rPr lang="en-US" smtClean="0">
                <a:latin typeface=" arial"/>
              </a:rPr>
              <a:t>Protein folding problem</a:t>
            </a:r>
          </a:p>
          <a:p>
            <a:pPr lvl="1" eaLnBrk="1" hangingPunct="1">
              <a:buFontTx/>
              <a:buChar char="•"/>
            </a:pPr>
            <a:r>
              <a:rPr lang="en-US" smtClean="0">
                <a:latin typeface=" arial"/>
              </a:rPr>
              <a:t>Impact of an astroid</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F76B712-FAF6-4675-ACB8-7D95E2FE9647}" type="slidenum">
              <a:rPr lang="en-US" sz="1200"/>
              <a:pPr eaLnBrk="1" hangingPunct="1"/>
              <a:t>92</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kumimoji="0"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FE28B51-1B3D-4E4F-92AD-083EC8FE1DC3}" type="slidenum">
              <a:rPr lang="en-US" sz="1200"/>
              <a:pPr eaLnBrk="1" hangingPunct="1"/>
              <a:t>93</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buFontTx/>
              <a:buChar char="•"/>
            </a:pPr>
            <a:r>
              <a:rPr lang="en-US" smtClean="0"/>
              <a:t>Models of time-dependent processes may be split into two categories, </a:t>
            </a:r>
            <a:r>
              <a:rPr lang="en-US" i="1" smtClean="0"/>
              <a:t>discrete and continuous</a:t>
            </a:r>
            <a:r>
              <a:rPr lang="en-US" smtClean="0"/>
              <a:t>, depending on how the time variable is treated.</a:t>
            </a:r>
          </a:p>
          <a:p>
            <a:pPr eaLnBrk="1" hangingPunct="1">
              <a:buFontTx/>
              <a:buChar char="•"/>
            </a:pPr>
            <a:r>
              <a:rPr lang="en-US" smtClean="0"/>
              <a:t>Key point: x and v remain constant between time points.  How accurate is this? </a:t>
            </a:r>
          </a:p>
          <a:p>
            <a:pPr eaLnBrk="1" hangingPunct="1">
              <a:buFontTx/>
              <a:buChar char="•"/>
            </a:pPr>
            <a:r>
              <a:rPr lang="en-US" smtClean="0"/>
              <a:t>When implemented on a computer, many continuous models become discrete; also rounding error issues.</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BD3D01-C956-4A4E-9566-15D1D19B854C}" type="slidenum">
              <a:rPr lang="en-US" sz="1200"/>
              <a:pPr eaLnBrk="1" hangingPunct="1"/>
              <a:t>94</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b="1" smtClean="0">
                <a:cs typeface="Times New Roman" pitchFamily="18" charset="0"/>
              </a:rPr>
              <a:t>Simplify: Purpose is to eliminate unnecessary information and to simplify that which is retained as much as possible.</a:t>
            </a:r>
          </a:p>
          <a:p>
            <a:pPr lvl="1" eaLnBrk="1" hangingPunct="1">
              <a:buFontTx/>
              <a:buChar char="•"/>
            </a:pPr>
            <a:r>
              <a:rPr lang="en-US" smtClean="0">
                <a:cs typeface="Times New Roman" pitchFamily="18" charset="0"/>
              </a:rPr>
              <a:t>Simplifying assumptions: no friction in the system (physics), no immigration or emigration (population), constant growth rate (biology), etc.</a:t>
            </a:r>
          </a:p>
          <a:p>
            <a:pPr lvl="1" eaLnBrk="1" hangingPunct="1">
              <a:buFontTx/>
              <a:buChar char="•"/>
            </a:pPr>
            <a:r>
              <a:rPr lang="en-US" smtClean="0">
                <a:cs typeface="Times New Roman" pitchFamily="18" charset="0"/>
              </a:rPr>
              <a:t>Governing principles: laws/relationships from physics, biology, engineering economics, etc.; balance equations.  </a:t>
            </a:r>
          </a:p>
          <a:p>
            <a:pPr lvl="1" eaLnBrk="1" hangingPunct="1">
              <a:buFontTx/>
              <a:buChar char="•"/>
            </a:pPr>
            <a:r>
              <a:rPr lang="en-US" smtClean="0">
                <a:cs typeface="Times New Roman" pitchFamily="18" charset="0"/>
              </a:rPr>
              <a:t>Key variables and relationships</a:t>
            </a:r>
          </a:p>
          <a:p>
            <a:pPr lvl="1" eaLnBrk="1" hangingPunct="1">
              <a:buFontTx/>
              <a:buChar char="•"/>
            </a:pPr>
            <a:r>
              <a:rPr lang="en-US" smtClean="0">
                <a:cs typeface="Times New Roman" pitchFamily="18" charset="0"/>
              </a:rPr>
              <a:t>Variables types include input variables, output variables, and parameters.  </a:t>
            </a:r>
          </a:p>
          <a:p>
            <a:pPr eaLnBrk="1" hangingPunct="1"/>
            <a:endParaRPr lang="en-US" b="1"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C3A36A-2DB4-48A6-9DAA-A5A53C71EA08}" type="slidenum">
              <a:rPr lang="en-US" sz="1200"/>
              <a:pPr eaLnBrk="1" hangingPunct="1"/>
              <a:t>95</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r>
              <a:rPr lang="en-US" b="1" smtClean="0"/>
              <a:t>Constant acceleration model.</a:t>
            </a:r>
          </a:p>
          <a:p>
            <a:pPr eaLnBrk="1" hangingPunct="1"/>
            <a:endParaRPr lang="en-US" b="1" smtClean="0"/>
          </a:p>
          <a:p>
            <a:pPr eaLnBrk="1" hangingPunct="1"/>
            <a:endParaRPr lang="en-US" b="1"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662B390-5CB7-4A94-B491-C7D0E716B5C8}" type="slidenum">
              <a:rPr lang="en-US" sz="1200"/>
              <a:pPr eaLnBrk="1" hangingPunct="1"/>
              <a:t>96</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b="1" smtClean="0"/>
              <a:t>A mathematical model is an important step in formalizing a problem for solution on a computer.</a:t>
            </a:r>
            <a:r>
              <a:rPr lang="en-US" smtClean="0"/>
              <a:t>  </a:t>
            </a:r>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4ED2C29-E43C-4343-B278-80FB5D38D9D8}" type="slidenum">
              <a:rPr lang="en-US" sz="1200"/>
              <a:pPr eaLnBrk="1" hangingPunct="1"/>
              <a:t>97</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smtClean="0"/>
              <a:t>Input variables are t0=0, x0=H, and v0=V; output variables are the ti, xi and vi; g is a parameter.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A6F6D31-AE3A-4E84-AB70-F26735A998FD}" type="slidenum">
              <a:rPr lang="en-US" sz="1200"/>
              <a:pPr eaLnBrk="1" hangingPunct="1"/>
              <a:t>98</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spcAft>
                <a:spcPct val="25000"/>
              </a:spcAft>
            </a:pPr>
            <a:endParaRPr lang="en-US" smtClean="0"/>
          </a:p>
          <a:p>
            <a:pPr eaLnBrk="1" hangingPunct="1">
              <a:buFontTx/>
              <a:buChar char="•"/>
            </a:pPr>
            <a:endParaRPr lang="en-US" b="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C59ADC-3812-4981-BE2F-5D460C93E4AF}" type="slidenum">
              <a:rPr lang="en-US" sz="1200"/>
              <a:pPr eaLnBrk="1" hangingPunct="1"/>
              <a:t>99</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spcAft>
                <a:spcPct val="25000"/>
              </a:spcAft>
            </a:pPr>
            <a:endParaRPr lang="en-US" smtClean="0"/>
          </a:p>
          <a:p>
            <a:pPr eaLnBrk="1" hangingPunct="1">
              <a:buFontTx/>
              <a:buChar char="•"/>
            </a:pPr>
            <a:endParaRPr lang="en-US"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16013" y="696913"/>
            <a:ext cx="4649787" cy="3487737"/>
          </a:xfrm>
          <a:ln/>
        </p:spPr>
      </p:sp>
      <p:sp>
        <p:nvSpPr>
          <p:cNvPr id="48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smtClean="0"/>
          </a:p>
        </p:txBody>
      </p:sp>
      <p:sp>
        <p:nvSpPr>
          <p:cNvPr id="481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fld id="{7DF4BF12-3872-41FA-9277-8530E73A1CEB}" type="slidenum">
              <a:rPr lang="en-AU" sz="1200" smtClean="0"/>
              <a:pPr/>
              <a:t>51</a:t>
            </a:fld>
            <a:endParaRPr lang="en-AU"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CA58D3C-5B80-4CDC-BE6D-7F406DEA4B21}" type="slidenum">
              <a:rPr lang="en-US" sz="1200"/>
              <a:pPr eaLnBrk="1" hangingPunct="1"/>
              <a:t>102</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buFontTx/>
              <a:buChar char="•"/>
            </a:pPr>
            <a:r>
              <a:rPr lang="en-US" smtClean="0"/>
              <a:t>Evaluate results; Draw conclusions; Make recommendations.</a:t>
            </a:r>
          </a:p>
          <a:p>
            <a:pPr eaLnBrk="1" hangingPunct="1">
              <a:buFontTx/>
              <a:buChar char="•"/>
            </a:pPr>
            <a:r>
              <a:rPr lang="en-US" smtClean="0"/>
              <a:t>Falling Rock: Explore approximations.</a:t>
            </a:r>
          </a:p>
          <a:p>
            <a:pPr lvl="1" eaLnBrk="1" hangingPunct="1">
              <a:buFontTx/>
              <a:buChar char="•"/>
            </a:pPr>
            <a:r>
              <a:rPr lang="en-US" smtClean="0"/>
              <a:t>What is the difference between xcontinuous (exact solution to simplified problem)  and xdiscrete (approximate solution to simplified problem)?</a:t>
            </a:r>
          </a:p>
          <a:p>
            <a:pPr lvl="1" eaLnBrk="1" hangingPunct="1">
              <a:buFontTx/>
              <a:buChar char="•"/>
            </a:pPr>
            <a:r>
              <a:rPr lang="en-US" smtClean="0"/>
              <a:t>Neither xcontinuous nor xdiscrete are necessarily solutions to the real-world problem.  </a:t>
            </a:r>
          </a:p>
          <a:p>
            <a:pPr lvl="1" eaLnBrk="1" hangingPunct="1"/>
            <a:endParaRPr lang="en-US" smtClean="0"/>
          </a:p>
          <a:p>
            <a:pPr lvl="1" eaLnBrk="1" hangingPunct="1">
              <a:buFontTx/>
              <a:buChar char="•"/>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C355B4-F60D-47BA-BF5B-25975EDA9BEE}" type="slidenum">
              <a:rPr lang="en-US" sz="1200"/>
              <a:pPr eaLnBrk="1" hangingPunct="1"/>
              <a:t>103</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b="1" smtClean="0"/>
              <a:t>Erin Furtak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FE3B09-AAEA-42E1-9D4E-E943D89617EE}" type="slidenum">
              <a:rPr lang="en-US" sz="1200"/>
              <a:pPr eaLnBrk="1" hangingPunct="1"/>
              <a:t>104</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b="1" smtClean="0"/>
              <a:t>If model solution is acceptable, communicate results: technical paper, oral presentation, etc. If not, repeat the modeling steps.  </a:t>
            </a:r>
          </a:p>
          <a:p>
            <a:pPr eaLnBrk="1" hangingPunct="1"/>
            <a:endParaRPr lang="en-US" b="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22BDA3-403C-45BC-BAA8-3724C0448E1D}" type="slidenum">
              <a:rPr lang="en-US" sz="1200"/>
              <a:pPr eaLnBrk="1" hangingPunct="1"/>
              <a:t>105</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b="1" smtClean="0"/>
              <a:t>Drag: proportional to v for low velocities, proportional to v^2 for large velocities.  </a:t>
            </a:r>
          </a:p>
          <a:p>
            <a:pPr eaLnBrk="1" hangingPunct="1">
              <a:buFontTx/>
              <a:buChar char="•"/>
            </a:pPr>
            <a:endParaRPr 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95A68F50-20B1-4B83-A611-8DDCEA6ED716}" type="slidenum">
              <a:rPr lang="en-US" smtClean="0"/>
              <a:pPr/>
              <a:t>76</a:t>
            </a:fld>
            <a:endParaRPr lang="en-US" smtClean="0"/>
          </a:p>
        </p:txBody>
      </p:sp>
      <p:sp>
        <p:nvSpPr>
          <p:cNvPr id="34819" name="Rectangle 1"/>
          <p:cNvSpPr>
            <a:spLocks noGrp="1" noRot="1" noChangeAspect="1" noChangeArrowheads="1" noTextEdit="1"/>
          </p:cNvSpPr>
          <p:nvPr>
            <p:ph type="sldImg"/>
          </p:nvPr>
        </p:nvSpPr>
        <p:spPr>
          <a:xfrm>
            <a:off x="1343025" y="776288"/>
            <a:ext cx="5113338" cy="3835400"/>
          </a:xfrm>
          <a:solidFill>
            <a:srgbClr val="FFFFFF"/>
          </a:solidFill>
          <a:ln>
            <a:solidFill>
              <a:srgbClr val="000000"/>
            </a:solidFill>
            <a:miter lim="800000"/>
          </a:ln>
        </p:spPr>
      </p:sp>
      <p:sp>
        <p:nvSpPr>
          <p:cNvPr id="34820" name="Rectangle 2"/>
          <p:cNvSpPr>
            <a:spLocks noGrp="1" noChangeArrowheads="1"/>
          </p:cNvSpPr>
          <p:nvPr>
            <p:ph type="body" idx="1"/>
          </p:nvPr>
        </p:nvSpPr>
        <p:spPr>
          <a:xfrm>
            <a:off x="780576" y="4856401"/>
            <a:ext cx="6239830" cy="4601395"/>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823BBCCE-66EA-45BA-A46D-1E99B0293CDD}" type="slidenum">
              <a:rPr lang="en-US" smtClean="0"/>
              <a:pPr/>
              <a:t>77</a:t>
            </a:fld>
            <a:endParaRPr lang="en-US" smtClean="0"/>
          </a:p>
        </p:txBody>
      </p:sp>
      <p:sp>
        <p:nvSpPr>
          <p:cNvPr id="3584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ln>
        </p:spPr>
      </p:sp>
      <p:sp>
        <p:nvSpPr>
          <p:cNvPr id="35844" name="Rectangle 2"/>
          <p:cNvSpPr>
            <a:spLocks noGrp="1" noChangeArrowheads="1"/>
          </p:cNvSpPr>
          <p:nvPr>
            <p:ph type="body" idx="1"/>
          </p:nvPr>
        </p:nvSpPr>
        <p:spPr>
          <a:xfrm>
            <a:off x="0" y="0"/>
            <a:ext cx="1594" cy="1614"/>
          </a:xfrm>
          <a:noFill/>
          <a:ln/>
        </p:spPr>
        <p:txBody>
          <a:bodyPr wrap="none" anchor="ctr"/>
          <a:lstStyle/>
          <a:p>
            <a:pPr eaLnBrk="1">
              <a:spcBef>
                <a:spcPct val="0"/>
              </a:spcBef>
            </a:pPr>
            <a:endParaRPr lang="en-US" sz="2000">
              <a:latin typeface="Arial" charset="0"/>
              <a:cs typeface="Arial" charset="0"/>
            </a:endParaRPr>
          </a:p>
        </p:txBody>
      </p:sp>
      <p:sp>
        <p:nvSpPr>
          <p:cNvPr id="2" name="Text Box 3"/>
          <p:cNvSpPr txBox="1">
            <a:spLocks noChangeArrowheads="1"/>
          </p:cNvSpPr>
          <p:nvPr/>
        </p:nvSpPr>
        <p:spPr bwMode="auto">
          <a:xfrm>
            <a:off x="0" y="0"/>
            <a:ext cx="1594" cy="1614"/>
          </a:xfrm>
          <a:prstGeom prst="rect">
            <a:avLst/>
          </a:prstGeom>
          <a:noFill/>
          <a:ln w="9525">
            <a:noFill/>
            <a:round/>
            <a:headEnd/>
            <a:tailEnd/>
          </a:ln>
          <a:effectLst/>
        </p:spPr>
        <p:txBody>
          <a:bodyPr lIns="90990" tIns="45495" rIns="90990" bIns="45495"/>
          <a:lstStyle/>
          <a:p>
            <a:pPr hangingPunct="1">
              <a:lnSpc>
                <a:spcPct val="100000"/>
              </a:lnSpc>
              <a:defRPr/>
            </a:pPr>
            <a:fld id="{96A6529F-2121-4EE5-BCD3-F1C70CED5858}" type="slidenum">
              <a:rPr lang="en-US">
                <a:solidFill>
                  <a:srgbClr val="000000"/>
                </a:solidFill>
                <a:latin typeface="+mn-lt" charset="0"/>
              </a:rPr>
              <a:pPr hangingPunct="1">
                <a:lnSpc>
                  <a:spcPct val="100000"/>
                </a:lnSpc>
                <a:defRPr/>
              </a:pPr>
              <a:t>77</a:t>
            </a:fld>
            <a:endParaRPr lang="en-US">
              <a:solidFill>
                <a:srgbClr val="000000"/>
              </a:solidFill>
              <a:latin typeface="+mn-lt"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5BAF9FEC-846F-447E-A680-800410A39D6D}" type="slidenum">
              <a:rPr lang="en-US" smtClean="0"/>
              <a:pPr/>
              <a:t>79</a:t>
            </a:fld>
            <a:endParaRPr lang="en-US" smtClean="0"/>
          </a:p>
        </p:txBody>
      </p:sp>
      <p:sp>
        <p:nvSpPr>
          <p:cNvPr id="36867" name="Rectangle 1"/>
          <p:cNvSpPr>
            <a:spLocks noGrp="1" noRot="1" noChangeAspect="1" noChangeArrowheads="1" noTextEdit="1"/>
          </p:cNvSpPr>
          <p:nvPr>
            <p:ph type="sldImg"/>
          </p:nvPr>
        </p:nvSpPr>
        <p:spPr>
          <a:xfrm>
            <a:off x="1343025" y="776288"/>
            <a:ext cx="5113338" cy="3835400"/>
          </a:xfrm>
          <a:solidFill>
            <a:srgbClr val="FFFFFF"/>
          </a:solidFill>
          <a:ln>
            <a:solidFill>
              <a:srgbClr val="000000"/>
            </a:solidFill>
            <a:miter lim="800000"/>
          </a:ln>
        </p:spPr>
      </p:sp>
      <p:sp>
        <p:nvSpPr>
          <p:cNvPr id="36868" name="Rectangle 2"/>
          <p:cNvSpPr>
            <a:spLocks noGrp="1" noChangeArrowheads="1"/>
          </p:cNvSpPr>
          <p:nvPr>
            <p:ph type="body" idx="1"/>
          </p:nvPr>
        </p:nvSpPr>
        <p:spPr>
          <a:xfrm>
            <a:off x="780576" y="4856401"/>
            <a:ext cx="6239830" cy="4601395"/>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212F62-6311-455D-91F2-2AB1C3069CFB}" type="slidenum">
              <a:rPr lang="en-US" sz="1200"/>
              <a:pPr eaLnBrk="1" hangingPunct="1"/>
              <a:t>85</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b="1" smtClean="0"/>
          </a:p>
          <a:p>
            <a:pPr eaLnBrk="1" hangingPunct="1"/>
            <a:r>
              <a:rPr lang="en-US"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4CD0A6-D423-4DAF-B4CF-6BD3445E3F0B}" type="slidenum">
              <a:rPr lang="en-US" sz="1200"/>
              <a:pPr eaLnBrk="1" hangingPunct="1"/>
              <a:t>86</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b="1"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E827344-BCBE-4EE5-A345-B6AAAAB5BF72}" type="slidenum">
              <a:rPr lang="en-US" sz="1200"/>
              <a:pPr eaLnBrk="1" hangingPunct="1"/>
              <a:t>87</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65F8FC-0088-4584-8A2F-2AFFC1D3EDD6}" type="slidenum">
              <a:rPr lang="en-US" sz="1200"/>
              <a:pPr eaLnBrk="1" hangingPunct="1"/>
              <a:t>88</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buFontTx/>
              <a:buChar char="•"/>
            </a:pPr>
            <a:r>
              <a:rPr lang="en-US" sz="1400" u="sng" smtClean="0"/>
              <a:t>Seismology</a:t>
            </a:r>
            <a:r>
              <a:rPr lang="en-US" sz="1400" smtClean="0"/>
              <a:t>: oil exploration, earthquake prediction (Parallel computation reduced compute time from weeks to hours)</a:t>
            </a:r>
          </a:p>
          <a:p>
            <a:pPr eaLnBrk="1" hangingPunct="1">
              <a:buFontTx/>
              <a:buChar char="•"/>
            </a:pPr>
            <a:r>
              <a:rPr lang="en-US" sz="1400" u="sng" smtClean="0"/>
              <a:t>Global ocean/ climate modeling</a:t>
            </a:r>
            <a:r>
              <a:rPr lang="en-US" sz="1400" smtClean="0"/>
              <a:t>: global warming, weather prediction </a:t>
            </a:r>
          </a:p>
          <a:p>
            <a:pPr eaLnBrk="1" hangingPunct="1">
              <a:buFontTx/>
              <a:buChar char="•"/>
            </a:pPr>
            <a:r>
              <a:rPr lang="en-US" sz="1400" u="sng" smtClean="0"/>
              <a:t>Economics</a:t>
            </a:r>
            <a:r>
              <a:rPr lang="en-US" sz="1400" smtClean="0"/>
              <a:t>: growth of a local or national economy (Agent-based modeling), management of resources, analysis of tax strategies</a:t>
            </a:r>
          </a:p>
          <a:p>
            <a:pPr eaLnBrk="1" hangingPunct="1">
              <a:buFontTx/>
              <a:buChar char="•"/>
            </a:pPr>
            <a:r>
              <a:rPr lang="en-US" sz="1400" u="sng" smtClean="0"/>
              <a:t>Environmental</a:t>
            </a:r>
            <a:r>
              <a:rPr lang="en-US" sz="1400" smtClean="0"/>
              <a:t>: utilization of resources, population modeling, insect control</a:t>
            </a:r>
            <a:endParaRPr lang="en-US" sz="1400" u="sng" smtClean="0"/>
          </a:p>
          <a:p>
            <a:pPr eaLnBrk="1" hangingPunct="1">
              <a:buFontTx/>
              <a:buChar char="•"/>
            </a:pPr>
            <a:r>
              <a:rPr lang="en-US" sz="1400" u="sng" smtClean="0"/>
              <a:t>Materials research:</a:t>
            </a:r>
            <a:r>
              <a:rPr lang="en-US" sz="1400" smtClean="0"/>
              <a:t> design of new materials, smart materials; shape driven by temperature materials; materials aging issues (Stockpile stewardship)</a:t>
            </a:r>
          </a:p>
          <a:p>
            <a:pPr eaLnBrk="1" hangingPunct="1">
              <a:buFontTx/>
              <a:buChar char="•"/>
            </a:pPr>
            <a:r>
              <a:rPr lang="en-US" sz="1400" u="sng" smtClean="0"/>
              <a:t>Drug design</a:t>
            </a:r>
            <a:r>
              <a:rPr lang="en-US" sz="1400" smtClean="0"/>
              <a:t>: design of anti-cancer drugs, etc.</a:t>
            </a:r>
            <a:endParaRPr lang="en-US" sz="1400" u="sng" smtClean="0"/>
          </a:p>
          <a:p>
            <a:pPr eaLnBrk="1" hangingPunct="1">
              <a:buFontTx/>
              <a:buChar char="•"/>
            </a:pPr>
            <a:r>
              <a:rPr lang="en-US" sz="1400" u="sng" smtClean="0"/>
              <a:t>Manufacturing:</a:t>
            </a:r>
            <a:r>
              <a:rPr lang="en-US" sz="1400" smtClean="0"/>
              <a:t> optimization of manufacturing processes,</a:t>
            </a:r>
            <a:r>
              <a:rPr lang="en-US" sz="1400" u="sng" smtClean="0"/>
              <a:t> automation</a:t>
            </a:r>
          </a:p>
          <a:p>
            <a:pPr eaLnBrk="1" hangingPunct="1">
              <a:buFontTx/>
              <a:buChar char="•"/>
            </a:pPr>
            <a:r>
              <a:rPr lang="en-US" sz="1400" u="sng" smtClean="0"/>
              <a:t>Medicine</a:t>
            </a:r>
            <a:r>
              <a:rPr lang="en-US" sz="1400" smtClean="0"/>
              <a:t>:  Medical imaging, MRIs</a:t>
            </a:r>
          </a:p>
          <a:p>
            <a:pPr eaLnBrk="1" hangingPunct="1">
              <a:buFontTx/>
              <a:buChar char="•"/>
            </a:pPr>
            <a:r>
              <a:rPr lang="en-US" sz="1400" u="sng" smtClean="0"/>
              <a:t>Human genome</a:t>
            </a:r>
            <a:r>
              <a:rPr lang="en-US" sz="1400" smtClean="0"/>
              <a:t>: applications to understanding and treating disease</a:t>
            </a:r>
            <a:endParaRPr lang="en-US" b="1" smtClean="0"/>
          </a:p>
          <a:p>
            <a:pPr eaLnBrk="1" hangingPunct="1"/>
            <a:endParaRPr lang="en-US"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0" y="0"/>
            <a:ext cx="2117725" cy="68580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124075" y="1700214"/>
            <a:ext cx="6408738" cy="1181100"/>
          </a:xfrm>
          <a:prstGeom prst="rect">
            <a:avLst/>
          </a:prstGeom>
        </p:spPr>
        <p:txBody>
          <a:bodyPr/>
          <a:lstStyle>
            <a:lvl1pPr>
              <a:defRPr sz="40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124075" y="2924179"/>
            <a:ext cx="6408738" cy="479425"/>
          </a:xfrm>
        </p:spPr>
        <p:txBody>
          <a:bodyPr/>
          <a:lstStyle>
            <a:lvl1pPr marL="0" indent="0">
              <a:buFontTx/>
              <a:buNone/>
              <a:defRPr sz="19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120900" y="5918200"/>
            <a:ext cx="70231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0"/>
          <p:cNvSpPr>
            <a:spLocks noGrp="1" noChangeArrowheads="1"/>
          </p:cNvSpPr>
          <p:nvPr>
            <p:ph type="dt" sz="half" idx="10"/>
          </p:nvPr>
        </p:nvSpPr>
        <p:spPr>
          <a:ln/>
        </p:spPr>
        <p:txBody>
          <a:bodyPr/>
          <a:lstStyle>
            <a:lvl1pPr>
              <a:defRPr/>
            </a:lvl1pPr>
          </a:lstStyle>
          <a:p>
            <a:pPr>
              <a:defRPr/>
            </a:pPr>
            <a:endParaRPr lang="en-US"/>
          </a:p>
        </p:txBody>
      </p:sp>
      <p:sp>
        <p:nvSpPr>
          <p:cNvPr id="4" name="Rectangle 61"/>
          <p:cNvSpPr>
            <a:spLocks noGrp="1" noChangeArrowheads="1"/>
          </p:cNvSpPr>
          <p:nvPr>
            <p:ph type="ftr" sz="quarter" idx="11"/>
          </p:nvPr>
        </p:nvSpPr>
        <p:spPr>
          <a:ln/>
        </p:spPr>
        <p:txBody>
          <a:bodyPr/>
          <a:lstStyle>
            <a:lvl1pPr>
              <a:defRPr/>
            </a:lvl1pPr>
          </a:lstStyle>
          <a:p>
            <a:pPr>
              <a:defRPr/>
            </a:pPr>
            <a:endParaRPr lang="en-US"/>
          </a:p>
        </p:txBody>
      </p:sp>
      <p:sp>
        <p:nvSpPr>
          <p:cNvPr id="5" name="Rectangle 62" descr="Large confetti"/>
          <p:cNvSpPr>
            <a:spLocks noGrp="1" noChangeArrowheads="1"/>
          </p:cNvSpPr>
          <p:nvPr>
            <p:ph type="sldNum" sz="quarter" idx="12"/>
          </p:nvPr>
        </p:nvSpPr>
        <p:spPr>
          <a:ln/>
        </p:spPr>
        <p:txBody>
          <a:bodyPr/>
          <a:lstStyle>
            <a:lvl1pPr>
              <a:defRPr/>
            </a:lvl1pPr>
          </a:lstStyle>
          <a:p>
            <a:pPr>
              <a:defRPr/>
            </a:pPr>
            <a:fld id="{36F3E04A-6FB5-48D6-8159-5EA9F88107FB}" type="slidenum">
              <a:rPr lang="en-US"/>
              <a:pPr>
                <a:defRPr/>
              </a:pPr>
              <a:t>‹#›</a:t>
            </a:fld>
            <a:endParaRPr lang="en-US"/>
          </a:p>
        </p:txBody>
      </p:sp>
    </p:spTree>
    <p:extLst>
      <p:ext uri="{BB962C8B-B14F-4D97-AF65-F5344CB8AC3E}">
        <p14:creationId xmlns:p14="http://schemas.microsoft.com/office/powerpoint/2010/main" val="10914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0"/>
          <p:cNvSpPr>
            <a:spLocks noGrp="1" noChangeArrowheads="1"/>
          </p:cNvSpPr>
          <p:nvPr>
            <p:ph type="dt" sz="half" idx="10"/>
          </p:nvPr>
        </p:nvSpPr>
        <p:spPr>
          <a:ln/>
        </p:spPr>
        <p:txBody>
          <a:bodyPr/>
          <a:lstStyle>
            <a:lvl1pPr>
              <a:defRPr/>
            </a:lvl1pPr>
          </a:lstStyle>
          <a:p>
            <a:pPr>
              <a:defRPr/>
            </a:pPr>
            <a:endParaRPr lang="en-US"/>
          </a:p>
        </p:txBody>
      </p:sp>
      <p:sp>
        <p:nvSpPr>
          <p:cNvPr id="3" name="Rectangle 61"/>
          <p:cNvSpPr>
            <a:spLocks noGrp="1" noChangeArrowheads="1"/>
          </p:cNvSpPr>
          <p:nvPr>
            <p:ph type="ftr" sz="quarter" idx="11"/>
          </p:nvPr>
        </p:nvSpPr>
        <p:spPr>
          <a:ln/>
        </p:spPr>
        <p:txBody>
          <a:bodyPr/>
          <a:lstStyle>
            <a:lvl1pPr>
              <a:defRPr/>
            </a:lvl1pPr>
          </a:lstStyle>
          <a:p>
            <a:pPr>
              <a:defRPr/>
            </a:pPr>
            <a:endParaRPr lang="en-US"/>
          </a:p>
        </p:txBody>
      </p:sp>
      <p:sp>
        <p:nvSpPr>
          <p:cNvPr id="4" name="Rectangle 62" descr="Large confetti"/>
          <p:cNvSpPr>
            <a:spLocks noGrp="1" noChangeArrowheads="1"/>
          </p:cNvSpPr>
          <p:nvPr>
            <p:ph type="sldNum" sz="quarter" idx="12"/>
          </p:nvPr>
        </p:nvSpPr>
        <p:spPr>
          <a:ln/>
        </p:spPr>
        <p:txBody>
          <a:bodyPr/>
          <a:lstStyle>
            <a:lvl1pPr>
              <a:defRPr/>
            </a:lvl1pPr>
          </a:lstStyle>
          <a:p>
            <a:pPr>
              <a:defRPr/>
            </a:pPr>
            <a:fld id="{31C2A3B5-4611-4BF2-85E2-F9477765FB65}" type="slidenum">
              <a:rPr lang="en-US"/>
              <a:pPr>
                <a:defRPr/>
              </a:pPr>
              <a:t>‹#›</a:t>
            </a:fld>
            <a:endParaRPr lang="en-US"/>
          </a:p>
        </p:txBody>
      </p:sp>
    </p:spTree>
    <p:extLst>
      <p:ext uri="{BB962C8B-B14F-4D97-AF65-F5344CB8AC3E}">
        <p14:creationId xmlns:p14="http://schemas.microsoft.com/office/powerpoint/2010/main" val="62420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117475"/>
            <a:ext cx="9142413" cy="6738938"/>
            <a:chOff x="0" y="74"/>
            <a:chExt cx="5759" cy="4245"/>
          </a:xfrm>
        </p:grpSpPr>
        <p:sp>
          <p:nvSpPr>
            <p:cNvPr id="5" name="Rectangle 1027"/>
            <p:cNvSpPr>
              <a:spLocks noChangeArrowheads="1"/>
            </p:cNvSpPr>
            <p:nvPr/>
          </p:nvSpPr>
          <p:spPr bwMode="invGray">
            <a:xfrm>
              <a:off x="432" y="4113"/>
              <a:ext cx="2208" cy="2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6" name="Rectangle 1028"/>
            <p:cNvSpPr>
              <a:spLocks noChangeArrowheads="1"/>
            </p:cNvSpPr>
            <p:nvPr/>
          </p:nvSpPr>
          <p:spPr bwMode="invGray">
            <a:xfrm>
              <a:off x="432" y="1536"/>
              <a:ext cx="5327" cy="48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7" name="Oval 1029"/>
            <p:cNvSpPr>
              <a:spLocks noChangeArrowheads="1"/>
            </p:cNvSpPr>
            <p:nvPr/>
          </p:nvSpPr>
          <p:spPr bwMode="invGray">
            <a:xfrm>
              <a:off x="555" y="7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8" name="Oval 1030"/>
            <p:cNvSpPr>
              <a:spLocks noChangeArrowheads="1"/>
            </p:cNvSpPr>
            <p:nvPr/>
          </p:nvSpPr>
          <p:spPr bwMode="invGray">
            <a:xfrm>
              <a:off x="555" y="21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9" name="Oval 1031"/>
            <p:cNvSpPr>
              <a:spLocks noChangeArrowheads="1"/>
            </p:cNvSpPr>
            <p:nvPr/>
          </p:nvSpPr>
          <p:spPr bwMode="invGray">
            <a:xfrm>
              <a:off x="555" y="36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 name="Oval 1032"/>
            <p:cNvSpPr>
              <a:spLocks noChangeArrowheads="1"/>
            </p:cNvSpPr>
            <p:nvPr/>
          </p:nvSpPr>
          <p:spPr bwMode="invGray">
            <a:xfrm>
              <a:off x="555" y="651"/>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1" name="Oval 1033"/>
            <p:cNvSpPr>
              <a:spLocks noChangeArrowheads="1"/>
            </p:cNvSpPr>
            <p:nvPr/>
          </p:nvSpPr>
          <p:spPr bwMode="invGray">
            <a:xfrm>
              <a:off x="555" y="79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2" name="Oval 1034"/>
            <p:cNvSpPr>
              <a:spLocks noChangeArrowheads="1"/>
            </p:cNvSpPr>
            <p:nvPr/>
          </p:nvSpPr>
          <p:spPr bwMode="invGray">
            <a:xfrm>
              <a:off x="555" y="93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3" name="Oval 1035"/>
            <p:cNvSpPr>
              <a:spLocks noChangeArrowheads="1"/>
            </p:cNvSpPr>
            <p:nvPr/>
          </p:nvSpPr>
          <p:spPr bwMode="invGray">
            <a:xfrm>
              <a:off x="555" y="108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4" name="Oval 1036"/>
            <p:cNvSpPr>
              <a:spLocks noChangeArrowheads="1"/>
            </p:cNvSpPr>
            <p:nvPr/>
          </p:nvSpPr>
          <p:spPr bwMode="invGray">
            <a:xfrm>
              <a:off x="555" y="1227"/>
              <a:ext cx="42" cy="4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5" name="Oval 1037"/>
            <p:cNvSpPr>
              <a:spLocks noChangeArrowheads="1"/>
            </p:cNvSpPr>
            <p:nvPr/>
          </p:nvSpPr>
          <p:spPr bwMode="invGray">
            <a:xfrm>
              <a:off x="555" y="1371"/>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6" name="Group 1038"/>
            <p:cNvGrpSpPr>
              <a:grpSpLocks/>
            </p:cNvGrpSpPr>
            <p:nvPr/>
          </p:nvGrpSpPr>
          <p:grpSpPr bwMode="auto">
            <a:xfrm>
              <a:off x="2859" y="4202"/>
              <a:ext cx="2729" cy="41"/>
              <a:chOff x="2859" y="4202"/>
              <a:chExt cx="2729" cy="41"/>
            </a:xfrm>
          </p:grpSpPr>
          <p:sp>
            <p:nvSpPr>
              <p:cNvPr id="22" name="Oval 1039"/>
              <p:cNvSpPr>
                <a:spLocks noChangeArrowheads="1"/>
              </p:cNvSpPr>
              <p:nvPr/>
            </p:nvSpPr>
            <p:spPr bwMode="invGray">
              <a:xfrm>
                <a:off x="2859"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3" name="Oval 1040"/>
              <p:cNvSpPr>
                <a:spLocks noChangeArrowheads="1"/>
              </p:cNvSpPr>
              <p:nvPr/>
            </p:nvSpPr>
            <p:spPr bwMode="invGray">
              <a:xfrm>
                <a:off x="3243"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4" name="Oval 1041"/>
              <p:cNvSpPr>
                <a:spLocks noChangeArrowheads="1"/>
              </p:cNvSpPr>
              <p:nvPr/>
            </p:nvSpPr>
            <p:spPr bwMode="invGray">
              <a:xfrm>
                <a:off x="3627"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5" name="Oval 1042"/>
              <p:cNvSpPr>
                <a:spLocks noChangeArrowheads="1"/>
              </p:cNvSpPr>
              <p:nvPr/>
            </p:nvSpPr>
            <p:spPr bwMode="invGray">
              <a:xfrm>
                <a:off x="4011"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6" name="Oval 1043"/>
              <p:cNvSpPr>
                <a:spLocks noChangeArrowheads="1"/>
              </p:cNvSpPr>
              <p:nvPr/>
            </p:nvSpPr>
            <p:spPr bwMode="invGray">
              <a:xfrm>
                <a:off x="4395"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7" name="Oval 1044"/>
              <p:cNvSpPr>
                <a:spLocks noChangeArrowheads="1"/>
              </p:cNvSpPr>
              <p:nvPr/>
            </p:nvSpPr>
            <p:spPr bwMode="invGray">
              <a:xfrm>
                <a:off x="4779"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8" name="Oval 1045"/>
              <p:cNvSpPr>
                <a:spLocks noChangeArrowheads="1"/>
              </p:cNvSpPr>
              <p:nvPr/>
            </p:nvSpPr>
            <p:spPr bwMode="invGray">
              <a:xfrm>
                <a:off x="5163"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9" name="Oval 1046"/>
              <p:cNvSpPr>
                <a:spLocks noChangeArrowheads="1"/>
              </p:cNvSpPr>
              <p:nvPr/>
            </p:nvSpPr>
            <p:spPr bwMode="invGray">
              <a:xfrm>
                <a:off x="5547"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7" name="Oval 1047"/>
            <p:cNvSpPr>
              <a:spLocks noChangeArrowheads="1"/>
            </p:cNvSpPr>
            <p:nvPr/>
          </p:nvSpPr>
          <p:spPr bwMode="invGray">
            <a:xfrm>
              <a:off x="555" y="507"/>
              <a:ext cx="42" cy="4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8" name="Group 1048"/>
            <p:cNvGrpSpPr>
              <a:grpSpLocks/>
            </p:cNvGrpSpPr>
            <p:nvPr/>
          </p:nvGrpSpPr>
          <p:grpSpPr bwMode="auto">
            <a:xfrm>
              <a:off x="0" y="2327"/>
              <a:ext cx="1203" cy="1203"/>
              <a:chOff x="0" y="2327"/>
              <a:chExt cx="1203" cy="1203"/>
            </a:xfrm>
          </p:grpSpPr>
          <p:sp>
            <p:nvSpPr>
              <p:cNvPr id="19" name="Freeform 1049"/>
              <p:cNvSpPr>
                <a:spLocks/>
              </p:cNvSpPr>
              <p:nvPr/>
            </p:nvSpPr>
            <p:spPr bwMode="invGray">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47"/>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sp>
            <p:nvSpPr>
              <p:cNvPr id="20" name="Freeform 1050"/>
              <p:cNvSpPr>
                <a:spLocks/>
              </p:cNvSpPr>
              <p:nvPr/>
            </p:nvSpPr>
            <p:spPr bwMode="invGray">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4"/>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13" y="242"/>
                    </a:lnTo>
                    <a:lnTo>
                      <a:pt x="215" y="244"/>
                    </a:lnTo>
                    <a:lnTo>
                      <a:pt x="231" y="233"/>
                    </a:lnTo>
                    <a:lnTo>
                      <a:pt x="260" y="231"/>
                    </a:lnTo>
                    <a:lnTo>
                      <a:pt x="260" y="227"/>
                    </a:lnTo>
                    <a:lnTo>
                      <a:pt x="262" y="226"/>
                    </a:lnTo>
                    <a:lnTo>
                      <a:pt x="265" y="226"/>
                    </a:lnTo>
                    <a:lnTo>
                      <a:pt x="267" y="222"/>
                    </a:lnTo>
                    <a:lnTo>
                      <a:pt x="267" y="200"/>
                    </a:lnTo>
                    <a:lnTo>
                      <a:pt x="289"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19" y="334"/>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sp>
            <p:nvSpPr>
              <p:cNvPr id="21" name="Freeform 1051"/>
              <p:cNvSpPr>
                <a:spLocks/>
              </p:cNvSpPr>
              <p:nvPr/>
            </p:nvSpPr>
            <p:spPr bwMode="invGray">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9" y="31"/>
                    </a:lnTo>
                    <a:lnTo>
                      <a:pt x="20" y="45"/>
                    </a:lnTo>
                    <a:lnTo>
                      <a:pt x="31" y="56"/>
                    </a:lnTo>
                    <a:lnTo>
                      <a:pt x="42" y="65"/>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grpSp>
      </p:grpSp>
      <p:sp>
        <p:nvSpPr>
          <p:cNvPr id="78876" name="Rectangle 1052"/>
          <p:cNvSpPr>
            <a:spLocks noGrp="1" noChangeArrowheads="1"/>
          </p:cNvSpPr>
          <p:nvPr>
            <p:ph type="ctrTitle" sz="quarter"/>
          </p:nvPr>
        </p:nvSpPr>
        <p:spPr>
          <a:xfrm>
            <a:off x="685800" y="2286000"/>
            <a:ext cx="7772400" cy="1143000"/>
          </a:xfrm>
        </p:spPr>
        <p:txBody>
          <a:bodyPr/>
          <a:lstStyle>
            <a:lvl1pPr>
              <a:defRPr/>
            </a:lvl1pPr>
          </a:lstStyle>
          <a:p>
            <a:r>
              <a:rPr lang="en-US"/>
              <a:t>Click to edit Master title style</a:t>
            </a:r>
          </a:p>
        </p:txBody>
      </p:sp>
      <p:sp>
        <p:nvSpPr>
          <p:cNvPr id="78877" name="Rectangle 1053"/>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Click to edit Master subtitle style</a:t>
            </a:r>
          </a:p>
        </p:txBody>
      </p:sp>
      <p:sp>
        <p:nvSpPr>
          <p:cNvPr id="30" name="Rectangle 1054"/>
          <p:cNvSpPr>
            <a:spLocks noGrp="1" noChangeArrowheads="1"/>
          </p:cNvSpPr>
          <p:nvPr>
            <p:ph type="dt" sz="quarter" idx="10"/>
          </p:nvPr>
        </p:nvSpPr>
        <p:spPr/>
        <p:txBody>
          <a:bodyPr/>
          <a:lstStyle>
            <a:lvl1pPr>
              <a:defRPr>
                <a:solidFill>
                  <a:srgbClr val="FFFFFF"/>
                </a:solidFill>
              </a:defRPr>
            </a:lvl1pPr>
          </a:lstStyle>
          <a:p>
            <a:pPr>
              <a:defRPr/>
            </a:pPr>
            <a:endParaRPr lang="en-US"/>
          </a:p>
        </p:txBody>
      </p:sp>
      <p:sp>
        <p:nvSpPr>
          <p:cNvPr id="31" name="Rectangle 1055"/>
          <p:cNvSpPr>
            <a:spLocks noGrp="1" noChangeArrowheads="1"/>
          </p:cNvSpPr>
          <p:nvPr>
            <p:ph type="ftr" sz="quarter" idx="11"/>
          </p:nvPr>
        </p:nvSpPr>
        <p:spPr/>
        <p:txBody>
          <a:bodyPr/>
          <a:lstStyle>
            <a:lvl1pPr>
              <a:defRPr>
                <a:solidFill>
                  <a:srgbClr val="FFFFFF"/>
                </a:solidFill>
              </a:defRPr>
            </a:lvl1pPr>
          </a:lstStyle>
          <a:p>
            <a:pPr>
              <a:defRPr/>
            </a:pPr>
            <a:endParaRPr lang="en-US"/>
          </a:p>
        </p:txBody>
      </p:sp>
      <p:sp>
        <p:nvSpPr>
          <p:cNvPr id="32" name="Rectangle 1056"/>
          <p:cNvSpPr>
            <a:spLocks noGrp="1" noChangeArrowheads="1"/>
          </p:cNvSpPr>
          <p:nvPr>
            <p:ph type="sldNum" sz="quarter" idx="12"/>
          </p:nvPr>
        </p:nvSpPr>
        <p:spPr/>
        <p:txBody>
          <a:bodyPr/>
          <a:lstStyle>
            <a:lvl1pPr>
              <a:defRPr>
                <a:solidFill>
                  <a:srgbClr val="FFFFFF"/>
                </a:solidFill>
              </a:defRPr>
            </a:lvl1pPr>
          </a:lstStyle>
          <a:p>
            <a:pPr>
              <a:defRPr/>
            </a:pPr>
            <a:fld id="{CB58812D-5598-4BD6-BCD9-5C9B778DF8BC}" type="slidenum">
              <a:rPr lang="en-US"/>
              <a:pPr>
                <a:defRPr/>
              </a:pPr>
              <a:t>‹#›</a:t>
            </a:fld>
            <a:endParaRPr lang="en-US"/>
          </a:p>
        </p:txBody>
      </p:sp>
    </p:spTree>
    <p:extLst>
      <p:ext uri="{BB962C8B-B14F-4D97-AF65-F5344CB8AC3E}">
        <p14:creationId xmlns:p14="http://schemas.microsoft.com/office/powerpoint/2010/main" val="327171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80E8FF05-34C5-4F10-A5E1-B5A3C1F96B0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18576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0AD610B-AE2E-4B5B-84BF-711C8A82F11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69550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6025FE98-8E2F-4B0B-AF53-9794E3C5B9C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18117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09929129-D116-4666-868F-7D2B0BA605A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09697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21"/>
          <p:cNvSpPr>
            <a:spLocks noGrp="1" noChangeArrowheads="1"/>
          </p:cNvSpPr>
          <p:nvPr>
            <p:ph type="sldNum" sz="quarter" idx="12"/>
          </p:nvPr>
        </p:nvSpPr>
        <p:spPr>
          <a:ln/>
        </p:spPr>
        <p:txBody>
          <a:bodyPr/>
          <a:lstStyle>
            <a:lvl1pPr>
              <a:defRPr/>
            </a:lvl1pPr>
          </a:lstStyle>
          <a:p>
            <a:pPr>
              <a:defRPr/>
            </a:pPr>
            <a:fld id="{93899DEA-18C6-44AE-BC7F-E5FE576591A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849544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21"/>
          <p:cNvSpPr>
            <a:spLocks noGrp="1" noChangeArrowheads="1"/>
          </p:cNvSpPr>
          <p:nvPr>
            <p:ph type="sldNum" sz="quarter" idx="12"/>
          </p:nvPr>
        </p:nvSpPr>
        <p:spPr>
          <a:ln/>
        </p:spPr>
        <p:txBody>
          <a:bodyPr/>
          <a:lstStyle>
            <a:lvl1pPr>
              <a:defRPr/>
            </a:lvl1pPr>
          </a:lstStyle>
          <a:p>
            <a:pPr>
              <a:defRPr/>
            </a:pPr>
            <a:fld id="{FA894A99-1E96-4F02-A3C7-8E36CBD8337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44012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B8247BA3-96A6-4A7F-BE86-738F2164D6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70390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lvl1pPr>
              <a:defRPr sz="2400"/>
            </a:lvl1p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1A8A457F-E3C5-4A7E-922E-435A8E63532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86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1CD8229C-5A14-4F31-9B5C-B4400F91874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0292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DFD17A0-1B6E-4470-9D49-B8BDC89AE3F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68000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117475"/>
            <a:ext cx="9142413" cy="6738938"/>
            <a:chOff x="0" y="74"/>
            <a:chExt cx="5759" cy="4245"/>
          </a:xfrm>
        </p:grpSpPr>
        <p:sp>
          <p:nvSpPr>
            <p:cNvPr id="5" name="Rectangle 1027"/>
            <p:cNvSpPr>
              <a:spLocks noChangeArrowheads="1"/>
            </p:cNvSpPr>
            <p:nvPr/>
          </p:nvSpPr>
          <p:spPr bwMode="invGray">
            <a:xfrm>
              <a:off x="432" y="4113"/>
              <a:ext cx="2208" cy="20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6" name="Rectangle 1028"/>
            <p:cNvSpPr>
              <a:spLocks noChangeArrowheads="1"/>
            </p:cNvSpPr>
            <p:nvPr/>
          </p:nvSpPr>
          <p:spPr bwMode="invGray">
            <a:xfrm>
              <a:off x="432" y="1536"/>
              <a:ext cx="5327" cy="48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7" name="Oval 1029"/>
            <p:cNvSpPr>
              <a:spLocks noChangeArrowheads="1"/>
            </p:cNvSpPr>
            <p:nvPr/>
          </p:nvSpPr>
          <p:spPr bwMode="invGray">
            <a:xfrm>
              <a:off x="555" y="7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8" name="Oval 1030"/>
            <p:cNvSpPr>
              <a:spLocks noChangeArrowheads="1"/>
            </p:cNvSpPr>
            <p:nvPr/>
          </p:nvSpPr>
          <p:spPr bwMode="invGray">
            <a:xfrm>
              <a:off x="555" y="21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9" name="Oval 1031"/>
            <p:cNvSpPr>
              <a:spLocks noChangeArrowheads="1"/>
            </p:cNvSpPr>
            <p:nvPr/>
          </p:nvSpPr>
          <p:spPr bwMode="invGray">
            <a:xfrm>
              <a:off x="555" y="36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 name="Oval 1032"/>
            <p:cNvSpPr>
              <a:spLocks noChangeArrowheads="1"/>
            </p:cNvSpPr>
            <p:nvPr/>
          </p:nvSpPr>
          <p:spPr bwMode="invGray">
            <a:xfrm>
              <a:off x="555" y="651"/>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1" name="Oval 1033"/>
            <p:cNvSpPr>
              <a:spLocks noChangeArrowheads="1"/>
            </p:cNvSpPr>
            <p:nvPr/>
          </p:nvSpPr>
          <p:spPr bwMode="invGray">
            <a:xfrm>
              <a:off x="555" y="79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2" name="Oval 1034"/>
            <p:cNvSpPr>
              <a:spLocks noChangeArrowheads="1"/>
            </p:cNvSpPr>
            <p:nvPr/>
          </p:nvSpPr>
          <p:spPr bwMode="invGray">
            <a:xfrm>
              <a:off x="555" y="93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3" name="Oval 1035"/>
            <p:cNvSpPr>
              <a:spLocks noChangeArrowheads="1"/>
            </p:cNvSpPr>
            <p:nvPr/>
          </p:nvSpPr>
          <p:spPr bwMode="invGray">
            <a:xfrm>
              <a:off x="555" y="108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4" name="Oval 1036"/>
            <p:cNvSpPr>
              <a:spLocks noChangeArrowheads="1"/>
            </p:cNvSpPr>
            <p:nvPr/>
          </p:nvSpPr>
          <p:spPr bwMode="invGray">
            <a:xfrm>
              <a:off x="555" y="1227"/>
              <a:ext cx="42" cy="4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5" name="Oval 1037"/>
            <p:cNvSpPr>
              <a:spLocks noChangeArrowheads="1"/>
            </p:cNvSpPr>
            <p:nvPr/>
          </p:nvSpPr>
          <p:spPr bwMode="invGray">
            <a:xfrm>
              <a:off x="555" y="1371"/>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6" name="Group 1038"/>
            <p:cNvGrpSpPr>
              <a:grpSpLocks/>
            </p:cNvGrpSpPr>
            <p:nvPr/>
          </p:nvGrpSpPr>
          <p:grpSpPr bwMode="auto">
            <a:xfrm>
              <a:off x="2859" y="4202"/>
              <a:ext cx="2729" cy="41"/>
              <a:chOff x="2859" y="4202"/>
              <a:chExt cx="2729" cy="41"/>
            </a:xfrm>
          </p:grpSpPr>
          <p:sp>
            <p:nvSpPr>
              <p:cNvPr id="22" name="Oval 1039"/>
              <p:cNvSpPr>
                <a:spLocks noChangeArrowheads="1"/>
              </p:cNvSpPr>
              <p:nvPr/>
            </p:nvSpPr>
            <p:spPr bwMode="invGray">
              <a:xfrm>
                <a:off x="2859"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3" name="Oval 1040"/>
              <p:cNvSpPr>
                <a:spLocks noChangeArrowheads="1"/>
              </p:cNvSpPr>
              <p:nvPr/>
            </p:nvSpPr>
            <p:spPr bwMode="invGray">
              <a:xfrm>
                <a:off x="3243"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4" name="Oval 1041"/>
              <p:cNvSpPr>
                <a:spLocks noChangeArrowheads="1"/>
              </p:cNvSpPr>
              <p:nvPr/>
            </p:nvSpPr>
            <p:spPr bwMode="invGray">
              <a:xfrm>
                <a:off x="3627"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5" name="Oval 1042"/>
              <p:cNvSpPr>
                <a:spLocks noChangeArrowheads="1"/>
              </p:cNvSpPr>
              <p:nvPr/>
            </p:nvSpPr>
            <p:spPr bwMode="invGray">
              <a:xfrm>
                <a:off x="4011"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6" name="Oval 1043"/>
              <p:cNvSpPr>
                <a:spLocks noChangeArrowheads="1"/>
              </p:cNvSpPr>
              <p:nvPr/>
            </p:nvSpPr>
            <p:spPr bwMode="invGray">
              <a:xfrm>
                <a:off x="4395"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7" name="Oval 1044"/>
              <p:cNvSpPr>
                <a:spLocks noChangeArrowheads="1"/>
              </p:cNvSpPr>
              <p:nvPr/>
            </p:nvSpPr>
            <p:spPr bwMode="invGray">
              <a:xfrm>
                <a:off x="4779"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8" name="Oval 1045"/>
              <p:cNvSpPr>
                <a:spLocks noChangeArrowheads="1"/>
              </p:cNvSpPr>
              <p:nvPr/>
            </p:nvSpPr>
            <p:spPr bwMode="invGray">
              <a:xfrm>
                <a:off x="5163" y="420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29" name="Oval 1046"/>
              <p:cNvSpPr>
                <a:spLocks noChangeArrowheads="1"/>
              </p:cNvSpPr>
              <p:nvPr/>
            </p:nvSpPr>
            <p:spPr bwMode="invGray">
              <a:xfrm>
                <a:off x="5547" y="4202"/>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7" name="Oval 1047"/>
            <p:cNvSpPr>
              <a:spLocks noChangeArrowheads="1"/>
            </p:cNvSpPr>
            <p:nvPr/>
          </p:nvSpPr>
          <p:spPr bwMode="invGray">
            <a:xfrm>
              <a:off x="555" y="507"/>
              <a:ext cx="42" cy="4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8" name="Group 1048"/>
            <p:cNvGrpSpPr>
              <a:grpSpLocks/>
            </p:cNvGrpSpPr>
            <p:nvPr/>
          </p:nvGrpSpPr>
          <p:grpSpPr bwMode="auto">
            <a:xfrm>
              <a:off x="0" y="2327"/>
              <a:ext cx="1203" cy="1203"/>
              <a:chOff x="0" y="2327"/>
              <a:chExt cx="1203" cy="1203"/>
            </a:xfrm>
          </p:grpSpPr>
          <p:sp>
            <p:nvSpPr>
              <p:cNvPr id="19" name="Freeform 1049"/>
              <p:cNvSpPr>
                <a:spLocks/>
              </p:cNvSpPr>
              <p:nvPr/>
            </p:nvSpPr>
            <p:spPr bwMode="invGray">
              <a:xfrm>
                <a:off x="0" y="2394"/>
                <a:ext cx="443" cy="1033"/>
              </a:xfrm>
              <a:custGeom>
                <a:avLst/>
                <a:gdLst>
                  <a:gd name="T0" fmla="*/ 290 w 443"/>
                  <a:gd name="T1" fmla="*/ 1016 h 1033"/>
                  <a:gd name="T2" fmla="*/ 316 w 443"/>
                  <a:gd name="T3" fmla="*/ 974 h 1033"/>
                  <a:gd name="T4" fmla="*/ 354 w 443"/>
                  <a:gd name="T5" fmla="*/ 920 h 1033"/>
                  <a:gd name="T6" fmla="*/ 384 w 443"/>
                  <a:gd name="T7" fmla="*/ 884 h 1033"/>
                  <a:gd name="T8" fmla="*/ 381 w 443"/>
                  <a:gd name="T9" fmla="*/ 832 h 1033"/>
                  <a:gd name="T10" fmla="*/ 370 w 443"/>
                  <a:gd name="T11" fmla="*/ 794 h 1033"/>
                  <a:gd name="T12" fmla="*/ 361 w 443"/>
                  <a:gd name="T13" fmla="*/ 760 h 1033"/>
                  <a:gd name="T14" fmla="*/ 361 w 443"/>
                  <a:gd name="T15" fmla="*/ 734 h 1033"/>
                  <a:gd name="T16" fmla="*/ 359 w 443"/>
                  <a:gd name="T17" fmla="*/ 707 h 1033"/>
                  <a:gd name="T18" fmla="*/ 373 w 443"/>
                  <a:gd name="T19" fmla="*/ 691 h 1033"/>
                  <a:gd name="T20" fmla="*/ 391 w 443"/>
                  <a:gd name="T21" fmla="*/ 686 h 1033"/>
                  <a:gd name="T22" fmla="*/ 395 w 443"/>
                  <a:gd name="T23" fmla="*/ 680 h 1033"/>
                  <a:gd name="T24" fmla="*/ 390 w 443"/>
                  <a:gd name="T25" fmla="*/ 671 h 1033"/>
                  <a:gd name="T26" fmla="*/ 386 w 443"/>
                  <a:gd name="T27" fmla="*/ 660 h 1033"/>
                  <a:gd name="T28" fmla="*/ 437 w 443"/>
                  <a:gd name="T29" fmla="*/ 635 h 1033"/>
                  <a:gd name="T30" fmla="*/ 442 w 443"/>
                  <a:gd name="T31" fmla="*/ 619 h 1033"/>
                  <a:gd name="T32" fmla="*/ 438 w 443"/>
                  <a:gd name="T33" fmla="*/ 604 h 1033"/>
                  <a:gd name="T34" fmla="*/ 400 w 443"/>
                  <a:gd name="T35" fmla="*/ 543 h 1033"/>
                  <a:gd name="T36" fmla="*/ 384 w 443"/>
                  <a:gd name="T37" fmla="*/ 474 h 1033"/>
                  <a:gd name="T38" fmla="*/ 354 w 443"/>
                  <a:gd name="T39" fmla="*/ 455 h 1033"/>
                  <a:gd name="T40" fmla="*/ 326 w 443"/>
                  <a:gd name="T41" fmla="*/ 433 h 1033"/>
                  <a:gd name="T42" fmla="*/ 312 w 443"/>
                  <a:gd name="T43" fmla="*/ 411 h 1033"/>
                  <a:gd name="T44" fmla="*/ 307 w 443"/>
                  <a:gd name="T45" fmla="*/ 391 h 1033"/>
                  <a:gd name="T46" fmla="*/ 290 w 443"/>
                  <a:gd name="T47" fmla="*/ 339 h 1033"/>
                  <a:gd name="T48" fmla="*/ 308 w 443"/>
                  <a:gd name="T49" fmla="*/ 289 h 1033"/>
                  <a:gd name="T50" fmla="*/ 298 w 443"/>
                  <a:gd name="T51" fmla="*/ 278 h 1033"/>
                  <a:gd name="T52" fmla="*/ 280 w 443"/>
                  <a:gd name="T53" fmla="*/ 307 h 1033"/>
                  <a:gd name="T54" fmla="*/ 269 w 443"/>
                  <a:gd name="T55" fmla="*/ 283 h 1033"/>
                  <a:gd name="T56" fmla="*/ 272 w 443"/>
                  <a:gd name="T57" fmla="*/ 224 h 1033"/>
                  <a:gd name="T58" fmla="*/ 280 w 443"/>
                  <a:gd name="T59" fmla="*/ 177 h 1033"/>
                  <a:gd name="T60" fmla="*/ 280 w 443"/>
                  <a:gd name="T61" fmla="*/ 146 h 1033"/>
                  <a:gd name="T62" fmla="*/ 281 w 443"/>
                  <a:gd name="T63" fmla="*/ 123 h 1033"/>
                  <a:gd name="T64" fmla="*/ 290 w 443"/>
                  <a:gd name="T65" fmla="*/ 104 h 1033"/>
                  <a:gd name="T66" fmla="*/ 296 w 443"/>
                  <a:gd name="T67" fmla="*/ 97 h 1033"/>
                  <a:gd name="T68" fmla="*/ 298 w 443"/>
                  <a:gd name="T69" fmla="*/ 94 h 1033"/>
                  <a:gd name="T70" fmla="*/ 301 w 443"/>
                  <a:gd name="T71" fmla="*/ 92 h 1033"/>
                  <a:gd name="T72" fmla="*/ 307 w 443"/>
                  <a:gd name="T73" fmla="*/ 83 h 1033"/>
                  <a:gd name="T74" fmla="*/ 317 w 443"/>
                  <a:gd name="T75" fmla="*/ 79 h 1033"/>
                  <a:gd name="T76" fmla="*/ 328 w 443"/>
                  <a:gd name="T77" fmla="*/ 77 h 1033"/>
                  <a:gd name="T78" fmla="*/ 337 w 443"/>
                  <a:gd name="T79" fmla="*/ 74 h 1033"/>
                  <a:gd name="T80" fmla="*/ 345 w 443"/>
                  <a:gd name="T81" fmla="*/ 67 h 1033"/>
                  <a:gd name="T82" fmla="*/ 337 w 443"/>
                  <a:gd name="T83" fmla="*/ 50 h 1033"/>
                  <a:gd name="T84" fmla="*/ 337 w 443"/>
                  <a:gd name="T85" fmla="*/ 47 h 1033"/>
                  <a:gd name="T86" fmla="*/ 337 w 443"/>
                  <a:gd name="T87" fmla="*/ 43 h 1033"/>
                  <a:gd name="T88" fmla="*/ 337 w 443"/>
                  <a:gd name="T89" fmla="*/ 41 h 1033"/>
                  <a:gd name="T90" fmla="*/ 334 w 443"/>
                  <a:gd name="T91" fmla="*/ 38 h 1033"/>
                  <a:gd name="T92" fmla="*/ 321 w 443"/>
                  <a:gd name="T93" fmla="*/ 21 h 1033"/>
                  <a:gd name="T94" fmla="*/ 316 w 443"/>
                  <a:gd name="T95" fmla="*/ 0 h 1033"/>
                  <a:gd name="T96" fmla="*/ 188 w 443"/>
                  <a:gd name="T97" fmla="*/ 94 h 1033"/>
                  <a:gd name="T98" fmla="*/ 88 w 443"/>
                  <a:gd name="T99" fmla="*/ 218 h 1033"/>
                  <a:gd name="T100" fmla="*/ 21 w 443"/>
                  <a:gd name="T101" fmla="*/ 366 h 1033"/>
                  <a:gd name="T102" fmla="*/ 0 w 443"/>
                  <a:gd name="T103" fmla="*/ 530 h 1033"/>
                  <a:gd name="T104" fmla="*/ 20 w 443"/>
                  <a:gd name="T105" fmla="*/ 680 h 1033"/>
                  <a:gd name="T106" fmla="*/ 74 w 443"/>
                  <a:gd name="T107" fmla="*/ 819 h 1033"/>
                  <a:gd name="T108" fmla="*/ 160 w 443"/>
                  <a:gd name="T109" fmla="*/ 938 h 1033"/>
                  <a:gd name="T110" fmla="*/ 272 w 443"/>
                  <a:gd name="T111" fmla="*/ 1032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47"/>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sp>
            <p:nvSpPr>
              <p:cNvPr id="20" name="Freeform 1050"/>
              <p:cNvSpPr>
                <a:spLocks/>
              </p:cNvSpPr>
              <p:nvPr/>
            </p:nvSpPr>
            <p:spPr bwMode="invGray">
              <a:xfrm>
                <a:off x="379" y="2327"/>
                <a:ext cx="824" cy="1203"/>
              </a:xfrm>
              <a:custGeom>
                <a:avLst/>
                <a:gdLst>
                  <a:gd name="T0" fmla="*/ 796 w 824"/>
                  <a:gd name="T1" fmla="*/ 688 h 1203"/>
                  <a:gd name="T2" fmla="*/ 756 w 824"/>
                  <a:gd name="T3" fmla="*/ 641 h 1203"/>
                  <a:gd name="T4" fmla="*/ 812 w 824"/>
                  <a:gd name="T5" fmla="*/ 615 h 1203"/>
                  <a:gd name="T6" fmla="*/ 814 w 824"/>
                  <a:gd name="T7" fmla="*/ 502 h 1203"/>
                  <a:gd name="T8" fmla="*/ 705 w 824"/>
                  <a:gd name="T9" fmla="*/ 247 h 1203"/>
                  <a:gd name="T10" fmla="*/ 651 w 824"/>
                  <a:gd name="T11" fmla="*/ 262 h 1203"/>
                  <a:gd name="T12" fmla="*/ 574 w 824"/>
                  <a:gd name="T13" fmla="*/ 289 h 1203"/>
                  <a:gd name="T14" fmla="*/ 536 w 824"/>
                  <a:gd name="T15" fmla="*/ 258 h 1203"/>
                  <a:gd name="T16" fmla="*/ 563 w 824"/>
                  <a:gd name="T17" fmla="*/ 170 h 1203"/>
                  <a:gd name="T18" fmla="*/ 532 w 824"/>
                  <a:gd name="T19" fmla="*/ 81 h 1203"/>
                  <a:gd name="T20" fmla="*/ 455 w 824"/>
                  <a:gd name="T21" fmla="*/ 56 h 1203"/>
                  <a:gd name="T22" fmla="*/ 484 w 824"/>
                  <a:gd name="T23" fmla="*/ 150 h 1203"/>
                  <a:gd name="T24" fmla="*/ 465 w 824"/>
                  <a:gd name="T25" fmla="*/ 190 h 1203"/>
                  <a:gd name="T26" fmla="*/ 442 w 824"/>
                  <a:gd name="T27" fmla="*/ 200 h 1203"/>
                  <a:gd name="T28" fmla="*/ 419 w 824"/>
                  <a:gd name="T29" fmla="*/ 164 h 1203"/>
                  <a:gd name="T30" fmla="*/ 381 w 824"/>
                  <a:gd name="T31" fmla="*/ 108 h 1203"/>
                  <a:gd name="T32" fmla="*/ 406 w 824"/>
                  <a:gd name="T33" fmla="*/ 108 h 1203"/>
                  <a:gd name="T34" fmla="*/ 424 w 824"/>
                  <a:gd name="T35" fmla="*/ 72 h 1203"/>
                  <a:gd name="T36" fmla="*/ 325 w 824"/>
                  <a:gd name="T37" fmla="*/ 0 h 1203"/>
                  <a:gd name="T38" fmla="*/ 281 w 824"/>
                  <a:gd name="T39" fmla="*/ 27 h 1203"/>
                  <a:gd name="T40" fmla="*/ 240 w 824"/>
                  <a:gd name="T41" fmla="*/ 72 h 1203"/>
                  <a:gd name="T42" fmla="*/ 209 w 824"/>
                  <a:gd name="T43" fmla="*/ 114 h 1203"/>
                  <a:gd name="T44" fmla="*/ 209 w 824"/>
                  <a:gd name="T45" fmla="*/ 150 h 1203"/>
                  <a:gd name="T46" fmla="*/ 240 w 824"/>
                  <a:gd name="T47" fmla="*/ 164 h 1203"/>
                  <a:gd name="T48" fmla="*/ 209 w 824"/>
                  <a:gd name="T49" fmla="*/ 222 h 1203"/>
                  <a:gd name="T50" fmla="*/ 213 w 824"/>
                  <a:gd name="T51" fmla="*/ 242 h 1203"/>
                  <a:gd name="T52" fmla="*/ 267 w 824"/>
                  <a:gd name="T53" fmla="*/ 222 h 1203"/>
                  <a:gd name="T54" fmla="*/ 303 w 824"/>
                  <a:gd name="T55" fmla="*/ 170 h 1203"/>
                  <a:gd name="T56" fmla="*/ 354 w 824"/>
                  <a:gd name="T57" fmla="*/ 231 h 1203"/>
                  <a:gd name="T58" fmla="*/ 372 w 824"/>
                  <a:gd name="T59" fmla="*/ 291 h 1203"/>
                  <a:gd name="T60" fmla="*/ 348 w 824"/>
                  <a:gd name="T61" fmla="*/ 294 h 1203"/>
                  <a:gd name="T62" fmla="*/ 298 w 824"/>
                  <a:gd name="T63" fmla="*/ 309 h 1203"/>
                  <a:gd name="T64" fmla="*/ 323 w 824"/>
                  <a:gd name="T65" fmla="*/ 330 h 1203"/>
                  <a:gd name="T66" fmla="*/ 260 w 824"/>
                  <a:gd name="T67" fmla="*/ 339 h 1203"/>
                  <a:gd name="T68" fmla="*/ 189 w 824"/>
                  <a:gd name="T69" fmla="*/ 411 h 1203"/>
                  <a:gd name="T70" fmla="*/ 184 w 824"/>
                  <a:gd name="T71" fmla="*/ 469 h 1203"/>
                  <a:gd name="T72" fmla="*/ 148 w 824"/>
                  <a:gd name="T73" fmla="*/ 435 h 1203"/>
                  <a:gd name="T74" fmla="*/ 83 w 824"/>
                  <a:gd name="T75" fmla="*/ 402 h 1203"/>
                  <a:gd name="T76" fmla="*/ 0 w 824"/>
                  <a:gd name="T77" fmla="*/ 455 h 1203"/>
                  <a:gd name="T78" fmla="*/ 54 w 824"/>
                  <a:gd name="T79" fmla="*/ 496 h 1203"/>
                  <a:gd name="T80" fmla="*/ 74 w 824"/>
                  <a:gd name="T81" fmla="*/ 485 h 1203"/>
                  <a:gd name="T82" fmla="*/ 54 w 824"/>
                  <a:gd name="T83" fmla="*/ 608 h 1203"/>
                  <a:gd name="T84" fmla="*/ 132 w 824"/>
                  <a:gd name="T85" fmla="*/ 641 h 1203"/>
                  <a:gd name="T86" fmla="*/ 195 w 824"/>
                  <a:gd name="T87" fmla="*/ 661 h 1203"/>
                  <a:gd name="T88" fmla="*/ 249 w 824"/>
                  <a:gd name="T89" fmla="*/ 744 h 1203"/>
                  <a:gd name="T90" fmla="*/ 334 w 824"/>
                  <a:gd name="T91" fmla="*/ 886 h 1203"/>
                  <a:gd name="T92" fmla="*/ 391 w 824"/>
                  <a:gd name="T93" fmla="*/ 1007 h 1203"/>
                  <a:gd name="T94" fmla="*/ 292 w 824"/>
                  <a:gd name="T95" fmla="*/ 1052 h 1203"/>
                  <a:gd name="T96" fmla="*/ 182 w 824"/>
                  <a:gd name="T97" fmla="*/ 1105 h 1203"/>
                  <a:gd name="T98" fmla="*/ 68 w 824"/>
                  <a:gd name="T99" fmla="*/ 1180 h 1203"/>
                  <a:gd name="T100" fmla="*/ 200 w 824"/>
                  <a:gd name="T101" fmla="*/ 1202 h 1203"/>
                  <a:gd name="T102" fmla="*/ 417 w 824"/>
                  <a:gd name="T103" fmla="*/ 1168 h 1203"/>
                  <a:gd name="T104" fmla="*/ 613 w 824"/>
                  <a:gd name="T105" fmla="*/ 1052 h 1203"/>
                  <a:gd name="T106" fmla="*/ 610 w 824"/>
                  <a:gd name="T107" fmla="*/ 929 h 1203"/>
                  <a:gd name="T108" fmla="*/ 543 w 824"/>
                  <a:gd name="T109" fmla="*/ 888 h 1203"/>
                  <a:gd name="T110" fmla="*/ 567 w 824"/>
                  <a:gd name="T111" fmla="*/ 791 h 1203"/>
                  <a:gd name="T112" fmla="*/ 655 w 824"/>
                  <a:gd name="T113" fmla="*/ 738 h 1203"/>
                  <a:gd name="T114" fmla="*/ 725 w 824"/>
                  <a:gd name="T115" fmla="*/ 713 h 1203"/>
                  <a:gd name="T116" fmla="*/ 792 w 824"/>
                  <a:gd name="T117" fmla="*/ 729 h 1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4"/>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13" y="242"/>
                    </a:lnTo>
                    <a:lnTo>
                      <a:pt x="215" y="244"/>
                    </a:lnTo>
                    <a:lnTo>
                      <a:pt x="231" y="233"/>
                    </a:lnTo>
                    <a:lnTo>
                      <a:pt x="260" y="231"/>
                    </a:lnTo>
                    <a:lnTo>
                      <a:pt x="260" y="227"/>
                    </a:lnTo>
                    <a:lnTo>
                      <a:pt x="262" y="226"/>
                    </a:lnTo>
                    <a:lnTo>
                      <a:pt x="265" y="226"/>
                    </a:lnTo>
                    <a:lnTo>
                      <a:pt x="267" y="222"/>
                    </a:lnTo>
                    <a:lnTo>
                      <a:pt x="267" y="200"/>
                    </a:lnTo>
                    <a:lnTo>
                      <a:pt x="289"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19" y="334"/>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sp>
            <p:nvSpPr>
              <p:cNvPr id="21" name="Freeform 1051"/>
              <p:cNvSpPr>
                <a:spLocks/>
              </p:cNvSpPr>
              <p:nvPr/>
            </p:nvSpPr>
            <p:spPr bwMode="invGray">
              <a:xfrm>
                <a:off x="530" y="2834"/>
                <a:ext cx="63" cy="73"/>
              </a:xfrm>
              <a:custGeom>
                <a:avLst/>
                <a:gdLst>
                  <a:gd name="T0" fmla="*/ 42 w 63"/>
                  <a:gd name="T1" fmla="*/ 65 h 73"/>
                  <a:gd name="T2" fmla="*/ 58 w 63"/>
                  <a:gd name="T3" fmla="*/ 72 h 73"/>
                  <a:gd name="T4" fmla="*/ 62 w 63"/>
                  <a:gd name="T5" fmla="*/ 72 h 73"/>
                  <a:gd name="T6" fmla="*/ 62 w 63"/>
                  <a:gd name="T7" fmla="*/ 67 h 73"/>
                  <a:gd name="T8" fmla="*/ 58 w 63"/>
                  <a:gd name="T9" fmla="*/ 65 h 73"/>
                  <a:gd name="T10" fmla="*/ 58 w 63"/>
                  <a:gd name="T11" fmla="*/ 62 h 73"/>
                  <a:gd name="T12" fmla="*/ 44 w 63"/>
                  <a:gd name="T13" fmla="*/ 56 h 73"/>
                  <a:gd name="T14" fmla="*/ 37 w 63"/>
                  <a:gd name="T15" fmla="*/ 45 h 73"/>
                  <a:gd name="T16" fmla="*/ 31 w 63"/>
                  <a:gd name="T17" fmla="*/ 34 h 73"/>
                  <a:gd name="T18" fmla="*/ 26 w 63"/>
                  <a:gd name="T19" fmla="*/ 20 h 73"/>
                  <a:gd name="T20" fmla="*/ 9 w 63"/>
                  <a:gd name="T21" fmla="*/ 0 h 73"/>
                  <a:gd name="T22" fmla="*/ 6 w 63"/>
                  <a:gd name="T23" fmla="*/ 4 h 73"/>
                  <a:gd name="T24" fmla="*/ 2 w 63"/>
                  <a:gd name="T25" fmla="*/ 9 h 73"/>
                  <a:gd name="T26" fmla="*/ 0 w 63"/>
                  <a:gd name="T27" fmla="*/ 11 h 73"/>
                  <a:gd name="T28" fmla="*/ 0 w 63"/>
                  <a:gd name="T29" fmla="*/ 18 h 73"/>
                  <a:gd name="T30" fmla="*/ 0 w 63"/>
                  <a:gd name="T31" fmla="*/ 20 h 73"/>
                  <a:gd name="T32" fmla="*/ 0 w 63"/>
                  <a:gd name="T33" fmla="*/ 20 h 73"/>
                  <a:gd name="T34" fmla="*/ 0 w 63"/>
                  <a:gd name="T35" fmla="*/ 20 h 73"/>
                  <a:gd name="T36" fmla="*/ 0 w 63"/>
                  <a:gd name="T37" fmla="*/ 20 h 73"/>
                  <a:gd name="T38" fmla="*/ 9 w 63"/>
                  <a:gd name="T39" fmla="*/ 31 h 73"/>
                  <a:gd name="T40" fmla="*/ 20 w 63"/>
                  <a:gd name="T41" fmla="*/ 45 h 73"/>
                  <a:gd name="T42" fmla="*/ 31 w 63"/>
                  <a:gd name="T43" fmla="*/ 56 h 73"/>
                  <a:gd name="T44" fmla="*/ 42 w 63"/>
                  <a:gd name="T45" fmla="*/ 65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9" y="31"/>
                    </a:lnTo>
                    <a:lnTo>
                      <a:pt x="20" y="45"/>
                    </a:lnTo>
                    <a:lnTo>
                      <a:pt x="31" y="56"/>
                    </a:lnTo>
                    <a:lnTo>
                      <a:pt x="42" y="65"/>
                    </a:lnTo>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pPr algn="ctr" eaLnBrk="0" fontAlgn="base" hangingPunct="0">
                  <a:spcBef>
                    <a:spcPct val="0"/>
                  </a:spcBef>
                  <a:spcAft>
                    <a:spcPct val="0"/>
                  </a:spcAft>
                </a:pPr>
                <a:endParaRPr lang="en-IN" sz="1600" smtClean="0">
                  <a:solidFill>
                    <a:srgbClr val="FFFFFF"/>
                  </a:solidFill>
                </a:endParaRPr>
              </a:p>
            </p:txBody>
          </p:sp>
        </p:grpSp>
      </p:grpSp>
      <p:sp>
        <p:nvSpPr>
          <p:cNvPr id="78876" name="Rectangle 1052"/>
          <p:cNvSpPr>
            <a:spLocks noGrp="1" noChangeArrowheads="1"/>
          </p:cNvSpPr>
          <p:nvPr>
            <p:ph type="ctrTitle" sz="quarter"/>
          </p:nvPr>
        </p:nvSpPr>
        <p:spPr>
          <a:xfrm>
            <a:off x="685800" y="2286000"/>
            <a:ext cx="7772400" cy="1143000"/>
          </a:xfrm>
        </p:spPr>
        <p:txBody>
          <a:bodyPr/>
          <a:lstStyle>
            <a:lvl1pPr>
              <a:defRPr/>
            </a:lvl1pPr>
          </a:lstStyle>
          <a:p>
            <a:r>
              <a:rPr lang="en-US"/>
              <a:t>Click to edit Master title style</a:t>
            </a:r>
          </a:p>
        </p:txBody>
      </p:sp>
      <p:sp>
        <p:nvSpPr>
          <p:cNvPr id="78877" name="Rectangle 1053"/>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Click to edit Master subtitle style</a:t>
            </a:r>
          </a:p>
        </p:txBody>
      </p:sp>
      <p:sp>
        <p:nvSpPr>
          <p:cNvPr id="30" name="Rectangle 1054"/>
          <p:cNvSpPr>
            <a:spLocks noGrp="1" noChangeArrowheads="1"/>
          </p:cNvSpPr>
          <p:nvPr>
            <p:ph type="dt" sz="quarter" idx="10"/>
          </p:nvPr>
        </p:nvSpPr>
        <p:spPr/>
        <p:txBody>
          <a:bodyPr/>
          <a:lstStyle>
            <a:lvl1pPr>
              <a:defRPr>
                <a:solidFill>
                  <a:srgbClr val="FFFFFF"/>
                </a:solidFill>
              </a:defRPr>
            </a:lvl1pPr>
          </a:lstStyle>
          <a:p>
            <a:pPr>
              <a:defRPr/>
            </a:pPr>
            <a:endParaRPr lang="en-US"/>
          </a:p>
        </p:txBody>
      </p:sp>
      <p:sp>
        <p:nvSpPr>
          <p:cNvPr id="31" name="Rectangle 1055"/>
          <p:cNvSpPr>
            <a:spLocks noGrp="1" noChangeArrowheads="1"/>
          </p:cNvSpPr>
          <p:nvPr>
            <p:ph type="ftr" sz="quarter" idx="11"/>
          </p:nvPr>
        </p:nvSpPr>
        <p:spPr/>
        <p:txBody>
          <a:bodyPr/>
          <a:lstStyle>
            <a:lvl1pPr>
              <a:defRPr>
                <a:solidFill>
                  <a:srgbClr val="FFFFFF"/>
                </a:solidFill>
              </a:defRPr>
            </a:lvl1pPr>
          </a:lstStyle>
          <a:p>
            <a:pPr>
              <a:defRPr/>
            </a:pPr>
            <a:endParaRPr lang="en-US"/>
          </a:p>
        </p:txBody>
      </p:sp>
      <p:sp>
        <p:nvSpPr>
          <p:cNvPr id="32" name="Rectangle 1056"/>
          <p:cNvSpPr>
            <a:spLocks noGrp="1" noChangeArrowheads="1"/>
          </p:cNvSpPr>
          <p:nvPr>
            <p:ph type="sldNum" sz="quarter" idx="12"/>
          </p:nvPr>
        </p:nvSpPr>
        <p:spPr/>
        <p:txBody>
          <a:bodyPr/>
          <a:lstStyle>
            <a:lvl1pPr>
              <a:defRPr>
                <a:solidFill>
                  <a:srgbClr val="FFFFFF"/>
                </a:solidFill>
              </a:defRPr>
            </a:lvl1pPr>
          </a:lstStyle>
          <a:p>
            <a:pPr>
              <a:defRPr/>
            </a:pPr>
            <a:fld id="{CB58812D-5598-4BD6-BCD9-5C9B778DF8BC}" type="slidenum">
              <a:rPr lang="en-US"/>
              <a:pPr>
                <a:defRPr/>
              </a:pPr>
              <a:t>‹#›</a:t>
            </a:fld>
            <a:endParaRPr lang="en-US"/>
          </a:p>
        </p:txBody>
      </p:sp>
    </p:spTree>
    <p:extLst>
      <p:ext uri="{BB962C8B-B14F-4D97-AF65-F5344CB8AC3E}">
        <p14:creationId xmlns:p14="http://schemas.microsoft.com/office/powerpoint/2010/main" val="207959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80E8FF05-34C5-4F10-A5E1-B5A3C1F96B0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926807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0AD610B-AE2E-4B5B-84BF-711C8A82F11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48504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6025FE98-8E2F-4B0B-AF53-9794E3C5B9C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06027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21"/>
          <p:cNvSpPr>
            <a:spLocks noGrp="1" noChangeArrowheads="1"/>
          </p:cNvSpPr>
          <p:nvPr>
            <p:ph type="sldNum" sz="quarter" idx="12"/>
          </p:nvPr>
        </p:nvSpPr>
        <p:spPr>
          <a:ln/>
        </p:spPr>
        <p:txBody>
          <a:bodyPr/>
          <a:lstStyle>
            <a:lvl1pPr>
              <a:defRPr/>
            </a:lvl1pPr>
          </a:lstStyle>
          <a:p>
            <a:pPr>
              <a:defRPr/>
            </a:pPr>
            <a:fld id="{09929129-D116-4666-868F-7D2B0BA605A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159335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21"/>
          <p:cNvSpPr>
            <a:spLocks noGrp="1" noChangeArrowheads="1"/>
          </p:cNvSpPr>
          <p:nvPr>
            <p:ph type="sldNum" sz="quarter" idx="12"/>
          </p:nvPr>
        </p:nvSpPr>
        <p:spPr>
          <a:ln/>
        </p:spPr>
        <p:txBody>
          <a:bodyPr/>
          <a:lstStyle>
            <a:lvl1pPr>
              <a:defRPr/>
            </a:lvl1pPr>
          </a:lstStyle>
          <a:p>
            <a:pPr>
              <a:defRPr/>
            </a:pPr>
            <a:fld id="{93899DEA-18C6-44AE-BC7F-E5FE576591A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723714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21"/>
          <p:cNvSpPr>
            <a:spLocks noGrp="1" noChangeArrowheads="1"/>
          </p:cNvSpPr>
          <p:nvPr>
            <p:ph type="sldNum" sz="quarter" idx="12"/>
          </p:nvPr>
        </p:nvSpPr>
        <p:spPr>
          <a:ln/>
        </p:spPr>
        <p:txBody>
          <a:bodyPr/>
          <a:lstStyle>
            <a:lvl1pPr>
              <a:defRPr/>
            </a:lvl1pPr>
          </a:lstStyle>
          <a:p>
            <a:pPr>
              <a:defRPr/>
            </a:pPr>
            <a:fld id="{FA894A99-1E96-4F02-A3C7-8E36CBD8337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5495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4" y="1462090"/>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08563" y="1462090"/>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23 March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B8247BA3-96A6-4A7F-BE86-738F2164D6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381156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21"/>
          <p:cNvSpPr>
            <a:spLocks noGrp="1" noChangeArrowheads="1"/>
          </p:cNvSpPr>
          <p:nvPr>
            <p:ph type="sldNum" sz="quarter" idx="12"/>
          </p:nvPr>
        </p:nvSpPr>
        <p:spPr>
          <a:ln/>
        </p:spPr>
        <p:txBody>
          <a:bodyPr/>
          <a:lstStyle>
            <a:lvl1pPr>
              <a:defRPr/>
            </a:lvl1pPr>
          </a:lstStyle>
          <a:p>
            <a:pPr>
              <a:defRPr/>
            </a:pPr>
            <a:fld id="{1A8A457F-E3C5-4A7E-922E-435A8E63532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2535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1CD8229C-5A14-4F31-9B5C-B4400F91874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15117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20"/>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21"/>
          <p:cNvSpPr>
            <a:spLocks noGrp="1" noChangeArrowheads="1"/>
          </p:cNvSpPr>
          <p:nvPr>
            <p:ph type="sldNum" sz="quarter" idx="12"/>
          </p:nvPr>
        </p:nvSpPr>
        <p:spPr>
          <a:ln/>
        </p:spPr>
        <p:txBody>
          <a:bodyPr/>
          <a:lstStyle>
            <a:lvl1pPr>
              <a:defRPr/>
            </a:lvl1pPr>
          </a:lstStyle>
          <a:p>
            <a:pPr>
              <a:defRPr/>
            </a:pPr>
            <a:fld id="{CDFD17A0-1B6E-4470-9D49-B8BDC89AE3F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014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971551" y="1462090"/>
            <a:ext cx="7921625" cy="4900612"/>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23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971551" y="1462090"/>
            <a:ext cx="7921625" cy="4900612"/>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23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1" y="1462088"/>
            <a:ext cx="7921625" cy="2373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971551" y="3987802"/>
            <a:ext cx="7921625"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23 March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71551" y="1462090"/>
            <a:ext cx="7921625" cy="4900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23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788" y="284163"/>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05000"/>
            <a:ext cx="38100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05000"/>
            <a:ext cx="38100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0"/>
          <p:cNvSpPr>
            <a:spLocks noGrp="1" noChangeArrowheads="1"/>
          </p:cNvSpPr>
          <p:nvPr>
            <p:ph type="dt" sz="half" idx="10"/>
          </p:nvPr>
        </p:nvSpPr>
        <p:spPr>
          <a:ln/>
        </p:spPr>
        <p:txBody>
          <a:bodyPr/>
          <a:lstStyle>
            <a:lvl1pPr>
              <a:defRPr/>
            </a:lvl1pPr>
          </a:lstStyle>
          <a:p>
            <a:pPr>
              <a:defRPr/>
            </a:pPr>
            <a:endParaRPr lang="en-US"/>
          </a:p>
        </p:txBody>
      </p:sp>
      <p:sp>
        <p:nvSpPr>
          <p:cNvPr id="6" name="Rectangle 61"/>
          <p:cNvSpPr>
            <a:spLocks noGrp="1" noChangeArrowheads="1"/>
          </p:cNvSpPr>
          <p:nvPr>
            <p:ph type="ftr" sz="quarter" idx="11"/>
          </p:nvPr>
        </p:nvSpPr>
        <p:spPr>
          <a:ln/>
        </p:spPr>
        <p:txBody>
          <a:bodyPr/>
          <a:lstStyle>
            <a:lvl1pPr>
              <a:defRPr/>
            </a:lvl1pPr>
          </a:lstStyle>
          <a:p>
            <a:pPr>
              <a:defRPr/>
            </a:pPr>
            <a:endParaRPr lang="en-US"/>
          </a:p>
        </p:txBody>
      </p:sp>
      <p:sp>
        <p:nvSpPr>
          <p:cNvPr id="7" name="Rectangle 62" descr="Large confetti"/>
          <p:cNvSpPr>
            <a:spLocks noGrp="1" noChangeArrowheads="1"/>
          </p:cNvSpPr>
          <p:nvPr>
            <p:ph type="sldNum" sz="quarter" idx="12"/>
          </p:nvPr>
        </p:nvSpPr>
        <p:spPr>
          <a:ln/>
        </p:spPr>
        <p:txBody>
          <a:bodyPr/>
          <a:lstStyle>
            <a:lvl1pPr>
              <a:defRPr/>
            </a:lvl1pPr>
          </a:lstStyle>
          <a:p>
            <a:pPr>
              <a:defRPr/>
            </a:pPr>
            <a:fld id="{7065CBA9-BFE8-4375-B29A-EBA4542285EF}" type="slidenum">
              <a:rPr lang="en-US"/>
              <a:pPr>
                <a:defRPr/>
              </a:pPr>
              <a:t>‹#›</a:t>
            </a:fld>
            <a:endParaRPr lang="en-US"/>
          </a:p>
        </p:txBody>
      </p:sp>
    </p:spTree>
    <p:extLst>
      <p:ext uri="{BB962C8B-B14F-4D97-AF65-F5344CB8AC3E}">
        <p14:creationId xmlns:p14="http://schemas.microsoft.com/office/powerpoint/2010/main" val="177684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788" y="284163"/>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5800" y="1905000"/>
            <a:ext cx="38100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905000"/>
            <a:ext cx="38100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4076700"/>
            <a:ext cx="3810000"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60"/>
          <p:cNvSpPr>
            <a:spLocks noGrp="1" noChangeArrowheads="1"/>
          </p:cNvSpPr>
          <p:nvPr>
            <p:ph type="dt" sz="half" idx="10"/>
          </p:nvPr>
        </p:nvSpPr>
        <p:spPr>
          <a:ln/>
        </p:spPr>
        <p:txBody>
          <a:bodyPr/>
          <a:lstStyle>
            <a:lvl1pPr>
              <a:defRPr/>
            </a:lvl1pPr>
          </a:lstStyle>
          <a:p>
            <a:pPr>
              <a:defRPr/>
            </a:pPr>
            <a:endParaRPr lang="en-US"/>
          </a:p>
        </p:txBody>
      </p:sp>
      <p:sp>
        <p:nvSpPr>
          <p:cNvPr id="7" name="Rectangle 61"/>
          <p:cNvSpPr>
            <a:spLocks noGrp="1" noChangeArrowheads="1"/>
          </p:cNvSpPr>
          <p:nvPr>
            <p:ph type="ftr" sz="quarter" idx="11"/>
          </p:nvPr>
        </p:nvSpPr>
        <p:spPr>
          <a:ln/>
        </p:spPr>
        <p:txBody>
          <a:bodyPr/>
          <a:lstStyle>
            <a:lvl1pPr>
              <a:defRPr/>
            </a:lvl1pPr>
          </a:lstStyle>
          <a:p>
            <a:pPr>
              <a:defRPr/>
            </a:pPr>
            <a:endParaRPr lang="en-US"/>
          </a:p>
        </p:txBody>
      </p:sp>
      <p:sp>
        <p:nvSpPr>
          <p:cNvPr id="8" name="Rectangle 62" descr="Large confetti"/>
          <p:cNvSpPr>
            <a:spLocks noGrp="1" noChangeArrowheads="1"/>
          </p:cNvSpPr>
          <p:nvPr>
            <p:ph type="sldNum" sz="quarter" idx="12"/>
          </p:nvPr>
        </p:nvSpPr>
        <p:spPr>
          <a:ln/>
        </p:spPr>
        <p:txBody>
          <a:bodyPr/>
          <a:lstStyle>
            <a:lvl1pPr>
              <a:defRPr/>
            </a:lvl1pPr>
          </a:lstStyle>
          <a:p>
            <a:pPr>
              <a:defRPr/>
            </a:pPr>
            <a:fld id="{64C41CB2-6EDF-4EBE-82EA-55C87C00153F}" type="slidenum">
              <a:rPr lang="en-US"/>
              <a:pPr>
                <a:defRPr/>
              </a:pPr>
              <a:t>‹#›</a:t>
            </a:fld>
            <a:endParaRPr lang="en-US"/>
          </a:p>
        </p:txBody>
      </p:sp>
    </p:spTree>
    <p:extLst>
      <p:ext uri="{BB962C8B-B14F-4D97-AF65-F5344CB8AC3E}">
        <p14:creationId xmlns:p14="http://schemas.microsoft.com/office/powerpoint/2010/main" val="299452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0" y="3626"/>
            <a:ext cx="9143999" cy="654050"/>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91420" tIns="45712" rIns="91420" bIns="45712" numCol="1" anchor="ctr" anchorCtr="0" compatLnSpc="1">
            <a:prstTxWarp prst="textNoShape">
              <a:avLst/>
            </a:prstTxWarp>
          </a:bodyPr>
          <a:lstStyle/>
          <a:p>
            <a:pPr marL="0" lvl="0" defTabSz="914400"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971551" y="1462090"/>
            <a:ext cx="7921625" cy="4900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879475" y="4581525"/>
            <a:ext cx="7785100" cy="369332"/>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973140" y="6532565"/>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23 March 2015</a:t>
            </a:fld>
            <a:endParaRPr lang="en-AU" dirty="0">
              <a:solidFill>
                <a:srgbClr val="665546"/>
              </a:solidFill>
            </a:endParaRPr>
          </a:p>
        </p:txBody>
      </p:sp>
      <p:sp>
        <p:nvSpPr>
          <p:cNvPr id="7186"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7459667" y="6529388"/>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5501" y="63064"/>
            <a:ext cx="1968500" cy="55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85800" y="117475"/>
            <a:ext cx="8456613" cy="6738938"/>
            <a:chOff x="432" y="74"/>
            <a:chExt cx="5327" cy="4245"/>
          </a:xfrm>
        </p:grpSpPr>
        <p:sp>
          <p:nvSpPr>
            <p:cNvPr id="1032" name="Rectangle 3"/>
            <p:cNvSpPr>
              <a:spLocks noChangeArrowheads="1"/>
            </p:cNvSpPr>
            <p:nvPr/>
          </p:nvSpPr>
          <p:spPr bwMode="invGray">
            <a:xfrm>
              <a:off x="432" y="4176"/>
              <a:ext cx="2208" cy="1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033" name="Group 4"/>
            <p:cNvGrpSpPr>
              <a:grpSpLocks/>
            </p:cNvGrpSpPr>
            <p:nvPr/>
          </p:nvGrpSpPr>
          <p:grpSpPr bwMode="auto">
            <a:xfrm>
              <a:off x="2859" y="4250"/>
              <a:ext cx="2729" cy="41"/>
              <a:chOff x="2859" y="4250"/>
              <a:chExt cx="2729" cy="41"/>
            </a:xfrm>
          </p:grpSpPr>
          <p:sp>
            <p:nvSpPr>
              <p:cNvPr id="1038" name="Oval 5"/>
              <p:cNvSpPr>
                <a:spLocks noChangeArrowheads="1"/>
              </p:cNvSpPr>
              <p:nvPr/>
            </p:nvSpPr>
            <p:spPr bwMode="invGray">
              <a:xfrm>
                <a:off x="2859"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9" name="Oval 6"/>
              <p:cNvSpPr>
                <a:spLocks noChangeArrowheads="1"/>
              </p:cNvSpPr>
              <p:nvPr/>
            </p:nvSpPr>
            <p:spPr bwMode="invGray">
              <a:xfrm>
                <a:off x="3243"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0" name="Oval 7"/>
              <p:cNvSpPr>
                <a:spLocks noChangeArrowheads="1"/>
              </p:cNvSpPr>
              <p:nvPr/>
            </p:nvSpPr>
            <p:spPr bwMode="invGray">
              <a:xfrm>
                <a:off x="3627"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1" name="Oval 8"/>
              <p:cNvSpPr>
                <a:spLocks noChangeArrowheads="1"/>
              </p:cNvSpPr>
              <p:nvPr/>
            </p:nvSpPr>
            <p:spPr bwMode="invGray">
              <a:xfrm>
                <a:off x="4011"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2" name="Oval 9"/>
              <p:cNvSpPr>
                <a:spLocks noChangeArrowheads="1"/>
              </p:cNvSpPr>
              <p:nvPr/>
            </p:nvSpPr>
            <p:spPr bwMode="invGray">
              <a:xfrm>
                <a:off x="4395"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3" name="Oval 10"/>
              <p:cNvSpPr>
                <a:spLocks noChangeArrowheads="1"/>
              </p:cNvSpPr>
              <p:nvPr/>
            </p:nvSpPr>
            <p:spPr bwMode="invGray">
              <a:xfrm>
                <a:off x="4779"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4" name="Oval 11"/>
              <p:cNvSpPr>
                <a:spLocks noChangeArrowheads="1"/>
              </p:cNvSpPr>
              <p:nvPr/>
            </p:nvSpPr>
            <p:spPr bwMode="invGray">
              <a:xfrm>
                <a:off x="5163"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5" name="Oval 12"/>
              <p:cNvSpPr>
                <a:spLocks noChangeArrowheads="1"/>
              </p:cNvSpPr>
              <p:nvPr/>
            </p:nvSpPr>
            <p:spPr bwMode="invGray">
              <a:xfrm>
                <a:off x="5547"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034" name="Rectangle 13"/>
            <p:cNvSpPr>
              <a:spLocks noChangeArrowheads="1"/>
            </p:cNvSpPr>
            <p:nvPr/>
          </p:nvSpPr>
          <p:spPr bwMode="invGray">
            <a:xfrm>
              <a:off x="480" y="480"/>
              <a:ext cx="5279" cy="48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5" name="Oval 14"/>
            <p:cNvSpPr>
              <a:spLocks noChangeArrowheads="1"/>
            </p:cNvSpPr>
            <p:nvPr/>
          </p:nvSpPr>
          <p:spPr bwMode="invGray">
            <a:xfrm>
              <a:off x="507" y="7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6" name="Oval 15"/>
            <p:cNvSpPr>
              <a:spLocks noChangeArrowheads="1"/>
            </p:cNvSpPr>
            <p:nvPr/>
          </p:nvSpPr>
          <p:spPr bwMode="invGray">
            <a:xfrm>
              <a:off x="507" y="21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7" name="Oval 16"/>
            <p:cNvSpPr>
              <a:spLocks noChangeArrowheads="1"/>
            </p:cNvSpPr>
            <p:nvPr/>
          </p:nvSpPr>
          <p:spPr bwMode="invGray">
            <a:xfrm>
              <a:off x="507" y="36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027" name="Rectangle 1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1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43"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vl1pPr>
          </a:lstStyle>
          <a:p>
            <a:pPr eaLnBrk="0" fontAlgn="base" hangingPunct="0">
              <a:spcAft>
                <a:spcPct val="0"/>
              </a:spcAft>
              <a:defRPr/>
            </a:pPr>
            <a:endParaRPr lang="en-US">
              <a:solidFill>
                <a:srgbClr val="FFFFFF"/>
              </a:solidFill>
            </a:endParaRPr>
          </a:p>
        </p:txBody>
      </p:sp>
      <p:sp>
        <p:nvSpPr>
          <p:cNvPr id="77844"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pPr algn="ctr" eaLnBrk="0" fontAlgn="base" hangingPunct="0">
              <a:spcAft>
                <a:spcPct val="0"/>
              </a:spcAft>
              <a:defRPr/>
            </a:pPr>
            <a:endParaRPr lang="en-US">
              <a:solidFill>
                <a:srgbClr val="FFFFFF"/>
              </a:solidFill>
            </a:endParaRPr>
          </a:p>
        </p:txBody>
      </p:sp>
      <p:sp>
        <p:nvSpPr>
          <p:cNvPr id="77845"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eaLnBrk="0" fontAlgn="base" hangingPunct="0">
              <a:spcAft>
                <a:spcPct val="0"/>
              </a:spcAft>
              <a:defRPr/>
            </a:pPr>
            <a:fld id="{7EB8EF37-5497-4550-9204-BD913524767A}" type="slidenum">
              <a:rPr lang="en-US">
                <a:solidFill>
                  <a:srgbClr val="FFFFFF"/>
                </a:solidFill>
              </a:rPr>
              <a:pPr eaLnBrk="0" fontAlgn="base" hangingPunct="0">
                <a:spcAft>
                  <a:spcPct val="0"/>
                </a:spcAft>
                <a:defRPr/>
              </a:pPr>
              <a:t>‹#›</a:t>
            </a:fld>
            <a:endParaRPr lang="en-US">
              <a:solidFill>
                <a:srgbClr val="FFFFFF"/>
              </a:solidFill>
            </a:endParaRPr>
          </a:p>
        </p:txBody>
      </p:sp>
    </p:spTree>
    <p:extLst>
      <p:ext uri="{BB962C8B-B14F-4D97-AF65-F5344CB8AC3E}">
        <p14:creationId xmlns:p14="http://schemas.microsoft.com/office/powerpoint/2010/main" val="1461903576"/>
      </p:ext>
    </p:extLst>
  </p:cSld>
  <p:clrMap bg1="dk2" tx1="lt1" bg2="dk1"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685800" y="117475"/>
            <a:ext cx="8456613" cy="6738938"/>
            <a:chOff x="432" y="74"/>
            <a:chExt cx="5327" cy="4245"/>
          </a:xfrm>
        </p:grpSpPr>
        <p:sp>
          <p:nvSpPr>
            <p:cNvPr id="1032" name="Rectangle 3"/>
            <p:cNvSpPr>
              <a:spLocks noChangeArrowheads="1"/>
            </p:cNvSpPr>
            <p:nvPr/>
          </p:nvSpPr>
          <p:spPr bwMode="invGray">
            <a:xfrm>
              <a:off x="432" y="4176"/>
              <a:ext cx="2208" cy="1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nvGrpSpPr>
            <p:cNvPr id="1033" name="Group 4"/>
            <p:cNvGrpSpPr>
              <a:grpSpLocks/>
            </p:cNvGrpSpPr>
            <p:nvPr/>
          </p:nvGrpSpPr>
          <p:grpSpPr bwMode="auto">
            <a:xfrm>
              <a:off x="2859" y="4250"/>
              <a:ext cx="2729" cy="41"/>
              <a:chOff x="2859" y="4250"/>
              <a:chExt cx="2729" cy="41"/>
            </a:xfrm>
          </p:grpSpPr>
          <p:sp>
            <p:nvSpPr>
              <p:cNvPr id="1038" name="Oval 5"/>
              <p:cNvSpPr>
                <a:spLocks noChangeArrowheads="1"/>
              </p:cNvSpPr>
              <p:nvPr/>
            </p:nvSpPr>
            <p:spPr bwMode="invGray">
              <a:xfrm>
                <a:off x="2859"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9" name="Oval 6"/>
              <p:cNvSpPr>
                <a:spLocks noChangeArrowheads="1"/>
              </p:cNvSpPr>
              <p:nvPr/>
            </p:nvSpPr>
            <p:spPr bwMode="invGray">
              <a:xfrm>
                <a:off x="3243"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0" name="Oval 7"/>
              <p:cNvSpPr>
                <a:spLocks noChangeArrowheads="1"/>
              </p:cNvSpPr>
              <p:nvPr/>
            </p:nvSpPr>
            <p:spPr bwMode="invGray">
              <a:xfrm>
                <a:off x="3627"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1" name="Oval 8"/>
              <p:cNvSpPr>
                <a:spLocks noChangeArrowheads="1"/>
              </p:cNvSpPr>
              <p:nvPr/>
            </p:nvSpPr>
            <p:spPr bwMode="invGray">
              <a:xfrm>
                <a:off x="4011"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2" name="Oval 9"/>
              <p:cNvSpPr>
                <a:spLocks noChangeArrowheads="1"/>
              </p:cNvSpPr>
              <p:nvPr/>
            </p:nvSpPr>
            <p:spPr bwMode="invGray">
              <a:xfrm>
                <a:off x="4395"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3" name="Oval 10"/>
              <p:cNvSpPr>
                <a:spLocks noChangeArrowheads="1"/>
              </p:cNvSpPr>
              <p:nvPr/>
            </p:nvSpPr>
            <p:spPr bwMode="invGray">
              <a:xfrm>
                <a:off x="4779"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4" name="Oval 11"/>
              <p:cNvSpPr>
                <a:spLocks noChangeArrowheads="1"/>
              </p:cNvSpPr>
              <p:nvPr/>
            </p:nvSpPr>
            <p:spPr bwMode="invGray">
              <a:xfrm>
                <a:off x="5163" y="4250"/>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45" name="Oval 12"/>
              <p:cNvSpPr>
                <a:spLocks noChangeArrowheads="1"/>
              </p:cNvSpPr>
              <p:nvPr/>
            </p:nvSpPr>
            <p:spPr bwMode="invGray">
              <a:xfrm>
                <a:off x="5547" y="4250"/>
                <a:ext cx="41"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034" name="Rectangle 13"/>
            <p:cNvSpPr>
              <a:spLocks noChangeArrowheads="1"/>
            </p:cNvSpPr>
            <p:nvPr/>
          </p:nvSpPr>
          <p:spPr bwMode="invGray">
            <a:xfrm>
              <a:off x="480" y="480"/>
              <a:ext cx="5279" cy="48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5" name="Oval 14"/>
            <p:cNvSpPr>
              <a:spLocks noChangeArrowheads="1"/>
            </p:cNvSpPr>
            <p:nvPr/>
          </p:nvSpPr>
          <p:spPr bwMode="invGray">
            <a:xfrm>
              <a:off x="507" y="74"/>
              <a:ext cx="42" cy="4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6" name="Oval 15"/>
            <p:cNvSpPr>
              <a:spLocks noChangeArrowheads="1"/>
            </p:cNvSpPr>
            <p:nvPr/>
          </p:nvSpPr>
          <p:spPr bwMode="invGray">
            <a:xfrm>
              <a:off x="507" y="219"/>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sp>
          <p:nvSpPr>
            <p:cNvPr id="1037" name="Oval 16"/>
            <p:cNvSpPr>
              <a:spLocks noChangeArrowheads="1"/>
            </p:cNvSpPr>
            <p:nvPr/>
          </p:nvSpPr>
          <p:spPr bwMode="invGray">
            <a:xfrm>
              <a:off x="507" y="362"/>
              <a:ext cx="42" cy="4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0" fontAlgn="base" hangingPunct="0">
                <a:spcBef>
                  <a:spcPct val="0"/>
                </a:spcBef>
                <a:spcAft>
                  <a:spcPct val="0"/>
                </a:spcAft>
              </a:pPr>
              <a:endParaRPr lang="en-US" sz="1600" smtClean="0">
                <a:solidFill>
                  <a:srgbClr val="FFFFFF"/>
                </a:solidFill>
              </a:endParaRPr>
            </a:p>
          </p:txBody>
        </p:sp>
      </p:grpSp>
      <p:sp>
        <p:nvSpPr>
          <p:cNvPr id="1027" name="Rectangle 17"/>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18"/>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43"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vl1pPr>
          </a:lstStyle>
          <a:p>
            <a:pPr eaLnBrk="0" fontAlgn="base" hangingPunct="0">
              <a:spcAft>
                <a:spcPct val="0"/>
              </a:spcAft>
              <a:defRPr/>
            </a:pPr>
            <a:endParaRPr lang="en-US">
              <a:solidFill>
                <a:srgbClr val="FFFFFF"/>
              </a:solidFill>
            </a:endParaRPr>
          </a:p>
        </p:txBody>
      </p:sp>
      <p:sp>
        <p:nvSpPr>
          <p:cNvPr id="77844"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pPr algn="ctr" eaLnBrk="0" fontAlgn="base" hangingPunct="0">
              <a:spcAft>
                <a:spcPct val="0"/>
              </a:spcAft>
              <a:defRPr/>
            </a:pPr>
            <a:endParaRPr lang="en-US">
              <a:solidFill>
                <a:srgbClr val="FFFFFF"/>
              </a:solidFill>
            </a:endParaRPr>
          </a:p>
        </p:txBody>
      </p:sp>
      <p:sp>
        <p:nvSpPr>
          <p:cNvPr id="77845"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eaLnBrk="0" fontAlgn="base" hangingPunct="0">
              <a:spcAft>
                <a:spcPct val="0"/>
              </a:spcAft>
              <a:defRPr/>
            </a:pPr>
            <a:fld id="{7EB8EF37-5497-4550-9204-BD913524767A}" type="slidenum">
              <a:rPr lang="en-US">
                <a:solidFill>
                  <a:srgbClr val="FFFFFF"/>
                </a:solidFill>
              </a:rPr>
              <a:pPr eaLnBrk="0" fontAlgn="base" hangingPunct="0">
                <a:spcAft>
                  <a:spcPct val="0"/>
                </a:spcAft>
                <a:defRPr/>
              </a:pPr>
              <a:t>‹#›</a:t>
            </a:fld>
            <a:endParaRPr lang="en-US">
              <a:solidFill>
                <a:srgbClr val="FFFFFF"/>
              </a:solidFill>
            </a:endParaRPr>
          </a:p>
        </p:txBody>
      </p:sp>
    </p:spTree>
    <p:extLst>
      <p:ext uri="{BB962C8B-B14F-4D97-AF65-F5344CB8AC3E}">
        <p14:creationId xmlns:p14="http://schemas.microsoft.com/office/powerpoint/2010/main" val="637808815"/>
      </p:ext>
    </p:extLst>
  </p:cSld>
  <p:clrMap bg1="dk2" tx1="lt1" bg2="dk1"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jpeg"/></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hyperlink" Target="http://www.boeing.com/commercial/777family/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9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9.wmf"/><Relationship Id="rId4" Type="http://schemas.openxmlformats.org/officeDocument/2006/relationships/oleObject" Target="../embeddings/oleObject6.bin"/></Relationships>
</file>

<file path=ppt/slides/_rels/slide9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a:xfrm>
            <a:off x="2495006" y="1547949"/>
            <a:ext cx="6505303" cy="894806"/>
          </a:xfrm>
        </p:spPr>
        <p:txBody>
          <a:bodyPr/>
          <a:lstStyle/>
          <a:p>
            <a:pPr eaLnBrk="1" hangingPunct="1"/>
            <a:r>
              <a:rPr lang="en-US" b="1" dirty="0" smtClean="0"/>
              <a:t>Regression Modeling Basics</a:t>
            </a:r>
            <a:endParaRPr lang="en-US" b="1" dirty="0" smtClean="0"/>
          </a:p>
        </p:txBody>
      </p:sp>
    </p:spTree>
    <p:extLst>
      <p:ext uri="{BB962C8B-B14F-4D97-AF65-F5344CB8AC3E}">
        <p14:creationId xmlns:p14="http://schemas.microsoft.com/office/powerpoint/2010/main" val="3653449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1803624"/>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endParaRPr lang="en-IN" dirty="0" smtClean="0"/>
          </a:p>
          <a:p>
            <a:r>
              <a:rPr lang="en-IN" dirty="0"/>
              <a:t>These differences are called </a:t>
            </a:r>
            <a:r>
              <a:rPr lang="en-IN" i="1" dirty="0"/>
              <a:t>residuals</a:t>
            </a:r>
            <a:r>
              <a:rPr lang="en-IN" dirty="0"/>
              <a: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71176045"/>
              </p:ext>
            </p:extLst>
          </p:nvPr>
        </p:nvGraphicFramePr>
        <p:xfrm>
          <a:off x="679269" y="3178425"/>
          <a:ext cx="7654835" cy="2983230"/>
        </p:xfrm>
        <a:graphic>
          <a:graphicData uri="http://schemas.openxmlformats.org/drawingml/2006/table">
            <a:tbl>
              <a:tblPr/>
              <a:tblGrid>
                <a:gridCol w="1530967"/>
                <a:gridCol w="1530967"/>
                <a:gridCol w="1530967"/>
                <a:gridCol w="1530967"/>
                <a:gridCol w="1530967"/>
              </a:tblGrid>
              <a:tr h="0">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4">
                  <a:txBody>
                    <a:bodyPr/>
                    <a:lstStyle/>
                    <a:p>
                      <a:pPr algn="ctr"/>
                      <a:r>
                        <a:rPr lang="en-IN" dirty="0"/>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r>
                        <a:rPr lang="en-IN"/>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14</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Large confetti"/>
          <p:cNvSpPr>
            <a:spLocks noGrp="1" noChangeArrowheads="1"/>
          </p:cNvSpPr>
          <p:nvPr>
            <p:ph type="title"/>
          </p:nvPr>
        </p:nvSpPr>
        <p:spPr>
          <a:xfrm>
            <a:off x="275516" y="154674"/>
            <a:ext cx="7921625" cy="827965"/>
          </a:xfrm>
        </p:spPr>
        <p:txBody>
          <a:bodyPr/>
          <a:lstStyle/>
          <a:p>
            <a:pPr eaLnBrk="1" hangingPunct="1"/>
            <a:r>
              <a:rPr lang="en-US" b="1" smtClean="0"/>
              <a:t>Example: Falling Rock</a:t>
            </a:r>
          </a:p>
        </p:txBody>
      </p:sp>
      <p:sp>
        <p:nvSpPr>
          <p:cNvPr id="22531" name="Rectangle 3"/>
          <p:cNvSpPr>
            <a:spLocks noGrp="1" noChangeArrowheads="1"/>
          </p:cNvSpPr>
          <p:nvPr>
            <p:ph type="body" idx="1"/>
          </p:nvPr>
        </p:nvSpPr>
        <p:spPr>
          <a:xfrm>
            <a:off x="575766" y="1202783"/>
            <a:ext cx="7921625" cy="4900612"/>
          </a:xfrm>
        </p:spPr>
        <p:txBody>
          <a:bodyPr/>
          <a:lstStyle/>
          <a:p>
            <a:pPr eaLnBrk="1" hangingPunct="1">
              <a:lnSpc>
                <a:spcPct val="80000"/>
              </a:lnSpc>
              <a:buFontTx/>
              <a:buNone/>
            </a:pPr>
            <a:r>
              <a:rPr lang="en-US" b="1" smtClean="0"/>
              <a:t>Pseudo Code</a:t>
            </a:r>
          </a:p>
          <a:p>
            <a:pPr eaLnBrk="1" hangingPunct="1">
              <a:lnSpc>
                <a:spcPct val="80000"/>
              </a:lnSpc>
              <a:buFontTx/>
              <a:buNone/>
            </a:pPr>
            <a:r>
              <a:rPr lang="en-US" sz="2800" u="sng" smtClean="0"/>
              <a:t>Input</a:t>
            </a:r>
          </a:p>
          <a:p>
            <a:pPr lvl="1" eaLnBrk="1" hangingPunct="1">
              <a:lnSpc>
                <a:spcPct val="80000"/>
              </a:lnSpc>
              <a:buFont typeface="Wingdings" pitchFamily="2" charset="2"/>
              <a:buNone/>
            </a:pPr>
            <a:r>
              <a:rPr lang="en-US" b="1" smtClean="0"/>
              <a:t>V</a:t>
            </a:r>
            <a:r>
              <a:rPr lang="en-US" smtClean="0"/>
              <a:t>, initial velocity; </a:t>
            </a:r>
            <a:r>
              <a:rPr lang="en-US" b="1" smtClean="0"/>
              <a:t>H</a:t>
            </a:r>
            <a:r>
              <a:rPr lang="en-US" smtClean="0"/>
              <a:t>, initial height</a:t>
            </a:r>
          </a:p>
          <a:p>
            <a:pPr lvl="1" eaLnBrk="1" hangingPunct="1">
              <a:lnSpc>
                <a:spcPct val="80000"/>
              </a:lnSpc>
              <a:buFont typeface="Wingdings" pitchFamily="2" charset="2"/>
              <a:buNone/>
            </a:pPr>
            <a:r>
              <a:rPr lang="en-US" b="1" smtClean="0"/>
              <a:t>g</a:t>
            </a:r>
            <a:r>
              <a:rPr lang="en-US" smtClean="0"/>
              <a:t>, acceleration due to gravity</a:t>
            </a:r>
          </a:p>
          <a:p>
            <a:pPr lvl="1" eaLnBrk="1" hangingPunct="1">
              <a:lnSpc>
                <a:spcPct val="80000"/>
              </a:lnSpc>
              <a:buFont typeface="Wingdings" pitchFamily="2" charset="2"/>
              <a:buNone/>
            </a:pPr>
            <a:r>
              <a:rPr lang="en-US" b="1" smtClean="0">
                <a:cs typeface="Times New Roman" pitchFamily="18" charset="0"/>
              </a:rPr>
              <a:t>Δt</a:t>
            </a:r>
            <a:r>
              <a:rPr lang="en-US" smtClean="0"/>
              <a:t>, time step; </a:t>
            </a:r>
            <a:r>
              <a:rPr lang="en-US" b="1" smtClean="0"/>
              <a:t>imax</a:t>
            </a:r>
            <a:r>
              <a:rPr lang="en-US" smtClean="0"/>
              <a:t>, maximum number of steps</a:t>
            </a:r>
          </a:p>
          <a:p>
            <a:pPr eaLnBrk="1" hangingPunct="1">
              <a:lnSpc>
                <a:spcPct val="80000"/>
              </a:lnSpc>
              <a:buFontTx/>
              <a:buNone/>
            </a:pPr>
            <a:r>
              <a:rPr lang="en-US" sz="2800" u="sng" smtClean="0"/>
              <a:t>Output</a:t>
            </a:r>
          </a:p>
          <a:p>
            <a:pPr lvl="1" eaLnBrk="1" hangingPunct="1">
              <a:lnSpc>
                <a:spcPct val="80000"/>
              </a:lnSpc>
              <a:buFont typeface="Wingdings" pitchFamily="2" charset="2"/>
              <a:buNone/>
            </a:pPr>
            <a:r>
              <a:rPr lang="en-US" b="1" smtClean="0"/>
              <a:t>ti</a:t>
            </a:r>
            <a:r>
              <a:rPr lang="en-US" smtClean="0"/>
              <a:t>, t-value at time step i</a:t>
            </a:r>
          </a:p>
          <a:p>
            <a:pPr lvl="1" eaLnBrk="1" hangingPunct="1">
              <a:lnSpc>
                <a:spcPct val="80000"/>
              </a:lnSpc>
              <a:buFont typeface="Wingdings" pitchFamily="2" charset="2"/>
              <a:buNone/>
            </a:pPr>
            <a:r>
              <a:rPr lang="en-US" b="1" smtClean="0"/>
              <a:t>xi</a:t>
            </a:r>
            <a:r>
              <a:rPr lang="en-US" smtClean="0"/>
              <a:t>, height at time ti</a:t>
            </a:r>
          </a:p>
          <a:p>
            <a:pPr lvl="1" eaLnBrk="1" hangingPunct="1">
              <a:lnSpc>
                <a:spcPct val="80000"/>
              </a:lnSpc>
              <a:buFont typeface="Wingdings" pitchFamily="2" charset="2"/>
              <a:buNone/>
            </a:pPr>
            <a:r>
              <a:rPr lang="en-US" b="1" smtClean="0"/>
              <a:t>vi</a:t>
            </a:r>
            <a:r>
              <a:rPr lang="en-US" smtClean="0"/>
              <a:t>, velocity at time ti</a:t>
            </a:r>
          </a:p>
        </p:txBody>
      </p:sp>
    </p:spTree>
    <p:extLst>
      <p:ext uri="{BB962C8B-B14F-4D97-AF65-F5344CB8AC3E}">
        <p14:creationId xmlns:p14="http://schemas.microsoft.com/office/powerpoint/2010/main" val="91788607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Large confetti"/>
          <p:cNvSpPr>
            <a:spLocks noGrp="1" noChangeArrowheads="1"/>
          </p:cNvSpPr>
          <p:nvPr>
            <p:ph type="title"/>
          </p:nvPr>
        </p:nvSpPr>
        <p:spPr/>
        <p:txBody>
          <a:bodyPr/>
          <a:lstStyle/>
          <a:p>
            <a:pPr eaLnBrk="1" hangingPunct="1"/>
            <a:r>
              <a:rPr lang="en-US" b="1" smtClean="0"/>
              <a:t>Example: Falling Rock</a:t>
            </a:r>
          </a:p>
        </p:txBody>
      </p:sp>
      <p:sp>
        <p:nvSpPr>
          <p:cNvPr id="23555" name="Rectangle 3"/>
          <p:cNvSpPr>
            <a:spLocks noGrp="1" noChangeArrowheads="1"/>
          </p:cNvSpPr>
          <p:nvPr>
            <p:ph type="body" idx="1"/>
          </p:nvPr>
        </p:nvSpPr>
        <p:spPr>
          <a:xfrm>
            <a:off x="685800" y="1905000"/>
            <a:ext cx="7772400" cy="4343400"/>
          </a:xfrm>
        </p:spPr>
        <p:txBody>
          <a:bodyPr/>
          <a:lstStyle/>
          <a:p>
            <a:pPr eaLnBrk="1" hangingPunct="1">
              <a:lnSpc>
                <a:spcPct val="90000"/>
              </a:lnSpc>
              <a:buFontTx/>
              <a:buNone/>
            </a:pPr>
            <a:r>
              <a:rPr lang="en-US" sz="2800" u="sng" smtClean="0"/>
              <a:t>Initialize</a:t>
            </a:r>
          </a:p>
          <a:p>
            <a:pPr lvl="1" eaLnBrk="1" hangingPunct="1">
              <a:lnSpc>
                <a:spcPct val="90000"/>
              </a:lnSpc>
              <a:buFont typeface="Wingdings" pitchFamily="2" charset="2"/>
              <a:buNone/>
            </a:pPr>
            <a:r>
              <a:rPr lang="en-US" smtClean="0"/>
              <a:t>Set ti = </a:t>
            </a:r>
            <a:r>
              <a:rPr lang="en-US" smtClean="0">
                <a:cs typeface="Times New Roman" pitchFamily="18" charset="0"/>
              </a:rPr>
              <a:t>t0</a:t>
            </a:r>
            <a:r>
              <a:rPr lang="en-US" smtClean="0"/>
              <a:t>  = 0; vi = v0 = V; xi = x0 = H</a:t>
            </a:r>
          </a:p>
          <a:p>
            <a:pPr lvl="1" eaLnBrk="1" hangingPunct="1">
              <a:lnSpc>
                <a:spcPct val="90000"/>
              </a:lnSpc>
              <a:buFont typeface="Wingdings" pitchFamily="2" charset="2"/>
              <a:buNone/>
            </a:pPr>
            <a:r>
              <a:rPr lang="en-US" smtClean="0"/>
              <a:t>print ti, xi, vi</a:t>
            </a:r>
          </a:p>
          <a:p>
            <a:pPr eaLnBrk="1" hangingPunct="1">
              <a:lnSpc>
                <a:spcPct val="90000"/>
              </a:lnSpc>
              <a:buFontTx/>
              <a:buNone/>
            </a:pPr>
            <a:r>
              <a:rPr lang="en-US" sz="2800" u="sng" smtClean="0"/>
              <a:t>Time stepping: i = 1, imax</a:t>
            </a:r>
          </a:p>
          <a:p>
            <a:pPr lvl="1" eaLnBrk="1" hangingPunct="1">
              <a:lnSpc>
                <a:spcPct val="90000"/>
              </a:lnSpc>
              <a:buFont typeface="Wingdings" pitchFamily="2" charset="2"/>
              <a:buNone/>
            </a:pPr>
            <a:r>
              <a:rPr lang="en-US" smtClean="0"/>
              <a:t>Set ti = ti + </a:t>
            </a:r>
            <a:r>
              <a:rPr lang="en-US" smtClean="0">
                <a:cs typeface="Times New Roman" pitchFamily="18" charset="0"/>
              </a:rPr>
              <a:t>Δt</a:t>
            </a:r>
            <a:endParaRPr lang="en-US" smtClean="0"/>
          </a:p>
          <a:p>
            <a:pPr lvl="1" eaLnBrk="1" hangingPunct="1">
              <a:lnSpc>
                <a:spcPct val="90000"/>
              </a:lnSpc>
              <a:buFont typeface="Wingdings" pitchFamily="2" charset="2"/>
              <a:buNone/>
            </a:pPr>
            <a:r>
              <a:rPr lang="en-US" smtClean="0"/>
              <a:t>Set xi = xi + vi*</a:t>
            </a:r>
            <a:r>
              <a:rPr lang="en-US" smtClean="0">
                <a:cs typeface="Times New Roman" pitchFamily="18" charset="0"/>
              </a:rPr>
              <a:t>Δt</a:t>
            </a:r>
            <a:endParaRPr lang="en-US" smtClean="0"/>
          </a:p>
          <a:p>
            <a:pPr lvl="1" eaLnBrk="1" hangingPunct="1">
              <a:lnSpc>
                <a:spcPct val="90000"/>
              </a:lnSpc>
              <a:buFont typeface="Wingdings" pitchFamily="2" charset="2"/>
              <a:buNone/>
            </a:pPr>
            <a:r>
              <a:rPr lang="en-US" smtClean="0"/>
              <a:t>Set vi = vi - g*</a:t>
            </a:r>
            <a:r>
              <a:rPr lang="en-US" smtClean="0">
                <a:cs typeface="Times New Roman" pitchFamily="18" charset="0"/>
              </a:rPr>
              <a:t>Δt</a:t>
            </a:r>
            <a:endParaRPr lang="en-US" smtClean="0"/>
          </a:p>
          <a:p>
            <a:pPr lvl="1" eaLnBrk="1" hangingPunct="1">
              <a:lnSpc>
                <a:spcPct val="90000"/>
              </a:lnSpc>
              <a:buFont typeface="Wingdings" pitchFamily="2" charset="2"/>
              <a:buNone/>
            </a:pPr>
            <a:r>
              <a:rPr lang="en-US" smtClean="0"/>
              <a:t>print ti, xi, vi</a:t>
            </a:r>
          </a:p>
          <a:p>
            <a:pPr lvl="1" eaLnBrk="1" hangingPunct="1">
              <a:lnSpc>
                <a:spcPct val="90000"/>
              </a:lnSpc>
              <a:buFont typeface="Wingdings" pitchFamily="2" charset="2"/>
              <a:buNone/>
            </a:pPr>
            <a:r>
              <a:rPr lang="en-US" smtClean="0"/>
              <a:t>if (xi &lt;= 0), Set xi = 0; quit</a:t>
            </a:r>
          </a:p>
        </p:txBody>
      </p:sp>
    </p:spTree>
    <p:extLst>
      <p:ext uri="{BB962C8B-B14F-4D97-AF65-F5344CB8AC3E}">
        <p14:creationId xmlns:p14="http://schemas.microsoft.com/office/powerpoint/2010/main" val="160716249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Large confetti"/>
          <p:cNvSpPr>
            <a:spLocks noGrp="1" noChangeArrowheads="1"/>
          </p:cNvSpPr>
          <p:nvPr>
            <p:ph type="title"/>
          </p:nvPr>
        </p:nvSpPr>
        <p:spPr>
          <a:xfrm>
            <a:off x="370457" y="284163"/>
            <a:ext cx="7772400" cy="766715"/>
          </a:xfrm>
        </p:spPr>
        <p:txBody>
          <a:bodyPr/>
          <a:lstStyle/>
          <a:p>
            <a:pPr eaLnBrk="1" hangingPunct="1"/>
            <a:r>
              <a:rPr lang="en-US" b="1" smtClean="0"/>
              <a:t>Results/Conclusions</a:t>
            </a:r>
          </a:p>
        </p:txBody>
      </p:sp>
      <p:sp>
        <p:nvSpPr>
          <p:cNvPr id="24579" name="Rectangle 3"/>
          <p:cNvSpPr>
            <a:spLocks noGrp="1" noChangeArrowheads="1"/>
          </p:cNvSpPr>
          <p:nvPr>
            <p:ph type="body" sz="half" idx="1"/>
          </p:nvPr>
        </p:nvSpPr>
        <p:spPr>
          <a:xfrm>
            <a:off x="262719" y="1253320"/>
            <a:ext cx="5223681" cy="4419600"/>
          </a:xfrm>
        </p:spPr>
        <p:txBody>
          <a:bodyPr/>
          <a:lstStyle/>
          <a:p>
            <a:pPr eaLnBrk="1" hangingPunct="1">
              <a:buFontTx/>
              <a:buNone/>
            </a:pPr>
            <a:r>
              <a:rPr lang="en-US" sz="2800" b="1" dirty="0" smtClean="0"/>
              <a:t>   </a:t>
            </a:r>
            <a:r>
              <a:rPr lang="en-US" b="1" dirty="0" smtClean="0"/>
              <a:t>Simulate </a:t>
            </a:r>
            <a:r>
              <a:rPr lang="en-US" b="1" dirty="0" smtClean="0">
                <a:sym typeface="Wingdings" pitchFamily="2" charset="2"/>
              </a:rPr>
              <a:t> </a:t>
            </a:r>
            <a:r>
              <a:rPr lang="en-US" b="1" i="1" dirty="0" smtClean="0">
                <a:sym typeface="Wingdings" pitchFamily="2" charset="2"/>
              </a:rPr>
              <a:t>Results/Conclusions</a:t>
            </a:r>
            <a:r>
              <a:rPr lang="en-US" i="1" dirty="0" smtClean="0">
                <a:sym typeface="Wingdings" pitchFamily="2" charset="2"/>
              </a:rPr>
              <a:t>:</a:t>
            </a:r>
            <a:r>
              <a:rPr lang="en-US" sz="2800" i="1" dirty="0" smtClean="0">
                <a:sym typeface="Wingdings" pitchFamily="2" charset="2"/>
              </a:rPr>
              <a:t> </a:t>
            </a:r>
            <a:r>
              <a:rPr lang="en-US" dirty="0" smtClean="0">
                <a:sym typeface="Wingdings" pitchFamily="2" charset="2"/>
              </a:rPr>
              <a:t>Run “Computational Model” to obtain </a:t>
            </a:r>
            <a:r>
              <a:rPr lang="en-US" i="1" dirty="0" smtClean="0">
                <a:sym typeface="Wingdings" pitchFamily="2" charset="2"/>
              </a:rPr>
              <a:t>Results</a:t>
            </a:r>
            <a:r>
              <a:rPr lang="en-US" dirty="0" smtClean="0">
                <a:sym typeface="Wingdings" pitchFamily="2" charset="2"/>
              </a:rPr>
              <a:t>; draw </a:t>
            </a:r>
            <a:r>
              <a:rPr lang="en-US" i="1" dirty="0" smtClean="0">
                <a:sym typeface="Wingdings" pitchFamily="2" charset="2"/>
              </a:rPr>
              <a:t>Conclusions</a:t>
            </a:r>
            <a:r>
              <a:rPr lang="en-US" dirty="0" smtClean="0">
                <a:sym typeface="Wingdings" pitchFamily="2" charset="2"/>
              </a:rPr>
              <a:t>.</a:t>
            </a:r>
          </a:p>
          <a:p>
            <a:pPr lvl="1" eaLnBrk="1" hangingPunct="1"/>
            <a:r>
              <a:rPr lang="en-US" dirty="0" smtClean="0"/>
              <a:t>Verify your computer program; use check cases; explore ranges of validity.    </a:t>
            </a:r>
          </a:p>
          <a:p>
            <a:pPr lvl="1" eaLnBrk="1" hangingPunct="1"/>
            <a:r>
              <a:rPr lang="en-US" dirty="0" smtClean="0"/>
              <a:t>Graphs, charts, and other visualization tools are useful in summarizing results and drawing conclusions.</a:t>
            </a:r>
            <a:r>
              <a:rPr lang="en-US" sz="2400" dirty="0" smtClean="0"/>
              <a:t>    </a:t>
            </a:r>
          </a:p>
        </p:txBody>
      </p:sp>
      <p:pic>
        <p:nvPicPr>
          <p:cNvPr id="24580" name="Picture 7" descr="Results_Conclusion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603795" y="1600199"/>
            <a:ext cx="3362783" cy="292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307418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l="6000" t="17776" r="5000" b="14973"/>
          <a:stretch>
            <a:fillRect/>
          </a:stretch>
        </p:blipFill>
        <p:spPr bwMode="auto">
          <a:xfrm>
            <a:off x="838200" y="1676400"/>
            <a:ext cx="7772400" cy="4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Text Box 3"/>
          <p:cNvSpPr txBox="1">
            <a:spLocks noChangeArrowheads="1"/>
          </p:cNvSpPr>
          <p:nvPr/>
        </p:nvSpPr>
        <p:spPr bwMode="auto">
          <a:xfrm>
            <a:off x="1066800" y="746125"/>
            <a:ext cx="739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b="1"/>
              <a:t>Falling Rock: Model</a:t>
            </a:r>
          </a:p>
        </p:txBody>
      </p:sp>
    </p:spTree>
    <p:extLst>
      <p:ext uri="{BB962C8B-B14F-4D97-AF65-F5344CB8AC3E}">
        <p14:creationId xmlns:p14="http://schemas.microsoft.com/office/powerpoint/2010/main" val="299127221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Large confetti"/>
          <p:cNvSpPr>
            <a:spLocks noGrp="1" noChangeArrowheads="1"/>
          </p:cNvSpPr>
          <p:nvPr>
            <p:ph type="title"/>
          </p:nvPr>
        </p:nvSpPr>
        <p:spPr>
          <a:xfrm>
            <a:off x="193035" y="215925"/>
            <a:ext cx="7772400" cy="671180"/>
          </a:xfrm>
        </p:spPr>
        <p:txBody>
          <a:bodyPr/>
          <a:lstStyle/>
          <a:p>
            <a:pPr eaLnBrk="1" hangingPunct="1"/>
            <a:r>
              <a:rPr lang="en-US" b="1" smtClean="0"/>
              <a:t>Real World Problem</a:t>
            </a:r>
          </a:p>
        </p:txBody>
      </p:sp>
      <p:sp>
        <p:nvSpPr>
          <p:cNvPr id="26627" name="Rectangle 3"/>
          <p:cNvSpPr>
            <a:spLocks noGrp="1" noChangeArrowheads="1"/>
          </p:cNvSpPr>
          <p:nvPr>
            <p:ph type="body" sz="half" idx="1"/>
          </p:nvPr>
        </p:nvSpPr>
        <p:spPr>
          <a:xfrm>
            <a:off x="221777" y="1062250"/>
            <a:ext cx="4882486" cy="4343400"/>
          </a:xfrm>
        </p:spPr>
        <p:txBody>
          <a:bodyPr/>
          <a:lstStyle/>
          <a:p>
            <a:pPr eaLnBrk="1" hangingPunct="1">
              <a:lnSpc>
                <a:spcPct val="80000"/>
              </a:lnSpc>
              <a:spcAft>
                <a:spcPct val="50000"/>
              </a:spcAft>
              <a:buFontTx/>
              <a:buNone/>
            </a:pPr>
            <a:r>
              <a:rPr lang="en-US" sz="2000" b="1" dirty="0" smtClean="0"/>
              <a:t>     </a:t>
            </a:r>
            <a:r>
              <a:rPr lang="en-US" b="1" dirty="0" smtClean="0"/>
              <a:t>Interpret </a:t>
            </a:r>
            <a:r>
              <a:rPr lang="en-US" b="1" i="1" dirty="0" smtClean="0">
                <a:sym typeface="Wingdings" pitchFamily="2" charset="2"/>
              </a:rPr>
              <a:t>Conclusions:</a:t>
            </a:r>
            <a:r>
              <a:rPr lang="en-US" dirty="0" smtClean="0">
                <a:sym typeface="Wingdings" pitchFamily="2" charset="2"/>
              </a:rPr>
              <a:t>                                  Compare with </a:t>
            </a:r>
            <a:r>
              <a:rPr lang="en-US" i="1" dirty="0" smtClean="0">
                <a:sym typeface="Wingdings" pitchFamily="2" charset="2"/>
              </a:rPr>
              <a:t>Real World                       Problem </a:t>
            </a:r>
            <a:r>
              <a:rPr lang="en-US" dirty="0" smtClean="0">
                <a:sym typeface="Wingdings" pitchFamily="2" charset="2"/>
              </a:rPr>
              <a:t>behavior.</a:t>
            </a:r>
            <a:r>
              <a:rPr lang="en-US" sz="2400" dirty="0" smtClean="0">
                <a:sym typeface="Wingdings" pitchFamily="2" charset="2"/>
              </a:rPr>
              <a:t> </a:t>
            </a:r>
          </a:p>
          <a:p>
            <a:pPr lvl="1" eaLnBrk="1" hangingPunct="1">
              <a:lnSpc>
                <a:spcPct val="80000"/>
              </a:lnSpc>
              <a:spcBef>
                <a:spcPct val="125000"/>
              </a:spcBef>
              <a:spcAft>
                <a:spcPct val="25000"/>
              </a:spcAft>
            </a:pPr>
            <a:r>
              <a:rPr lang="en-US" dirty="0" smtClean="0"/>
              <a:t>If model results do not “agree” with physical reality or experimental data, reexamine the Working Model (relax assumptions) and repeat modeling steps.</a:t>
            </a:r>
          </a:p>
          <a:p>
            <a:pPr lvl="1" eaLnBrk="1" hangingPunct="1">
              <a:lnSpc>
                <a:spcPct val="80000"/>
              </a:lnSpc>
              <a:spcAft>
                <a:spcPct val="25000"/>
              </a:spcAft>
            </a:pPr>
            <a:r>
              <a:rPr lang="en-US" dirty="0" smtClean="0"/>
              <a:t>Often, the modeling process proceeds through several iterations until model </a:t>
            </a:r>
            <a:r>
              <a:rPr lang="en-US" dirty="0" err="1" smtClean="0"/>
              <a:t>is“acceptable</a:t>
            </a:r>
            <a:r>
              <a:rPr lang="en-US" dirty="0" smtClean="0"/>
              <a:t>”. </a:t>
            </a:r>
          </a:p>
        </p:txBody>
      </p:sp>
      <p:pic>
        <p:nvPicPr>
          <p:cNvPr id="26628" name="Picture 6" descr="RealWorldProblem"/>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557750" y="1501253"/>
            <a:ext cx="3475930" cy="320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41203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p:cNvSpPr>
            <a:spLocks noGrp="1" noChangeArrowheads="1"/>
          </p:cNvSpPr>
          <p:nvPr>
            <p:ph type="title"/>
          </p:nvPr>
        </p:nvSpPr>
        <p:spPr>
          <a:xfrm>
            <a:off x="302811" y="222913"/>
            <a:ext cx="7921625" cy="787021"/>
          </a:xfrm>
        </p:spPr>
        <p:txBody>
          <a:bodyPr/>
          <a:lstStyle/>
          <a:p>
            <a:pPr eaLnBrk="1" hangingPunct="1"/>
            <a:r>
              <a:rPr lang="en-US" b="1" smtClean="0"/>
              <a:t>Example: Falling Rock</a:t>
            </a:r>
          </a:p>
        </p:txBody>
      </p:sp>
      <p:sp>
        <p:nvSpPr>
          <p:cNvPr id="27651" name="Rectangle 3"/>
          <p:cNvSpPr>
            <a:spLocks noGrp="1" noChangeArrowheads="1"/>
          </p:cNvSpPr>
          <p:nvPr>
            <p:ph type="body" idx="1"/>
          </p:nvPr>
        </p:nvSpPr>
        <p:spPr/>
        <p:txBody>
          <a:bodyPr/>
          <a:lstStyle/>
          <a:p>
            <a:pPr eaLnBrk="1" hangingPunct="1">
              <a:lnSpc>
                <a:spcPct val="80000"/>
              </a:lnSpc>
              <a:spcAft>
                <a:spcPct val="15000"/>
              </a:spcAft>
            </a:pPr>
            <a:r>
              <a:rPr lang="en-US" dirty="0" smtClean="0"/>
              <a:t>To create a more realistic model of a falling rock, some of the simplifying assumptions could be dropped; e.g., </a:t>
            </a:r>
            <a:r>
              <a:rPr lang="en-US" dirty="0" err="1" smtClean="0"/>
              <a:t>incor-porate</a:t>
            </a:r>
            <a:r>
              <a:rPr lang="en-US" dirty="0" smtClean="0"/>
              <a:t> drag - depends on shape of the rock, is proportional to velocity.  </a:t>
            </a:r>
          </a:p>
          <a:p>
            <a:pPr eaLnBrk="1" hangingPunct="1"/>
            <a:r>
              <a:rPr lang="en-US" dirty="0" smtClean="0"/>
              <a:t>Improve discrete model: </a:t>
            </a:r>
          </a:p>
          <a:p>
            <a:pPr lvl="1" eaLnBrk="1" hangingPunct="1">
              <a:spcBef>
                <a:spcPct val="10000"/>
              </a:spcBef>
            </a:pPr>
            <a:r>
              <a:rPr lang="en-US" dirty="0" smtClean="0"/>
              <a:t>Approximate velocities in the midpoint of time intervals instead of the beginning.</a:t>
            </a:r>
          </a:p>
          <a:p>
            <a:pPr lvl="1" eaLnBrk="1" hangingPunct="1"/>
            <a:r>
              <a:rPr lang="en-US" dirty="0" smtClean="0"/>
              <a:t>Reduce the size of </a:t>
            </a:r>
            <a:r>
              <a:rPr lang="en-US" dirty="0" err="1" smtClean="0">
                <a:cs typeface="Times New Roman" pitchFamily="18" charset="0"/>
              </a:rPr>
              <a:t>Δt</a:t>
            </a:r>
            <a:r>
              <a:rPr lang="en-US" dirty="0" smtClean="0">
                <a:cs typeface="Times New Roman" pitchFamily="18" charset="0"/>
              </a:rPr>
              <a:t>.</a:t>
            </a:r>
            <a:endParaRPr lang="en-US" dirty="0" smtClean="0"/>
          </a:p>
        </p:txBody>
      </p:sp>
    </p:spTree>
    <p:extLst>
      <p:ext uri="{BB962C8B-B14F-4D97-AF65-F5344CB8AC3E}">
        <p14:creationId xmlns:p14="http://schemas.microsoft.com/office/powerpoint/2010/main" val="40180413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2"/>
          <p:cNvPicPr>
            <a:picLocks noChangeAspect="1" noChangeArrowheads="1"/>
          </p:cNvPicPr>
          <p:nvPr/>
        </p:nvPicPr>
        <p:blipFill>
          <a:blip r:embed="rId2" cstate="print">
            <a:lum bright="10000"/>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585356" y="2544385"/>
            <a:ext cx="5973288" cy="1785104"/>
          </a:xfrm>
          <a:prstGeom prst="rect">
            <a:avLst/>
          </a:prstGeom>
          <a:noFill/>
          <a:ln w="9525">
            <a:noFill/>
            <a:miter lim="800000"/>
            <a:headEnd/>
            <a:tailEnd/>
          </a:ln>
        </p:spPr>
        <p:txBody>
          <a:bodyPr wrap="square">
            <a:prstTxWarp prst="textArchUp">
              <a:avLst/>
            </a:prstTxWarp>
            <a:spAutoFit/>
          </a:bodyPr>
          <a:lstStyle/>
          <a:p>
            <a:pPr algn="ctr" fontAlgn="auto">
              <a:spcBef>
                <a:spcPct val="50000"/>
              </a:spcBef>
              <a:spcAft>
                <a:spcPts val="0"/>
              </a:spcAft>
              <a:defRPr/>
            </a:pPr>
            <a:r>
              <a:rPr lang="en-US" sz="4400" b="1" spc="500" dirty="0">
                <a:solidFill>
                  <a:srgbClr val="002060"/>
                </a:solidFill>
                <a:effectLst/>
                <a:latin typeface="Candara" panose="020E0502030303020204" pitchFamily="34" charset="0"/>
                <a:ea typeface="ＭＳ Ｐゴシック" charset="-128"/>
                <a:cs typeface="Arial" pitchFamily="34" charset="0"/>
              </a:rPr>
              <a:t>THANK  YOU</a:t>
            </a:r>
            <a:r>
              <a:rPr lang="en-US" sz="4400" b="1" spc="500" dirty="0" smtClean="0">
                <a:solidFill>
                  <a:srgbClr val="002060"/>
                </a:solidFill>
                <a:effectLst/>
                <a:latin typeface="Candara" panose="020E0502030303020204" pitchFamily="34" charset="0"/>
                <a:ea typeface="ＭＳ Ｐゴシック" charset="-128"/>
                <a:cs typeface="Arial" pitchFamily="34" charset="0"/>
              </a:rPr>
              <a:t>!</a:t>
            </a:r>
            <a:endParaRPr lang="en-US" sz="3200" b="1" i="1" spc="500" dirty="0">
              <a:solidFill>
                <a:srgbClr val="002060"/>
              </a:solidFill>
              <a:effectLst/>
              <a:latin typeface="Candara" panose="020E0502030303020204" pitchFamily="34" charset="0"/>
              <a:ea typeface="ＭＳ Ｐゴシック" charset="-128"/>
              <a:cs typeface="Arial" pitchFamily="34" charset="0"/>
            </a:endParaRPr>
          </a:p>
        </p:txBody>
      </p:sp>
    </p:spTree>
    <p:extLst>
      <p:ext uri="{BB962C8B-B14F-4D97-AF65-F5344CB8AC3E}">
        <p14:creationId xmlns:p14="http://schemas.microsoft.com/office/powerpoint/2010/main" val="359142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8303078" cy="3005407"/>
          </a:xfrm>
        </p:spPr>
        <p:txBody>
          <a:bodyPr/>
          <a:lstStyle/>
          <a:p>
            <a:pPr algn="just"/>
            <a:r>
              <a:rPr lang="en-IN" dirty="0"/>
              <a:t>If the column of differences between the observed and predicted is summed, then it would appear that interviewer A is the better at prediction, because he had a smaller sum of deviations, 1, than interviewer B, with a sum of 14. </a:t>
            </a:r>
            <a:endParaRPr lang="en-IN" dirty="0" smtClean="0"/>
          </a:p>
          <a:p>
            <a:pPr algn="just"/>
            <a:r>
              <a:rPr lang="en-IN" dirty="0" smtClean="0"/>
              <a:t>This </a:t>
            </a:r>
            <a:r>
              <a:rPr lang="en-IN" dirty="0"/>
              <a:t>goes against common sense</a:t>
            </a:r>
            <a:r>
              <a:rPr lang="en-IN" dirty="0" smtClean="0"/>
              <a:t>.</a:t>
            </a:r>
          </a:p>
          <a:p>
            <a:pPr algn="just"/>
            <a:r>
              <a:rPr lang="en-IN" dirty="0" smtClean="0"/>
              <a:t> </a:t>
            </a:r>
            <a:r>
              <a:rPr lang="en-IN" dirty="0"/>
              <a:t>In this case large positive deviations cancel out large negative deviations, leaving what appears as an almost perfect prediction for interviewer A, but that is obviously not the case.. </a:t>
            </a:r>
            <a:endParaRPr lang="en-IN"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888274" y="4245429"/>
            <a:ext cx="7302138" cy="1200329"/>
          </a:xfrm>
          <a:prstGeom prst="rect">
            <a:avLst/>
          </a:prstGeom>
          <a:noFill/>
        </p:spPr>
        <p:txBody>
          <a:bodyPr wrap="square" rtlCol="0">
            <a:spAutoFit/>
          </a:bodyPr>
          <a:lstStyle/>
          <a:p>
            <a:pPr algn="ctr"/>
            <a:r>
              <a:rPr lang="en-US" dirty="0"/>
              <a:t>To avoid this problem procedure is </a:t>
            </a:r>
            <a:r>
              <a:rPr lang="en-IN" dirty="0"/>
              <a:t>ignore the signs of the differences and then sum, that is, take the sum of the absolute values. This would work, but for mathematical reasons the sign is eliminated by squaring the differences.</a:t>
            </a:r>
            <a:endParaRPr lang="en-IN" dirty="0"/>
          </a:p>
        </p:txBody>
      </p:sp>
    </p:spTree>
    <p:extLst>
      <p:ext uri="{BB962C8B-B14F-4D97-AF65-F5344CB8AC3E}">
        <p14:creationId xmlns:p14="http://schemas.microsoft.com/office/powerpoint/2010/main" val="11867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39092116"/>
              </p:ext>
            </p:extLst>
          </p:nvPr>
        </p:nvGraphicFramePr>
        <p:xfrm>
          <a:off x="391886" y="1003460"/>
          <a:ext cx="8085910" cy="3038094"/>
        </p:xfrm>
        <a:graphic>
          <a:graphicData uri="http://schemas.openxmlformats.org/drawingml/2006/table">
            <a:tbl>
              <a:tblPr/>
              <a:tblGrid>
                <a:gridCol w="1155130"/>
                <a:gridCol w="1155130"/>
                <a:gridCol w="1155130"/>
                <a:gridCol w="1155130"/>
                <a:gridCol w="1155130"/>
                <a:gridCol w="1155130"/>
                <a:gridCol w="1155130"/>
              </a:tblGrid>
              <a:tr h="338328">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6">
                  <a:txBody>
                    <a:bodyPr/>
                    <a:lstStyle/>
                    <a:p>
                      <a:pPr algn="ctr"/>
                      <a:r>
                        <a:rPr lang="en-IN"/>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00216">
                <a:tc>
                  <a:txBody>
                    <a:bodyPr/>
                    <a:lstStyle/>
                    <a:p>
                      <a:pPr algn="ctr"/>
                      <a:r>
                        <a:rPr lang="en-IN"/>
                        <a:t>Obs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361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1011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535577" y="4389120"/>
            <a:ext cx="7981406" cy="1200329"/>
          </a:xfrm>
          <a:prstGeom prst="rect">
            <a:avLst/>
          </a:prstGeom>
          <a:noFill/>
        </p:spPr>
        <p:txBody>
          <a:bodyPr wrap="square" rtlCol="0">
            <a:spAutoFit/>
          </a:bodyPr>
          <a:lstStyle/>
          <a:p>
            <a:r>
              <a:rPr lang="en-IN" dirty="0"/>
              <a:t>Summing the squared differences yields the desired measure of goodness-of-fit. In this case the smaller the number, the closer the predicted to the observed values. This is expressed in the following mathematical equation.</a:t>
            </a:r>
          </a:p>
          <a:p>
            <a:endParaRPr lang="en-IN"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18" y="5294174"/>
            <a:ext cx="2168434" cy="75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79219" y="946741"/>
            <a:ext cx="7921625" cy="1895064"/>
          </a:xfrm>
        </p:spPr>
        <p:txBody>
          <a:bodyPr/>
          <a:lstStyle/>
          <a:p>
            <a:pPr algn="just"/>
            <a:r>
              <a:rPr lang="en-IN" dirty="0"/>
              <a:t>The situation using the regression model is analogous to that of the interviewers, except instead of using interviewers, predictions are made by performing a linear transformation of the predictor variable. Rather than interviewers in the above example, the predicted value would be obtained by a linear transformation of the score. The prediction takes the form</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pic>
        <p:nvPicPr>
          <p:cNvPr id="11266" name="Picture 2" descr="regres~3.gif - 1.0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768" y="2724239"/>
            <a:ext cx="2091871" cy="685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02229" y="3409405"/>
            <a:ext cx="5786846" cy="646331"/>
          </a:xfrm>
          <a:prstGeom prst="rect">
            <a:avLst/>
          </a:prstGeom>
          <a:noFill/>
        </p:spPr>
        <p:txBody>
          <a:bodyPr wrap="square" rtlCol="0">
            <a:spAutoFit/>
          </a:bodyPr>
          <a:lstStyle/>
          <a:p>
            <a:r>
              <a:rPr lang="en-IN" dirty="0"/>
              <a:t>where a and b are parameters in the regression model.</a:t>
            </a:r>
          </a:p>
          <a:p>
            <a:endParaRPr lang="en-IN" dirty="0"/>
          </a:p>
        </p:txBody>
      </p:sp>
    </p:spTree>
    <p:extLst>
      <p:ext uri="{BB962C8B-B14F-4D97-AF65-F5344CB8AC3E}">
        <p14:creationId xmlns:p14="http://schemas.microsoft.com/office/powerpoint/2010/main" val="118674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2290" name="Picture 2" descr="regress5.gif - 2.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497" y="2263413"/>
            <a:ext cx="5016137"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 y="904004"/>
            <a:ext cx="8138160" cy="1569660"/>
          </a:xfrm>
          <a:prstGeom prst="rect">
            <a:avLst/>
          </a:prstGeom>
          <a:noFill/>
        </p:spPr>
        <p:txBody>
          <a:bodyPr wrap="square" rtlCol="0">
            <a:spAutoFit/>
          </a:bodyPr>
          <a:lstStyle/>
          <a:p>
            <a:pPr algn="just"/>
            <a:r>
              <a:rPr lang="en-IN" sz="1600" dirty="0" smtClean="0"/>
              <a:t>Suppose </a:t>
            </a:r>
            <a:r>
              <a:rPr lang="en-IN" sz="1600" dirty="0"/>
              <a:t>that, rather than being interviewed each applicant took a form-board test. A form-board is a board with holes cut out in various shapes: square, round triangular, etc. The goal is to put the right pegs in the right holes as fast as possible. The saying "square peg in a round hole" came from this test, as the test has been around for a long time. The score for the test is the number of seconds it takes to complete putting all the pegs in the right holes. </a:t>
            </a:r>
            <a:endParaRPr lang="en-IN" dirty="0"/>
          </a:p>
        </p:txBody>
      </p:sp>
      <p:sp>
        <p:nvSpPr>
          <p:cNvPr id="7" name="TextBox 6"/>
          <p:cNvSpPr txBox="1"/>
          <p:nvPr/>
        </p:nvSpPr>
        <p:spPr>
          <a:xfrm>
            <a:off x="274320" y="3924589"/>
            <a:ext cx="4728754" cy="615553"/>
          </a:xfrm>
          <a:prstGeom prst="rect">
            <a:avLst/>
          </a:prstGeom>
          <a:noFill/>
        </p:spPr>
        <p:txBody>
          <a:bodyPr wrap="square" rtlCol="0">
            <a:spAutoFit/>
          </a:bodyPr>
          <a:lstStyle/>
          <a:p>
            <a:r>
              <a:rPr lang="en-IN" sz="1600" dirty="0"/>
              <a:t>The data was collected as follows:</a:t>
            </a: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843717279"/>
              </p:ext>
            </p:extLst>
          </p:nvPr>
        </p:nvGraphicFramePr>
        <p:xfrm>
          <a:off x="3517174" y="4213570"/>
          <a:ext cx="2971800" cy="2320290"/>
        </p:xfrm>
        <a:graphic>
          <a:graphicData uri="http://schemas.openxmlformats.org/drawingml/2006/table">
            <a:tbl>
              <a:tblPr/>
              <a:tblGrid>
                <a:gridCol w="1485900"/>
                <a:gridCol w="1485900"/>
              </a:tblGrid>
              <a:tr h="263369">
                <a:tc>
                  <a:txBody>
                    <a:bodyPr/>
                    <a:lstStyle/>
                    <a:p>
                      <a:pPr algn="ctr"/>
                      <a:r>
                        <a:rPr lang="en-IN" dirty="0" smtClean="0"/>
                        <a:t>Test Score</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Widgets/hr</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a:t>
            </a:r>
            <a:r>
              <a:rPr lang="en-IN" dirty="0" smtClean="0"/>
              <a:t>MODEL</a:t>
            </a:r>
            <a:endParaRPr lang="en-IN" dirty="0"/>
          </a:p>
        </p:txBody>
      </p:sp>
      <p:sp>
        <p:nvSpPr>
          <p:cNvPr id="3" name="Content Placeholder 2"/>
          <p:cNvSpPr>
            <a:spLocks noGrp="1"/>
          </p:cNvSpPr>
          <p:nvPr>
            <p:ph idx="1"/>
          </p:nvPr>
        </p:nvSpPr>
        <p:spPr>
          <a:xfrm>
            <a:off x="305345" y="900387"/>
            <a:ext cx="8381456" cy="1254984"/>
          </a:xfrm>
        </p:spPr>
        <p:txBody>
          <a:bodyPr/>
          <a:lstStyle/>
          <a:p>
            <a:pPr marL="0" indent="0" algn="just">
              <a:buNone/>
            </a:pPr>
            <a:r>
              <a:rPr lang="en-IN" sz="1600" dirty="0"/>
              <a:t>Because the two parameters of the regression model, a and b, can take on any real value, there are an infinite number of possible models, analogous to having an infinite number of possible interviewers. The goal of regression is to select the parameters of the model so that the least-squares criterion is </a:t>
            </a:r>
            <a:r>
              <a:rPr lang="en-IN" sz="1600" dirty="0" smtClean="0"/>
              <a:t>met.</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627017" y="2155372"/>
            <a:ext cx="8268789" cy="646331"/>
          </a:xfrm>
          <a:prstGeom prst="rect">
            <a:avLst/>
          </a:prstGeom>
          <a:noFill/>
        </p:spPr>
        <p:txBody>
          <a:bodyPr wrap="square" rtlCol="0">
            <a:spAutoFit/>
          </a:bodyPr>
          <a:lstStyle/>
          <a:p>
            <a:pPr algn="ctr"/>
            <a:r>
              <a:rPr lang="en-IN" dirty="0">
                <a:solidFill>
                  <a:schemeClr val="tx2">
                    <a:lumMod val="60000"/>
                    <a:lumOff val="40000"/>
                  </a:schemeClr>
                </a:solidFill>
              </a:rPr>
              <a:t>For the first model, let </a:t>
            </a:r>
            <a:r>
              <a:rPr lang="en-IN" dirty="0">
                <a:solidFill>
                  <a:srgbClr val="FF0000"/>
                </a:solidFill>
              </a:rPr>
              <a:t>a=10</a:t>
            </a:r>
            <a:r>
              <a:rPr lang="en-IN" dirty="0">
                <a:solidFill>
                  <a:schemeClr val="tx2">
                    <a:lumMod val="60000"/>
                    <a:lumOff val="40000"/>
                  </a:schemeClr>
                </a:solidFill>
              </a:rPr>
              <a:t> and </a:t>
            </a:r>
            <a:r>
              <a:rPr lang="en-IN" dirty="0">
                <a:solidFill>
                  <a:srgbClr val="FF0000"/>
                </a:solidFill>
              </a:rPr>
              <a:t>b=1</a:t>
            </a:r>
            <a:r>
              <a:rPr lang="en-IN" dirty="0">
                <a:solidFill>
                  <a:schemeClr val="tx2">
                    <a:lumMod val="60000"/>
                    <a:lumOff val="40000"/>
                  </a:schemeClr>
                </a:solidFill>
              </a:rPr>
              <a:t> attempting to predict the first score perfectly. </a:t>
            </a:r>
            <a:r>
              <a:rPr lang="en-IN" dirty="0" smtClean="0">
                <a:solidFill>
                  <a:schemeClr val="tx2">
                    <a:lumMod val="60000"/>
                    <a:lumOff val="40000"/>
                  </a:schemeClr>
                </a:solidFill>
              </a:rPr>
              <a:t>In </a:t>
            </a:r>
            <a:r>
              <a:rPr lang="en-IN" dirty="0">
                <a:solidFill>
                  <a:schemeClr val="tx2">
                    <a:lumMod val="60000"/>
                    <a:lumOff val="40000"/>
                  </a:schemeClr>
                </a:solidFill>
              </a:rPr>
              <a:t>this case the regression model </a:t>
            </a:r>
            <a:r>
              <a:rPr lang="en-IN" dirty="0" smtClean="0">
                <a:solidFill>
                  <a:schemeClr val="tx2">
                    <a:lumMod val="60000"/>
                    <a:lumOff val="40000"/>
                  </a:schemeClr>
                </a:solidFill>
              </a:rPr>
              <a:t>becomes</a:t>
            </a:r>
            <a:endParaRPr lang="en-IN" dirty="0">
              <a:solidFill>
                <a:schemeClr val="tx2">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86748604"/>
              </p:ext>
            </p:extLst>
          </p:nvPr>
        </p:nvGraphicFramePr>
        <p:xfrm>
          <a:off x="640081" y="3021330"/>
          <a:ext cx="7367450" cy="2647950"/>
        </p:xfrm>
        <a:graphic>
          <a:graphicData uri="http://schemas.openxmlformats.org/drawingml/2006/table">
            <a:tbl>
              <a:tblPr/>
              <a:tblGrid>
                <a:gridCol w="1473490"/>
                <a:gridCol w="1473490"/>
                <a:gridCol w="1473490"/>
                <a:gridCol w="1473490"/>
                <a:gridCol w="1473490"/>
              </a:tblGrid>
              <a:tr h="458771">
                <a:tc>
                  <a:txBody>
                    <a:bodyPr/>
                    <a:lstStyle/>
                    <a:p>
                      <a:pPr algn="ctr"/>
                      <a:r>
                        <a:rPr lang="en-IN" sz="1400" b="1" dirty="0"/>
                        <a:t>Form-Board</a:t>
                      </a:r>
                    </a:p>
                  </a:txBody>
                  <a:tcPr marL="28575" marR="28575" marT="28575" marB="28575" anchor="ctr">
                    <a:lnL>
                      <a:noFill/>
                    </a:lnL>
                    <a:lnR>
                      <a:noFill/>
                    </a:lnR>
                    <a:lnT>
                      <a:noFill/>
                    </a:lnT>
                    <a:lnB>
                      <a:noFill/>
                    </a:lnB>
                    <a:solidFill>
                      <a:schemeClr val="accent1">
                        <a:lumMod val="40000"/>
                        <a:lumOff val="60000"/>
                      </a:schemeClr>
                    </a:solidFill>
                  </a:tcPr>
                </a:tc>
                <a:tc gridSpan="2">
                  <a:txBody>
                    <a:bodyPr/>
                    <a:lstStyle/>
                    <a:p>
                      <a:pPr algn="ctr"/>
                      <a:r>
                        <a:rPr lang="en-IN" sz="1400" b="1" dirty="0"/>
                        <a:t>Widgets/</a:t>
                      </a:r>
                      <a:r>
                        <a:rPr lang="en-IN" sz="1400" b="1" dirty="0" err="1"/>
                        <a:t>hr</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a:txBody>
                    <a:bodyPr/>
                    <a:lstStyle/>
                    <a:p>
                      <a:pPr algn="ctr"/>
                      <a:r>
                        <a:rPr lang="en-IN" sz="1400" b="1" dirty="0"/>
                        <a:t>Residuals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Squared Residuals</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Predicted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X</a:t>
                      </a:r>
                      <a:r>
                        <a:rPr lang="en-IN" sz="1400" b="1" baseline="-25000" dirty="0"/>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err="1"/>
                        <a:t>Y'</a:t>
                      </a:r>
                      <a:r>
                        <a:rPr lang="en-IN" sz="1400" b="1" baseline="-25000" dirty="0" err="1"/>
                        <a:t>i</a:t>
                      </a:r>
                      <a:r>
                        <a:rPr lang="en-IN" sz="1400" b="1" dirty="0"/>
                        <a:t>=</a:t>
                      </a:r>
                      <a:r>
                        <a:rPr lang="en-IN" sz="1400" b="1" dirty="0" err="1"/>
                        <a:t>a+bX</a:t>
                      </a:r>
                      <a:r>
                        <a:rPr lang="en-IN" sz="1400" b="1" baseline="-25000" dirty="0" err="1"/>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144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225</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43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1089</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1462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10" name="Left Arrow 9"/>
          <p:cNvSpPr/>
          <p:nvPr/>
        </p:nvSpPr>
        <p:spPr>
          <a:xfrm>
            <a:off x="7511143" y="3958047"/>
            <a:ext cx="1018903"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7511143" y="5020492"/>
            <a:ext cx="1018903"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18012" y="5773782"/>
            <a:ext cx="7602583" cy="615553"/>
          </a:xfrm>
          <a:prstGeom prst="rect">
            <a:avLst/>
          </a:prstGeom>
          <a:noFill/>
        </p:spPr>
        <p:txBody>
          <a:bodyPr wrap="square" rtlCol="0">
            <a:spAutoFit/>
          </a:bodyPr>
          <a:lstStyle/>
          <a:p>
            <a:r>
              <a:rPr lang="en-IN" sz="1600" dirty="0"/>
              <a:t>Because it is desired that the model work for all applicants, some other values for the parameters must be tried</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70659" y="1057142"/>
            <a:ext cx="8368392" cy="732469"/>
          </a:xfrm>
        </p:spPr>
        <p:txBody>
          <a:bodyPr/>
          <a:lstStyle/>
          <a:p>
            <a:pPr marL="0" indent="0" algn="ctr">
              <a:buNone/>
            </a:pPr>
            <a:r>
              <a:rPr lang="en-IN" sz="1600" dirty="0"/>
              <a:t>The selections of the parameters for the second model is based on the observation that the longer it takes to put the form board together, the fewer the number of widgets </a:t>
            </a:r>
            <a:r>
              <a:rPr lang="en-IN" sz="1600" dirty="0" smtClean="0"/>
              <a:t>made.</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48639" y="1920240"/>
            <a:ext cx="7968344" cy="1077218"/>
          </a:xfrm>
          <a:prstGeom prst="rect">
            <a:avLst/>
          </a:prstGeom>
          <a:noFill/>
        </p:spPr>
        <p:txBody>
          <a:bodyPr wrap="square" rtlCol="0">
            <a:spAutoFit/>
          </a:bodyPr>
          <a:lstStyle/>
          <a:p>
            <a:pPr algn="ctr"/>
            <a:r>
              <a:rPr lang="en-IN" sz="1600" dirty="0">
                <a:solidFill>
                  <a:srgbClr val="665546"/>
                </a:solidFill>
              </a:rPr>
              <a:t>When the tendency is for one variable to increase while the other decreases, the relationship between the variables is said to be inverse. The mathematician knows that in order to model an inverse relationship, a negative value of b must be used in the regression model. </a:t>
            </a:r>
          </a:p>
        </p:txBody>
      </p:sp>
      <p:sp>
        <p:nvSpPr>
          <p:cNvPr id="7" name="TextBox 6"/>
          <p:cNvSpPr txBox="1"/>
          <p:nvPr/>
        </p:nvSpPr>
        <p:spPr>
          <a:xfrm>
            <a:off x="2690950" y="3133300"/>
            <a:ext cx="2769326" cy="369332"/>
          </a:xfrm>
          <a:prstGeom prst="rect">
            <a:avLst/>
          </a:prstGeom>
          <a:noFill/>
        </p:spPr>
        <p:txBody>
          <a:bodyPr wrap="square" rtlCol="0">
            <a:spAutoFit/>
          </a:bodyPr>
          <a:lstStyle/>
          <a:p>
            <a:r>
              <a:rPr lang="en-IN" dirty="0" smtClean="0"/>
              <a:t>Lets try  a=36 </a:t>
            </a:r>
            <a:r>
              <a:rPr lang="en-IN" dirty="0"/>
              <a:t>and b=-</a:t>
            </a:r>
            <a:r>
              <a:rPr lang="en-IN" dirty="0" smtClean="0"/>
              <a:t>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780567933"/>
              </p:ext>
            </p:extLst>
          </p:nvPr>
        </p:nvGraphicFramePr>
        <p:xfrm>
          <a:off x="1686242" y="3790015"/>
          <a:ext cx="5943600" cy="2320290"/>
        </p:xfrm>
        <a:graphic>
          <a:graphicData uri="http://schemas.openxmlformats.org/drawingml/2006/table">
            <a:tbl>
              <a:tblPr/>
              <a:tblGrid>
                <a:gridCol w="1188720"/>
                <a:gridCol w="1188720"/>
                <a:gridCol w="1188720"/>
                <a:gridCol w="1188720"/>
                <a:gridCol w="1188720"/>
              </a:tblGrid>
              <a:tr h="0">
                <a:tc>
                  <a:txBody>
                    <a:bodyPr/>
                    <a:lstStyle/>
                    <a:p>
                      <a:pPr algn="ctr"/>
                      <a:r>
                        <a:rPr lang="en-IN" sz="1800" kern="1200" dirty="0">
                          <a:solidFill>
                            <a:schemeClr val="tx1"/>
                          </a:solidFill>
                          <a:latin typeface="+mn-lt"/>
                          <a:ea typeface="+mn-ea"/>
                          <a:cs typeface="+mn-cs"/>
                        </a:rPr>
                        <a:t>Xi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err="1">
                          <a:solidFill>
                            <a:schemeClr val="tx1"/>
                          </a:solidFill>
                          <a:latin typeface="+mn-lt"/>
                          <a:ea typeface="+mn-ea"/>
                          <a:cs typeface="+mn-cs"/>
                        </a:rPr>
                        <a:t>Y'i</a:t>
                      </a:r>
                      <a:r>
                        <a:rPr lang="en-IN" sz="1800" kern="1200" dirty="0">
                          <a:solidFill>
                            <a:schemeClr val="tx1"/>
                          </a:solidFill>
                          <a:latin typeface="+mn-lt"/>
                          <a:ea typeface="+mn-ea"/>
                          <a:cs typeface="+mn-cs"/>
                        </a:rPr>
                        <a:t>=</a:t>
                      </a:r>
                      <a:r>
                        <a:rPr lang="en-IN" sz="1800" kern="1200" dirty="0" err="1">
                          <a:solidFill>
                            <a:schemeClr val="tx1"/>
                          </a:solidFill>
                          <a:latin typeface="+mn-lt"/>
                          <a:ea typeface="+mn-ea"/>
                          <a:cs typeface="+mn-cs"/>
                        </a:rPr>
                        <a:t>a+bXi</a:t>
                      </a:r>
                      <a:endParaRPr lang="en-IN" sz="1800" kern="1200" dirty="0">
                        <a:solidFill>
                          <a:schemeClr val="tx1"/>
                        </a:solidFill>
                        <a:latin typeface="+mn-lt"/>
                        <a:ea typeface="+mn-ea"/>
                        <a:cs typeface="+mn-cs"/>
                      </a:endParaRP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81</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49</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36</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170</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05344" y="952640"/>
            <a:ext cx="8250827" cy="1111292"/>
          </a:xfrm>
        </p:spPr>
        <p:txBody>
          <a:bodyPr/>
          <a:lstStyle/>
          <a:p>
            <a:pPr marL="0" indent="0" algn="just">
              <a:buNone/>
            </a:pPr>
            <a:r>
              <a:rPr lang="en-IN" dirty="0"/>
              <a:t>Fairly large deviations are noted for the third applicant, which might be reduced by increasing the value of the additive component of the transformation, a. Thus a model with a=41 and b=-1 will now be tried.</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27629566"/>
              </p:ext>
            </p:extLst>
          </p:nvPr>
        </p:nvGraphicFramePr>
        <p:xfrm>
          <a:off x="1215978" y="2177485"/>
          <a:ext cx="5943600" cy="2668834"/>
        </p:xfrm>
        <a:graphic>
          <a:graphicData uri="http://schemas.openxmlformats.org/drawingml/2006/table">
            <a:tbl>
              <a:tblPr/>
              <a:tblGrid>
                <a:gridCol w="1188720"/>
                <a:gridCol w="1188720"/>
                <a:gridCol w="1188720"/>
                <a:gridCol w="1188720"/>
                <a:gridCol w="1188720"/>
              </a:tblGrid>
              <a:tr h="381262">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=a+bX</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(Y</a:t>
                      </a:r>
                      <a:r>
                        <a:rPr lang="en-IN" baseline="-25000" dirty="0"/>
                        <a:t>i</a:t>
                      </a:r>
                      <a:r>
                        <a:rPr lang="en-IN" dirty="0"/>
                        <a:t>-</a:t>
                      </a:r>
                      <a:r>
                        <a:rPr lang="en-IN" dirty="0" err="1"/>
                        <a:t>Y'</a:t>
                      </a:r>
                      <a:r>
                        <a:rPr lang="en-IN" baseline="-25000" dirty="0" err="1"/>
                        <a:t>i</a:t>
                      </a:r>
                      <a:r>
                        <a:rPr lang="en-IN" dirty="0"/>
                        <a:t>)</a:t>
                      </a:r>
                      <a:r>
                        <a:rPr lang="en-IN" baseline="30000" dirty="0"/>
                        <a:t>2</a:t>
                      </a:r>
                      <a:endParaRPr lang="en-IN" dirty="0"/>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55</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836023" y="4922911"/>
            <a:ext cx="7145383" cy="369332"/>
          </a:xfrm>
          <a:prstGeom prst="rect">
            <a:avLst/>
          </a:prstGeom>
          <a:noFill/>
        </p:spPr>
        <p:txBody>
          <a:bodyPr wrap="square" rtlCol="0">
            <a:spAutoFit/>
          </a:bodyPr>
          <a:lstStyle/>
          <a:p>
            <a:r>
              <a:rPr lang="en-US" dirty="0" smtClean="0"/>
              <a:t>It is still a better solution than previous </a:t>
            </a:r>
            <a:endParaRPr lang="en-IN" dirty="0"/>
          </a:p>
        </p:txBody>
      </p:sp>
      <p:sp>
        <p:nvSpPr>
          <p:cNvPr id="8" name="TextBox 7"/>
          <p:cNvSpPr txBox="1"/>
          <p:nvPr/>
        </p:nvSpPr>
        <p:spPr>
          <a:xfrm>
            <a:off x="2338250" y="5680557"/>
            <a:ext cx="3853543" cy="369332"/>
          </a:xfrm>
          <a:prstGeom prst="rect">
            <a:avLst/>
          </a:prstGeom>
          <a:noFill/>
        </p:spPr>
        <p:txBody>
          <a:bodyPr wrap="square" rtlCol="0">
            <a:spAutoFit/>
          </a:bodyPr>
          <a:lstStyle/>
          <a:p>
            <a:r>
              <a:rPr lang="en-IN" dirty="0">
                <a:solidFill>
                  <a:srgbClr val="FF0000"/>
                </a:solidFill>
              </a:rPr>
              <a:t>"When do we know when to stop?"</a:t>
            </a:r>
          </a:p>
        </p:txBody>
      </p:sp>
    </p:spTree>
    <p:extLst>
      <p:ext uri="{BB962C8B-B14F-4D97-AF65-F5344CB8AC3E}">
        <p14:creationId xmlns:p14="http://schemas.microsoft.com/office/powerpoint/2010/main" val="118674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92780" y="861199"/>
            <a:ext cx="7921625" cy="549589"/>
          </a:xfrm>
        </p:spPr>
        <p:txBody>
          <a:bodyPr/>
          <a:lstStyle/>
          <a:p>
            <a:pPr marL="0" indent="0">
              <a:buNone/>
            </a:pPr>
            <a:r>
              <a:rPr lang="en-IN" dirty="0"/>
              <a:t>The </a:t>
            </a:r>
            <a:r>
              <a:rPr lang="en-IN" dirty="0" smtClean="0"/>
              <a:t>mathematical problem can be stated as </a:t>
            </a:r>
            <a:r>
              <a:rPr lang="en-IN" dirty="0"/>
              <a:t>follows</a:t>
            </a:r>
            <a:r>
              <a:rPr lang="en-IN" dirty="0" smtClean="0"/>
              <a:t>:</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680" y="1926491"/>
            <a:ext cx="1337310" cy="71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23010" y="1280160"/>
            <a:ext cx="6061166" cy="646331"/>
          </a:xfrm>
          <a:prstGeom prst="rect">
            <a:avLst/>
          </a:prstGeom>
          <a:noFill/>
        </p:spPr>
        <p:txBody>
          <a:bodyPr wrap="square" rtlCol="0">
            <a:spAutoFit/>
          </a:bodyPr>
          <a:lstStyle/>
          <a:p>
            <a:r>
              <a:rPr lang="en-IN" dirty="0"/>
              <a:t> "The values of a and b in the linear model </a:t>
            </a:r>
            <a:r>
              <a:rPr lang="en-IN" dirty="0" err="1"/>
              <a:t>Y'</a:t>
            </a:r>
            <a:r>
              <a:rPr lang="en-IN" baseline="-25000" dirty="0" err="1"/>
              <a:t>i</a:t>
            </a:r>
            <a:r>
              <a:rPr lang="en-IN" dirty="0"/>
              <a:t> = a + b X</a:t>
            </a:r>
            <a:r>
              <a:rPr lang="en-IN" baseline="-25000" dirty="0"/>
              <a:t>i</a:t>
            </a:r>
            <a:r>
              <a:rPr lang="en-IN" dirty="0"/>
              <a:t> are to be found which minimize the algebraic expression </a:t>
            </a:r>
            <a:endParaRPr lang="en-IN"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9" y="2671209"/>
            <a:ext cx="8412480" cy="256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228" y="5232753"/>
            <a:ext cx="2958057" cy="10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61919778"/>
              </p:ext>
            </p:extLst>
          </p:nvPr>
        </p:nvGraphicFramePr>
        <p:xfrm>
          <a:off x="953953" y="2065110"/>
          <a:ext cx="6766195" cy="2320290"/>
        </p:xfrm>
        <a:graphic>
          <a:graphicData uri="http://schemas.openxmlformats.org/drawingml/2006/table">
            <a:tbl>
              <a:tblPr/>
              <a:tblGrid>
                <a:gridCol w="1353239"/>
                <a:gridCol w="1353239"/>
                <a:gridCol w="1353239"/>
                <a:gridCol w="1353239"/>
                <a:gridCol w="1353239"/>
              </a:tblGrid>
              <a:tr h="0">
                <a:tc>
                  <a:txBody>
                    <a:bodyPr/>
                    <a:lstStyle/>
                    <a:p>
                      <a:pPr algn="ctr"/>
                      <a:endParaRPr lang="en-IN" dirty="0"/>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baseline="30000"/>
                        <a:t>2</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299</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20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18</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360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350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1089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330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27</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405</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pPr algn="ctr"/>
                      <a:r>
                        <a:rPr lang="en-IN"/>
                        <a:t>SUM</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91</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1983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1744</a:t>
                      </a:r>
                    </a:p>
                  </a:txBody>
                  <a:tcPr marL="28575" marR="28575" marT="28575" marB="28575" anchor="ctr">
                    <a:lnL>
                      <a:noFill/>
                    </a:lnL>
                    <a:lnR>
                      <a:noFill/>
                    </a:lnR>
                    <a:lnT>
                      <a:noFill/>
                    </a:lnT>
                    <a:lnB>
                      <a:noFill/>
                    </a:lnB>
                    <a:solidFill>
                      <a:schemeClr val="tx2">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75" y="1004660"/>
            <a:ext cx="295751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41" y="4545874"/>
            <a:ext cx="3004456"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69" y="291737"/>
            <a:ext cx="7921625" cy="701040"/>
          </a:xfrm>
        </p:spPr>
        <p:txBody>
          <a:bodyPr/>
          <a:lstStyle/>
          <a:p>
            <a:r>
              <a:rPr lang="en-IN" dirty="0"/>
              <a:t>Regression models</a:t>
            </a:r>
          </a:p>
        </p:txBody>
      </p:sp>
      <p:sp>
        <p:nvSpPr>
          <p:cNvPr id="3" name="Content Placeholder 2"/>
          <p:cNvSpPr>
            <a:spLocks noGrp="1"/>
          </p:cNvSpPr>
          <p:nvPr>
            <p:ph idx="1"/>
          </p:nvPr>
        </p:nvSpPr>
        <p:spPr>
          <a:xfrm>
            <a:off x="422912" y="1161644"/>
            <a:ext cx="8355328" cy="4755830"/>
          </a:xfrm>
        </p:spPr>
        <p:txBody>
          <a:bodyPr/>
          <a:lstStyle/>
          <a:p>
            <a:pPr algn="just"/>
            <a:r>
              <a:rPr lang="en-IN" dirty="0"/>
              <a:t>Regression models are used to predict one variable from one or more other variables. </a:t>
            </a:r>
            <a:endParaRPr lang="en-IN" dirty="0" smtClean="0"/>
          </a:p>
          <a:p>
            <a:pPr algn="just"/>
            <a:r>
              <a:rPr lang="en-IN" dirty="0" smtClean="0"/>
              <a:t>Regression </a:t>
            </a:r>
            <a:r>
              <a:rPr lang="en-IN" dirty="0"/>
              <a:t>models provide the scientist with a powerful tool, allowing predictions about past, present, or future events to be made with information about past or present events</a:t>
            </a:r>
            <a:r>
              <a:rPr lang="en-IN" dirty="0" smtClean="0"/>
              <a:t>.</a:t>
            </a:r>
          </a:p>
          <a:p>
            <a:pPr algn="just"/>
            <a:r>
              <a:rPr lang="en-IN" dirty="0" smtClean="0"/>
              <a:t>The </a:t>
            </a:r>
            <a:r>
              <a:rPr lang="en-IN" dirty="0"/>
              <a:t>scientist employs these models either because it is less expensive in terms of time and/or money to collect the information to make the predictions than to collect the information about the event itself, or, more likely, because the event to be predicted will occur in some future time. </a:t>
            </a:r>
            <a:endParaRPr lang="en-IN" dirty="0" smtClean="0"/>
          </a:p>
          <a:p>
            <a:pPr algn="just"/>
            <a:r>
              <a:rPr lang="en-IN" dirty="0"/>
              <a:t>It is also worth </a:t>
            </a:r>
            <a:r>
              <a:rPr lang="en-IN" dirty="0" smtClean="0"/>
              <a:t>noting  here  </a:t>
            </a:r>
            <a:r>
              <a:rPr lang="en-IN" dirty="0"/>
              <a:t>that regression models do not make decisions for </a:t>
            </a:r>
            <a:r>
              <a:rPr lang="en-IN" dirty="0" smtClean="0"/>
              <a:t>scientists. </a:t>
            </a:r>
            <a:r>
              <a:rPr lang="en-IN" dirty="0"/>
              <a:t>Regression models are a source of information about the world. In order to use them wisely, it is important to understand how they work.</a:t>
            </a:r>
          </a:p>
          <a:p>
            <a:pPr algn="just"/>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9865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057546"/>
            <a:ext cx="3553097"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621" y="3411992"/>
            <a:ext cx="3161211" cy="186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7645" y="5460273"/>
            <a:ext cx="7302138" cy="646331"/>
          </a:xfrm>
          <a:prstGeom prst="rect">
            <a:avLst/>
          </a:prstGeom>
          <a:noFill/>
        </p:spPr>
        <p:txBody>
          <a:bodyPr wrap="square" rtlCol="0">
            <a:spAutoFit/>
          </a:bodyPr>
          <a:lstStyle/>
          <a:p>
            <a:r>
              <a:rPr lang="en-IN" dirty="0"/>
              <a:t>This procedure results in an "optimal" model. That is, no other values of a and b will yield a smaller sum of squared deviations.</a:t>
            </a:r>
          </a:p>
        </p:txBody>
      </p:sp>
    </p:spTree>
    <p:extLst>
      <p:ext uri="{BB962C8B-B14F-4D97-AF65-F5344CB8AC3E}">
        <p14:creationId xmlns:p14="http://schemas.microsoft.com/office/powerpoint/2010/main" val="118674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316" y="1084737"/>
            <a:ext cx="7427410"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220" y="265611"/>
            <a:ext cx="7921625" cy="714103"/>
          </a:xfrm>
        </p:spPr>
        <p:txBody>
          <a:bodyPr/>
          <a:lstStyle/>
          <a:p>
            <a:r>
              <a:rPr lang="en-IN" dirty="0"/>
              <a:t>THE STANDARD ERROR OF ESTIMATE</a:t>
            </a:r>
            <a:br>
              <a:rPr lang="en-IN" dirty="0"/>
            </a:br>
            <a:endParaRPr lang="en-IN" dirty="0"/>
          </a:p>
        </p:txBody>
      </p:sp>
      <p:sp>
        <p:nvSpPr>
          <p:cNvPr id="3" name="Content Placeholder 2"/>
          <p:cNvSpPr>
            <a:spLocks noGrp="1"/>
          </p:cNvSpPr>
          <p:nvPr>
            <p:ph idx="1"/>
          </p:nvPr>
        </p:nvSpPr>
        <p:spPr>
          <a:xfrm>
            <a:off x="200843" y="1096330"/>
            <a:ext cx="7921625" cy="366710"/>
          </a:xfrm>
        </p:spPr>
        <p:txBody>
          <a:bodyPr/>
          <a:lstStyle/>
          <a:p>
            <a:r>
              <a:rPr lang="en-IN" dirty="0" smtClean="0"/>
              <a:t>The standard error of estimate is a measure of error in prediction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76" y="1542233"/>
            <a:ext cx="166891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4484" y="2442754"/>
            <a:ext cx="7667897" cy="2800767"/>
          </a:xfrm>
          <a:prstGeom prst="rect">
            <a:avLst/>
          </a:prstGeom>
          <a:noFill/>
        </p:spPr>
        <p:txBody>
          <a:bodyPr wrap="square" rtlCol="0">
            <a:spAutoFit/>
          </a:bodyPr>
          <a:lstStyle/>
          <a:p>
            <a:r>
              <a:rPr lang="en-IN" sz="1600" dirty="0"/>
              <a:t>The standard error of estimate is a standard deviation type of measure. Note the similarity of the definitional formula of the standard deviation of Y to the definitional formula for the standard error of measurement.</a:t>
            </a:r>
          </a:p>
          <a:p>
            <a:endParaRPr lang="en-IN" sz="1600" dirty="0" smtClean="0"/>
          </a:p>
          <a:p>
            <a:endParaRPr lang="en-IN" sz="1600" dirty="0"/>
          </a:p>
          <a:p>
            <a:r>
              <a:rPr lang="en-IN" sz="1600" dirty="0" smtClean="0"/>
              <a:t>Two </a:t>
            </a:r>
            <a:r>
              <a:rPr lang="en-IN" sz="1600" dirty="0"/>
              <a:t>differences appear. </a:t>
            </a:r>
            <a:endParaRPr lang="en-IN" sz="1600" dirty="0" smtClean="0"/>
          </a:p>
          <a:p>
            <a:pPr marL="285750" indent="-285750">
              <a:buFont typeface="Arial" pitchFamily="34" charset="0"/>
              <a:buChar char="•"/>
            </a:pPr>
            <a:r>
              <a:rPr lang="en-IN" sz="1600" dirty="0" smtClean="0"/>
              <a:t>First</a:t>
            </a:r>
            <a:r>
              <a:rPr lang="en-IN" sz="1600" dirty="0"/>
              <a:t>, the standard error of measurement divides the sum of squared deviations by N-2, rather than N-1. </a:t>
            </a:r>
            <a:endParaRPr lang="en-IN" sz="1600" dirty="0" smtClean="0"/>
          </a:p>
          <a:p>
            <a:pPr marL="285750" indent="-285750">
              <a:buFont typeface="Arial" pitchFamily="34" charset="0"/>
              <a:buChar char="•"/>
            </a:pPr>
            <a:endParaRPr lang="en-IN" sz="1600" dirty="0" smtClean="0"/>
          </a:p>
          <a:p>
            <a:pPr marL="285750" indent="-285750">
              <a:buFont typeface="Arial" pitchFamily="34" charset="0"/>
              <a:buChar char="•"/>
            </a:pPr>
            <a:r>
              <a:rPr lang="en-IN" sz="1600" dirty="0" smtClean="0"/>
              <a:t>Second</a:t>
            </a:r>
            <a:r>
              <a:rPr lang="en-IN" sz="1600" dirty="0"/>
              <a:t>, the standard error of measurement finds the sum of squared differences around a predicted value of Y, rather than the mean. </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443" y="5341983"/>
            <a:ext cx="1599951" cy="83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26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smtClean="0"/>
              <a:t>Conditional </a:t>
            </a:r>
            <a:r>
              <a:rPr lang="en-IN" dirty="0"/>
              <a:t>distribution</a:t>
            </a:r>
          </a:p>
        </p:txBody>
      </p:sp>
      <p:sp>
        <p:nvSpPr>
          <p:cNvPr id="3" name="Content Placeholder 2"/>
          <p:cNvSpPr>
            <a:spLocks noGrp="1"/>
          </p:cNvSpPr>
          <p:nvPr>
            <p:ph idx="1"/>
          </p:nvPr>
        </p:nvSpPr>
        <p:spPr>
          <a:xfrm>
            <a:off x="305346" y="887324"/>
            <a:ext cx="8538208" cy="2718025"/>
          </a:xfrm>
        </p:spPr>
        <p:txBody>
          <a:bodyPr/>
          <a:lstStyle/>
          <a:p>
            <a:pPr marL="0" indent="0">
              <a:buNone/>
            </a:pPr>
            <a:r>
              <a:rPr lang="en-IN" sz="1600" dirty="0"/>
              <a:t>A conditional distribution is a distribution of a variable given a particular value of another variable. For example, a conditional distribution of number of widgets made exists for each possible value of number of seconds to put the form board together. Conceptually, suppose that an infinite number of applicants had made the same score of 18 on the form board test. If everyone was hired, not everyone make the same number of widgets three months later. The distribution of scores which results would be called the conditional distribution of Y (widgets) given X (form board). The relationship between X and Y in this case is often symbolized by Y |X. The conditional distribution of Y given that X was 18 would be symbolized as Y |X=18.</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300446" y="3653135"/>
            <a:ext cx="7772400" cy="923330"/>
          </a:xfrm>
          <a:prstGeom prst="rect">
            <a:avLst/>
          </a:prstGeom>
          <a:noFill/>
        </p:spPr>
        <p:txBody>
          <a:bodyPr wrap="square" rtlCol="0">
            <a:spAutoFit/>
          </a:bodyPr>
          <a:lstStyle/>
          <a:p>
            <a:r>
              <a:rPr lang="en-IN" dirty="0"/>
              <a:t>It is possible to model the conditional distribution with the normal curve. In order to create a normal curve model, it is necessary to estimate the values of the parameters of the model</a:t>
            </a:r>
            <a:r>
              <a:rPr lang="en-IN" dirty="0" smtClean="0"/>
              <a:t>, mu and sigma.</a:t>
            </a:r>
          </a:p>
        </p:txBody>
      </p:sp>
      <p:sp>
        <p:nvSpPr>
          <p:cNvPr id="7" name="TextBox 6"/>
          <p:cNvSpPr txBox="1"/>
          <p:nvPr/>
        </p:nvSpPr>
        <p:spPr>
          <a:xfrm>
            <a:off x="2351316" y="4872446"/>
            <a:ext cx="4362994" cy="369332"/>
          </a:xfrm>
          <a:prstGeom prst="rect">
            <a:avLst/>
          </a:prstGeom>
          <a:noFill/>
        </p:spPr>
        <p:txBody>
          <a:bodyPr wrap="square" rtlCol="0">
            <a:spAutoFit/>
          </a:bodyPr>
          <a:lstStyle/>
          <a:p>
            <a:r>
              <a:rPr lang="en-US" dirty="0"/>
              <a:t> </a:t>
            </a:r>
            <a:r>
              <a:rPr lang="en-US" dirty="0" smtClean="0"/>
              <a:t>for x=18, y=mu=</a:t>
            </a:r>
            <a:r>
              <a:rPr lang="en-IN" dirty="0"/>
              <a:t> 40.01-.</a:t>
            </a:r>
            <a:r>
              <a:rPr lang="en-IN" dirty="0" smtClean="0"/>
              <a:t>957*18=  22.78</a:t>
            </a:r>
            <a:endParaRPr lang="en-IN" dirty="0"/>
          </a:p>
        </p:txBody>
      </p:sp>
      <p:sp>
        <p:nvSpPr>
          <p:cNvPr id="8" name="TextBox 7"/>
          <p:cNvSpPr txBox="1"/>
          <p:nvPr/>
        </p:nvSpPr>
        <p:spPr>
          <a:xfrm>
            <a:off x="627017" y="5499463"/>
            <a:ext cx="7720149" cy="646331"/>
          </a:xfrm>
          <a:prstGeom prst="rect">
            <a:avLst/>
          </a:prstGeom>
          <a:noFill/>
        </p:spPr>
        <p:txBody>
          <a:bodyPr wrap="square" rtlCol="0">
            <a:spAutoFit/>
          </a:bodyPr>
          <a:lstStyle/>
          <a:p>
            <a:r>
              <a:rPr lang="en-IN" dirty="0"/>
              <a:t>The standard error of estimate is often used as an estimate of </a:t>
            </a:r>
            <a:r>
              <a:rPr lang="en-IN" dirty="0"/>
              <a:t>d</a:t>
            </a:r>
            <a:r>
              <a:rPr lang="en-IN" dirty="0"/>
              <a:t> </a:t>
            </a:r>
            <a:r>
              <a:rPr lang="en-IN" baseline="-25000" dirty="0"/>
              <a:t>Y |X</a:t>
            </a:r>
            <a:r>
              <a:rPr lang="en-IN" dirty="0"/>
              <a:t> for all the conditional distributions</a:t>
            </a:r>
          </a:p>
        </p:txBody>
      </p:sp>
    </p:spTree>
    <p:extLst>
      <p:ext uri="{BB962C8B-B14F-4D97-AF65-F5344CB8AC3E}">
        <p14:creationId xmlns:p14="http://schemas.microsoft.com/office/powerpoint/2010/main" val="393925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Conditional distribution</a:t>
            </a:r>
          </a:p>
        </p:txBody>
      </p:sp>
      <p:sp>
        <p:nvSpPr>
          <p:cNvPr id="3" name="Content Placeholder 2"/>
          <p:cNvSpPr>
            <a:spLocks noGrp="1"/>
          </p:cNvSpPr>
          <p:nvPr>
            <p:ph idx="1"/>
          </p:nvPr>
        </p:nvSpPr>
        <p:spPr>
          <a:xfrm>
            <a:off x="305346" y="887324"/>
            <a:ext cx="8538208" cy="5539602"/>
          </a:xfrm>
        </p:spPr>
        <p:txBody>
          <a:bodyPr/>
          <a:lstStyle/>
          <a:p>
            <a:pPr marL="0" indent="0">
              <a:buNone/>
            </a:pPr>
            <a:r>
              <a:rPr lang="en-IN" dirty="0"/>
              <a:t>The standard error of estimate is often used as an estimate of </a:t>
            </a:r>
            <a:r>
              <a:rPr lang="en-IN" dirty="0" smtClean="0"/>
              <a:t> ‘sigma’ for </a:t>
            </a:r>
            <a:r>
              <a:rPr lang="en-IN" dirty="0"/>
              <a:t>all the conditional distributions. </a:t>
            </a:r>
            <a:endParaRPr lang="en-IN" dirty="0" smtClean="0"/>
          </a:p>
          <a:p>
            <a:pPr marL="0" indent="0">
              <a:buNone/>
            </a:pPr>
            <a:r>
              <a:rPr lang="en-IN" dirty="0" smtClean="0"/>
              <a:t>This </a:t>
            </a:r>
            <a:r>
              <a:rPr lang="en-IN" dirty="0"/>
              <a:t>assumes that all conditional distributions have the same value for this parameter. </a:t>
            </a:r>
            <a:endParaRPr lang="en-IN" dirty="0" smtClean="0"/>
          </a:p>
          <a:p>
            <a:pPr marL="0" indent="0">
              <a:buNone/>
            </a:pPr>
            <a:r>
              <a:rPr lang="en-IN" dirty="0" smtClean="0"/>
              <a:t>One </a:t>
            </a:r>
            <a:r>
              <a:rPr lang="en-IN" dirty="0"/>
              <a:t>interpretation of the standard error of estimate, then, is an estimate of the value of </a:t>
            </a:r>
            <a:r>
              <a:rPr lang="en-IN" dirty="0" smtClean="0"/>
              <a:t> ‘Sigma’ the ‘</a:t>
            </a:r>
            <a:r>
              <a:rPr lang="en-IN" dirty="0" err="1" smtClean="0"/>
              <a:t>Std</a:t>
            </a:r>
            <a:r>
              <a:rPr lang="en-IN" dirty="0" smtClean="0"/>
              <a:t> Deviation’ for </a:t>
            </a:r>
            <a:r>
              <a:rPr lang="en-IN" dirty="0"/>
              <a:t>all possible conditional distributions or values of X. </a:t>
            </a:r>
            <a:endParaRPr lang="en-IN" dirty="0" smtClean="0"/>
          </a:p>
          <a:p>
            <a:pPr marL="0" indent="0">
              <a:buNone/>
            </a:pPr>
            <a:r>
              <a:rPr lang="en-IN" dirty="0" smtClean="0"/>
              <a:t>The </a:t>
            </a:r>
            <a:r>
              <a:rPr lang="en-IN" dirty="0"/>
              <a:t>conditional distribution which results when X=18 is presented below.</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1506" name="Picture 2" descr="C:\Users\pb637910\Desktop\regress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68" y="3905793"/>
            <a:ext cx="6962503" cy="232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94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Conditional distribution</a:t>
            </a:r>
          </a:p>
        </p:txBody>
      </p:sp>
      <p:sp>
        <p:nvSpPr>
          <p:cNvPr id="3" name="Content Placeholder 2"/>
          <p:cNvSpPr>
            <a:spLocks noGrp="1"/>
          </p:cNvSpPr>
          <p:nvPr>
            <p:ph idx="1"/>
          </p:nvPr>
        </p:nvSpPr>
        <p:spPr>
          <a:xfrm>
            <a:off x="270238" y="822010"/>
            <a:ext cx="8538208" cy="1359487"/>
          </a:xfrm>
        </p:spPr>
        <p:txBody>
          <a:bodyPr/>
          <a:lstStyle/>
          <a:p>
            <a:pPr marL="0" indent="0">
              <a:buNone/>
            </a:pPr>
            <a:r>
              <a:rPr lang="en-IN" dirty="0"/>
              <a:t>It is somewhat difficult to visualize all possible conditional distributions in only two dimensions, although the following illustration attempts the relatively impossible. If a hill can be visualized with the middle being the regression line, the vision would be essentially correct.</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2530" name="Picture 2" descr="C:\Users\pb637910\Desktop\regress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0" y="2175509"/>
            <a:ext cx="7772400" cy="28014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5760" y="5212079"/>
            <a:ext cx="8347165" cy="923330"/>
          </a:xfrm>
          <a:prstGeom prst="rect">
            <a:avLst/>
          </a:prstGeom>
          <a:noFill/>
        </p:spPr>
        <p:txBody>
          <a:bodyPr wrap="square" rtlCol="0">
            <a:spAutoFit/>
          </a:bodyPr>
          <a:lstStyle/>
          <a:p>
            <a:r>
              <a:rPr lang="en-IN" dirty="0"/>
              <a:t>The conditional distribution is a model of the distribution of points around the regression line for a given value of X. The conditional distribution is important in this text mainly for the role it plays in computing an interval estimate</a:t>
            </a:r>
            <a:r>
              <a:rPr lang="en-IN" dirty="0" smtClean="0"/>
              <a:t>.</a:t>
            </a:r>
            <a:endParaRPr lang="en-IN" dirty="0"/>
          </a:p>
        </p:txBody>
      </p:sp>
    </p:spTree>
    <p:extLst>
      <p:ext uri="{BB962C8B-B14F-4D97-AF65-F5344CB8AC3E}">
        <p14:creationId xmlns:p14="http://schemas.microsoft.com/office/powerpoint/2010/main" val="393925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3" y="291737"/>
            <a:ext cx="7921625" cy="361405"/>
          </a:xfrm>
        </p:spPr>
        <p:txBody>
          <a:bodyPr/>
          <a:lstStyle/>
          <a:p>
            <a:r>
              <a:rPr lang="en-IN" dirty="0"/>
              <a:t>INTERVAL </a:t>
            </a:r>
            <a:r>
              <a:rPr lang="en-IN" dirty="0" smtClean="0"/>
              <a:t>ESTIMATES</a:t>
            </a:r>
            <a:endParaRPr lang="en-IN" dirty="0"/>
          </a:p>
        </p:txBody>
      </p:sp>
      <p:sp>
        <p:nvSpPr>
          <p:cNvPr id="3" name="Content Placeholder 2"/>
          <p:cNvSpPr>
            <a:spLocks noGrp="1"/>
          </p:cNvSpPr>
          <p:nvPr>
            <p:ph idx="1"/>
          </p:nvPr>
        </p:nvSpPr>
        <p:spPr>
          <a:xfrm>
            <a:off x="305346" y="887324"/>
            <a:ext cx="8538208" cy="3305853"/>
          </a:xfrm>
        </p:spPr>
        <p:txBody>
          <a:bodyPr/>
          <a:lstStyle/>
          <a:p>
            <a:pPr marL="0" indent="0" algn="just">
              <a:buNone/>
            </a:pPr>
            <a:r>
              <a:rPr lang="en-IN" sz="1600" dirty="0"/>
              <a:t>The error in prediction may be incorporated into the information given to the client by using interval estimates rather than point estimates. A point estimate is the predicted value of Y, Y'. While the point estimate gives the best possible prediction, as defined by the least squares criterion, the prediction is not perfect. The interval estimate presents two values; low and high, between which some percentage of the observed scores are likely to fall. For example, if a person applying for a position manufacturing widgets made a score of X=18 on the form board test, a point estimate of 22.78 would result from the application of the regression model and an interval estimate might be from 14.25 to 31.11. The interval computed is a 95 </a:t>
            </a:r>
            <a:r>
              <a:rPr lang="en-IN" sz="1600" dirty="0" smtClean="0"/>
              <a:t>per cent </a:t>
            </a:r>
            <a:r>
              <a:rPr lang="en-IN" sz="1600" dirty="0"/>
              <a:t>confidence interval. It could be said that 95 times out of 100 the number of widgets made per hour by an applicant making a score of 18 on the form board test would be between 14.25 and 31.11.</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842555" y="5777184"/>
            <a:ext cx="7654834" cy="615553"/>
          </a:xfrm>
          <a:prstGeom prst="rect">
            <a:avLst/>
          </a:prstGeom>
          <a:noFill/>
        </p:spPr>
        <p:txBody>
          <a:bodyPr wrap="square" rtlCol="0">
            <a:spAutoFit/>
          </a:bodyPr>
          <a:lstStyle/>
          <a:p>
            <a:r>
              <a:rPr lang="en-IN" sz="1600" dirty="0"/>
              <a:t>Other sizes of confidence intervals could be computed by changing the value of z.</a:t>
            </a:r>
          </a:p>
          <a:p>
            <a:endParaRPr lang="en-IN"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412" y="4196126"/>
            <a:ext cx="4067175" cy="158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25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INTERVAL ESTIMATES</a:t>
            </a:r>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06" y="317863"/>
            <a:ext cx="7921625" cy="609600"/>
          </a:xfrm>
        </p:spPr>
        <p:txBody>
          <a:bodyPr/>
          <a:lstStyle/>
          <a:p>
            <a:r>
              <a:rPr lang="en-US" dirty="0" smtClean="0"/>
              <a:t>Examples</a:t>
            </a:r>
            <a:endParaRPr lang="en-IN" dirty="0"/>
          </a:p>
        </p:txBody>
      </p:sp>
      <p:sp>
        <p:nvSpPr>
          <p:cNvPr id="3" name="Content Placeholder 2"/>
          <p:cNvSpPr>
            <a:spLocks noGrp="1"/>
          </p:cNvSpPr>
          <p:nvPr>
            <p:ph idx="1"/>
          </p:nvPr>
        </p:nvSpPr>
        <p:spPr>
          <a:xfrm>
            <a:off x="287382" y="1344524"/>
            <a:ext cx="8621485" cy="3619361"/>
          </a:xfrm>
        </p:spPr>
        <p:txBody>
          <a:bodyPr/>
          <a:lstStyle/>
          <a:p>
            <a:pPr marL="0" indent="0">
              <a:buNone/>
            </a:pPr>
            <a:r>
              <a:rPr lang="en-IN" b="1" dirty="0"/>
              <a:t>Manufacturing Widgets</a:t>
            </a:r>
          </a:p>
          <a:p>
            <a:pPr marL="0" indent="0">
              <a:lnSpc>
                <a:spcPct val="200000"/>
              </a:lnSpc>
              <a:buNone/>
            </a:pPr>
            <a:r>
              <a:rPr lang="en-IN" sz="1600" dirty="0"/>
              <a:t>A new plant to manufacture widgets is being located in a nearby community. The plant personnel officer advertises the employment opportunity and the next morning has 10,000 people waiting to apply for the 1,000 available jobs. It is important to select the 1,000 people who will make the best employees because training takes time and money and firing is difficult and bad for community relations. In order to provide information to help make the correct decisions, the personnel officer employs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019707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939259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APPLICATIONS</a:t>
            </a:r>
          </a:p>
        </p:txBody>
      </p:sp>
      <p:sp>
        <p:nvSpPr>
          <p:cNvPr id="5123" name="TextBox 7"/>
          <p:cNvSpPr txBox="1">
            <a:spLocks noChangeArrowheads="1"/>
          </p:cNvSpPr>
          <p:nvPr/>
        </p:nvSpPr>
        <p:spPr bwMode="auto">
          <a:xfrm>
            <a:off x="803275" y="1676400"/>
            <a:ext cx="8340725"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US" sz="2400"/>
              <a:t>Systems – facility or process, actual or planned</a:t>
            </a:r>
          </a:p>
          <a:p>
            <a:pPr algn="l"/>
            <a:endParaRPr lang="en-US" sz="2000" u="sng"/>
          </a:p>
          <a:p>
            <a:pPr algn="l"/>
            <a:r>
              <a:rPr lang="en-US" sz="2000" u="sng"/>
              <a:t>Examples</a:t>
            </a:r>
          </a:p>
          <a:p>
            <a:pPr lvl="1" algn="l"/>
            <a:r>
              <a:rPr lang="en-US" sz="2000"/>
              <a:t>Manufacturing facility</a:t>
            </a:r>
          </a:p>
          <a:p>
            <a:pPr lvl="1" algn="l">
              <a:lnSpc>
                <a:spcPct val="80000"/>
              </a:lnSpc>
            </a:pPr>
            <a:r>
              <a:rPr lang="en-US" sz="2000"/>
              <a:t>Bank operation</a:t>
            </a:r>
          </a:p>
          <a:p>
            <a:pPr lvl="1" algn="l">
              <a:lnSpc>
                <a:spcPct val="80000"/>
              </a:lnSpc>
            </a:pPr>
            <a:r>
              <a:rPr lang="en-US" sz="2000"/>
              <a:t>Airport operations (passengers, security, planes, crews, baggage)</a:t>
            </a:r>
          </a:p>
          <a:p>
            <a:pPr lvl="1" algn="l">
              <a:lnSpc>
                <a:spcPct val="80000"/>
              </a:lnSpc>
            </a:pPr>
            <a:r>
              <a:rPr lang="en-US" sz="2000"/>
              <a:t>Transportation/logistics/distribution operation</a:t>
            </a:r>
          </a:p>
          <a:p>
            <a:pPr lvl="1" algn="l">
              <a:lnSpc>
                <a:spcPct val="80000"/>
              </a:lnSpc>
            </a:pPr>
            <a:r>
              <a:rPr lang="en-US" sz="2000"/>
              <a:t>Hospital facilities (emergency room, operating room, admissions)</a:t>
            </a:r>
          </a:p>
          <a:p>
            <a:pPr lvl="1" algn="l">
              <a:lnSpc>
                <a:spcPct val="80000"/>
              </a:lnSpc>
            </a:pPr>
            <a:r>
              <a:rPr lang="en-US" sz="2000"/>
              <a:t>Computer network</a:t>
            </a:r>
          </a:p>
          <a:p>
            <a:pPr lvl="1" algn="l">
              <a:lnSpc>
                <a:spcPct val="80000"/>
              </a:lnSpc>
            </a:pPr>
            <a:r>
              <a:rPr lang="en-US" sz="2000"/>
              <a:t>Freeway system</a:t>
            </a:r>
          </a:p>
          <a:p>
            <a:pPr lvl="1" algn="l">
              <a:lnSpc>
                <a:spcPct val="80000"/>
              </a:lnSpc>
            </a:pPr>
            <a:r>
              <a:rPr lang="en-US" sz="2000"/>
              <a:t>Business process (insurance office)</a:t>
            </a:r>
          </a:p>
          <a:p>
            <a:pPr lvl="1" algn="l">
              <a:lnSpc>
                <a:spcPct val="80000"/>
              </a:lnSpc>
            </a:pPr>
            <a:r>
              <a:rPr lang="en-US" sz="2000"/>
              <a:t>Criminal justice system</a:t>
            </a:r>
          </a:p>
          <a:p>
            <a:pPr lvl="1" algn="l">
              <a:lnSpc>
                <a:spcPct val="80000"/>
              </a:lnSpc>
            </a:pPr>
            <a:r>
              <a:rPr lang="en-US" sz="2000"/>
              <a:t>Chemical plant</a:t>
            </a:r>
          </a:p>
          <a:p>
            <a:pPr lvl="1" algn="l">
              <a:lnSpc>
                <a:spcPct val="80000"/>
              </a:lnSpc>
            </a:pPr>
            <a:r>
              <a:rPr lang="en-US" sz="2000"/>
              <a:t>Fast-food restaurant</a:t>
            </a:r>
          </a:p>
          <a:p>
            <a:pPr lvl="1" algn="l">
              <a:lnSpc>
                <a:spcPct val="80000"/>
              </a:lnSpc>
            </a:pPr>
            <a:r>
              <a:rPr lang="en-US" sz="2000"/>
              <a:t>Supermarket</a:t>
            </a:r>
          </a:p>
          <a:p>
            <a:pPr lvl="1" algn="l">
              <a:lnSpc>
                <a:spcPct val="80000"/>
              </a:lnSpc>
            </a:pPr>
            <a:r>
              <a:rPr lang="en-US" sz="2000"/>
              <a:t>Theme park</a:t>
            </a:r>
          </a:p>
          <a:p>
            <a:pPr lvl="1" algn="l">
              <a:lnSpc>
                <a:spcPct val="80000"/>
              </a:lnSpc>
            </a:pPr>
            <a:r>
              <a:rPr lang="en-US" sz="2000"/>
              <a:t>Emergency-response system </a:t>
            </a:r>
          </a:p>
        </p:txBody>
      </p:sp>
    </p:spTree>
    <p:extLst>
      <p:ext uri="{BB962C8B-B14F-4D97-AF65-F5344CB8AC3E}">
        <p14:creationId xmlns:p14="http://schemas.microsoft.com/office/powerpoint/2010/main" val="2047878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sz="4000" smtClean="0"/>
              <a:t>SYSTEM</a:t>
            </a:r>
            <a:endParaRPr lang="en-AU" smtClean="0"/>
          </a:p>
        </p:txBody>
      </p:sp>
      <p:sp>
        <p:nvSpPr>
          <p:cNvPr id="6147" name="Rectangle 3"/>
          <p:cNvSpPr>
            <a:spLocks noGrp="1" noChangeArrowheads="1"/>
          </p:cNvSpPr>
          <p:nvPr>
            <p:ph type="body" idx="1"/>
          </p:nvPr>
        </p:nvSpPr>
        <p:spPr>
          <a:xfrm>
            <a:off x="609600" y="1600200"/>
            <a:ext cx="7772400" cy="4114800"/>
          </a:xfrm>
        </p:spPr>
        <p:txBody>
          <a:bodyPr/>
          <a:lstStyle/>
          <a:p>
            <a:pPr>
              <a:lnSpc>
                <a:spcPct val="90000"/>
              </a:lnSpc>
            </a:pPr>
            <a:r>
              <a:rPr lang="en-AU" sz="2800" smtClean="0"/>
              <a:t>A set of interacting components or entities operating together to achieve a common goal or objective.</a:t>
            </a:r>
          </a:p>
          <a:p>
            <a:pPr>
              <a:lnSpc>
                <a:spcPct val="90000"/>
              </a:lnSpc>
            </a:pPr>
            <a:r>
              <a:rPr lang="en-AU" sz="2800" smtClean="0"/>
              <a:t>Examples:</a:t>
            </a:r>
          </a:p>
          <a:p>
            <a:pPr lvl="1">
              <a:lnSpc>
                <a:spcPct val="90000"/>
              </a:lnSpc>
            </a:pPr>
            <a:r>
              <a:rPr lang="en-AU" sz="2400" smtClean="0"/>
              <a:t>A manufacturing system with its machine centers, inventories, conveyor belts, production schedule, items produced.</a:t>
            </a:r>
          </a:p>
          <a:p>
            <a:pPr lvl="1">
              <a:lnSpc>
                <a:spcPct val="90000"/>
              </a:lnSpc>
            </a:pPr>
            <a:r>
              <a:rPr lang="en-AU" sz="2400" smtClean="0"/>
              <a:t>A telecommunication system with its messages, communication network servers.</a:t>
            </a:r>
          </a:p>
          <a:p>
            <a:pPr lvl="1">
              <a:lnSpc>
                <a:spcPct val="90000"/>
              </a:lnSpc>
            </a:pPr>
            <a:r>
              <a:rPr lang="en-AU" sz="2400" smtClean="0"/>
              <a:t>A theme park with rides, workers, …</a:t>
            </a:r>
          </a:p>
        </p:txBody>
      </p:sp>
      <p:sp>
        <p:nvSpPr>
          <p:cNvPr id="6148" name="AutoShape 5"/>
          <p:cNvSpPr>
            <a:spLocks noChangeArrowheads="1"/>
          </p:cNvSpPr>
          <p:nvPr/>
        </p:nvSpPr>
        <p:spPr bwMode="auto">
          <a:xfrm>
            <a:off x="539750" y="5661025"/>
            <a:ext cx="7993063" cy="720725"/>
          </a:xfrm>
          <a:prstGeom prst="horizontalScroll">
            <a:avLst>
              <a:gd name="adj" fmla="val 12500"/>
            </a:avLst>
          </a:prstGeom>
          <a:solidFill>
            <a:srgbClr val="CC0066"/>
          </a:solidFill>
          <a:ln w="12700" cap="sq">
            <a:solidFill>
              <a:schemeClr val="tx1"/>
            </a:solidFill>
            <a:round/>
            <a:headEnd type="none" w="sm" len="sm"/>
            <a:tailEnd type="none" w="sm" len="sm"/>
          </a:ln>
        </p:spPr>
        <p:txBody>
          <a:bodyPr wrap="none" anchor="ctr"/>
          <a:lstStyle/>
          <a:p>
            <a:r>
              <a:rPr lang="en-US" sz="2000"/>
              <a:t>REAL WORLD SYSTEMS OF INTEREST ARE HIGHLY COMPLEX!!!</a:t>
            </a:r>
          </a:p>
        </p:txBody>
      </p:sp>
    </p:spTree>
    <p:extLst>
      <p:ext uri="{BB962C8B-B14F-4D97-AF65-F5344CB8AC3E}">
        <p14:creationId xmlns:p14="http://schemas.microsoft.com/office/powerpoint/2010/main" val="329263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584200"/>
            <a:ext cx="7772400" cy="1143000"/>
          </a:xfrm>
        </p:spPr>
        <p:txBody>
          <a:bodyPr/>
          <a:lstStyle/>
          <a:p>
            <a:r>
              <a:rPr lang="en-US" sz="3600" smtClean="0"/>
              <a:t>WHY &amp; HOW TO STUDY A SYSTEM</a:t>
            </a:r>
          </a:p>
        </p:txBody>
      </p:sp>
      <p:sp>
        <p:nvSpPr>
          <p:cNvPr id="7171" name="Oval 3"/>
          <p:cNvSpPr>
            <a:spLocks noChangeArrowheads="1"/>
          </p:cNvSpPr>
          <p:nvPr/>
        </p:nvSpPr>
        <p:spPr bwMode="auto">
          <a:xfrm>
            <a:off x="3962400" y="2679700"/>
            <a:ext cx="1600200" cy="762000"/>
          </a:xfrm>
          <a:prstGeom prst="ellipse">
            <a:avLst/>
          </a:prstGeom>
          <a:solidFill>
            <a:schemeClr val="accent1"/>
          </a:solidFill>
          <a:ln w="12700" cap="sq">
            <a:solidFill>
              <a:schemeClr val="tx1"/>
            </a:solidFill>
            <a:round/>
            <a:headEnd type="none" w="sm" len="sm"/>
            <a:tailEnd type="none" w="sm" len="sm"/>
          </a:ln>
        </p:spPr>
        <p:txBody>
          <a:bodyPr wrap="none" anchor="ctr"/>
          <a:lstStyle/>
          <a:p>
            <a:r>
              <a:rPr lang="en-US"/>
              <a:t>System</a:t>
            </a:r>
          </a:p>
        </p:txBody>
      </p:sp>
      <p:sp>
        <p:nvSpPr>
          <p:cNvPr id="7172" name="Rectangle 4"/>
          <p:cNvSpPr>
            <a:spLocks noChangeArrowheads="1"/>
          </p:cNvSpPr>
          <p:nvPr/>
        </p:nvSpPr>
        <p:spPr bwMode="auto">
          <a:xfrm>
            <a:off x="887413" y="3898900"/>
            <a:ext cx="12192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t>
            </a:r>
          </a:p>
          <a:p>
            <a:r>
              <a:rPr lang="en-US"/>
              <a:t>with the</a:t>
            </a:r>
          </a:p>
          <a:p>
            <a:r>
              <a:rPr lang="en-US"/>
              <a:t>actual system</a:t>
            </a:r>
          </a:p>
        </p:txBody>
      </p:sp>
      <p:sp>
        <p:nvSpPr>
          <p:cNvPr id="7173" name="Rectangle 5"/>
          <p:cNvSpPr>
            <a:spLocks noChangeArrowheads="1"/>
          </p:cNvSpPr>
          <p:nvPr/>
        </p:nvSpPr>
        <p:spPr bwMode="auto">
          <a:xfrm>
            <a:off x="5943600" y="3898900"/>
            <a:ext cx="1843088"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 with a </a:t>
            </a:r>
          </a:p>
          <a:p>
            <a:r>
              <a:rPr lang="en-US" u="sng"/>
              <a:t>mathematical model</a:t>
            </a:r>
          </a:p>
          <a:p>
            <a:r>
              <a:rPr lang="en-US"/>
              <a:t>of the system</a:t>
            </a:r>
          </a:p>
        </p:txBody>
      </p:sp>
      <p:sp>
        <p:nvSpPr>
          <p:cNvPr id="7174" name="Rectangle 6"/>
          <p:cNvSpPr>
            <a:spLocks noChangeArrowheads="1"/>
          </p:cNvSpPr>
          <p:nvPr/>
        </p:nvSpPr>
        <p:spPr bwMode="auto">
          <a:xfrm>
            <a:off x="4419600" y="5118100"/>
            <a:ext cx="12192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Mathematical</a:t>
            </a:r>
          </a:p>
          <a:p>
            <a:r>
              <a:rPr lang="en-US"/>
              <a:t>Analysis</a:t>
            </a:r>
          </a:p>
        </p:txBody>
      </p:sp>
      <p:sp>
        <p:nvSpPr>
          <p:cNvPr id="7175" name="Rectangle 7"/>
          <p:cNvSpPr>
            <a:spLocks noChangeArrowheads="1"/>
          </p:cNvSpPr>
          <p:nvPr/>
        </p:nvSpPr>
        <p:spPr bwMode="auto">
          <a:xfrm>
            <a:off x="7391400" y="5118100"/>
            <a:ext cx="12192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Simulation</a:t>
            </a:r>
          </a:p>
        </p:txBody>
      </p:sp>
      <p:sp>
        <p:nvSpPr>
          <p:cNvPr id="7176" name="Line 10"/>
          <p:cNvSpPr>
            <a:spLocks noChangeShapeType="1"/>
          </p:cNvSpPr>
          <p:nvPr/>
        </p:nvSpPr>
        <p:spPr bwMode="auto">
          <a:xfrm flipH="1">
            <a:off x="1509713" y="3213100"/>
            <a:ext cx="2452687" cy="63817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177" name="Line 11"/>
          <p:cNvSpPr>
            <a:spLocks noChangeShapeType="1"/>
          </p:cNvSpPr>
          <p:nvPr/>
        </p:nvSpPr>
        <p:spPr bwMode="auto">
          <a:xfrm>
            <a:off x="5486400" y="3213100"/>
            <a:ext cx="1066800" cy="685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178" name="Line 12"/>
          <p:cNvSpPr>
            <a:spLocks noChangeShapeType="1"/>
          </p:cNvSpPr>
          <p:nvPr/>
        </p:nvSpPr>
        <p:spPr bwMode="auto">
          <a:xfrm flipH="1">
            <a:off x="4953000" y="4660900"/>
            <a:ext cx="11430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179" name="Line 13"/>
          <p:cNvSpPr>
            <a:spLocks noChangeShapeType="1"/>
          </p:cNvSpPr>
          <p:nvPr/>
        </p:nvSpPr>
        <p:spPr bwMode="auto">
          <a:xfrm>
            <a:off x="6934200" y="4660900"/>
            <a:ext cx="10668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180" name="Text Box 16"/>
          <p:cNvSpPr txBox="1">
            <a:spLocks noChangeArrowheads="1"/>
          </p:cNvSpPr>
          <p:nvPr/>
        </p:nvSpPr>
        <p:spPr bwMode="auto">
          <a:xfrm>
            <a:off x="774700" y="1841500"/>
            <a:ext cx="7953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kumimoji="1" lang="en-US" sz="2800"/>
              <a:t>Measure/estimate performance</a:t>
            </a:r>
          </a:p>
          <a:p>
            <a:pPr algn="l"/>
            <a:r>
              <a:rPr kumimoji="1" lang="en-US" sz="2800"/>
              <a:t>Improve operation</a:t>
            </a:r>
          </a:p>
          <a:p>
            <a:pPr algn="l"/>
            <a:r>
              <a:rPr kumimoji="1" lang="en-US" sz="2800"/>
              <a:t>Prepare for failures</a:t>
            </a:r>
          </a:p>
        </p:txBody>
      </p:sp>
      <p:sp>
        <p:nvSpPr>
          <p:cNvPr id="7181" name="AutoShape 17"/>
          <p:cNvSpPr>
            <a:spLocks noChangeArrowheads="1"/>
          </p:cNvSpPr>
          <p:nvPr/>
        </p:nvSpPr>
        <p:spPr bwMode="auto">
          <a:xfrm>
            <a:off x="3375025" y="4895850"/>
            <a:ext cx="1049338" cy="1209675"/>
          </a:xfrm>
          <a:prstGeom prst="verticalScroll">
            <a:avLst>
              <a:gd name="adj" fmla="val 12500"/>
            </a:avLst>
          </a:prstGeom>
          <a:solidFill>
            <a:srgbClr val="CC0066"/>
          </a:solidFill>
          <a:ln w="12700" cap="sq">
            <a:solidFill>
              <a:schemeClr val="tx1"/>
            </a:solidFill>
            <a:round/>
            <a:headEnd type="none" w="sm" len="sm"/>
            <a:tailEnd type="none" w="sm" len="sm"/>
          </a:ln>
        </p:spPr>
        <p:txBody>
          <a:bodyPr wrap="none" anchor="ctr"/>
          <a:lstStyle/>
          <a:p>
            <a:endParaRPr lang="en-US"/>
          </a:p>
          <a:p>
            <a:r>
              <a:rPr lang="en-US"/>
              <a:t>IE 325</a:t>
            </a:r>
          </a:p>
          <a:p>
            <a:r>
              <a:rPr lang="en-US"/>
              <a:t>IE 202</a:t>
            </a:r>
          </a:p>
          <a:p>
            <a:r>
              <a:rPr lang="en-US"/>
              <a:t>IE 303</a:t>
            </a:r>
          </a:p>
          <a:p>
            <a:r>
              <a:rPr lang="en-US"/>
              <a:t>…</a:t>
            </a:r>
          </a:p>
          <a:p>
            <a:endParaRPr lang="en-US"/>
          </a:p>
        </p:txBody>
      </p:sp>
      <p:sp>
        <p:nvSpPr>
          <p:cNvPr id="7182" name="AutoShape 18"/>
          <p:cNvSpPr>
            <a:spLocks noChangeArrowheads="1"/>
          </p:cNvSpPr>
          <p:nvPr/>
        </p:nvSpPr>
        <p:spPr bwMode="auto">
          <a:xfrm>
            <a:off x="6332538" y="5205413"/>
            <a:ext cx="1049337" cy="549275"/>
          </a:xfrm>
          <a:prstGeom prst="verticalScroll">
            <a:avLst>
              <a:gd name="adj" fmla="val 12500"/>
            </a:avLst>
          </a:prstGeom>
          <a:solidFill>
            <a:srgbClr val="9900CC"/>
          </a:solidFill>
          <a:ln w="12700" cap="sq">
            <a:solidFill>
              <a:schemeClr val="tx1"/>
            </a:solidFill>
            <a:round/>
            <a:headEnd type="none" w="sm" len="sm"/>
            <a:tailEnd type="none" w="sm" len="sm"/>
          </a:ln>
        </p:spPr>
        <p:txBody>
          <a:bodyPr wrap="none" anchor="ctr"/>
          <a:lstStyle/>
          <a:p>
            <a:endParaRPr lang="en-US"/>
          </a:p>
          <a:p>
            <a:r>
              <a:rPr lang="en-US"/>
              <a:t>IE 324</a:t>
            </a:r>
          </a:p>
          <a:p>
            <a:endParaRPr lang="en-US"/>
          </a:p>
        </p:txBody>
      </p:sp>
      <p:sp>
        <p:nvSpPr>
          <p:cNvPr id="7183" name="Rectangle 5"/>
          <p:cNvSpPr>
            <a:spLocks noChangeArrowheads="1"/>
          </p:cNvSpPr>
          <p:nvPr/>
        </p:nvSpPr>
        <p:spPr bwMode="auto">
          <a:xfrm>
            <a:off x="3367088" y="3898900"/>
            <a:ext cx="16764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 with </a:t>
            </a:r>
          </a:p>
          <a:p>
            <a:r>
              <a:rPr lang="en-US"/>
              <a:t>a </a:t>
            </a:r>
            <a:r>
              <a:rPr lang="en-US" u="sng"/>
              <a:t>physical model</a:t>
            </a:r>
          </a:p>
          <a:p>
            <a:r>
              <a:rPr lang="en-US"/>
              <a:t>of the system</a:t>
            </a:r>
          </a:p>
        </p:txBody>
      </p:sp>
      <p:sp>
        <p:nvSpPr>
          <p:cNvPr id="7184" name="Line 10"/>
          <p:cNvSpPr>
            <a:spLocks noChangeShapeType="1"/>
          </p:cNvSpPr>
          <p:nvPr/>
        </p:nvSpPr>
        <p:spPr bwMode="auto">
          <a:xfrm flipH="1">
            <a:off x="4516438" y="3463925"/>
            <a:ext cx="263525" cy="40163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383081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25" y="209266"/>
            <a:ext cx="7921625" cy="773373"/>
          </a:xfrm>
        </p:spPr>
        <p:txBody>
          <a:bodyPr/>
          <a:lstStyle/>
          <a:p>
            <a:r>
              <a:rPr lang="en-AU" dirty="0" smtClean="0"/>
              <a:t>MATHEMATICAL MODEL</a:t>
            </a:r>
          </a:p>
        </p:txBody>
      </p:sp>
      <p:sp>
        <p:nvSpPr>
          <p:cNvPr id="8195" name="Rectangle 3"/>
          <p:cNvSpPr>
            <a:spLocks noGrp="1" noChangeArrowheads="1"/>
          </p:cNvSpPr>
          <p:nvPr>
            <p:ph type="body" idx="1"/>
          </p:nvPr>
        </p:nvSpPr>
        <p:spPr>
          <a:xfrm>
            <a:off x="179388" y="1312459"/>
            <a:ext cx="8964612" cy="5129283"/>
          </a:xfrm>
        </p:spPr>
        <p:txBody>
          <a:bodyPr/>
          <a:lstStyle/>
          <a:p>
            <a:r>
              <a:rPr lang="en-AU" sz="2800" dirty="0" smtClean="0"/>
              <a:t>An </a:t>
            </a:r>
            <a:r>
              <a:rPr lang="en-AU" sz="2800" u="sng" dirty="0" smtClean="0"/>
              <a:t>abstract</a:t>
            </a:r>
            <a:r>
              <a:rPr lang="en-AU" sz="2800" dirty="0" smtClean="0"/>
              <a:t> and </a:t>
            </a:r>
            <a:r>
              <a:rPr lang="en-AU" sz="2800" u="sng" dirty="0" smtClean="0"/>
              <a:t>simplified</a:t>
            </a:r>
            <a:r>
              <a:rPr lang="en-AU" sz="2800" dirty="0" smtClean="0"/>
              <a:t> representation of a system</a:t>
            </a:r>
          </a:p>
          <a:p>
            <a:r>
              <a:rPr lang="en-AU" sz="2800" dirty="0" smtClean="0"/>
              <a:t>Specifies</a:t>
            </a:r>
          </a:p>
          <a:p>
            <a:pPr lvl="1"/>
            <a:r>
              <a:rPr lang="en-AU" sz="2400" dirty="0" smtClean="0"/>
              <a:t>Important components</a:t>
            </a:r>
          </a:p>
          <a:p>
            <a:pPr lvl="1"/>
            <a:r>
              <a:rPr lang="en-AU" sz="2400" dirty="0" smtClean="0"/>
              <a:t>Assumptions/approximations about how the system works</a:t>
            </a:r>
          </a:p>
          <a:p>
            <a:r>
              <a:rPr lang="en-AU" sz="2800" dirty="0" smtClean="0"/>
              <a:t>Not an exact re-creation of the original system!</a:t>
            </a:r>
          </a:p>
          <a:p>
            <a:r>
              <a:rPr lang="en-AU" sz="2800" dirty="0" smtClean="0"/>
              <a:t>If model is simple enough, study it with Queueing Theory, Linear Programming, Differential Equations...</a:t>
            </a:r>
          </a:p>
          <a:p>
            <a:r>
              <a:rPr lang="en-AU" sz="2800" dirty="0" smtClean="0"/>
              <a:t>If model is complex, Simulation is the only way!!! </a:t>
            </a:r>
          </a:p>
          <a:p>
            <a:pPr lvl="1">
              <a:buFontTx/>
              <a:buNone/>
            </a:pPr>
            <a:endParaRPr lang="en-AU" sz="2400" dirty="0" smtClean="0"/>
          </a:p>
        </p:txBody>
      </p:sp>
    </p:spTree>
    <p:extLst>
      <p:ext uri="{BB962C8B-B14F-4D97-AF65-F5344CB8AC3E}">
        <p14:creationId xmlns:p14="http://schemas.microsoft.com/office/powerpoint/2010/main" val="10601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34595" y="203579"/>
            <a:ext cx="8337550" cy="77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AU" sz="2800" dirty="0">
                <a:solidFill>
                  <a:schemeClr val="tx2"/>
                </a:solidFill>
              </a:rPr>
              <a:t>GETTING ANSWERS FROM MODELS</a:t>
            </a:r>
          </a:p>
        </p:txBody>
      </p:sp>
      <p:sp>
        <p:nvSpPr>
          <p:cNvPr id="9219" name="Rectangle 3"/>
          <p:cNvSpPr>
            <a:spLocks noChangeArrowheads="1"/>
          </p:cNvSpPr>
          <p:nvPr/>
        </p:nvSpPr>
        <p:spPr bwMode="auto">
          <a:xfrm>
            <a:off x="838200" y="23241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endParaRPr lang="en-AU" sz="2400"/>
          </a:p>
        </p:txBody>
      </p:sp>
      <p:sp>
        <p:nvSpPr>
          <p:cNvPr id="9220" name="Rectangle 4"/>
          <p:cNvSpPr>
            <a:spLocks noChangeArrowheads="1"/>
          </p:cNvSpPr>
          <p:nvPr/>
        </p:nvSpPr>
        <p:spPr bwMode="auto">
          <a:xfrm>
            <a:off x="1143000" y="23241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endParaRPr lang="en-AU" sz="2400"/>
          </a:p>
        </p:txBody>
      </p:sp>
      <p:sp>
        <p:nvSpPr>
          <p:cNvPr id="9221" name="Rectangle 5"/>
          <p:cNvSpPr>
            <a:spLocks noChangeArrowheads="1"/>
          </p:cNvSpPr>
          <p:nvPr/>
        </p:nvSpPr>
        <p:spPr bwMode="auto">
          <a:xfrm>
            <a:off x="3505200" y="4762500"/>
            <a:ext cx="2362200" cy="114300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r>
              <a:rPr lang="en-AU" sz="3200" b="1"/>
              <a:t> MODEL</a:t>
            </a:r>
            <a:endParaRPr lang="en-AU" sz="3200"/>
          </a:p>
        </p:txBody>
      </p:sp>
      <p:sp>
        <p:nvSpPr>
          <p:cNvPr id="9222" name="AutoShape 7"/>
          <p:cNvSpPr>
            <a:spLocks noChangeArrowheads="1"/>
          </p:cNvSpPr>
          <p:nvPr/>
        </p:nvSpPr>
        <p:spPr bwMode="auto">
          <a:xfrm>
            <a:off x="2438400" y="5067300"/>
            <a:ext cx="1066800" cy="533400"/>
          </a:xfrm>
          <a:prstGeom prst="rightArrow">
            <a:avLst>
              <a:gd name="adj1" fmla="val 50000"/>
              <a:gd name="adj2" fmla="val 50000"/>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9223" name="AutoShape 8"/>
          <p:cNvSpPr>
            <a:spLocks noChangeArrowheads="1"/>
          </p:cNvSpPr>
          <p:nvPr/>
        </p:nvSpPr>
        <p:spPr bwMode="auto">
          <a:xfrm>
            <a:off x="6019800" y="5067300"/>
            <a:ext cx="1066800" cy="533400"/>
          </a:xfrm>
          <a:prstGeom prst="rightArrow">
            <a:avLst>
              <a:gd name="adj1" fmla="val 50000"/>
              <a:gd name="adj2" fmla="val 50000"/>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9224" name="Text Box 9"/>
          <p:cNvSpPr txBox="1">
            <a:spLocks noChangeArrowheads="1"/>
          </p:cNvSpPr>
          <p:nvPr/>
        </p:nvSpPr>
        <p:spPr bwMode="auto">
          <a:xfrm>
            <a:off x="269875" y="3779838"/>
            <a:ext cx="3243263"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marL="98425" indent="-98425">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b="1"/>
              <a:t>Operating Policies</a:t>
            </a:r>
          </a:p>
          <a:p>
            <a:pPr algn="l">
              <a:spcBef>
                <a:spcPct val="50000"/>
              </a:spcBef>
              <a:buFontTx/>
              <a:buChar char="•"/>
            </a:pPr>
            <a:r>
              <a:rPr lang="en-AU" b="1"/>
              <a:t>Single queue, parallel servers</a:t>
            </a:r>
          </a:p>
          <a:p>
            <a:pPr algn="l">
              <a:spcBef>
                <a:spcPct val="50000"/>
              </a:spcBef>
              <a:buFontTx/>
              <a:buChar char="•"/>
            </a:pPr>
            <a:r>
              <a:rPr lang="en-AU" b="1"/>
              <a:t>FIFO</a:t>
            </a:r>
          </a:p>
          <a:p>
            <a:pPr algn="l">
              <a:spcBef>
                <a:spcPct val="50000"/>
              </a:spcBef>
            </a:pPr>
            <a:r>
              <a:rPr lang="en-AU" b="1"/>
              <a:t>Input Parameters</a:t>
            </a:r>
          </a:p>
          <a:p>
            <a:pPr algn="l">
              <a:spcBef>
                <a:spcPct val="50000"/>
              </a:spcBef>
              <a:buFontTx/>
              <a:buChar char="•"/>
            </a:pPr>
            <a:r>
              <a:rPr lang="en-AU" b="1"/>
              <a:t>No of servers</a:t>
            </a:r>
          </a:p>
          <a:p>
            <a:pPr algn="l">
              <a:spcBef>
                <a:spcPct val="50000"/>
              </a:spcBef>
              <a:buFontTx/>
              <a:buChar char="•"/>
            </a:pPr>
            <a:r>
              <a:rPr lang="en-AU" b="1"/>
              <a:t>Inter-arrival Time Distribution</a:t>
            </a:r>
          </a:p>
          <a:p>
            <a:pPr algn="l">
              <a:spcBef>
                <a:spcPct val="50000"/>
              </a:spcBef>
              <a:buFontTx/>
              <a:buChar char="•"/>
            </a:pPr>
            <a:r>
              <a:rPr lang="en-AU" b="1"/>
              <a:t>Service Time Distributions</a:t>
            </a:r>
          </a:p>
          <a:p>
            <a:pPr algn="l">
              <a:spcBef>
                <a:spcPct val="50000"/>
              </a:spcBef>
              <a:buFontTx/>
              <a:buChar char="•"/>
            </a:pPr>
            <a:endParaRPr lang="en-AU" b="1"/>
          </a:p>
        </p:txBody>
      </p:sp>
      <p:sp>
        <p:nvSpPr>
          <p:cNvPr id="9225" name="Text Box 10"/>
          <p:cNvSpPr txBox="1">
            <a:spLocks noChangeArrowheads="1"/>
          </p:cNvSpPr>
          <p:nvPr/>
        </p:nvSpPr>
        <p:spPr bwMode="auto">
          <a:xfrm>
            <a:off x="7137400" y="4525963"/>
            <a:ext cx="22225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marL="98425" indent="-98425">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 </a:t>
            </a:r>
            <a:r>
              <a:rPr lang="en-AU" b="1"/>
              <a:t>Output Parameters</a:t>
            </a:r>
          </a:p>
          <a:p>
            <a:pPr algn="l">
              <a:spcBef>
                <a:spcPct val="50000"/>
              </a:spcBef>
              <a:buFontTx/>
              <a:buChar char="•"/>
            </a:pPr>
            <a:r>
              <a:rPr lang="en-AU" b="1"/>
              <a:t>Waiting Times</a:t>
            </a:r>
          </a:p>
          <a:p>
            <a:pPr algn="l">
              <a:spcBef>
                <a:spcPct val="50000"/>
              </a:spcBef>
              <a:buFontTx/>
              <a:buChar char="•"/>
            </a:pPr>
            <a:r>
              <a:rPr lang="en-AU" b="1"/>
              <a:t>System Size</a:t>
            </a:r>
          </a:p>
          <a:p>
            <a:pPr algn="l">
              <a:spcBef>
                <a:spcPct val="50000"/>
              </a:spcBef>
              <a:buFontTx/>
              <a:buChar char="•"/>
            </a:pPr>
            <a:r>
              <a:rPr lang="en-AU" b="1"/>
              <a:t>Utilizations</a:t>
            </a:r>
          </a:p>
        </p:txBody>
      </p:sp>
      <p:sp>
        <p:nvSpPr>
          <p:cNvPr id="9226" name="Text Box 11"/>
          <p:cNvSpPr txBox="1">
            <a:spLocks noChangeArrowheads="1"/>
          </p:cNvSpPr>
          <p:nvPr/>
        </p:nvSpPr>
        <p:spPr bwMode="auto">
          <a:xfrm>
            <a:off x="2401888" y="45212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AU" sz="2400">
                <a:solidFill>
                  <a:schemeClr val="accent2"/>
                </a:solidFill>
              </a:rPr>
              <a:t>(X)</a:t>
            </a:r>
            <a:endParaRPr lang="en-AU">
              <a:solidFill>
                <a:schemeClr val="accent2"/>
              </a:solidFill>
            </a:endParaRPr>
          </a:p>
        </p:txBody>
      </p:sp>
      <p:sp>
        <p:nvSpPr>
          <p:cNvPr id="9227" name="Text Box 12"/>
          <p:cNvSpPr txBox="1">
            <a:spLocks noChangeArrowheads="1"/>
          </p:cNvSpPr>
          <p:nvPr/>
        </p:nvSpPr>
        <p:spPr bwMode="auto">
          <a:xfrm>
            <a:off x="6022975" y="454025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sz="2400">
                <a:solidFill>
                  <a:schemeClr val="accent2"/>
                </a:solidFill>
              </a:rPr>
              <a:t>(Y)</a:t>
            </a:r>
            <a:endParaRPr lang="en-AU" sz="2400"/>
          </a:p>
        </p:txBody>
      </p:sp>
      <p:sp>
        <p:nvSpPr>
          <p:cNvPr id="9228" name="Text Box 13"/>
          <p:cNvSpPr txBox="1">
            <a:spLocks noChangeArrowheads="1"/>
          </p:cNvSpPr>
          <p:nvPr/>
        </p:nvSpPr>
        <p:spPr bwMode="auto">
          <a:xfrm>
            <a:off x="3889375" y="6134100"/>
            <a:ext cx="133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sz="2400">
                <a:solidFill>
                  <a:schemeClr val="accent2"/>
                </a:solidFill>
              </a:rPr>
              <a:t>Y = f (X)</a:t>
            </a:r>
            <a:endParaRPr lang="en-AU">
              <a:solidFill>
                <a:schemeClr val="accent2"/>
              </a:solidFill>
            </a:endParaRPr>
          </a:p>
        </p:txBody>
      </p:sp>
      <p:sp>
        <p:nvSpPr>
          <p:cNvPr id="9229" name="Line 14"/>
          <p:cNvSpPr>
            <a:spLocks noChangeShapeType="1"/>
          </p:cNvSpPr>
          <p:nvPr/>
        </p:nvSpPr>
        <p:spPr bwMode="auto">
          <a:xfrm>
            <a:off x="4648200" y="3771900"/>
            <a:ext cx="0" cy="690563"/>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30" name="Text Box 16"/>
          <p:cNvSpPr txBox="1">
            <a:spLocks noChangeArrowheads="1"/>
          </p:cNvSpPr>
          <p:nvPr/>
        </p:nvSpPr>
        <p:spPr bwMode="auto">
          <a:xfrm>
            <a:off x="3348038" y="3429000"/>
            <a:ext cx="2519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1800"/>
              <a:t>ACTUAL SYSTEM</a:t>
            </a:r>
          </a:p>
        </p:txBody>
      </p:sp>
      <p:pic>
        <p:nvPicPr>
          <p:cNvPr id="9231" name="Picture 18" descr="MCj023308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8825" y="1641475"/>
            <a:ext cx="2535238"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871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2" y="278674"/>
            <a:ext cx="7921625" cy="583475"/>
          </a:xfrm>
        </p:spPr>
        <p:txBody>
          <a:bodyPr/>
          <a:lstStyle/>
          <a:p>
            <a:r>
              <a:rPr lang="en-US" dirty="0" smtClean="0"/>
              <a:t>Example</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Content Placeholder 5"/>
          <p:cNvSpPr txBox="1">
            <a:spLocks noGrp="1"/>
          </p:cNvSpPr>
          <p:nvPr>
            <p:ph idx="1"/>
          </p:nvPr>
        </p:nvSpPr>
        <p:spPr>
          <a:xfrm>
            <a:off x="318408" y="1017953"/>
            <a:ext cx="8512083" cy="5504584"/>
          </a:xfrm>
          <a:prstGeom prst="rect">
            <a:avLst/>
          </a:prstGeom>
          <a:noFill/>
        </p:spPr>
        <p:txBody>
          <a:bodyPr wrap="square" rtlCol="0">
            <a:spAutoFit/>
          </a:bodyPr>
          <a:lstStyle/>
          <a:p>
            <a:pPr marL="0" indent="0">
              <a:buNone/>
            </a:pPr>
            <a:r>
              <a:rPr lang="en-IN" b="1" dirty="0"/>
              <a:t>Selection and Placement During the World Wars</a:t>
            </a:r>
          </a:p>
          <a:p>
            <a:pPr>
              <a:lnSpc>
                <a:spcPct val="150000"/>
              </a:lnSpc>
            </a:pPr>
            <a:r>
              <a:rPr lang="en-IN" sz="1600" dirty="0"/>
              <a:t>Technology helped the United States and her allies to win the first and second world wars. One usually thinks of the atomic bomb, radar, bombsights, better designed aircraft, </a:t>
            </a:r>
            <a:r>
              <a:rPr lang="en-IN" sz="1600" dirty="0" err="1"/>
              <a:t>etc</a:t>
            </a:r>
            <a:r>
              <a:rPr lang="en-IN" sz="1600" dirty="0"/>
              <a:t> when this statement is made. Less well known were the contributions of psychologists and associated scientists to the development of test and prediction models used for selection and placement of men and women in the armed forces. </a:t>
            </a:r>
          </a:p>
          <a:p>
            <a:pPr>
              <a:lnSpc>
                <a:spcPct val="150000"/>
              </a:lnSpc>
            </a:pPr>
            <a:r>
              <a:rPr lang="en-IN" sz="1600" dirty="0"/>
              <a:t>During these wars, the United States had thousands of men and women enlisting or being drafted into the military. These individuals differed in their ability to perform physical and intellectual tasks. The problem was one of both selection, who is drafted and who is rejected, and placement, of those selected, who will cook and who will fight. The army that takes its best and brightest men and women and places them in the front lines digging trenches is less likely to win the war than the army who places these men and women in the position of leadership</a:t>
            </a:r>
            <a:r>
              <a:rPr lang="en-IN" dirty="0"/>
              <a:t>.</a:t>
            </a:r>
          </a:p>
          <a:p>
            <a:endParaRPr lang="en-IN" dirty="0"/>
          </a:p>
        </p:txBody>
      </p:sp>
    </p:spTree>
    <p:extLst>
      <p:ext uri="{BB962C8B-B14F-4D97-AF65-F5344CB8AC3E}">
        <p14:creationId xmlns:p14="http://schemas.microsoft.com/office/powerpoint/2010/main" val="1641126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2263" y="236561"/>
            <a:ext cx="7921625" cy="732430"/>
          </a:xfrm>
        </p:spPr>
        <p:txBody>
          <a:bodyPr/>
          <a:lstStyle/>
          <a:p>
            <a:r>
              <a:rPr lang="en-US" smtClean="0"/>
              <a:t>STOCHASTIC MODELS</a:t>
            </a:r>
          </a:p>
        </p:txBody>
      </p:sp>
      <p:sp>
        <p:nvSpPr>
          <p:cNvPr id="10243" name="Rectangle 3"/>
          <p:cNvSpPr>
            <a:spLocks noGrp="1" noChangeArrowheads="1"/>
          </p:cNvSpPr>
          <p:nvPr>
            <p:ph type="body" idx="1"/>
          </p:nvPr>
        </p:nvSpPr>
        <p:spPr>
          <a:xfrm>
            <a:off x="649288" y="1366044"/>
            <a:ext cx="8134350" cy="4114800"/>
          </a:xfrm>
        </p:spPr>
        <p:txBody>
          <a:bodyPr/>
          <a:lstStyle/>
          <a:p>
            <a:r>
              <a:rPr lang="en-US" dirty="0" smtClean="0"/>
              <a:t>Randomness or uncertainty is inherent</a:t>
            </a:r>
          </a:p>
          <a:p>
            <a:r>
              <a:rPr lang="en-US" dirty="0" smtClean="0"/>
              <a:t>Example: Bank with customers and tellers</a:t>
            </a:r>
          </a:p>
        </p:txBody>
      </p:sp>
      <p:pic>
        <p:nvPicPr>
          <p:cNvPr id="10244" name="Picture 6" descr="MCj023308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2667544"/>
            <a:ext cx="253523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7"/>
          <p:cNvSpPr txBox="1">
            <a:spLocks noChangeArrowheads="1"/>
          </p:cNvSpPr>
          <p:nvPr/>
        </p:nvSpPr>
        <p:spPr bwMode="auto">
          <a:xfrm>
            <a:off x="671513" y="5646737"/>
            <a:ext cx="360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2800" dirty="0"/>
              <a:t>ACTUAL SYSTEM</a:t>
            </a:r>
          </a:p>
        </p:txBody>
      </p:sp>
      <p:sp>
        <p:nvSpPr>
          <p:cNvPr id="10246" name="Oval 8"/>
          <p:cNvSpPr>
            <a:spLocks noChangeArrowheads="1"/>
          </p:cNvSpPr>
          <p:nvPr/>
        </p:nvSpPr>
        <p:spPr bwMode="auto">
          <a:xfrm>
            <a:off x="7267943" y="2889558"/>
            <a:ext cx="503238" cy="503238"/>
          </a:xfrm>
          <a:prstGeom prst="ellipse">
            <a:avLst/>
          </a:prstGeom>
          <a:solidFill>
            <a:srgbClr val="CCCC00"/>
          </a:solidFill>
          <a:ln w="12700" cap="sq">
            <a:solidFill>
              <a:schemeClr val="bg2"/>
            </a:solidFill>
            <a:round/>
            <a:headEnd type="none" w="sm" len="sm"/>
            <a:tailEnd type="none" w="sm" len="sm"/>
          </a:ln>
        </p:spPr>
        <p:txBody>
          <a:bodyPr wrap="none" anchor="ctr"/>
          <a:lstStyle/>
          <a:p>
            <a:r>
              <a:rPr lang="en-US" sz="2400">
                <a:solidFill>
                  <a:schemeClr val="bg2"/>
                </a:solidFill>
                <a:latin typeface="Symbol" pitchFamily="18" charset="2"/>
              </a:rPr>
              <a:t>m</a:t>
            </a:r>
          </a:p>
        </p:txBody>
      </p:sp>
      <p:sp>
        <p:nvSpPr>
          <p:cNvPr id="10247" name="Oval 10"/>
          <p:cNvSpPr>
            <a:spLocks noChangeArrowheads="1"/>
          </p:cNvSpPr>
          <p:nvPr/>
        </p:nvSpPr>
        <p:spPr bwMode="auto">
          <a:xfrm>
            <a:off x="7267943" y="3681721"/>
            <a:ext cx="503238" cy="503237"/>
          </a:xfrm>
          <a:prstGeom prst="ellipse">
            <a:avLst/>
          </a:prstGeom>
          <a:solidFill>
            <a:srgbClr val="CCCC00"/>
          </a:solidFill>
          <a:ln w="12700" cap="sq">
            <a:solidFill>
              <a:schemeClr val="bg2"/>
            </a:solidFill>
            <a:round/>
            <a:headEnd type="none" w="sm" len="sm"/>
            <a:tailEnd type="none" w="sm" len="sm"/>
          </a:ln>
        </p:spPr>
        <p:txBody>
          <a:bodyPr wrap="none" anchor="ctr"/>
          <a:lstStyle/>
          <a:p>
            <a:r>
              <a:rPr lang="en-US" sz="2400">
                <a:solidFill>
                  <a:schemeClr val="bg2"/>
                </a:solidFill>
                <a:latin typeface="Symbol" pitchFamily="18" charset="2"/>
              </a:rPr>
              <a:t>m</a:t>
            </a:r>
          </a:p>
        </p:txBody>
      </p:sp>
      <p:sp>
        <p:nvSpPr>
          <p:cNvPr id="10248" name="Oval 11"/>
          <p:cNvSpPr>
            <a:spLocks noChangeArrowheads="1"/>
          </p:cNvSpPr>
          <p:nvPr/>
        </p:nvSpPr>
        <p:spPr bwMode="auto">
          <a:xfrm>
            <a:off x="7267943" y="4473883"/>
            <a:ext cx="503238" cy="503238"/>
          </a:xfrm>
          <a:prstGeom prst="ellipse">
            <a:avLst/>
          </a:prstGeom>
          <a:solidFill>
            <a:srgbClr val="CCCC00"/>
          </a:solidFill>
          <a:ln w="12700" cap="sq">
            <a:solidFill>
              <a:schemeClr val="bg2"/>
            </a:solidFill>
            <a:round/>
            <a:headEnd type="none" w="sm" len="sm"/>
            <a:tailEnd type="none" w="sm" len="sm"/>
          </a:ln>
        </p:spPr>
        <p:txBody>
          <a:bodyPr wrap="none" anchor="ctr"/>
          <a:lstStyle/>
          <a:p>
            <a:r>
              <a:rPr lang="en-US" sz="2400">
                <a:solidFill>
                  <a:schemeClr val="bg2"/>
                </a:solidFill>
                <a:latin typeface="Symbol" pitchFamily="18" charset="2"/>
              </a:rPr>
              <a:t>m</a:t>
            </a:r>
          </a:p>
        </p:txBody>
      </p:sp>
      <p:sp>
        <p:nvSpPr>
          <p:cNvPr id="10249" name="Line 13"/>
          <p:cNvSpPr>
            <a:spLocks noChangeShapeType="1"/>
          </p:cNvSpPr>
          <p:nvPr/>
        </p:nvSpPr>
        <p:spPr bwMode="auto">
          <a:xfrm>
            <a:off x="6113831" y="3681721"/>
            <a:ext cx="0" cy="5048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50" name="Rectangle 14"/>
          <p:cNvSpPr>
            <a:spLocks noChangeArrowheads="1"/>
          </p:cNvSpPr>
          <p:nvPr/>
        </p:nvSpPr>
        <p:spPr bwMode="auto">
          <a:xfrm>
            <a:off x="5896343" y="3681721"/>
            <a:ext cx="217488"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1" name="Rectangle 15"/>
          <p:cNvSpPr>
            <a:spLocks noChangeArrowheads="1"/>
          </p:cNvSpPr>
          <p:nvPr/>
        </p:nvSpPr>
        <p:spPr bwMode="auto">
          <a:xfrm>
            <a:off x="5680443" y="3681721"/>
            <a:ext cx="217488"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2" name="Rectangle 16"/>
          <p:cNvSpPr>
            <a:spLocks noChangeArrowheads="1"/>
          </p:cNvSpPr>
          <p:nvPr/>
        </p:nvSpPr>
        <p:spPr bwMode="auto">
          <a:xfrm>
            <a:off x="5462956" y="3681721"/>
            <a:ext cx="217487"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3" name="Rectangle 17"/>
          <p:cNvSpPr>
            <a:spLocks noChangeArrowheads="1"/>
          </p:cNvSpPr>
          <p:nvPr/>
        </p:nvSpPr>
        <p:spPr bwMode="auto">
          <a:xfrm>
            <a:off x="5247056" y="3681721"/>
            <a:ext cx="217487"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4" name="Rectangle 18"/>
          <p:cNvSpPr>
            <a:spLocks noChangeArrowheads="1"/>
          </p:cNvSpPr>
          <p:nvPr/>
        </p:nvSpPr>
        <p:spPr bwMode="auto">
          <a:xfrm>
            <a:off x="6113831" y="3681721"/>
            <a:ext cx="217487"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5" name="Rectangle 19"/>
          <p:cNvSpPr>
            <a:spLocks noChangeArrowheads="1"/>
          </p:cNvSpPr>
          <p:nvPr/>
        </p:nvSpPr>
        <p:spPr bwMode="auto">
          <a:xfrm>
            <a:off x="6329731" y="3681721"/>
            <a:ext cx="217487"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6" name="Rectangle 20"/>
          <p:cNvSpPr>
            <a:spLocks noChangeArrowheads="1"/>
          </p:cNvSpPr>
          <p:nvPr/>
        </p:nvSpPr>
        <p:spPr bwMode="auto">
          <a:xfrm>
            <a:off x="5031156" y="3681721"/>
            <a:ext cx="217487" cy="504825"/>
          </a:xfrm>
          <a:prstGeom prst="rect">
            <a:avLst/>
          </a:prstGeom>
          <a:solidFill>
            <a:schemeClr val="accent1"/>
          </a:solidFill>
          <a:ln w="28575" cap="sq">
            <a:solidFill>
              <a:schemeClr val="bg2"/>
            </a:solidFill>
            <a:miter lim="800000"/>
            <a:headEnd type="none" w="sm" len="sm"/>
            <a:tailEnd type="none" w="sm" len="sm"/>
          </a:ln>
        </p:spPr>
        <p:txBody>
          <a:bodyPr wrap="none" anchor="ctr"/>
          <a:lstStyle/>
          <a:p>
            <a:endParaRPr lang="en-US"/>
          </a:p>
        </p:txBody>
      </p:sp>
      <p:sp>
        <p:nvSpPr>
          <p:cNvPr id="10257" name="Text Box 21"/>
          <p:cNvSpPr txBox="1">
            <a:spLocks noChangeArrowheads="1"/>
          </p:cNvSpPr>
          <p:nvPr/>
        </p:nvSpPr>
        <p:spPr bwMode="auto">
          <a:xfrm>
            <a:off x="4567237" y="5645151"/>
            <a:ext cx="3959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2800" dirty="0"/>
              <a:t>QUEUEING MODEL</a:t>
            </a:r>
          </a:p>
        </p:txBody>
      </p:sp>
      <p:sp>
        <p:nvSpPr>
          <p:cNvPr id="10258" name="Line 22"/>
          <p:cNvSpPr>
            <a:spLocks noChangeShapeType="1"/>
          </p:cNvSpPr>
          <p:nvPr/>
        </p:nvSpPr>
        <p:spPr bwMode="auto">
          <a:xfrm>
            <a:off x="4459656" y="3897621"/>
            <a:ext cx="4318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59" name="Text Box 23"/>
          <p:cNvSpPr txBox="1">
            <a:spLocks noChangeArrowheads="1"/>
          </p:cNvSpPr>
          <p:nvPr/>
        </p:nvSpPr>
        <p:spPr bwMode="auto">
          <a:xfrm>
            <a:off x="4315193" y="3465821"/>
            <a:ext cx="64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sz="2000" b="1">
                <a:latin typeface="Symbol" pitchFamily="18" charset="2"/>
              </a:rPr>
              <a:t>l</a:t>
            </a:r>
          </a:p>
        </p:txBody>
      </p:sp>
      <p:sp>
        <p:nvSpPr>
          <p:cNvPr id="10260" name="Line 26"/>
          <p:cNvSpPr>
            <a:spLocks noChangeShapeType="1"/>
          </p:cNvSpPr>
          <p:nvPr/>
        </p:nvSpPr>
        <p:spPr bwMode="auto">
          <a:xfrm>
            <a:off x="7844206" y="3105458"/>
            <a:ext cx="358775"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1" name="Line 27"/>
          <p:cNvSpPr>
            <a:spLocks noChangeShapeType="1"/>
          </p:cNvSpPr>
          <p:nvPr/>
        </p:nvSpPr>
        <p:spPr bwMode="auto">
          <a:xfrm>
            <a:off x="7844206" y="3897621"/>
            <a:ext cx="358775"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2" name="Line 28"/>
          <p:cNvSpPr>
            <a:spLocks noChangeShapeType="1"/>
          </p:cNvSpPr>
          <p:nvPr/>
        </p:nvSpPr>
        <p:spPr bwMode="auto">
          <a:xfrm>
            <a:off x="7844206" y="4689783"/>
            <a:ext cx="358775"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3" name="Line 29"/>
          <p:cNvSpPr>
            <a:spLocks noChangeShapeType="1"/>
          </p:cNvSpPr>
          <p:nvPr/>
        </p:nvSpPr>
        <p:spPr bwMode="auto">
          <a:xfrm flipV="1">
            <a:off x="6691681" y="3394383"/>
            <a:ext cx="43180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4" name="Line 30"/>
          <p:cNvSpPr>
            <a:spLocks noChangeShapeType="1"/>
          </p:cNvSpPr>
          <p:nvPr/>
        </p:nvSpPr>
        <p:spPr bwMode="auto">
          <a:xfrm>
            <a:off x="6691681" y="4042083"/>
            <a:ext cx="43180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5" name="Line 31"/>
          <p:cNvSpPr>
            <a:spLocks noChangeShapeType="1"/>
          </p:cNvSpPr>
          <p:nvPr/>
        </p:nvSpPr>
        <p:spPr bwMode="auto">
          <a:xfrm>
            <a:off x="6691681" y="3935721"/>
            <a:ext cx="50323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6452896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95300" y="1430029"/>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2000" b="1" dirty="0"/>
              <a:t>           Static (Monte Carlo)</a:t>
            </a:r>
            <a:endParaRPr lang="en-AU" dirty="0"/>
          </a:p>
        </p:txBody>
      </p:sp>
      <p:sp>
        <p:nvSpPr>
          <p:cNvPr id="11267" name="Text Box 4"/>
          <p:cNvSpPr txBox="1">
            <a:spLocks noChangeArrowheads="1"/>
          </p:cNvSpPr>
          <p:nvPr/>
        </p:nvSpPr>
        <p:spPr bwMode="auto">
          <a:xfrm>
            <a:off x="5549900" y="1444625"/>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2000" b="1" dirty="0"/>
              <a:t>Dynamic Systems</a:t>
            </a:r>
          </a:p>
        </p:txBody>
      </p:sp>
      <p:sp>
        <p:nvSpPr>
          <p:cNvPr id="11268" name="Line 5"/>
          <p:cNvSpPr>
            <a:spLocks noChangeShapeType="1"/>
          </p:cNvSpPr>
          <p:nvPr/>
        </p:nvSpPr>
        <p:spPr bwMode="auto">
          <a:xfrm>
            <a:off x="685800" y="2374900"/>
            <a:ext cx="3352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69" name="Line 6"/>
          <p:cNvSpPr>
            <a:spLocks noChangeShapeType="1"/>
          </p:cNvSpPr>
          <p:nvPr/>
        </p:nvSpPr>
        <p:spPr bwMode="auto">
          <a:xfrm>
            <a:off x="5181600" y="2374900"/>
            <a:ext cx="3505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70" name="Text Box 8"/>
          <p:cNvSpPr txBox="1">
            <a:spLocks noChangeArrowheads="1"/>
          </p:cNvSpPr>
          <p:nvPr/>
        </p:nvSpPr>
        <p:spPr bwMode="auto">
          <a:xfrm>
            <a:off x="609600" y="1696433"/>
            <a:ext cx="381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dirty="0"/>
              <a:t>Represents the system at a particular point in </a:t>
            </a:r>
            <a:r>
              <a:rPr lang="en-AU" dirty="0" smtClean="0"/>
              <a:t>time</a:t>
            </a:r>
          </a:p>
          <a:p>
            <a:pPr algn="l">
              <a:spcBef>
                <a:spcPct val="50000"/>
              </a:spcBef>
            </a:pPr>
            <a:endParaRPr lang="en-AU" dirty="0"/>
          </a:p>
          <a:p>
            <a:pPr algn="l">
              <a:spcBef>
                <a:spcPct val="50000"/>
              </a:spcBef>
            </a:pPr>
            <a:r>
              <a:rPr lang="en-AU" dirty="0"/>
              <a:t>IID </a:t>
            </a:r>
            <a:r>
              <a:rPr lang="en-AU" dirty="0" smtClean="0"/>
              <a:t>observations (Independent and Identically Distributed </a:t>
            </a:r>
            <a:r>
              <a:rPr lang="en-AU" dirty="0"/>
              <a:t>R</a:t>
            </a:r>
            <a:r>
              <a:rPr lang="en-AU" dirty="0" smtClean="0"/>
              <a:t>andom Variable</a:t>
            </a:r>
            <a:endParaRPr lang="en-AU" dirty="0"/>
          </a:p>
        </p:txBody>
      </p:sp>
      <p:sp>
        <p:nvSpPr>
          <p:cNvPr id="11271" name="Text Box 9"/>
          <p:cNvSpPr txBox="1">
            <a:spLocks noChangeArrowheads="1"/>
          </p:cNvSpPr>
          <p:nvPr/>
        </p:nvSpPr>
        <p:spPr bwMode="auto">
          <a:xfrm>
            <a:off x="5092700" y="2481263"/>
            <a:ext cx="3810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Represents the system behaviour over time</a:t>
            </a:r>
          </a:p>
          <a:p>
            <a:pPr algn="l">
              <a:spcBef>
                <a:spcPct val="50000"/>
              </a:spcBef>
            </a:pPr>
            <a:r>
              <a:rPr lang="en-AU" u="sng"/>
              <a:t>Continuous Simulation:</a:t>
            </a:r>
          </a:p>
          <a:p>
            <a:pPr algn="l">
              <a:spcBef>
                <a:spcPct val="50000"/>
              </a:spcBef>
              <a:buFontTx/>
              <a:buChar char="•"/>
            </a:pPr>
            <a:r>
              <a:rPr lang="en-AU"/>
              <a:t> (Stochastic) Differential Equations</a:t>
            </a:r>
          </a:p>
          <a:p>
            <a:pPr algn="l">
              <a:spcBef>
                <a:spcPct val="50000"/>
              </a:spcBef>
              <a:buFontTx/>
              <a:buChar char="•"/>
            </a:pPr>
            <a:endParaRPr lang="en-AU"/>
          </a:p>
          <a:p>
            <a:pPr algn="l">
              <a:spcBef>
                <a:spcPct val="50000"/>
              </a:spcBef>
              <a:buFontTx/>
              <a:buChar char="•"/>
            </a:pPr>
            <a:endParaRPr lang="en-AU"/>
          </a:p>
          <a:p>
            <a:pPr algn="l">
              <a:spcBef>
                <a:spcPct val="50000"/>
              </a:spcBef>
            </a:pPr>
            <a:r>
              <a:rPr lang="en-AU" u="sng"/>
              <a:t>Discrete Event Simulation:</a:t>
            </a:r>
          </a:p>
          <a:p>
            <a:pPr algn="l">
              <a:spcBef>
                <a:spcPct val="50000"/>
              </a:spcBef>
              <a:buFontTx/>
              <a:buChar char="•"/>
            </a:pPr>
            <a:r>
              <a:rPr lang="en-AU"/>
              <a:t> System quantities (state variables) change with events</a:t>
            </a:r>
          </a:p>
        </p:txBody>
      </p:sp>
      <p:sp>
        <p:nvSpPr>
          <p:cNvPr id="11272" name="Text Box 12"/>
          <p:cNvSpPr txBox="1">
            <a:spLocks noChangeArrowheads="1"/>
          </p:cNvSpPr>
          <p:nvPr/>
        </p:nvSpPr>
        <p:spPr bwMode="auto">
          <a:xfrm>
            <a:off x="914400" y="3716338"/>
            <a:ext cx="2794000" cy="779462"/>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en-AU" sz="1800"/>
              <a:t> Estimation of </a:t>
            </a:r>
            <a:r>
              <a:rPr lang="en-AU" sz="1800">
                <a:latin typeface="Symbol" pitchFamily="18" charset="2"/>
              </a:rPr>
              <a:t>p</a:t>
            </a:r>
          </a:p>
          <a:p>
            <a:pPr algn="l">
              <a:spcBef>
                <a:spcPct val="50000"/>
              </a:spcBef>
              <a:buFontTx/>
              <a:buChar char="•"/>
            </a:pPr>
            <a:r>
              <a:rPr lang="en-AU" sz="1800"/>
              <a:t> Risk Analysis in Business</a:t>
            </a:r>
          </a:p>
        </p:txBody>
      </p:sp>
      <p:sp>
        <p:nvSpPr>
          <p:cNvPr id="11273" name="Text Box 13"/>
          <p:cNvSpPr txBox="1">
            <a:spLocks noChangeArrowheads="1"/>
          </p:cNvSpPr>
          <p:nvPr/>
        </p:nvSpPr>
        <p:spPr bwMode="auto">
          <a:xfrm>
            <a:off x="5410200" y="3779838"/>
            <a:ext cx="2590800" cy="366712"/>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en-AU" sz="1800"/>
              <a:t> Water Level in a Dam</a:t>
            </a:r>
          </a:p>
        </p:txBody>
      </p:sp>
      <p:sp>
        <p:nvSpPr>
          <p:cNvPr id="11274" name="Rectangle 18"/>
          <p:cNvSpPr>
            <a:spLocks noGrp="1" noChangeArrowheads="1"/>
          </p:cNvSpPr>
          <p:nvPr>
            <p:ph type="title"/>
          </p:nvPr>
        </p:nvSpPr>
        <p:spPr>
          <a:xfrm>
            <a:off x="172327" y="284898"/>
            <a:ext cx="6751637" cy="738685"/>
          </a:xfrm>
          <a:noFill/>
        </p:spPr>
        <p:txBody>
          <a:bodyPr/>
          <a:lstStyle/>
          <a:p>
            <a:r>
              <a:rPr lang="en-AU" sz="2800" dirty="0" smtClean="0"/>
              <a:t>CLASSIFICATION OF SIMULATION MODELS</a:t>
            </a:r>
          </a:p>
        </p:txBody>
      </p:sp>
      <p:sp>
        <p:nvSpPr>
          <p:cNvPr id="11275" name="Text Box 20"/>
          <p:cNvSpPr txBox="1">
            <a:spLocks noChangeArrowheads="1"/>
          </p:cNvSpPr>
          <p:nvPr/>
        </p:nvSpPr>
        <p:spPr bwMode="auto">
          <a:xfrm>
            <a:off x="5397500" y="5443538"/>
            <a:ext cx="2590800" cy="779462"/>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en-AU" sz="1800"/>
              <a:t> Queueing Systems</a:t>
            </a:r>
          </a:p>
          <a:p>
            <a:pPr algn="l">
              <a:spcBef>
                <a:spcPct val="50000"/>
              </a:spcBef>
              <a:buFontTx/>
              <a:buChar char="•"/>
            </a:pPr>
            <a:r>
              <a:rPr lang="en-AU" sz="1800"/>
              <a:t> Inventory Systems</a:t>
            </a:r>
          </a:p>
        </p:txBody>
      </p:sp>
    </p:spTree>
    <p:extLst>
      <p:ext uri="{BB962C8B-B14F-4D97-AF65-F5344CB8AC3E}">
        <p14:creationId xmlns:p14="http://schemas.microsoft.com/office/powerpoint/2010/main" val="3388995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84213" y="5229225"/>
            <a:ext cx="547211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2291" name="Rectangle 2"/>
          <p:cNvSpPr>
            <a:spLocks noGrp="1" noChangeArrowheads="1"/>
          </p:cNvSpPr>
          <p:nvPr>
            <p:ph type="title"/>
          </p:nvPr>
        </p:nvSpPr>
        <p:spPr>
          <a:xfrm>
            <a:off x="343754" y="413983"/>
            <a:ext cx="7921625" cy="595952"/>
          </a:xfrm>
        </p:spPr>
        <p:txBody>
          <a:bodyPr/>
          <a:lstStyle/>
          <a:p>
            <a:r>
              <a:rPr lang="en-US" dirty="0" smtClean="0"/>
              <a:t>HOW TO SIMULATE</a:t>
            </a:r>
          </a:p>
        </p:txBody>
      </p:sp>
      <p:sp>
        <p:nvSpPr>
          <p:cNvPr id="12292" name="Rectangle 3"/>
          <p:cNvSpPr>
            <a:spLocks noGrp="1" noChangeArrowheads="1"/>
          </p:cNvSpPr>
          <p:nvPr>
            <p:ph type="body" idx="1"/>
          </p:nvPr>
        </p:nvSpPr>
        <p:spPr>
          <a:xfrm>
            <a:off x="508379" y="1114424"/>
            <a:ext cx="7772400" cy="5422853"/>
          </a:xfrm>
        </p:spPr>
        <p:txBody>
          <a:bodyPr/>
          <a:lstStyle/>
          <a:p>
            <a:r>
              <a:rPr lang="en-US" sz="2400" dirty="0" smtClean="0"/>
              <a:t>Manual </a:t>
            </a:r>
          </a:p>
          <a:p>
            <a:pPr lvl="1"/>
            <a:r>
              <a:rPr lang="en-US" sz="2000" dirty="0" smtClean="0"/>
              <a:t>Buffon Needle and Cross Experiments (see Kelton et al.)</a:t>
            </a:r>
          </a:p>
          <a:p>
            <a:r>
              <a:rPr lang="en-US" sz="2400" dirty="0" smtClean="0"/>
              <a:t>Spreadsheets</a:t>
            </a:r>
          </a:p>
          <a:p>
            <a:r>
              <a:rPr lang="en-US" sz="2400" dirty="0" smtClean="0"/>
              <a:t>Programming in General Purpose Languages</a:t>
            </a:r>
          </a:p>
          <a:p>
            <a:pPr lvl="1"/>
            <a:r>
              <a:rPr lang="en-US" sz="2000" dirty="0" smtClean="0"/>
              <a:t>Java</a:t>
            </a:r>
          </a:p>
          <a:p>
            <a:r>
              <a:rPr lang="en-US" sz="2400" dirty="0" smtClean="0"/>
              <a:t>Simulation Languages</a:t>
            </a:r>
          </a:p>
          <a:p>
            <a:pPr lvl="1"/>
            <a:r>
              <a:rPr lang="en-US" sz="2000" dirty="0" smtClean="0"/>
              <a:t>SIMAN</a:t>
            </a:r>
          </a:p>
          <a:p>
            <a:r>
              <a:rPr lang="en-US" sz="2400" dirty="0" smtClean="0"/>
              <a:t>Simulation Packages</a:t>
            </a:r>
          </a:p>
          <a:p>
            <a:pPr lvl="1"/>
            <a:r>
              <a:rPr lang="en-US" sz="2000" dirty="0" smtClean="0"/>
              <a:t>Arena</a:t>
            </a:r>
          </a:p>
          <a:p>
            <a:pPr>
              <a:buFontTx/>
              <a:buNone/>
            </a:pPr>
            <a:r>
              <a:rPr lang="en-US" sz="2400" dirty="0" smtClean="0"/>
              <a:t>Issue: Modeling Flexibility vs. Ease of Use </a:t>
            </a:r>
          </a:p>
          <a:p>
            <a:endParaRPr lang="en-US" sz="2400" dirty="0" smtClean="0"/>
          </a:p>
          <a:p>
            <a:endParaRPr lang="en-US" sz="2400" dirty="0" smtClean="0"/>
          </a:p>
        </p:txBody>
      </p:sp>
    </p:spTree>
    <p:extLst>
      <p:ext uri="{BB962C8B-B14F-4D97-AF65-F5344CB8AC3E}">
        <p14:creationId xmlns:p14="http://schemas.microsoft.com/office/powerpoint/2010/main" val="18020752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7278" y="277504"/>
            <a:ext cx="6848616" cy="732430"/>
          </a:xfrm>
        </p:spPr>
        <p:txBody>
          <a:bodyPr/>
          <a:lstStyle/>
          <a:p>
            <a:r>
              <a:rPr lang="en-AU" dirty="0"/>
              <a:t>ADVANTAGES OF SIMULATION</a:t>
            </a:r>
          </a:p>
        </p:txBody>
      </p:sp>
      <p:sp>
        <p:nvSpPr>
          <p:cNvPr id="13315" name="Text Box 4"/>
          <p:cNvSpPr txBox="1">
            <a:spLocks noChangeArrowheads="1"/>
          </p:cNvSpPr>
          <p:nvPr/>
        </p:nvSpPr>
        <p:spPr bwMode="auto">
          <a:xfrm>
            <a:off x="422678" y="1234246"/>
            <a:ext cx="8077200" cy="47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en-AU" sz="2800" dirty="0"/>
              <a:t> When mathematical analysis methods are not available, simulation may be the only investigation tool</a:t>
            </a:r>
          </a:p>
          <a:p>
            <a:pPr algn="l">
              <a:spcBef>
                <a:spcPct val="50000"/>
              </a:spcBef>
              <a:buFontTx/>
              <a:buChar char="•"/>
            </a:pPr>
            <a:r>
              <a:rPr lang="en-AU" sz="2800" dirty="0"/>
              <a:t> When mathematical analysis methods are available, but are so complex that simulation may provide a simpler solution</a:t>
            </a:r>
          </a:p>
          <a:p>
            <a:pPr algn="l">
              <a:spcBef>
                <a:spcPct val="50000"/>
              </a:spcBef>
              <a:buFontTx/>
              <a:buChar char="•"/>
            </a:pPr>
            <a:r>
              <a:rPr kumimoji="1" lang="en-US" sz="2800" dirty="0"/>
              <a:t> Allows comparisons of alternative designs or alternative operating policies</a:t>
            </a:r>
          </a:p>
          <a:p>
            <a:pPr algn="l">
              <a:spcBef>
                <a:spcPct val="50000"/>
              </a:spcBef>
              <a:buFontTx/>
              <a:buChar char="•"/>
            </a:pPr>
            <a:r>
              <a:rPr kumimoji="1" lang="en-US" sz="2800" dirty="0"/>
              <a:t> Allows time compression or expansion</a:t>
            </a:r>
            <a:endParaRPr lang="en-AU" sz="2800" dirty="0"/>
          </a:p>
          <a:p>
            <a:pPr algn="l">
              <a:spcBef>
                <a:spcPct val="50000"/>
              </a:spcBef>
            </a:pPr>
            <a:endParaRPr lang="en-AU" sz="2800" dirty="0"/>
          </a:p>
        </p:txBody>
      </p:sp>
    </p:spTree>
    <p:extLst>
      <p:ext uri="{BB962C8B-B14F-4D97-AF65-F5344CB8AC3E}">
        <p14:creationId xmlns:p14="http://schemas.microsoft.com/office/powerpoint/2010/main" val="2317997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5402" y="227463"/>
            <a:ext cx="8748712" cy="686937"/>
          </a:xfrm>
        </p:spPr>
        <p:txBody>
          <a:bodyPr/>
          <a:lstStyle/>
          <a:p>
            <a:r>
              <a:rPr lang="en-US" dirty="0"/>
              <a:t>DISADVANTAGES OF SIMULATION</a:t>
            </a:r>
          </a:p>
        </p:txBody>
      </p:sp>
      <p:sp>
        <p:nvSpPr>
          <p:cNvPr id="14339" name="Rectangle 3"/>
          <p:cNvSpPr>
            <a:spLocks noGrp="1" noChangeArrowheads="1"/>
          </p:cNvSpPr>
          <p:nvPr>
            <p:ph type="body" idx="1"/>
          </p:nvPr>
        </p:nvSpPr>
        <p:spPr>
          <a:xfrm>
            <a:off x="562118" y="1175487"/>
            <a:ext cx="7921625" cy="4900612"/>
          </a:xfrm>
        </p:spPr>
        <p:txBody>
          <a:bodyPr/>
          <a:lstStyle/>
          <a:p>
            <a:r>
              <a:rPr lang="en-US" sz="2800" dirty="0" smtClean="0"/>
              <a:t>For a stochastic model, simulation </a:t>
            </a:r>
            <a:r>
              <a:rPr lang="en-US" sz="2800" u="sng" dirty="0" smtClean="0"/>
              <a:t>estimates</a:t>
            </a:r>
            <a:r>
              <a:rPr lang="en-US" sz="2800" dirty="0" smtClean="0"/>
              <a:t> the output while an analytical solution, if available, produces the exact output</a:t>
            </a:r>
          </a:p>
          <a:p>
            <a:r>
              <a:rPr lang="en-US" sz="2800" dirty="0" smtClean="0"/>
              <a:t>Often expensive and time consuming to develop</a:t>
            </a:r>
          </a:p>
          <a:p>
            <a:r>
              <a:rPr lang="en-US" sz="2800" dirty="0" smtClean="0"/>
              <a:t>An invalid model may result with confidence in wrong results.</a:t>
            </a:r>
          </a:p>
          <a:p>
            <a:endParaRPr lang="en-US" sz="2800" dirty="0" smtClean="0"/>
          </a:p>
        </p:txBody>
      </p:sp>
    </p:spTree>
    <p:extLst>
      <p:ext uri="{BB962C8B-B14F-4D97-AF65-F5344CB8AC3E}">
        <p14:creationId xmlns:p14="http://schemas.microsoft.com/office/powerpoint/2010/main" val="2555406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5363" name="Rectangle 56"/>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5364" name="Rectangle 55"/>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5365" name="Rectangle 54"/>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5366" name="Rectangle 2"/>
          <p:cNvSpPr>
            <a:spLocks noGrp="1" noChangeArrowheads="1"/>
          </p:cNvSpPr>
          <p:nvPr>
            <p:ph type="title"/>
          </p:nvPr>
        </p:nvSpPr>
        <p:spPr>
          <a:xfrm>
            <a:off x="218281" y="145576"/>
            <a:ext cx="7989888" cy="741528"/>
          </a:xfrm>
        </p:spPr>
        <p:txBody>
          <a:bodyPr/>
          <a:lstStyle/>
          <a:p>
            <a:r>
              <a:rPr lang="en-US" sz="4000" smtClean="0"/>
              <a:t>STEPS IN A SIMULATION STUDY</a:t>
            </a:r>
          </a:p>
        </p:txBody>
      </p:sp>
      <p:sp>
        <p:nvSpPr>
          <p:cNvPr id="15367" name="Rectangle 4"/>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Problem</a:t>
            </a:r>
          </a:p>
          <a:p>
            <a:pPr algn="ctr" eaLnBrk="0" fontAlgn="base" hangingPunct="0">
              <a:spcBef>
                <a:spcPct val="0"/>
              </a:spcBef>
              <a:spcAft>
                <a:spcPct val="0"/>
              </a:spcAft>
            </a:pPr>
            <a:r>
              <a:rPr lang="en-US" sz="1600" smtClean="0">
                <a:solidFill>
                  <a:srgbClr val="FFFFFF"/>
                </a:solidFill>
              </a:rPr>
              <a:t>formulation</a:t>
            </a:r>
          </a:p>
        </p:txBody>
      </p:sp>
      <p:sp>
        <p:nvSpPr>
          <p:cNvPr id="15368" name="Rectangle 6"/>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Setting of</a:t>
            </a:r>
          </a:p>
          <a:p>
            <a:pPr algn="ctr" eaLnBrk="0" fontAlgn="base" hangingPunct="0">
              <a:spcBef>
                <a:spcPct val="0"/>
              </a:spcBef>
              <a:spcAft>
                <a:spcPct val="0"/>
              </a:spcAft>
            </a:pPr>
            <a:r>
              <a:rPr lang="en-US" sz="1600" smtClean="0">
                <a:solidFill>
                  <a:srgbClr val="FFFFFF"/>
                </a:solidFill>
              </a:rPr>
              <a:t>objectives</a:t>
            </a:r>
          </a:p>
          <a:p>
            <a:pPr algn="ctr" eaLnBrk="0" fontAlgn="base" hangingPunct="0">
              <a:spcBef>
                <a:spcPct val="0"/>
              </a:spcBef>
              <a:spcAft>
                <a:spcPct val="0"/>
              </a:spcAft>
            </a:pPr>
            <a:r>
              <a:rPr lang="en-US" sz="1600" smtClean="0">
                <a:solidFill>
                  <a:srgbClr val="FFFFFF"/>
                </a:solidFill>
              </a:rPr>
              <a:t>and overall</a:t>
            </a:r>
          </a:p>
          <a:p>
            <a:pPr algn="ctr" eaLnBrk="0" fontAlgn="base" hangingPunct="0">
              <a:spcBef>
                <a:spcPct val="0"/>
              </a:spcBef>
              <a:spcAft>
                <a:spcPct val="0"/>
              </a:spcAft>
            </a:pPr>
            <a:r>
              <a:rPr lang="en-US" sz="1600" smtClean="0">
                <a:solidFill>
                  <a:srgbClr val="FFFFFF"/>
                </a:solidFill>
              </a:rPr>
              <a:t>project plan</a:t>
            </a:r>
          </a:p>
        </p:txBody>
      </p:sp>
      <p:sp>
        <p:nvSpPr>
          <p:cNvPr id="15369" name="Rectangle 7"/>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Model</a:t>
            </a:r>
          </a:p>
          <a:p>
            <a:pPr algn="ctr" eaLnBrk="0" fontAlgn="base" hangingPunct="0">
              <a:spcBef>
                <a:spcPct val="0"/>
              </a:spcBef>
              <a:spcAft>
                <a:spcPct val="0"/>
              </a:spcAft>
            </a:pPr>
            <a:r>
              <a:rPr lang="en-US" sz="1600" smtClean="0">
                <a:solidFill>
                  <a:srgbClr val="FFFFFF"/>
                </a:solidFill>
              </a:rPr>
              <a:t>conceptualization</a:t>
            </a:r>
          </a:p>
        </p:txBody>
      </p:sp>
      <p:sp>
        <p:nvSpPr>
          <p:cNvPr id="15370" name="Rectangle 8"/>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Data</a:t>
            </a:r>
          </a:p>
          <a:p>
            <a:pPr algn="ctr" eaLnBrk="0" fontAlgn="base" hangingPunct="0">
              <a:spcBef>
                <a:spcPct val="0"/>
              </a:spcBef>
              <a:spcAft>
                <a:spcPct val="0"/>
              </a:spcAft>
            </a:pPr>
            <a:r>
              <a:rPr lang="en-US" sz="1600" smtClean="0">
                <a:solidFill>
                  <a:srgbClr val="FFFFFF"/>
                </a:solidFill>
              </a:rPr>
              <a:t>collection</a:t>
            </a:r>
          </a:p>
        </p:txBody>
      </p:sp>
      <p:sp>
        <p:nvSpPr>
          <p:cNvPr id="15371" name="Rectangle 9"/>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Model</a:t>
            </a:r>
          </a:p>
          <a:p>
            <a:pPr algn="ctr" eaLnBrk="0" fontAlgn="base" hangingPunct="0">
              <a:spcBef>
                <a:spcPct val="0"/>
              </a:spcBef>
              <a:spcAft>
                <a:spcPct val="0"/>
              </a:spcAft>
            </a:pPr>
            <a:r>
              <a:rPr lang="en-US" sz="1600" smtClean="0">
                <a:solidFill>
                  <a:srgbClr val="FFFFFF"/>
                </a:solidFill>
              </a:rPr>
              <a:t>translation</a:t>
            </a:r>
          </a:p>
        </p:txBody>
      </p:sp>
      <p:sp>
        <p:nvSpPr>
          <p:cNvPr id="15372" name="Line 11"/>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3" name="Line 12"/>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4" name="Line 13"/>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5" name="Line 16"/>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6" name="Line 17"/>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7" name="AutoShape 18"/>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Verified?</a:t>
            </a:r>
          </a:p>
        </p:txBody>
      </p:sp>
      <p:sp>
        <p:nvSpPr>
          <p:cNvPr id="15378" name="Line 19"/>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79" name="Line 20"/>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0" name="Line 21"/>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1" name="Line 22"/>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2" name="Text Box 23"/>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5383" name="AutoShape 24"/>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Validated?</a:t>
            </a:r>
          </a:p>
        </p:txBody>
      </p:sp>
      <p:sp>
        <p:nvSpPr>
          <p:cNvPr id="15384" name="Line 25"/>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5" name="Line 26"/>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6" name="Line 27"/>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7" name="Line 29"/>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8" name="Line 30"/>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89" name="Text Box 31"/>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5390" name="Text Box 32"/>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5391" name="Rectangle 33"/>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Experimental</a:t>
            </a:r>
          </a:p>
          <a:p>
            <a:pPr algn="ctr" eaLnBrk="0" fontAlgn="base" hangingPunct="0">
              <a:spcBef>
                <a:spcPct val="0"/>
              </a:spcBef>
              <a:spcAft>
                <a:spcPct val="0"/>
              </a:spcAft>
            </a:pPr>
            <a:r>
              <a:rPr lang="en-US" sz="1600" smtClean="0">
                <a:solidFill>
                  <a:srgbClr val="FFFFFF"/>
                </a:solidFill>
              </a:rPr>
              <a:t>Design</a:t>
            </a:r>
          </a:p>
        </p:txBody>
      </p:sp>
      <p:sp>
        <p:nvSpPr>
          <p:cNvPr id="15392" name="Line 34"/>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93" name="Line 36"/>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94" name="Rectangle 37"/>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Production runs</a:t>
            </a:r>
          </a:p>
          <a:p>
            <a:pPr algn="ctr" eaLnBrk="0" fontAlgn="base" hangingPunct="0">
              <a:spcBef>
                <a:spcPct val="0"/>
              </a:spcBef>
              <a:spcAft>
                <a:spcPct val="0"/>
              </a:spcAft>
            </a:pPr>
            <a:r>
              <a:rPr lang="en-US" sz="1600" smtClean="0">
                <a:solidFill>
                  <a:srgbClr val="FFFFFF"/>
                </a:solidFill>
              </a:rPr>
              <a:t>and analysis</a:t>
            </a:r>
          </a:p>
        </p:txBody>
      </p:sp>
      <p:sp>
        <p:nvSpPr>
          <p:cNvPr id="15395" name="Line 38"/>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96" name="AutoShape 39"/>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More runs?</a:t>
            </a:r>
          </a:p>
        </p:txBody>
      </p:sp>
      <p:sp>
        <p:nvSpPr>
          <p:cNvPr id="15397" name="Line 40"/>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98" name="Line 41"/>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399" name="Line 42"/>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0" name="Line 44"/>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1" name="Line 46"/>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2" name="Line 47"/>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3" name="AutoShape 48"/>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Documentation</a:t>
            </a:r>
          </a:p>
          <a:p>
            <a:pPr algn="ctr" eaLnBrk="0" fontAlgn="base" hangingPunct="0">
              <a:spcBef>
                <a:spcPct val="0"/>
              </a:spcBef>
              <a:spcAft>
                <a:spcPct val="0"/>
              </a:spcAft>
            </a:pPr>
            <a:r>
              <a:rPr lang="en-US" sz="1600" smtClean="0">
                <a:solidFill>
                  <a:srgbClr val="FFFFFF"/>
                </a:solidFill>
              </a:rPr>
              <a:t>and reporting</a:t>
            </a:r>
          </a:p>
        </p:txBody>
      </p:sp>
      <p:sp>
        <p:nvSpPr>
          <p:cNvPr id="15404" name="Line 49"/>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5" name="Text Box 50"/>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5406" name="AutoShape 51"/>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Implementation</a:t>
            </a:r>
          </a:p>
        </p:txBody>
      </p:sp>
      <p:sp>
        <p:nvSpPr>
          <p:cNvPr id="15407" name="Line 52"/>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5408" name="Text Box 5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5409" name="Text Box 5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5410" name="Text Box 6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5411" name="Text Box 6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Tree>
    <p:extLst>
      <p:ext uri="{BB962C8B-B14F-4D97-AF65-F5344CB8AC3E}">
        <p14:creationId xmlns:p14="http://schemas.microsoft.com/office/powerpoint/2010/main" val="3550234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4000" smtClean="0"/>
              <a:t>PROBLEM FORMULATION</a:t>
            </a:r>
            <a:endParaRPr lang="en-US" smtClean="0"/>
          </a:p>
        </p:txBody>
      </p:sp>
      <p:sp>
        <p:nvSpPr>
          <p:cNvPr id="16387" name="Rectangle 3"/>
          <p:cNvSpPr>
            <a:spLocks noGrp="1" noChangeArrowheads="1"/>
          </p:cNvSpPr>
          <p:nvPr>
            <p:ph type="body" idx="1"/>
          </p:nvPr>
        </p:nvSpPr>
        <p:spPr>
          <a:xfrm>
            <a:off x="685800" y="2116138"/>
            <a:ext cx="8305800" cy="2968625"/>
          </a:xfrm>
        </p:spPr>
        <p:txBody>
          <a:bodyPr/>
          <a:lstStyle/>
          <a:p>
            <a:pPr>
              <a:tabLst>
                <a:tab pos="573088" algn="l"/>
                <a:tab pos="952500" algn="l"/>
              </a:tabLst>
            </a:pPr>
            <a:r>
              <a:rPr lang="en-US" smtClean="0"/>
              <a:t>A statement of the problem</a:t>
            </a:r>
          </a:p>
          <a:p>
            <a:pPr lvl="1">
              <a:tabLst>
                <a:tab pos="573088" algn="l"/>
                <a:tab pos="952500" algn="l"/>
              </a:tabLst>
            </a:pPr>
            <a:r>
              <a:rPr lang="en-US" smtClean="0"/>
              <a:t>the problem is clearly understood by the simulation analyst</a:t>
            </a:r>
          </a:p>
          <a:p>
            <a:pPr lvl="1">
              <a:tabLst>
                <a:tab pos="573088" algn="l"/>
                <a:tab pos="952500" algn="l"/>
              </a:tabLst>
            </a:pPr>
            <a:r>
              <a:rPr lang="en-US" smtClean="0"/>
              <a:t>the formulation is clearly understood by the client</a:t>
            </a:r>
          </a:p>
        </p:txBody>
      </p:sp>
    </p:spTree>
    <p:extLst>
      <p:ext uri="{BB962C8B-B14F-4D97-AF65-F5344CB8AC3E}">
        <p14:creationId xmlns:p14="http://schemas.microsoft.com/office/powerpoint/2010/main" val="27741535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189" y="200097"/>
            <a:ext cx="7518091" cy="850781"/>
          </a:xfrm>
        </p:spPr>
        <p:txBody>
          <a:bodyPr/>
          <a:lstStyle/>
          <a:p>
            <a:r>
              <a:rPr lang="en-US" dirty="0" smtClean="0"/>
              <a:t>SETTING OF OBJECTIVES &amp; PROJECT PLAN </a:t>
            </a:r>
          </a:p>
        </p:txBody>
      </p:sp>
      <p:sp>
        <p:nvSpPr>
          <p:cNvPr id="17411" name="Rectangle 3"/>
          <p:cNvSpPr>
            <a:spLocks noGrp="1" noChangeArrowheads="1"/>
          </p:cNvSpPr>
          <p:nvPr>
            <p:ph type="body" idx="1"/>
          </p:nvPr>
        </p:nvSpPr>
        <p:spPr>
          <a:xfrm>
            <a:off x="399197" y="1163471"/>
            <a:ext cx="7772400" cy="5428397"/>
          </a:xfrm>
        </p:spPr>
        <p:txBody>
          <a:bodyPr/>
          <a:lstStyle/>
          <a:p>
            <a:pPr>
              <a:buFontTx/>
              <a:buNone/>
              <a:tabLst>
                <a:tab pos="573088" algn="l"/>
                <a:tab pos="952500" algn="l"/>
              </a:tabLst>
            </a:pPr>
            <a:r>
              <a:rPr lang="en-US" sz="2000" b="1" dirty="0" smtClean="0"/>
              <a:t>Project Proposal</a:t>
            </a:r>
          </a:p>
          <a:p>
            <a:pPr>
              <a:tabLst>
                <a:tab pos="573088" algn="l"/>
                <a:tab pos="952500" algn="l"/>
              </a:tabLst>
            </a:pPr>
            <a:r>
              <a:rPr lang="en-US" sz="2400" dirty="0" smtClean="0"/>
              <a:t>Determine the questions that are to be answered</a:t>
            </a:r>
          </a:p>
          <a:p>
            <a:pPr>
              <a:tabLst>
                <a:tab pos="573088" algn="l"/>
                <a:tab pos="952500" algn="l"/>
              </a:tabLst>
            </a:pPr>
            <a:r>
              <a:rPr lang="en-US" sz="2400" dirty="0" smtClean="0"/>
              <a:t>Identify scenarios to be investigated</a:t>
            </a:r>
          </a:p>
          <a:p>
            <a:pPr>
              <a:tabLst>
                <a:tab pos="573088" algn="l"/>
                <a:tab pos="952500" algn="l"/>
              </a:tabLst>
            </a:pPr>
            <a:r>
              <a:rPr lang="en-US" sz="2400" dirty="0" smtClean="0"/>
              <a:t>Decision criteria</a:t>
            </a:r>
          </a:p>
          <a:p>
            <a:pPr>
              <a:tabLst>
                <a:tab pos="573088" algn="l"/>
                <a:tab pos="952500" algn="l"/>
              </a:tabLst>
            </a:pPr>
            <a:r>
              <a:rPr lang="en-US" sz="2400" dirty="0" smtClean="0"/>
              <a:t>Determine the end-user</a:t>
            </a:r>
          </a:p>
          <a:p>
            <a:pPr>
              <a:tabLst>
                <a:tab pos="573088" algn="l"/>
                <a:tab pos="952500" algn="l"/>
              </a:tabLst>
            </a:pPr>
            <a:r>
              <a:rPr lang="en-US" sz="2400" dirty="0" smtClean="0"/>
              <a:t>Determine data requirements</a:t>
            </a:r>
          </a:p>
          <a:p>
            <a:pPr>
              <a:tabLst>
                <a:tab pos="573088" algn="l"/>
                <a:tab pos="952500" algn="l"/>
              </a:tabLst>
            </a:pPr>
            <a:r>
              <a:rPr lang="en-US" sz="2400" dirty="0" smtClean="0"/>
              <a:t>Determine hardware, software, &amp; personnel requirements </a:t>
            </a:r>
          </a:p>
          <a:p>
            <a:pPr>
              <a:tabLst>
                <a:tab pos="573088" algn="l"/>
                <a:tab pos="952500" algn="l"/>
              </a:tabLst>
            </a:pPr>
            <a:r>
              <a:rPr lang="en-US" sz="2400" dirty="0" smtClean="0"/>
              <a:t>Prepare a time plan</a:t>
            </a:r>
          </a:p>
          <a:p>
            <a:pPr>
              <a:tabLst>
                <a:tab pos="573088" algn="l"/>
                <a:tab pos="952500" algn="l"/>
              </a:tabLst>
            </a:pPr>
            <a:r>
              <a:rPr lang="en-US" sz="2400" dirty="0" smtClean="0"/>
              <a:t>Cost plan and billing procedure</a:t>
            </a:r>
            <a:r>
              <a:rPr lang="en-US" sz="2800" dirty="0" smtClean="0"/>
              <a:t> </a:t>
            </a:r>
            <a:endParaRPr lang="en-US" sz="2000" dirty="0" smtClean="0"/>
          </a:p>
          <a:p>
            <a:pPr lvl="1">
              <a:tabLst>
                <a:tab pos="573088" algn="l"/>
                <a:tab pos="952500" algn="l"/>
              </a:tabLst>
            </a:pPr>
            <a:endParaRPr lang="en-US" sz="1800" dirty="0" smtClean="0"/>
          </a:p>
        </p:txBody>
      </p:sp>
    </p:spTree>
    <p:extLst>
      <p:ext uri="{BB962C8B-B14F-4D97-AF65-F5344CB8AC3E}">
        <p14:creationId xmlns:p14="http://schemas.microsoft.com/office/powerpoint/2010/main" val="2866247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8435"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8436"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8437"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pPr algn="ctr" eaLnBrk="0" fontAlgn="base" hangingPunct="0">
              <a:spcBef>
                <a:spcPct val="0"/>
              </a:spcBef>
              <a:spcAft>
                <a:spcPct val="0"/>
              </a:spcAft>
            </a:pPr>
            <a:endParaRPr lang="en-US" sz="1600" smtClean="0">
              <a:solidFill>
                <a:srgbClr val="FFFFFF"/>
              </a:solidFill>
            </a:endParaRPr>
          </a:p>
        </p:txBody>
      </p:sp>
      <p:sp>
        <p:nvSpPr>
          <p:cNvPr id="18438"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18439"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Problem</a:t>
            </a:r>
          </a:p>
          <a:p>
            <a:pPr algn="ctr" eaLnBrk="0" fontAlgn="base" hangingPunct="0">
              <a:spcBef>
                <a:spcPct val="0"/>
              </a:spcBef>
              <a:spcAft>
                <a:spcPct val="0"/>
              </a:spcAft>
            </a:pPr>
            <a:r>
              <a:rPr lang="en-US" sz="1600" smtClean="0">
                <a:solidFill>
                  <a:srgbClr val="FFFFFF"/>
                </a:solidFill>
              </a:rPr>
              <a:t>formulation</a:t>
            </a:r>
          </a:p>
        </p:txBody>
      </p:sp>
      <p:sp>
        <p:nvSpPr>
          <p:cNvPr id="18440"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Setting of</a:t>
            </a:r>
          </a:p>
          <a:p>
            <a:pPr algn="ctr" eaLnBrk="0" fontAlgn="base" hangingPunct="0">
              <a:spcBef>
                <a:spcPct val="0"/>
              </a:spcBef>
              <a:spcAft>
                <a:spcPct val="0"/>
              </a:spcAft>
            </a:pPr>
            <a:r>
              <a:rPr lang="en-US" sz="1600" smtClean="0">
                <a:solidFill>
                  <a:srgbClr val="FFFFFF"/>
                </a:solidFill>
              </a:rPr>
              <a:t>objectives</a:t>
            </a:r>
          </a:p>
          <a:p>
            <a:pPr algn="ctr" eaLnBrk="0" fontAlgn="base" hangingPunct="0">
              <a:spcBef>
                <a:spcPct val="0"/>
              </a:spcBef>
              <a:spcAft>
                <a:spcPct val="0"/>
              </a:spcAft>
            </a:pPr>
            <a:r>
              <a:rPr lang="en-US" sz="1600" smtClean="0">
                <a:solidFill>
                  <a:srgbClr val="FFFFFF"/>
                </a:solidFill>
              </a:rPr>
              <a:t>and overall</a:t>
            </a:r>
          </a:p>
          <a:p>
            <a:pPr algn="ctr" eaLnBrk="0" fontAlgn="base" hangingPunct="0">
              <a:spcBef>
                <a:spcPct val="0"/>
              </a:spcBef>
              <a:spcAft>
                <a:spcPct val="0"/>
              </a:spcAft>
            </a:pPr>
            <a:r>
              <a:rPr lang="en-US" sz="1600" smtClean="0">
                <a:solidFill>
                  <a:srgbClr val="FFFFFF"/>
                </a:solidFill>
              </a:rPr>
              <a:t>project plan</a:t>
            </a:r>
          </a:p>
        </p:txBody>
      </p:sp>
      <p:sp>
        <p:nvSpPr>
          <p:cNvPr id="18441"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Model</a:t>
            </a:r>
          </a:p>
          <a:p>
            <a:pPr algn="ctr" eaLnBrk="0" fontAlgn="base" hangingPunct="0">
              <a:spcBef>
                <a:spcPct val="0"/>
              </a:spcBef>
              <a:spcAft>
                <a:spcPct val="0"/>
              </a:spcAft>
            </a:pPr>
            <a:r>
              <a:rPr lang="en-US" sz="1600" smtClean="0">
                <a:solidFill>
                  <a:srgbClr val="FFFFFF"/>
                </a:solidFill>
              </a:rPr>
              <a:t>conceptualization</a:t>
            </a:r>
          </a:p>
        </p:txBody>
      </p:sp>
      <p:sp>
        <p:nvSpPr>
          <p:cNvPr id="18442"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Data</a:t>
            </a:r>
          </a:p>
          <a:p>
            <a:pPr algn="ctr" eaLnBrk="0" fontAlgn="base" hangingPunct="0">
              <a:spcBef>
                <a:spcPct val="0"/>
              </a:spcBef>
              <a:spcAft>
                <a:spcPct val="0"/>
              </a:spcAft>
            </a:pPr>
            <a:r>
              <a:rPr lang="en-US" sz="1600" smtClean="0">
                <a:solidFill>
                  <a:srgbClr val="FFFFFF"/>
                </a:solidFill>
              </a:rPr>
              <a:t>collection</a:t>
            </a:r>
          </a:p>
        </p:txBody>
      </p:sp>
      <p:sp>
        <p:nvSpPr>
          <p:cNvPr id="18443"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Model</a:t>
            </a:r>
          </a:p>
          <a:p>
            <a:pPr algn="ctr" eaLnBrk="0" fontAlgn="base" hangingPunct="0">
              <a:spcBef>
                <a:spcPct val="0"/>
              </a:spcBef>
              <a:spcAft>
                <a:spcPct val="0"/>
              </a:spcAft>
            </a:pPr>
            <a:r>
              <a:rPr lang="en-US" sz="1600" smtClean="0">
                <a:solidFill>
                  <a:srgbClr val="FFFFFF"/>
                </a:solidFill>
              </a:rPr>
              <a:t>translation</a:t>
            </a:r>
          </a:p>
        </p:txBody>
      </p:sp>
      <p:sp>
        <p:nvSpPr>
          <p:cNvPr id="18444"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45"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46"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47"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48"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49"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Verified?</a:t>
            </a:r>
          </a:p>
        </p:txBody>
      </p:sp>
      <p:sp>
        <p:nvSpPr>
          <p:cNvPr id="18450"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1"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2"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3"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4"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8455"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Validated?</a:t>
            </a:r>
          </a:p>
        </p:txBody>
      </p:sp>
      <p:sp>
        <p:nvSpPr>
          <p:cNvPr id="18456"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7"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8"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59"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60"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61"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8462"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8463"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Experimental</a:t>
            </a:r>
          </a:p>
          <a:p>
            <a:pPr algn="ctr" eaLnBrk="0" fontAlgn="base" hangingPunct="0">
              <a:spcBef>
                <a:spcPct val="0"/>
              </a:spcBef>
              <a:spcAft>
                <a:spcPct val="0"/>
              </a:spcAft>
            </a:pPr>
            <a:r>
              <a:rPr lang="en-US" sz="1600" smtClean="0">
                <a:solidFill>
                  <a:srgbClr val="FFFFFF"/>
                </a:solidFill>
              </a:rPr>
              <a:t>Design</a:t>
            </a:r>
          </a:p>
        </p:txBody>
      </p:sp>
      <p:sp>
        <p:nvSpPr>
          <p:cNvPr id="18464"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65"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66"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Production runs</a:t>
            </a:r>
          </a:p>
          <a:p>
            <a:pPr algn="ctr" eaLnBrk="0" fontAlgn="base" hangingPunct="0">
              <a:spcBef>
                <a:spcPct val="0"/>
              </a:spcBef>
              <a:spcAft>
                <a:spcPct val="0"/>
              </a:spcAft>
            </a:pPr>
            <a:r>
              <a:rPr lang="en-US" sz="1600" smtClean="0">
                <a:solidFill>
                  <a:srgbClr val="FFFFFF"/>
                </a:solidFill>
              </a:rPr>
              <a:t>and analysis</a:t>
            </a:r>
          </a:p>
        </p:txBody>
      </p:sp>
      <p:sp>
        <p:nvSpPr>
          <p:cNvPr id="18467"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68"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More runs?</a:t>
            </a:r>
          </a:p>
        </p:txBody>
      </p:sp>
      <p:sp>
        <p:nvSpPr>
          <p:cNvPr id="18469"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0"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1"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2"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3"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4"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5"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Documentation</a:t>
            </a:r>
          </a:p>
          <a:p>
            <a:pPr algn="ctr" eaLnBrk="0" fontAlgn="base" hangingPunct="0">
              <a:spcBef>
                <a:spcPct val="0"/>
              </a:spcBef>
              <a:spcAft>
                <a:spcPct val="0"/>
              </a:spcAft>
            </a:pPr>
            <a:r>
              <a:rPr lang="en-US" sz="1600" smtClean="0">
                <a:solidFill>
                  <a:srgbClr val="FFFFFF"/>
                </a:solidFill>
              </a:rPr>
              <a:t>and reporting</a:t>
            </a:r>
          </a:p>
        </p:txBody>
      </p:sp>
      <p:sp>
        <p:nvSpPr>
          <p:cNvPr id="18476"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77"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No</a:t>
            </a:r>
          </a:p>
        </p:txBody>
      </p:sp>
      <p:sp>
        <p:nvSpPr>
          <p:cNvPr id="18478"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pPr algn="ctr" eaLnBrk="0" fontAlgn="base" hangingPunct="0">
              <a:spcBef>
                <a:spcPct val="0"/>
              </a:spcBef>
              <a:spcAft>
                <a:spcPct val="0"/>
              </a:spcAft>
            </a:pPr>
            <a:r>
              <a:rPr lang="en-US" sz="1600" smtClean="0">
                <a:solidFill>
                  <a:srgbClr val="FFFFFF"/>
                </a:solidFill>
              </a:rPr>
              <a:t>Implementation</a:t>
            </a:r>
          </a:p>
        </p:txBody>
      </p:sp>
      <p:sp>
        <p:nvSpPr>
          <p:cNvPr id="18479"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8480"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8481"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8482"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
        <p:nvSpPr>
          <p:cNvPr id="18483"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US" smtClean="0">
                <a:solidFill>
                  <a:srgbClr val="FFFFFF"/>
                </a:solidFill>
              </a:rPr>
              <a:t>Yes</a:t>
            </a:r>
          </a:p>
        </p:txBody>
      </p:sp>
    </p:spTree>
    <p:extLst>
      <p:ext uri="{BB962C8B-B14F-4D97-AF65-F5344CB8AC3E}">
        <p14:creationId xmlns:p14="http://schemas.microsoft.com/office/powerpoint/2010/main" val="66155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sz="4000" smtClean="0"/>
              <a:t>MODEL CONCEPTUALIZATION</a:t>
            </a:r>
          </a:p>
        </p:txBody>
      </p:sp>
      <p:sp>
        <p:nvSpPr>
          <p:cNvPr id="19459" name="AutoShape 5"/>
          <p:cNvSpPr>
            <a:spLocks noChangeArrowheads="1"/>
          </p:cNvSpPr>
          <p:nvPr/>
        </p:nvSpPr>
        <p:spPr bwMode="auto">
          <a:xfrm>
            <a:off x="2843213" y="1773238"/>
            <a:ext cx="2971800" cy="1981200"/>
          </a:xfrm>
          <a:prstGeom prst="wedgeRoundRectCallout">
            <a:avLst>
              <a:gd name="adj1" fmla="val -43750"/>
              <a:gd name="adj2" fmla="val 70000"/>
              <a:gd name="adj3" fmla="val 16667"/>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eaLnBrk="0" fontAlgn="base" hangingPunct="0">
              <a:spcBef>
                <a:spcPct val="0"/>
              </a:spcBef>
              <a:spcAft>
                <a:spcPct val="0"/>
              </a:spcAft>
            </a:pPr>
            <a:endParaRPr lang="en-AU" sz="1600" smtClean="0">
              <a:solidFill>
                <a:srgbClr val="FFFFFF"/>
              </a:solidFill>
            </a:endParaRPr>
          </a:p>
        </p:txBody>
      </p:sp>
      <p:sp>
        <p:nvSpPr>
          <p:cNvPr id="19460" name="AutoShape 9"/>
          <p:cNvSpPr>
            <a:spLocks noChangeArrowheads="1"/>
          </p:cNvSpPr>
          <p:nvPr/>
        </p:nvSpPr>
        <p:spPr bwMode="auto">
          <a:xfrm>
            <a:off x="3492500" y="2420938"/>
            <a:ext cx="1752600" cy="1143000"/>
          </a:xfrm>
          <a:prstGeom prst="wedgeRoundRectCallout">
            <a:avLst>
              <a:gd name="adj1" fmla="val -43750"/>
              <a:gd name="adj2" fmla="val 68611"/>
              <a:gd name="adj3" fmla="val 16667"/>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wrap="none" anchor="ctr">
            <a:flatTx/>
          </a:bodyPr>
          <a:lstStyle/>
          <a:p>
            <a:pPr algn="ctr" eaLnBrk="0" fontAlgn="base" hangingPunct="0">
              <a:spcBef>
                <a:spcPct val="0"/>
              </a:spcBef>
              <a:spcAft>
                <a:spcPct val="0"/>
              </a:spcAft>
            </a:pPr>
            <a:r>
              <a:rPr lang="en-AU" sz="1600" b="1" smtClean="0">
                <a:solidFill>
                  <a:srgbClr val="FFFFFF"/>
                </a:solidFill>
              </a:rPr>
              <a:t>Assumed system</a:t>
            </a:r>
            <a:endParaRPr lang="en-AU" sz="1600" smtClean="0">
              <a:solidFill>
                <a:srgbClr val="FFFFFF"/>
              </a:solidFill>
            </a:endParaRPr>
          </a:p>
        </p:txBody>
      </p:sp>
      <p:sp>
        <p:nvSpPr>
          <p:cNvPr id="19461" name="Text Box 10"/>
          <p:cNvSpPr txBox="1">
            <a:spLocks noChangeArrowheads="1"/>
          </p:cNvSpPr>
          <p:nvPr/>
        </p:nvSpPr>
        <p:spPr bwMode="auto">
          <a:xfrm>
            <a:off x="3117850" y="4502150"/>
            <a:ext cx="2590800" cy="366713"/>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AU" sz="1800" smtClean="0">
                <a:solidFill>
                  <a:srgbClr val="FFFFFF"/>
                </a:solidFill>
              </a:rPr>
              <a:t>Conceptual model</a:t>
            </a:r>
          </a:p>
        </p:txBody>
      </p:sp>
      <p:sp>
        <p:nvSpPr>
          <p:cNvPr id="19462" name="Line 11"/>
          <p:cNvSpPr>
            <a:spLocks noChangeShapeType="1"/>
          </p:cNvSpPr>
          <p:nvPr/>
        </p:nvSpPr>
        <p:spPr bwMode="auto">
          <a:xfrm>
            <a:off x="4356100" y="3573463"/>
            <a:ext cx="0" cy="792162"/>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
        <p:nvSpPr>
          <p:cNvPr id="19463" name="Text Box 13"/>
          <p:cNvSpPr txBox="1">
            <a:spLocks noChangeArrowheads="1"/>
          </p:cNvSpPr>
          <p:nvPr/>
        </p:nvSpPr>
        <p:spPr bwMode="auto">
          <a:xfrm>
            <a:off x="3314700" y="187325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AU" b="1" smtClean="0">
                <a:solidFill>
                  <a:srgbClr val="FFFFFF"/>
                </a:solidFill>
              </a:rPr>
              <a:t>Real World System</a:t>
            </a:r>
            <a:endParaRPr lang="en-AU" smtClean="0">
              <a:solidFill>
                <a:srgbClr val="FFFFFF"/>
              </a:solidFill>
            </a:endParaRPr>
          </a:p>
        </p:txBody>
      </p:sp>
      <p:sp>
        <p:nvSpPr>
          <p:cNvPr id="19464" name="Text Box 14"/>
          <p:cNvSpPr txBox="1">
            <a:spLocks noChangeArrowheads="1"/>
          </p:cNvSpPr>
          <p:nvPr/>
        </p:nvSpPr>
        <p:spPr bwMode="auto">
          <a:xfrm>
            <a:off x="3133725" y="5510213"/>
            <a:ext cx="2590800" cy="366712"/>
          </a:xfrm>
          <a:prstGeom prst="rect">
            <a:avLst/>
          </a:prstGeom>
          <a:solidFill>
            <a:srgbClr val="A5002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A5002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ctr" eaLnBrk="0" fontAlgn="base" hangingPunct="0">
              <a:spcBef>
                <a:spcPct val="50000"/>
              </a:spcBef>
              <a:spcAft>
                <a:spcPct val="0"/>
              </a:spcAft>
            </a:pPr>
            <a:r>
              <a:rPr lang="en-AU" sz="1800" smtClean="0">
                <a:solidFill>
                  <a:srgbClr val="FFFFFF"/>
                </a:solidFill>
              </a:rPr>
              <a:t>Logical model</a:t>
            </a:r>
          </a:p>
        </p:txBody>
      </p:sp>
      <p:sp>
        <p:nvSpPr>
          <p:cNvPr id="19465" name="Line 17"/>
          <p:cNvSpPr>
            <a:spLocks noChangeShapeType="1"/>
          </p:cNvSpPr>
          <p:nvPr/>
        </p:nvSpPr>
        <p:spPr bwMode="auto">
          <a:xfrm>
            <a:off x="4356100" y="4884738"/>
            <a:ext cx="0" cy="481012"/>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IN" sz="1600" smtClean="0">
              <a:solidFill>
                <a:srgbClr val="FFFFFF"/>
              </a:solidFill>
            </a:endParaRPr>
          </a:p>
        </p:txBody>
      </p:sp>
    </p:spTree>
    <p:extLst>
      <p:ext uri="{BB962C8B-B14F-4D97-AF65-F5344CB8AC3E}">
        <p14:creationId xmlns:p14="http://schemas.microsoft.com/office/powerpoint/2010/main" val="4087705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2" y="422366"/>
            <a:ext cx="8501290" cy="687977"/>
          </a:xfrm>
        </p:spPr>
        <p:txBody>
          <a:bodyPr/>
          <a:lstStyle/>
          <a:p>
            <a:r>
              <a:rPr lang="en-IN" dirty="0"/>
              <a:t>PROCEDURE FOR CONSTRUCTION OF A REGRESSION MODEL</a:t>
            </a:r>
            <a:endParaRPr lang="en-IN" dirty="0"/>
          </a:p>
        </p:txBody>
      </p:sp>
      <p:sp>
        <p:nvSpPr>
          <p:cNvPr id="3" name="Content Placeholder 2"/>
          <p:cNvSpPr>
            <a:spLocks noGrp="1"/>
          </p:cNvSpPr>
          <p:nvPr>
            <p:ph idx="1"/>
          </p:nvPr>
        </p:nvSpPr>
        <p:spPr>
          <a:xfrm>
            <a:off x="200843" y="1266148"/>
            <a:ext cx="8329202" cy="2757211"/>
          </a:xfrm>
        </p:spPr>
        <p:txBody>
          <a:bodyPr/>
          <a:lstStyle/>
          <a:p>
            <a:pPr algn="just"/>
            <a:r>
              <a:rPr lang="en-IN" sz="1600" dirty="0" smtClean="0"/>
              <a:t>In </a:t>
            </a:r>
            <a:r>
              <a:rPr lang="en-IN" sz="1600" dirty="0"/>
              <a:t>order to construct a regression model, both the information which is going to be used to make the prediction and the information which is to be predicted must be obtained from a sample of objects or individuals. </a:t>
            </a:r>
            <a:endParaRPr lang="en-IN" sz="1600" dirty="0" smtClean="0"/>
          </a:p>
          <a:p>
            <a:pPr algn="just"/>
            <a:r>
              <a:rPr lang="en-IN" sz="1600" dirty="0" smtClean="0"/>
              <a:t>The </a:t>
            </a:r>
            <a:r>
              <a:rPr lang="en-IN" sz="1600" dirty="0"/>
              <a:t>relationship between the two pieces of information is then </a:t>
            </a:r>
            <a:r>
              <a:rPr lang="en-IN" sz="1600" dirty="0" smtClean="0"/>
              <a:t>modelled </a:t>
            </a:r>
            <a:r>
              <a:rPr lang="en-IN" sz="1600" dirty="0"/>
              <a:t>with a linear transformation. </a:t>
            </a:r>
            <a:endParaRPr lang="en-IN" sz="1600" dirty="0" smtClean="0"/>
          </a:p>
          <a:p>
            <a:pPr algn="just"/>
            <a:r>
              <a:rPr lang="en-IN" sz="1600" dirty="0" smtClean="0"/>
              <a:t>Then </a:t>
            </a:r>
            <a:r>
              <a:rPr lang="en-IN" sz="1600" dirty="0"/>
              <a:t>in the future, only the first information is necessary, and the regression model is used to transform this information into the predicted. In other words, it is necessary to have information on both variables before the model can be constructed</a:t>
            </a:r>
            <a:r>
              <a:rPr lang="en-IN" dirty="0"/>
              <a:t>.</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261254" y="4023359"/>
            <a:ext cx="8360229" cy="2626873"/>
          </a:xfrm>
          <a:prstGeom prst="rect">
            <a:avLst/>
          </a:prstGeom>
          <a:noFill/>
        </p:spPr>
        <p:txBody>
          <a:bodyPr wrap="square" rtlCol="0">
            <a:spAutoFit/>
          </a:bodyPr>
          <a:lstStyle/>
          <a:p>
            <a:pPr marL="342900" indent="-342900" algn="just" fontAlgn="base">
              <a:lnSpc>
                <a:spcPct val="120000"/>
              </a:lnSpc>
              <a:spcBef>
                <a:spcPct val="35000"/>
              </a:spcBef>
              <a:spcAft>
                <a:spcPct val="0"/>
              </a:spcAft>
              <a:buChar char="•"/>
            </a:pPr>
            <a:r>
              <a:rPr lang="en-IN" sz="1600" dirty="0">
                <a:solidFill>
                  <a:srgbClr val="665546"/>
                </a:solidFill>
              </a:rPr>
              <a:t>For example, the personnel officer of the widget manufacturing company might give all applicants a test and predict the number of widgets made per hour on the basis of the test score. In order to create a regression model, the personnel officer would first have to give the test to a sample of applicants and hire all of them. Later, when the number of widgets made per hour had stabilized, the personnel officer could create a prediction model to predict the widget production of future applicants. All future applicants would be given the test and hiring decisions would be based on test performance</a:t>
            </a:r>
            <a:r>
              <a:rPr lang="en-IN" dirty="0">
                <a:solidFill>
                  <a:srgbClr val="665546"/>
                </a:solidFill>
              </a:rPr>
              <a:t>.</a:t>
            </a:r>
          </a:p>
          <a:p>
            <a:pPr marL="342900" indent="-342900" algn="just" fontAlgn="base">
              <a:lnSpc>
                <a:spcPct val="120000"/>
              </a:lnSpc>
              <a:spcBef>
                <a:spcPct val="35000"/>
              </a:spcBef>
              <a:spcAft>
                <a:spcPct val="0"/>
              </a:spcAft>
              <a:buChar char="•"/>
            </a:pPr>
            <a:endParaRPr lang="en-IN" dirty="0">
              <a:solidFill>
                <a:srgbClr val="665546"/>
              </a:solidFill>
            </a:endParaRPr>
          </a:p>
        </p:txBody>
      </p:sp>
    </p:spTree>
    <p:extLst>
      <p:ext uri="{BB962C8B-B14F-4D97-AF65-F5344CB8AC3E}">
        <p14:creationId xmlns:p14="http://schemas.microsoft.com/office/powerpoint/2010/main" val="676852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30107" y="304800"/>
            <a:ext cx="6862264" cy="677839"/>
          </a:xfrm>
        </p:spPr>
        <p:txBody>
          <a:bodyPr/>
          <a:lstStyle/>
          <a:p>
            <a:r>
              <a:rPr lang="en-AU" dirty="0" smtClean="0"/>
              <a:t>CONCEPTUAL MODEL</a:t>
            </a:r>
          </a:p>
        </p:txBody>
      </p:sp>
      <p:sp>
        <p:nvSpPr>
          <p:cNvPr id="20483" name="Rectangle 3"/>
          <p:cNvSpPr>
            <a:spLocks noGrp="1" noChangeArrowheads="1"/>
          </p:cNvSpPr>
          <p:nvPr>
            <p:ph type="body" idx="1"/>
          </p:nvPr>
        </p:nvSpPr>
        <p:spPr/>
        <p:txBody>
          <a:bodyPr/>
          <a:lstStyle/>
          <a:p>
            <a:r>
              <a:rPr lang="en-AU" smtClean="0"/>
              <a:t>Abstract essential features</a:t>
            </a:r>
          </a:p>
          <a:p>
            <a:pPr lvl="1"/>
            <a:r>
              <a:rPr lang="en-AU" smtClean="0"/>
              <a:t>Events, activities, entities, attributes, resources, variables, and their relationships</a:t>
            </a:r>
          </a:p>
          <a:p>
            <a:pPr lvl="1"/>
            <a:r>
              <a:rPr lang="en-AU" smtClean="0"/>
              <a:t>Performance measures </a:t>
            </a:r>
          </a:p>
          <a:p>
            <a:pPr lvl="1"/>
            <a:r>
              <a:rPr lang="en-AU" smtClean="0"/>
              <a:t>Data requirements</a:t>
            </a:r>
          </a:p>
          <a:p>
            <a:r>
              <a:rPr lang="en-AU" smtClean="0"/>
              <a:t>Select correct level of details (assumptions)</a:t>
            </a:r>
          </a:p>
        </p:txBody>
      </p:sp>
    </p:spTree>
    <p:extLst>
      <p:ext uri="{BB962C8B-B14F-4D97-AF65-F5344CB8AC3E}">
        <p14:creationId xmlns:p14="http://schemas.microsoft.com/office/powerpoint/2010/main" val="4009658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316459" y="291152"/>
            <a:ext cx="6780377" cy="691487"/>
          </a:xfrm>
        </p:spPr>
        <p:txBody>
          <a:bodyPr/>
          <a:lstStyle/>
          <a:p>
            <a:r>
              <a:rPr lang="en-AU" smtClean="0"/>
              <a:t>LEVELS OF DETAIL</a:t>
            </a:r>
          </a:p>
        </p:txBody>
      </p:sp>
      <p:sp>
        <p:nvSpPr>
          <p:cNvPr id="21507" name="Rectangle 1028"/>
          <p:cNvSpPr>
            <a:spLocks noGrp="1" noChangeArrowheads="1"/>
          </p:cNvSpPr>
          <p:nvPr>
            <p:ph type="body" idx="1"/>
          </p:nvPr>
        </p:nvSpPr>
        <p:spPr>
          <a:noFill/>
        </p:spPr>
        <p:txBody>
          <a:bodyPr/>
          <a:lstStyle/>
          <a:p>
            <a:r>
              <a:rPr lang="en-AU" smtClean="0"/>
              <a:t>Low levels of detail may result in lost of information and goals cannot be accomplished</a:t>
            </a:r>
          </a:p>
          <a:p>
            <a:r>
              <a:rPr lang="en-AU" smtClean="0"/>
              <a:t>High levels of detail require:</a:t>
            </a:r>
          </a:p>
          <a:p>
            <a:pPr lvl="1"/>
            <a:r>
              <a:rPr lang="en-AU" smtClean="0"/>
              <a:t>more time and effort</a:t>
            </a:r>
          </a:p>
          <a:p>
            <a:pPr lvl="1"/>
            <a:r>
              <a:rPr lang="en-AU" smtClean="0"/>
              <a:t>longer simulation runs</a:t>
            </a:r>
          </a:p>
          <a:p>
            <a:pPr lvl="1"/>
            <a:r>
              <a:rPr lang="en-AU" smtClean="0"/>
              <a:t>more likely to contain errors </a:t>
            </a:r>
          </a:p>
        </p:txBody>
      </p:sp>
    </p:spTree>
    <p:extLst>
      <p:ext uri="{BB962C8B-B14F-4D97-AF65-F5344CB8AC3E}">
        <p14:creationId xmlns:p14="http://schemas.microsoft.com/office/powerpoint/2010/main" val="14392916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rc 1026"/>
          <p:cNvSpPr>
            <a:spLocks/>
          </p:cNvSpPr>
          <p:nvPr/>
        </p:nvSpPr>
        <p:spPr bwMode="auto">
          <a:xfrm flipV="1">
            <a:off x="2108200" y="2128838"/>
            <a:ext cx="7620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solidFill>
          <a:ln w="28575" cap="sq">
            <a:solidFill>
              <a:schemeClr val="accent2"/>
            </a:solidFill>
            <a:round/>
            <a:headEnd type="none" w="sm" len="sm"/>
            <a:tailEnd type="triangle" w="sm" len="sm"/>
          </a:ln>
        </p:spPr>
        <p:txBody>
          <a:bodyPr wrap="none" anchor="ctr"/>
          <a:lstStyle/>
          <a:p>
            <a:endParaRPr lang="en-IN"/>
          </a:p>
        </p:txBody>
      </p:sp>
      <p:sp>
        <p:nvSpPr>
          <p:cNvPr id="22531" name="Arc 1027"/>
          <p:cNvSpPr>
            <a:spLocks/>
          </p:cNvSpPr>
          <p:nvPr/>
        </p:nvSpPr>
        <p:spPr bwMode="auto">
          <a:xfrm flipH="1">
            <a:off x="2870200" y="1214438"/>
            <a:ext cx="10668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solidFill>
          <a:ln w="28575" cap="sq">
            <a:solidFill>
              <a:schemeClr val="accent2"/>
            </a:solidFill>
            <a:round/>
            <a:headEnd type="none" w="sm" len="sm"/>
            <a:tailEnd type="triangle" w="sm" len="sm"/>
          </a:ln>
        </p:spPr>
        <p:txBody>
          <a:bodyPr wrap="none" anchor="ctr"/>
          <a:lstStyle/>
          <a:p>
            <a:endParaRPr lang="en-IN"/>
          </a:p>
        </p:txBody>
      </p:sp>
      <p:sp>
        <p:nvSpPr>
          <p:cNvPr id="22532" name="Line 1028"/>
          <p:cNvSpPr>
            <a:spLocks noChangeShapeType="1"/>
          </p:cNvSpPr>
          <p:nvPr/>
        </p:nvSpPr>
        <p:spPr bwMode="auto">
          <a:xfrm>
            <a:off x="3937000" y="1214438"/>
            <a:ext cx="1600200" cy="1587"/>
          </a:xfrm>
          <a:prstGeom prst="line">
            <a:avLst/>
          </a:prstGeom>
          <a:noFill/>
          <a:ln w="28575"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3" name="Arc 1029"/>
          <p:cNvSpPr>
            <a:spLocks/>
          </p:cNvSpPr>
          <p:nvPr/>
        </p:nvSpPr>
        <p:spPr bwMode="auto">
          <a:xfrm>
            <a:off x="5537200" y="1214438"/>
            <a:ext cx="10668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chemeClr val="bg1"/>
          </a:solidFill>
          <a:ln w="28575" cap="sq">
            <a:solidFill>
              <a:schemeClr val="accent2"/>
            </a:solidFill>
            <a:round/>
            <a:headEnd type="none" w="sm" len="sm"/>
            <a:tailEnd type="triangle" w="sm" len="sm"/>
          </a:ln>
        </p:spPr>
        <p:txBody>
          <a:bodyPr wrap="none" anchor="ctr"/>
          <a:lstStyle/>
          <a:p>
            <a:endParaRPr lang="en-IN"/>
          </a:p>
        </p:txBody>
      </p:sp>
      <p:sp>
        <p:nvSpPr>
          <p:cNvPr id="22534" name="Line 1030"/>
          <p:cNvSpPr>
            <a:spLocks noChangeShapeType="1"/>
          </p:cNvSpPr>
          <p:nvPr/>
        </p:nvSpPr>
        <p:spPr bwMode="auto">
          <a:xfrm>
            <a:off x="2108200" y="3119438"/>
            <a:ext cx="5410200" cy="158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5" name="Line 1031"/>
          <p:cNvSpPr>
            <a:spLocks noChangeShapeType="1"/>
          </p:cNvSpPr>
          <p:nvPr/>
        </p:nvSpPr>
        <p:spPr bwMode="auto">
          <a:xfrm flipV="1">
            <a:off x="2082800" y="776288"/>
            <a:ext cx="1588" cy="234315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6" name="Line 1032"/>
          <p:cNvSpPr>
            <a:spLocks noChangeShapeType="1"/>
          </p:cNvSpPr>
          <p:nvPr/>
        </p:nvSpPr>
        <p:spPr bwMode="auto">
          <a:xfrm>
            <a:off x="2108200" y="6172200"/>
            <a:ext cx="5410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7" name="Line 1033"/>
          <p:cNvSpPr>
            <a:spLocks noChangeShapeType="1"/>
          </p:cNvSpPr>
          <p:nvPr/>
        </p:nvSpPr>
        <p:spPr bwMode="auto">
          <a:xfrm flipV="1">
            <a:off x="2082800" y="3829050"/>
            <a:ext cx="0" cy="234315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2538" name="Arc 1034"/>
          <p:cNvSpPr>
            <a:spLocks/>
          </p:cNvSpPr>
          <p:nvPr/>
        </p:nvSpPr>
        <p:spPr bwMode="auto">
          <a:xfrm flipV="1">
            <a:off x="2082800" y="3943350"/>
            <a:ext cx="4572000" cy="22288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cap="sq">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539" name="Text Box 1035"/>
          <p:cNvSpPr txBox="1">
            <a:spLocks noChangeArrowheads="1"/>
          </p:cNvSpPr>
          <p:nvPr/>
        </p:nvSpPr>
        <p:spPr bwMode="auto">
          <a:xfrm>
            <a:off x="1117600" y="457200"/>
            <a:ext cx="28448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AU" b="1"/>
              <a:t>Accuracy of the model</a:t>
            </a:r>
            <a:endParaRPr lang="en-AU"/>
          </a:p>
        </p:txBody>
      </p:sp>
      <p:sp>
        <p:nvSpPr>
          <p:cNvPr id="22540" name="Text Box 1036"/>
          <p:cNvSpPr txBox="1">
            <a:spLocks noChangeArrowheads="1"/>
          </p:cNvSpPr>
          <p:nvPr/>
        </p:nvSpPr>
        <p:spPr bwMode="auto">
          <a:xfrm>
            <a:off x="3098800" y="3176588"/>
            <a:ext cx="29321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a:t>Scope &amp; level of details</a:t>
            </a:r>
            <a:endParaRPr lang="en-AU"/>
          </a:p>
        </p:txBody>
      </p:sp>
      <p:sp>
        <p:nvSpPr>
          <p:cNvPr id="22541" name="Text Box 1037"/>
          <p:cNvSpPr txBox="1">
            <a:spLocks noChangeArrowheads="1"/>
          </p:cNvSpPr>
          <p:nvPr/>
        </p:nvSpPr>
        <p:spPr bwMode="auto">
          <a:xfrm>
            <a:off x="3098800" y="6205538"/>
            <a:ext cx="29321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a:t>Scope &amp; level of details</a:t>
            </a:r>
            <a:endParaRPr lang="en-AU"/>
          </a:p>
        </p:txBody>
      </p:sp>
      <p:sp>
        <p:nvSpPr>
          <p:cNvPr id="22542" name="Text Box 1038"/>
          <p:cNvSpPr txBox="1">
            <a:spLocks noChangeArrowheads="1"/>
          </p:cNvSpPr>
          <p:nvPr/>
        </p:nvSpPr>
        <p:spPr bwMode="auto">
          <a:xfrm>
            <a:off x="1371600" y="3600450"/>
            <a:ext cx="18430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a:t>Cost of model</a:t>
            </a:r>
            <a:endParaRPr lang="en-AU"/>
          </a:p>
        </p:txBody>
      </p:sp>
    </p:spTree>
    <p:extLst>
      <p:ext uri="{BB962C8B-B14F-4D97-AF65-F5344CB8AC3E}">
        <p14:creationId xmlns:p14="http://schemas.microsoft.com/office/powerpoint/2010/main" val="3932200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AU" smtClean="0"/>
              <a:t>COMPONENTS OF A SYSTEM</a:t>
            </a:r>
          </a:p>
        </p:txBody>
      </p:sp>
      <p:sp>
        <p:nvSpPr>
          <p:cNvPr id="23555" name="Rectangle 3"/>
          <p:cNvSpPr>
            <a:spLocks noGrp="1" noChangeArrowheads="1"/>
          </p:cNvSpPr>
          <p:nvPr>
            <p:ph type="body" idx="1"/>
          </p:nvPr>
        </p:nvSpPr>
        <p:spPr>
          <a:xfrm>
            <a:off x="401638" y="1746250"/>
            <a:ext cx="8548687" cy="4114800"/>
          </a:xfrm>
        </p:spPr>
        <p:txBody>
          <a:bodyPr/>
          <a:lstStyle/>
          <a:p>
            <a:pPr>
              <a:buFontTx/>
              <a:buNone/>
            </a:pPr>
            <a:r>
              <a:rPr lang="en-AU" smtClean="0"/>
              <a:t>	</a:t>
            </a:r>
            <a:r>
              <a:rPr lang="en-AU" b="1" i="1" smtClean="0"/>
              <a:t>Entity</a:t>
            </a:r>
            <a:r>
              <a:rPr lang="en-AU" smtClean="0"/>
              <a:t>:</a:t>
            </a:r>
            <a:r>
              <a:rPr lang="en-AU" sz="2800" smtClean="0"/>
              <a:t> is an object of interest in the system</a:t>
            </a:r>
            <a:r>
              <a:rPr lang="en-US" sz="2000" smtClean="0"/>
              <a:t> </a:t>
            </a:r>
          </a:p>
          <a:p>
            <a:pPr marL="342900" lvl="1" indent="-342900"/>
            <a:r>
              <a:rPr lang="en-US" sz="2400" i="1" smtClean="0">
                <a:solidFill>
                  <a:srgbClr val="FF0000"/>
                </a:solidFill>
              </a:rPr>
              <a:t>Dynamic objects</a:t>
            </a:r>
            <a:r>
              <a:rPr lang="en-US" sz="2400" smtClean="0"/>
              <a:t> — get created, move around, change status, affect and are affected by other entities, leave (maybe)</a:t>
            </a:r>
          </a:p>
          <a:p>
            <a:pPr marL="342900" lvl="1" indent="-342900"/>
            <a:r>
              <a:rPr lang="en-US" sz="2400" smtClean="0"/>
              <a:t>Usually have multiple </a:t>
            </a:r>
            <a:r>
              <a:rPr lang="en-US" sz="2400" i="1" smtClean="0">
                <a:solidFill>
                  <a:srgbClr val="FF0000"/>
                </a:solidFill>
              </a:rPr>
              <a:t>realizations</a:t>
            </a:r>
            <a:r>
              <a:rPr lang="en-US" sz="2400" smtClean="0"/>
              <a:t> floating around</a:t>
            </a:r>
          </a:p>
          <a:p>
            <a:pPr marL="342900" lvl="1" indent="-342900"/>
            <a:r>
              <a:rPr lang="en-US" sz="2400" smtClean="0"/>
              <a:t>Can have different types of entities concurrently</a:t>
            </a:r>
          </a:p>
          <a:p>
            <a:pPr marL="342900" lvl="1" indent="-342900"/>
            <a:endParaRPr lang="en-US" sz="2000" smtClean="0"/>
          </a:p>
          <a:p>
            <a:pPr>
              <a:buFontTx/>
              <a:buNone/>
            </a:pPr>
            <a:endParaRPr lang="en-AU" sz="2800" smtClean="0"/>
          </a:p>
        </p:txBody>
      </p:sp>
      <p:sp>
        <p:nvSpPr>
          <p:cNvPr id="23556"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r>
              <a:rPr lang="en-AU" sz="2800"/>
              <a:t>	</a:t>
            </a:r>
          </a:p>
        </p:txBody>
      </p:sp>
      <p:sp>
        <p:nvSpPr>
          <p:cNvPr id="23557" name="Text Box 5"/>
          <p:cNvSpPr txBox="1">
            <a:spLocks noChangeArrowheads="1"/>
          </p:cNvSpPr>
          <p:nvPr/>
        </p:nvSpPr>
        <p:spPr bwMode="auto">
          <a:xfrm>
            <a:off x="1752600" y="4748213"/>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endParaRPr lang="en-AU"/>
          </a:p>
        </p:txBody>
      </p:sp>
      <p:sp>
        <p:nvSpPr>
          <p:cNvPr id="23558" name="Text Box 6"/>
          <p:cNvSpPr txBox="1">
            <a:spLocks noChangeArrowheads="1"/>
          </p:cNvSpPr>
          <p:nvPr/>
        </p:nvSpPr>
        <p:spPr bwMode="auto">
          <a:xfrm>
            <a:off x="1676400" y="4519613"/>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Center</a:t>
            </a:r>
          </a:p>
        </p:txBody>
      </p:sp>
      <p:sp>
        <p:nvSpPr>
          <p:cNvPr id="23559" name="Text Box 7"/>
          <p:cNvSpPr txBox="1">
            <a:spLocks noChangeArrowheads="1"/>
          </p:cNvSpPr>
          <p:nvPr/>
        </p:nvSpPr>
        <p:spPr bwMode="auto">
          <a:xfrm>
            <a:off x="1676400" y="4976813"/>
            <a:ext cx="243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Patients</a:t>
            </a:r>
          </a:p>
          <a:p>
            <a:pPr algn="l">
              <a:spcBef>
                <a:spcPct val="50000"/>
              </a:spcBef>
            </a:pPr>
            <a:r>
              <a:rPr lang="en-AU"/>
              <a:t>Visitors</a:t>
            </a:r>
          </a:p>
        </p:txBody>
      </p:sp>
      <p:pic>
        <p:nvPicPr>
          <p:cNvPr id="23560" name="Picture 8" descr="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25" y="4414838"/>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1562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AU" smtClean="0"/>
              <a:t>COMPONENTS OF A SYSTEM</a:t>
            </a:r>
          </a:p>
        </p:txBody>
      </p:sp>
      <p:sp>
        <p:nvSpPr>
          <p:cNvPr id="24579" name="Rectangle 3"/>
          <p:cNvSpPr>
            <a:spLocks noGrp="1" noChangeArrowheads="1"/>
          </p:cNvSpPr>
          <p:nvPr>
            <p:ph type="body" idx="1"/>
          </p:nvPr>
        </p:nvSpPr>
        <p:spPr>
          <a:xfrm>
            <a:off x="407988" y="1787525"/>
            <a:ext cx="7772400" cy="4114800"/>
          </a:xfrm>
        </p:spPr>
        <p:txBody>
          <a:bodyPr/>
          <a:lstStyle/>
          <a:p>
            <a:pPr>
              <a:buFontTx/>
              <a:buNone/>
            </a:pPr>
            <a:r>
              <a:rPr lang="en-AU" smtClean="0"/>
              <a:t>	</a:t>
            </a:r>
            <a:r>
              <a:rPr lang="en-AU" b="1" i="1" smtClean="0"/>
              <a:t>Attribute</a:t>
            </a:r>
            <a:r>
              <a:rPr lang="en-AU" smtClean="0"/>
              <a:t>: </a:t>
            </a:r>
            <a:r>
              <a:rPr lang="en-AU" sz="2800" smtClean="0"/>
              <a:t>is a characteristic of all entities, but with a specific value “local” to the entity that can differ from one entity to another</a:t>
            </a:r>
            <a:r>
              <a:rPr lang="en-AU" smtClean="0"/>
              <a:t>.</a:t>
            </a:r>
          </a:p>
          <a:p>
            <a:pPr>
              <a:buFontTx/>
              <a:buNone/>
            </a:pPr>
            <a:endParaRPr lang="en-AU" smtClean="0"/>
          </a:p>
        </p:txBody>
      </p:sp>
      <p:sp>
        <p:nvSpPr>
          <p:cNvPr id="24580"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r>
              <a:rPr lang="en-AU" sz="2400"/>
              <a:t>	</a:t>
            </a:r>
          </a:p>
        </p:txBody>
      </p:sp>
      <p:sp>
        <p:nvSpPr>
          <p:cNvPr id="24581" name="Text Box 5"/>
          <p:cNvSpPr txBox="1">
            <a:spLocks noChangeArrowheads="1"/>
          </p:cNvSpPr>
          <p:nvPr/>
        </p:nvSpPr>
        <p:spPr bwMode="auto">
          <a:xfrm>
            <a:off x="1600200" y="3608388"/>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endParaRPr lang="en-AU"/>
          </a:p>
        </p:txBody>
      </p:sp>
      <p:sp>
        <p:nvSpPr>
          <p:cNvPr id="24582" name="Text Box 6"/>
          <p:cNvSpPr txBox="1">
            <a:spLocks noChangeArrowheads="1"/>
          </p:cNvSpPr>
          <p:nvPr/>
        </p:nvSpPr>
        <p:spPr bwMode="auto">
          <a:xfrm>
            <a:off x="1600200" y="3684588"/>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Patient</a:t>
            </a:r>
          </a:p>
        </p:txBody>
      </p:sp>
      <p:sp>
        <p:nvSpPr>
          <p:cNvPr id="24583" name="Text Box 7"/>
          <p:cNvSpPr txBox="1">
            <a:spLocks noChangeArrowheads="1"/>
          </p:cNvSpPr>
          <p:nvPr/>
        </p:nvSpPr>
        <p:spPr bwMode="auto">
          <a:xfrm>
            <a:off x="1600200" y="4217988"/>
            <a:ext cx="18288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Type of illness,</a:t>
            </a:r>
          </a:p>
          <a:p>
            <a:pPr algn="l">
              <a:spcBef>
                <a:spcPct val="50000"/>
              </a:spcBef>
            </a:pPr>
            <a:r>
              <a:rPr lang="en-AU"/>
              <a:t>Age,</a:t>
            </a:r>
          </a:p>
          <a:p>
            <a:pPr algn="l">
              <a:spcBef>
                <a:spcPct val="50000"/>
              </a:spcBef>
            </a:pPr>
            <a:r>
              <a:rPr lang="en-AU"/>
              <a:t>Sex, </a:t>
            </a:r>
          </a:p>
          <a:p>
            <a:pPr algn="l">
              <a:spcBef>
                <a:spcPct val="50000"/>
              </a:spcBef>
            </a:pPr>
            <a:r>
              <a:rPr lang="en-AU"/>
              <a:t>Temperature,</a:t>
            </a:r>
          </a:p>
          <a:p>
            <a:pPr algn="l">
              <a:spcBef>
                <a:spcPct val="50000"/>
              </a:spcBef>
            </a:pPr>
            <a:r>
              <a:rPr lang="en-AU"/>
              <a:t>Blood Pressure</a:t>
            </a:r>
          </a:p>
        </p:txBody>
      </p:sp>
      <p:graphicFrame>
        <p:nvGraphicFramePr>
          <p:cNvPr id="24584"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5128" name="Clip" r:id="rId3" imgW="0" imgH="0" progId="MS_ClipArt_Gallery.2">
                  <p:embed/>
                </p:oleObj>
              </mc:Choice>
              <mc:Fallback>
                <p:oleObj name="Clip" r:id="rId3" imgW="0" imgH="0" progId="MS_ClipArt_Gallery.2">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5" name="Picture 8" descr="do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4414838"/>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6300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smtClean="0"/>
              <a:t>COMPONENTS OF A SYSTEM</a:t>
            </a:r>
          </a:p>
        </p:txBody>
      </p:sp>
      <p:sp>
        <p:nvSpPr>
          <p:cNvPr id="25603" name="Rectangle 3"/>
          <p:cNvSpPr>
            <a:spLocks noGrp="1" noChangeArrowheads="1"/>
          </p:cNvSpPr>
          <p:nvPr>
            <p:ph type="body" idx="1"/>
          </p:nvPr>
        </p:nvSpPr>
        <p:spPr>
          <a:xfrm>
            <a:off x="401638" y="1746250"/>
            <a:ext cx="8548687" cy="4114800"/>
          </a:xfrm>
        </p:spPr>
        <p:txBody>
          <a:bodyPr/>
          <a:lstStyle/>
          <a:p>
            <a:pPr>
              <a:buFontTx/>
              <a:buNone/>
            </a:pPr>
            <a:r>
              <a:rPr lang="en-AU" smtClean="0"/>
              <a:t>	</a:t>
            </a:r>
            <a:r>
              <a:rPr lang="en-AU" b="1" i="1" smtClean="0"/>
              <a:t>Resources</a:t>
            </a:r>
            <a:r>
              <a:rPr lang="en-AU" smtClean="0"/>
              <a:t>:</a:t>
            </a:r>
            <a:r>
              <a:rPr lang="en-AU" sz="2800" smtClean="0"/>
              <a:t> </a:t>
            </a:r>
            <a:r>
              <a:rPr lang="en-US" sz="2800" smtClean="0"/>
              <a:t>what entities compete for</a:t>
            </a:r>
            <a:endParaRPr lang="en-US" sz="2000" smtClean="0"/>
          </a:p>
          <a:p>
            <a:pPr lvl="1">
              <a:lnSpc>
                <a:spcPct val="90000"/>
              </a:lnSpc>
            </a:pPr>
            <a:r>
              <a:rPr lang="en-US" sz="2400" smtClean="0"/>
              <a:t>Entity </a:t>
            </a:r>
            <a:r>
              <a:rPr lang="en-US" sz="2400" i="1" smtClean="0">
                <a:solidFill>
                  <a:srgbClr val="FF0000"/>
                </a:solidFill>
              </a:rPr>
              <a:t>seizes</a:t>
            </a:r>
            <a:r>
              <a:rPr lang="en-US" sz="2400" smtClean="0"/>
              <a:t> a resource, uses it, </a:t>
            </a:r>
            <a:r>
              <a:rPr lang="en-US" sz="2400" i="1" smtClean="0">
                <a:solidFill>
                  <a:srgbClr val="FF0000"/>
                </a:solidFill>
              </a:rPr>
              <a:t>releases</a:t>
            </a:r>
            <a:r>
              <a:rPr lang="en-US" sz="2400" smtClean="0"/>
              <a:t> it</a:t>
            </a:r>
          </a:p>
          <a:p>
            <a:pPr lvl="1">
              <a:lnSpc>
                <a:spcPct val="90000"/>
              </a:lnSpc>
            </a:pPr>
            <a:r>
              <a:rPr lang="en-US" sz="2400" smtClean="0"/>
              <a:t>Think of a </a:t>
            </a:r>
            <a:r>
              <a:rPr lang="en-US" sz="2400" i="1" smtClean="0">
                <a:solidFill>
                  <a:srgbClr val="FF0000"/>
                </a:solidFill>
              </a:rPr>
              <a:t>resource being assigned to an entity</a:t>
            </a:r>
            <a:r>
              <a:rPr lang="en-US" sz="2400" smtClean="0"/>
              <a:t>, rather than an entity “belonging to” a resource</a:t>
            </a:r>
          </a:p>
          <a:p>
            <a:pPr lvl="1">
              <a:lnSpc>
                <a:spcPct val="90000"/>
              </a:lnSpc>
            </a:pPr>
            <a:r>
              <a:rPr lang="en-US" sz="2400" smtClean="0"/>
              <a:t>“A” resource can have several </a:t>
            </a:r>
            <a:r>
              <a:rPr lang="en-US" sz="2400" i="1" smtClean="0">
                <a:solidFill>
                  <a:srgbClr val="FF0000"/>
                </a:solidFill>
              </a:rPr>
              <a:t>units</a:t>
            </a:r>
            <a:r>
              <a:rPr lang="en-US" sz="2400" smtClean="0"/>
              <a:t> of capacity which can be changed during the simulation</a:t>
            </a:r>
          </a:p>
          <a:p>
            <a:pPr lvl="1">
              <a:lnSpc>
                <a:spcPct val="90000"/>
              </a:lnSpc>
            </a:pPr>
            <a:endParaRPr lang="en-US" sz="2000" smtClean="0"/>
          </a:p>
          <a:p>
            <a:pPr>
              <a:buFontTx/>
              <a:buNone/>
            </a:pPr>
            <a:endParaRPr lang="en-AU" sz="2800" smtClean="0"/>
          </a:p>
        </p:txBody>
      </p:sp>
      <p:sp>
        <p:nvSpPr>
          <p:cNvPr id="25604"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r>
              <a:rPr lang="en-AU" sz="2800"/>
              <a:t>	</a:t>
            </a:r>
          </a:p>
        </p:txBody>
      </p:sp>
      <p:sp>
        <p:nvSpPr>
          <p:cNvPr id="25605" name="Text Box 5"/>
          <p:cNvSpPr txBox="1">
            <a:spLocks noChangeArrowheads="1"/>
          </p:cNvSpPr>
          <p:nvPr/>
        </p:nvSpPr>
        <p:spPr bwMode="auto">
          <a:xfrm>
            <a:off x="1752600" y="4748213"/>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endParaRPr lang="en-AU"/>
          </a:p>
        </p:txBody>
      </p:sp>
      <p:sp>
        <p:nvSpPr>
          <p:cNvPr id="25606" name="Text Box 6"/>
          <p:cNvSpPr txBox="1">
            <a:spLocks noChangeArrowheads="1"/>
          </p:cNvSpPr>
          <p:nvPr/>
        </p:nvSpPr>
        <p:spPr bwMode="auto">
          <a:xfrm>
            <a:off x="1676400" y="4519613"/>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Center</a:t>
            </a:r>
          </a:p>
        </p:txBody>
      </p:sp>
      <p:sp>
        <p:nvSpPr>
          <p:cNvPr id="25607" name="Text Box 7"/>
          <p:cNvSpPr txBox="1">
            <a:spLocks noChangeArrowheads="1"/>
          </p:cNvSpPr>
          <p:nvPr/>
        </p:nvSpPr>
        <p:spPr bwMode="auto">
          <a:xfrm>
            <a:off x="1676400" y="4976813"/>
            <a:ext cx="243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Doctors, Nurses</a:t>
            </a:r>
          </a:p>
          <a:p>
            <a:pPr algn="l">
              <a:spcBef>
                <a:spcPct val="50000"/>
              </a:spcBef>
            </a:pPr>
            <a:r>
              <a:rPr lang="en-AU"/>
              <a:t>X-Ray Equipment</a:t>
            </a:r>
          </a:p>
        </p:txBody>
      </p:sp>
      <p:pic>
        <p:nvPicPr>
          <p:cNvPr id="25608" name="Picture 8" descr="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25" y="4414838"/>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3406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AU" smtClean="0"/>
              <a:t>COMPONENTS OF A SYSTEM</a:t>
            </a:r>
          </a:p>
        </p:txBody>
      </p:sp>
      <p:sp>
        <p:nvSpPr>
          <p:cNvPr id="26627" name="Rectangle 3"/>
          <p:cNvSpPr>
            <a:spLocks noGrp="1" noChangeArrowheads="1"/>
          </p:cNvSpPr>
          <p:nvPr>
            <p:ph type="body" idx="1"/>
          </p:nvPr>
        </p:nvSpPr>
        <p:spPr>
          <a:xfrm>
            <a:off x="796925" y="1717675"/>
            <a:ext cx="7772400" cy="4114800"/>
          </a:xfrm>
        </p:spPr>
        <p:txBody>
          <a:bodyPr/>
          <a:lstStyle/>
          <a:p>
            <a:pPr marL="0" indent="0">
              <a:buFontTx/>
              <a:buNone/>
            </a:pPr>
            <a:r>
              <a:rPr kumimoji="0" lang="en-US" b="1" i="1" smtClean="0"/>
              <a:t>Variable</a:t>
            </a:r>
            <a:r>
              <a:rPr kumimoji="0" lang="en-US" smtClean="0"/>
              <a:t>:</a:t>
            </a:r>
            <a:r>
              <a:rPr kumimoji="0" lang="en-US" sz="2800" smtClean="0"/>
              <a:t> A piece of information that reflects some characteristic of the whole system, not of specific entities</a:t>
            </a:r>
          </a:p>
          <a:p>
            <a:pPr marL="0" lvl="1" indent="0"/>
            <a:r>
              <a:rPr lang="en-US" smtClean="0"/>
              <a:t> </a:t>
            </a:r>
            <a:r>
              <a:rPr lang="en-US" sz="2400" smtClean="0"/>
              <a:t>Entities can access, change some variables</a:t>
            </a:r>
          </a:p>
          <a:p>
            <a:pPr marL="0" indent="0">
              <a:buFontTx/>
              <a:buNone/>
            </a:pPr>
            <a:endParaRPr kumimoji="0" lang="en-US" sz="2800" smtClean="0"/>
          </a:p>
        </p:txBody>
      </p:sp>
      <p:sp>
        <p:nvSpPr>
          <p:cNvPr id="26628" name="Text Box 4"/>
          <p:cNvSpPr txBox="1">
            <a:spLocks noChangeArrowheads="1"/>
          </p:cNvSpPr>
          <p:nvPr/>
        </p:nvSpPr>
        <p:spPr bwMode="auto">
          <a:xfrm>
            <a:off x="1641475" y="4029075"/>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Center</a:t>
            </a:r>
          </a:p>
        </p:txBody>
      </p:sp>
      <p:sp>
        <p:nvSpPr>
          <p:cNvPr id="26629" name="Text Box 5"/>
          <p:cNvSpPr txBox="1">
            <a:spLocks noChangeArrowheads="1"/>
          </p:cNvSpPr>
          <p:nvPr/>
        </p:nvSpPr>
        <p:spPr bwMode="auto">
          <a:xfrm>
            <a:off x="1641475" y="4562475"/>
            <a:ext cx="3060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Number of patients in the system,</a:t>
            </a:r>
          </a:p>
          <a:p>
            <a:pPr algn="l">
              <a:spcBef>
                <a:spcPct val="50000"/>
              </a:spcBef>
            </a:pPr>
            <a:r>
              <a:rPr lang="en-AU"/>
              <a:t>Number of idle doctors,</a:t>
            </a:r>
          </a:p>
          <a:p>
            <a:pPr algn="l">
              <a:spcBef>
                <a:spcPct val="50000"/>
              </a:spcBef>
            </a:pPr>
            <a:r>
              <a:rPr lang="en-AU"/>
              <a:t>Current time</a:t>
            </a:r>
          </a:p>
        </p:txBody>
      </p:sp>
      <p:pic>
        <p:nvPicPr>
          <p:cNvPr id="26630" name="Picture 6" descr="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4124325"/>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556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85800" y="1752600"/>
            <a:ext cx="7772400" cy="4343400"/>
          </a:xfrm>
        </p:spPr>
        <p:txBody>
          <a:bodyPr/>
          <a:lstStyle/>
          <a:p>
            <a:r>
              <a:rPr lang="en-AU" b="1" i="1" smtClean="0"/>
              <a:t>State</a:t>
            </a:r>
            <a:r>
              <a:rPr lang="en-AU" sz="2800" smtClean="0"/>
              <a:t>: A collection of variables that contains all the information necessary to describe the system at any time</a:t>
            </a:r>
          </a:p>
        </p:txBody>
      </p:sp>
      <p:sp>
        <p:nvSpPr>
          <p:cNvPr id="27651" name="Text Box 3"/>
          <p:cNvSpPr txBox="1">
            <a:spLocks noChangeArrowheads="1"/>
          </p:cNvSpPr>
          <p:nvPr/>
        </p:nvSpPr>
        <p:spPr bwMode="auto">
          <a:xfrm>
            <a:off x="1295400" y="3733800"/>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Center</a:t>
            </a:r>
          </a:p>
        </p:txBody>
      </p:sp>
      <p:sp>
        <p:nvSpPr>
          <p:cNvPr id="27652" name="Text Box 4"/>
          <p:cNvSpPr txBox="1">
            <a:spLocks noChangeArrowheads="1"/>
          </p:cNvSpPr>
          <p:nvPr/>
        </p:nvSpPr>
        <p:spPr bwMode="auto">
          <a:xfrm>
            <a:off x="1295400" y="4267200"/>
            <a:ext cx="30607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{Number of patients in the system,</a:t>
            </a:r>
          </a:p>
          <a:p>
            <a:pPr algn="l">
              <a:spcBef>
                <a:spcPct val="50000"/>
              </a:spcBef>
            </a:pPr>
            <a:r>
              <a:rPr lang="en-AU"/>
              <a:t>Status of doctors (busy or idle),</a:t>
            </a:r>
          </a:p>
          <a:p>
            <a:pPr algn="l">
              <a:spcBef>
                <a:spcPct val="50000"/>
              </a:spcBef>
            </a:pPr>
            <a:r>
              <a:rPr lang="en-AU"/>
              <a:t>Number of idle doctors,</a:t>
            </a:r>
          </a:p>
          <a:p>
            <a:pPr algn="l">
              <a:spcBef>
                <a:spcPct val="50000"/>
              </a:spcBef>
            </a:pPr>
            <a:r>
              <a:rPr lang="en-AU"/>
              <a:t>Status of Lab equipment, etc}</a:t>
            </a:r>
          </a:p>
        </p:txBody>
      </p:sp>
      <p:pic>
        <p:nvPicPr>
          <p:cNvPr id="27653" name="Picture 5" descr="do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962400"/>
            <a:ext cx="1600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6"/>
          <p:cNvSpPr>
            <a:spLocks noGrp="1" noChangeArrowheads="1"/>
          </p:cNvSpPr>
          <p:nvPr>
            <p:ph type="title"/>
          </p:nvPr>
        </p:nvSpPr>
        <p:spPr>
          <a:noFill/>
        </p:spPr>
        <p:txBody>
          <a:bodyPr/>
          <a:lstStyle/>
          <a:p>
            <a:r>
              <a:rPr lang="en-AU" smtClean="0"/>
              <a:t>COMPONENTS OF A SYSTEM</a:t>
            </a:r>
          </a:p>
        </p:txBody>
      </p:sp>
    </p:spTree>
    <p:extLst>
      <p:ext uri="{BB962C8B-B14F-4D97-AF65-F5344CB8AC3E}">
        <p14:creationId xmlns:p14="http://schemas.microsoft.com/office/powerpoint/2010/main" val="708868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685800" y="1752600"/>
            <a:ext cx="7772400" cy="4343400"/>
          </a:xfrm>
        </p:spPr>
        <p:txBody>
          <a:bodyPr/>
          <a:lstStyle/>
          <a:p>
            <a:r>
              <a:rPr lang="en-AU" b="1" i="1" smtClean="0"/>
              <a:t>Event</a:t>
            </a:r>
            <a:r>
              <a:rPr lang="en-AU" smtClean="0"/>
              <a:t>: </a:t>
            </a:r>
            <a:r>
              <a:rPr lang="en-AU" sz="2800" smtClean="0"/>
              <a:t>An instantaneous occurrence that changes the state of the system</a:t>
            </a:r>
          </a:p>
        </p:txBody>
      </p:sp>
      <p:sp>
        <p:nvSpPr>
          <p:cNvPr id="28675" name="Text Box 3"/>
          <p:cNvSpPr txBox="1">
            <a:spLocks noChangeArrowheads="1"/>
          </p:cNvSpPr>
          <p:nvPr/>
        </p:nvSpPr>
        <p:spPr bwMode="auto">
          <a:xfrm>
            <a:off x="1295400" y="3276600"/>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Centre</a:t>
            </a:r>
          </a:p>
        </p:txBody>
      </p:sp>
      <p:sp>
        <p:nvSpPr>
          <p:cNvPr id="28676" name="Text Box 4"/>
          <p:cNvSpPr txBox="1">
            <a:spLocks noChangeArrowheads="1"/>
          </p:cNvSpPr>
          <p:nvPr/>
        </p:nvSpPr>
        <p:spPr bwMode="auto">
          <a:xfrm>
            <a:off x="1295400" y="3810000"/>
            <a:ext cx="23622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Arrival of a new patient, </a:t>
            </a:r>
          </a:p>
          <a:p>
            <a:pPr algn="l">
              <a:spcBef>
                <a:spcPct val="50000"/>
              </a:spcBef>
            </a:pPr>
            <a:r>
              <a:rPr lang="en-AU"/>
              <a:t>Completion of service (i.e., examination)</a:t>
            </a:r>
          </a:p>
          <a:p>
            <a:pPr algn="l">
              <a:spcBef>
                <a:spcPct val="50000"/>
              </a:spcBef>
            </a:pPr>
            <a:r>
              <a:rPr lang="en-AU"/>
              <a:t>Failure of medical equipment, etc.</a:t>
            </a:r>
          </a:p>
        </p:txBody>
      </p:sp>
      <p:pic>
        <p:nvPicPr>
          <p:cNvPr id="28677" name="Picture 5" descr="ambul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581400"/>
            <a:ext cx="17907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6"/>
          <p:cNvSpPr>
            <a:spLocks noGrp="1" noChangeArrowheads="1"/>
          </p:cNvSpPr>
          <p:nvPr>
            <p:ph type="title"/>
          </p:nvPr>
        </p:nvSpPr>
        <p:spPr>
          <a:noFill/>
        </p:spPr>
        <p:txBody>
          <a:bodyPr/>
          <a:lstStyle/>
          <a:p>
            <a:r>
              <a:rPr lang="en-AU" smtClean="0"/>
              <a:t>COMPONENTS OF A SYSTEM</a:t>
            </a:r>
          </a:p>
        </p:txBody>
      </p:sp>
    </p:spTree>
    <p:extLst>
      <p:ext uri="{BB962C8B-B14F-4D97-AF65-F5344CB8AC3E}">
        <p14:creationId xmlns:p14="http://schemas.microsoft.com/office/powerpoint/2010/main" val="1493745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smtClean="0"/>
              <a:t>COMPONENTS OF A SYSTEM</a:t>
            </a:r>
          </a:p>
        </p:txBody>
      </p:sp>
      <p:sp>
        <p:nvSpPr>
          <p:cNvPr id="29699" name="Rectangle 3"/>
          <p:cNvSpPr>
            <a:spLocks noGrp="1" noChangeArrowheads="1"/>
          </p:cNvSpPr>
          <p:nvPr>
            <p:ph type="body" idx="1"/>
          </p:nvPr>
        </p:nvSpPr>
        <p:spPr>
          <a:xfrm>
            <a:off x="450850" y="1746250"/>
            <a:ext cx="8077200" cy="4114800"/>
          </a:xfrm>
        </p:spPr>
        <p:txBody>
          <a:bodyPr/>
          <a:lstStyle/>
          <a:p>
            <a:pPr>
              <a:buFontTx/>
              <a:buNone/>
            </a:pPr>
            <a:r>
              <a:rPr lang="en-AU" smtClean="0"/>
              <a:t>	</a:t>
            </a:r>
            <a:r>
              <a:rPr lang="en-AU" b="1" i="1" smtClean="0"/>
              <a:t>Activity</a:t>
            </a:r>
            <a:r>
              <a:rPr lang="en-AU" smtClean="0"/>
              <a:t>: </a:t>
            </a:r>
            <a:r>
              <a:rPr lang="en-AU" sz="2800" smtClean="0"/>
              <a:t>represents a time period of specified length.</a:t>
            </a:r>
          </a:p>
          <a:p>
            <a:pPr>
              <a:buFontTx/>
              <a:buNone/>
            </a:pPr>
            <a:endParaRPr lang="en-AU" smtClean="0"/>
          </a:p>
        </p:txBody>
      </p:sp>
      <p:sp>
        <p:nvSpPr>
          <p:cNvPr id="29700" name="Rectangle 4"/>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a:r>
              <a:rPr lang="en-AU" sz="2400"/>
              <a:t>	</a:t>
            </a:r>
          </a:p>
        </p:txBody>
      </p:sp>
      <p:sp>
        <p:nvSpPr>
          <p:cNvPr id="29701" name="Text Box 5"/>
          <p:cNvSpPr txBox="1">
            <a:spLocks noChangeArrowheads="1"/>
          </p:cNvSpPr>
          <p:nvPr/>
        </p:nvSpPr>
        <p:spPr bwMode="auto">
          <a:xfrm>
            <a:off x="1808163" y="3373438"/>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endParaRPr lang="en-AU"/>
          </a:p>
        </p:txBody>
      </p:sp>
      <p:sp>
        <p:nvSpPr>
          <p:cNvPr id="29702" name="Text Box 6"/>
          <p:cNvSpPr txBox="1">
            <a:spLocks noChangeArrowheads="1"/>
          </p:cNvSpPr>
          <p:nvPr/>
        </p:nvSpPr>
        <p:spPr bwMode="auto">
          <a:xfrm>
            <a:off x="1808163" y="3449638"/>
            <a:ext cx="2209800" cy="336550"/>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Example: Health Center</a:t>
            </a:r>
          </a:p>
        </p:txBody>
      </p:sp>
      <p:sp>
        <p:nvSpPr>
          <p:cNvPr id="29703" name="Text Box 7"/>
          <p:cNvSpPr txBox="1">
            <a:spLocks noChangeArrowheads="1"/>
          </p:cNvSpPr>
          <p:nvPr/>
        </p:nvSpPr>
        <p:spPr bwMode="auto">
          <a:xfrm>
            <a:off x="1808163" y="3983038"/>
            <a:ext cx="2362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a:t>Surgery,</a:t>
            </a:r>
          </a:p>
          <a:p>
            <a:pPr algn="l">
              <a:spcBef>
                <a:spcPct val="50000"/>
              </a:spcBef>
            </a:pPr>
            <a:r>
              <a:rPr lang="en-AU"/>
              <a:t>Checking temperature, </a:t>
            </a:r>
          </a:p>
          <a:p>
            <a:pPr algn="l">
              <a:spcBef>
                <a:spcPct val="50000"/>
              </a:spcBef>
            </a:pPr>
            <a:r>
              <a:rPr lang="en-AU"/>
              <a:t>X-Ray.</a:t>
            </a:r>
          </a:p>
        </p:txBody>
      </p:sp>
      <p:graphicFrame>
        <p:nvGraphicFramePr>
          <p:cNvPr id="29704"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6152" name="Clip" r:id="rId3" imgW="0" imgH="0" progId="MS_ClipArt_Gallery.2">
                  <p:embed/>
                </p:oleObj>
              </mc:Choice>
              <mc:Fallback>
                <p:oleObj name="Clip" r:id="rId3" imgW="0" imgH="0" progId="MS_ClipArt_Gallery.2">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5" name="Picture 9" descr="patien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5763" y="3602038"/>
            <a:ext cx="152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133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3" y="213360"/>
            <a:ext cx="7049042" cy="714103"/>
          </a:xfrm>
        </p:spPr>
        <p:txBody>
          <a:bodyPr/>
          <a:lstStyle/>
          <a:p>
            <a:r>
              <a:rPr lang="en-IN" dirty="0" smtClean="0"/>
              <a:t>Regression Model Description </a:t>
            </a:r>
            <a:endParaRPr lang="en-IN" dirty="0"/>
          </a:p>
        </p:txBody>
      </p:sp>
      <p:sp>
        <p:nvSpPr>
          <p:cNvPr id="3" name="Content Placeholder 2"/>
          <p:cNvSpPr>
            <a:spLocks noGrp="1"/>
          </p:cNvSpPr>
          <p:nvPr>
            <p:ph idx="1"/>
          </p:nvPr>
        </p:nvSpPr>
        <p:spPr>
          <a:xfrm>
            <a:off x="318408" y="1174707"/>
            <a:ext cx="8381455" cy="4900612"/>
          </a:xfrm>
        </p:spPr>
        <p:txBody>
          <a:bodyPr/>
          <a:lstStyle/>
          <a:p>
            <a:r>
              <a:rPr lang="en-IN" dirty="0" smtClean="0"/>
              <a:t>X</a:t>
            </a:r>
            <a:r>
              <a:rPr lang="en-IN" baseline="-25000" dirty="0" smtClean="0"/>
              <a:t>i</a:t>
            </a:r>
            <a:r>
              <a:rPr lang="en-IN" dirty="0" smtClean="0"/>
              <a:t> </a:t>
            </a:r>
            <a:r>
              <a:rPr lang="en-IN" dirty="0"/>
              <a:t>is the variable used to predict, and is sometimes called the independent variable. </a:t>
            </a:r>
            <a:r>
              <a:rPr lang="en-IN" dirty="0" smtClean="0"/>
              <a:t>In the case of the widget manufacturing example, it would be the test score.</a:t>
            </a:r>
            <a:endParaRPr lang="en-IN" dirty="0"/>
          </a:p>
          <a:p>
            <a:r>
              <a:rPr lang="en-IN" dirty="0"/>
              <a:t>Y</a:t>
            </a:r>
            <a:r>
              <a:rPr lang="en-IN" baseline="-25000" dirty="0"/>
              <a:t>i</a:t>
            </a:r>
            <a:r>
              <a:rPr lang="en-IN" dirty="0"/>
              <a:t> is the observed value of the predicted variable, and is sometimes called the dependent variable. </a:t>
            </a:r>
            <a:r>
              <a:rPr lang="en-IN" dirty="0" smtClean="0"/>
              <a:t>In the example, it would be the number of widgets produced per hour by that individual.</a:t>
            </a:r>
          </a:p>
          <a:p>
            <a:r>
              <a:rPr lang="en-IN" dirty="0" err="1" smtClean="0"/>
              <a:t>Y'</a:t>
            </a:r>
            <a:r>
              <a:rPr lang="en-IN" baseline="-25000" dirty="0" err="1" smtClean="0"/>
              <a:t>i</a:t>
            </a:r>
            <a:r>
              <a:rPr lang="en-IN" dirty="0" smtClean="0"/>
              <a:t> is the predicted value of the dependent variable. In the example it would be the predicted number of widgets per hour by that individual.</a:t>
            </a:r>
          </a:p>
          <a:p>
            <a:r>
              <a:rPr lang="en-IN" b="1" dirty="0" smtClean="0"/>
              <a:t>The </a:t>
            </a:r>
            <a:r>
              <a:rPr lang="en-IN" b="1" dirty="0"/>
              <a:t>goal </a:t>
            </a:r>
            <a:r>
              <a:rPr lang="en-IN" dirty="0"/>
              <a:t>in the regression procedure is to create a model where the predicted and observed values of the variable to be predicted are as similar as possible. For example, in the widget manufacturing situation, it is desired that the predicted number of widgets made per hour be as similar to observed values as possible. The more similar these two values, the better the model</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248438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AU" sz="3600" smtClean="0"/>
              <a:t>LOGICAL (FLOWCHART) MODEL</a:t>
            </a:r>
            <a:endParaRPr lang="en-AU" smtClean="0"/>
          </a:p>
        </p:txBody>
      </p:sp>
      <p:sp>
        <p:nvSpPr>
          <p:cNvPr id="30723" name="Rectangle 3"/>
          <p:cNvSpPr>
            <a:spLocks noGrp="1" noChangeArrowheads="1"/>
          </p:cNvSpPr>
          <p:nvPr>
            <p:ph type="body" idx="1"/>
          </p:nvPr>
        </p:nvSpPr>
        <p:spPr>
          <a:xfrm>
            <a:off x="685800" y="1676400"/>
            <a:ext cx="7772400" cy="4114800"/>
          </a:xfrm>
        </p:spPr>
        <p:txBody>
          <a:bodyPr/>
          <a:lstStyle/>
          <a:p>
            <a:r>
              <a:rPr lang="en-AU" sz="2400" smtClean="0"/>
              <a:t>Shows the logical relationships among the elements of the model</a:t>
            </a:r>
            <a:endParaRPr lang="en-AU" smtClean="0"/>
          </a:p>
        </p:txBody>
      </p:sp>
      <p:sp>
        <p:nvSpPr>
          <p:cNvPr id="30724" name="AutoShape 41"/>
          <p:cNvSpPr>
            <a:spLocks noChangeArrowheads="1"/>
          </p:cNvSpPr>
          <p:nvPr/>
        </p:nvSpPr>
        <p:spPr bwMode="auto">
          <a:xfrm>
            <a:off x="4035425" y="3124200"/>
            <a:ext cx="1066800" cy="762000"/>
          </a:xfrm>
          <a:prstGeom prst="flowChartDecision">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r>
              <a:rPr lang="en-US" b="1"/>
              <a:t>Q(t)</a:t>
            </a:r>
            <a:r>
              <a:rPr lang="en-US" b="1">
                <a:sym typeface="Symbol" pitchFamily="18" charset="2"/>
              </a:rPr>
              <a:t>&gt; </a:t>
            </a:r>
            <a:r>
              <a:rPr lang="en-US" b="1"/>
              <a:t>0</a:t>
            </a:r>
            <a:r>
              <a:rPr lang="en-US" b="1">
                <a:sym typeface="Symbol" pitchFamily="18" charset="2"/>
              </a:rPr>
              <a:t> </a:t>
            </a:r>
            <a:r>
              <a:rPr lang="en-US" b="1"/>
              <a:t>?</a:t>
            </a:r>
            <a:endParaRPr lang="en-US"/>
          </a:p>
        </p:txBody>
      </p:sp>
      <p:sp>
        <p:nvSpPr>
          <p:cNvPr id="30725" name="AutoShape 42"/>
          <p:cNvSpPr>
            <a:spLocks noChangeArrowheads="1"/>
          </p:cNvSpPr>
          <p:nvPr/>
        </p:nvSpPr>
        <p:spPr bwMode="auto">
          <a:xfrm>
            <a:off x="4859338" y="5373688"/>
            <a:ext cx="304800" cy="3048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r>
              <a:rPr lang="en-AU" b="1"/>
              <a:t>3</a:t>
            </a:r>
            <a:endParaRPr lang="en-AU"/>
          </a:p>
        </p:txBody>
      </p:sp>
      <p:sp>
        <p:nvSpPr>
          <p:cNvPr id="30726" name="Text Box 43"/>
          <p:cNvSpPr txBox="1">
            <a:spLocks noChangeArrowheads="1"/>
          </p:cNvSpPr>
          <p:nvPr/>
        </p:nvSpPr>
        <p:spPr bwMode="auto">
          <a:xfrm>
            <a:off x="5026025" y="316865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b="1"/>
              <a:t>YES</a:t>
            </a:r>
            <a:endParaRPr lang="en-US"/>
          </a:p>
        </p:txBody>
      </p:sp>
      <p:sp>
        <p:nvSpPr>
          <p:cNvPr id="30727" name="Text Box 44"/>
          <p:cNvSpPr txBox="1">
            <a:spLocks noChangeArrowheads="1"/>
          </p:cNvSpPr>
          <p:nvPr/>
        </p:nvSpPr>
        <p:spPr bwMode="auto">
          <a:xfrm>
            <a:off x="2978150" y="316865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b="1"/>
              <a:t>NO</a:t>
            </a:r>
            <a:endParaRPr lang="en-US"/>
          </a:p>
        </p:txBody>
      </p:sp>
      <p:sp>
        <p:nvSpPr>
          <p:cNvPr id="30728" name="AutoShape 45"/>
          <p:cNvSpPr>
            <a:spLocks noChangeArrowheads="1"/>
          </p:cNvSpPr>
          <p:nvPr/>
        </p:nvSpPr>
        <p:spPr bwMode="auto">
          <a:xfrm>
            <a:off x="2339975" y="2492375"/>
            <a:ext cx="304800" cy="3048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r>
              <a:rPr lang="en-AU" b="1"/>
              <a:t>2</a:t>
            </a:r>
            <a:endParaRPr lang="en-AU"/>
          </a:p>
        </p:txBody>
      </p:sp>
      <p:sp>
        <p:nvSpPr>
          <p:cNvPr id="30729" name="Rectangle 46"/>
          <p:cNvSpPr>
            <a:spLocks noChangeArrowheads="1"/>
          </p:cNvSpPr>
          <p:nvPr/>
        </p:nvSpPr>
        <p:spPr bwMode="auto">
          <a:xfrm>
            <a:off x="3578225" y="2514600"/>
            <a:ext cx="1676400" cy="3048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r>
              <a:rPr lang="en-AU" sz="1800"/>
              <a:t>Departure event</a:t>
            </a:r>
            <a:endParaRPr lang="en-AU"/>
          </a:p>
        </p:txBody>
      </p:sp>
      <p:sp>
        <p:nvSpPr>
          <p:cNvPr id="30730" name="Rectangle 47"/>
          <p:cNvSpPr>
            <a:spLocks noChangeArrowheads="1"/>
          </p:cNvSpPr>
          <p:nvPr/>
        </p:nvSpPr>
        <p:spPr bwMode="auto">
          <a:xfrm>
            <a:off x="6473825" y="3352800"/>
            <a:ext cx="1676400" cy="3048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r>
              <a:rPr lang="en-AU" sz="1800"/>
              <a:t>Q(t)=Q(t)-1</a:t>
            </a:r>
            <a:endParaRPr lang="en-AU"/>
          </a:p>
        </p:txBody>
      </p:sp>
      <p:sp>
        <p:nvSpPr>
          <p:cNvPr id="30731" name="Rectangle 48"/>
          <p:cNvSpPr>
            <a:spLocks noChangeArrowheads="1"/>
          </p:cNvSpPr>
          <p:nvPr/>
        </p:nvSpPr>
        <p:spPr bwMode="auto">
          <a:xfrm>
            <a:off x="1368425" y="3352800"/>
            <a:ext cx="1676400" cy="3048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r>
              <a:rPr lang="en-AU" sz="1800"/>
              <a:t>B(t)=0</a:t>
            </a:r>
            <a:endParaRPr lang="en-AU"/>
          </a:p>
        </p:txBody>
      </p:sp>
      <p:sp>
        <p:nvSpPr>
          <p:cNvPr id="30732" name="Rectangle 49"/>
          <p:cNvSpPr>
            <a:spLocks noChangeArrowheads="1"/>
          </p:cNvSpPr>
          <p:nvPr/>
        </p:nvSpPr>
        <p:spPr bwMode="auto">
          <a:xfrm>
            <a:off x="6016625" y="4267200"/>
            <a:ext cx="2590800" cy="5334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l"/>
            <a:r>
              <a:rPr lang="en-AU" b="1"/>
              <a:t>Generate service &amp;  </a:t>
            </a:r>
          </a:p>
          <a:p>
            <a:pPr algn="l"/>
            <a:r>
              <a:rPr lang="en-AU" b="1"/>
              <a:t>schedule new departure</a:t>
            </a:r>
          </a:p>
        </p:txBody>
      </p:sp>
      <p:sp>
        <p:nvSpPr>
          <p:cNvPr id="30733" name="Rectangle 50"/>
          <p:cNvSpPr>
            <a:spLocks noChangeArrowheads="1"/>
          </p:cNvSpPr>
          <p:nvPr/>
        </p:nvSpPr>
        <p:spPr bwMode="auto">
          <a:xfrm>
            <a:off x="5940425" y="5410200"/>
            <a:ext cx="2590800" cy="4572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l"/>
            <a:r>
              <a:rPr lang="en-AU" b="1"/>
              <a:t>Collect &amp; update statistics</a:t>
            </a:r>
          </a:p>
          <a:p>
            <a:pPr algn="l"/>
            <a:r>
              <a:rPr lang="en-AU" b="1"/>
              <a:t>     TB, TQ, TL, N</a:t>
            </a:r>
          </a:p>
        </p:txBody>
      </p:sp>
      <p:sp>
        <p:nvSpPr>
          <p:cNvPr id="30734" name="Line 51"/>
          <p:cNvSpPr>
            <a:spLocks noChangeShapeType="1"/>
          </p:cNvSpPr>
          <p:nvPr/>
        </p:nvSpPr>
        <p:spPr bwMode="auto">
          <a:xfrm>
            <a:off x="4416425" y="2819400"/>
            <a:ext cx="0" cy="152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5" name="Line 52"/>
          <p:cNvSpPr>
            <a:spLocks noChangeShapeType="1"/>
          </p:cNvSpPr>
          <p:nvPr/>
        </p:nvSpPr>
        <p:spPr bwMode="auto">
          <a:xfrm>
            <a:off x="2700338" y="2636838"/>
            <a:ext cx="7921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6" name="Line 53"/>
          <p:cNvSpPr>
            <a:spLocks noChangeShapeType="1"/>
          </p:cNvSpPr>
          <p:nvPr/>
        </p:nvSpPr>
        <p:spPr bwMode="auto">
          <a:xfrm>
            <a:off x="5102225" y="3505200"/>
            <a:ext cx="1219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7" name="Line 54"/>
          <p:cNvSpPr>
            <a:spLocks noChangeShapeType="1"/>
          </p:cNvSpPr>
          <p:nvPr/>
        </p:nvSpPr>
        <p:spPr bwMode="auto">
          <a:xfrm flipH="1">
            <a:off x="3044825" y="3505200"/>
            <a:ext cx="9144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8" name="Line 55"/>
          <p:cNvSpPr>
            <a:spLocks noChangeShapeType="1"/>
          </p:cNvSpPr>
          <p:nvPr/>
        </p:nvSpPr>
        <p:spPr bwMode="auto">
          <a:xfrm>
            <a:off x="2130425" y="3657600"/>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39" name="Line 56"/>
          <p:cNvSpPr>
            <a:spLocks noChangeShapeType="1"/>
          </p:cNvSpPr>
          <p:nvPr/>
        </p:nvSpPr>
        <p:spPr bwMode="auto">
          <a:xfrm>
            <a:off x="2130425" y="4953000"/>
            <a:ext cx="4419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0" name="Line 57"/>
          <p:cNvSpPr>
            <a:spLocks noChangeShapeType="1"/>
          </p:cNvSpPr>
          <p:nvPr/>
        </p:nvSpPr>
        <p:spPr bwMode="auto">
          <a:xfrm>
            <a:off x="6550025" y="4953000"/>
            <a:ext cx="0" cy="304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1" name="Line 58"/>
          <p:cNvSpPr>
            <a:spLocks noChangeShapeType="1"/>
          </p:cNvSpPr>
          <p:nvPr/>
        </p:nvSpPr>
        <p:spPr bwMode="auto">
          <a:xfrm>
            <a:off x="7235825" y="3657600"/>
            <a:ext cx="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2" name="Line 59"/>
          <p:cNvSpPr>
            <a:spLocks noChangeShapeType="1"/>
          </p:cNvSpPr>
          <p:nvPr/>
        </p:nvSpPr>
        <p:spPr bwMode="auto">
          <a:xfrm>
            <a:off x="7235825" y="4800600"/>
            <a:ext cx="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3" name="Line 60"/>
          <p:cNvSpPr>
            <a:spLocks noChangeShapeType="1"/>
          </p:cNvSpPr>
          <p:nvPr/>
        </p:nvSpPr>
        <p:spPr bwMode="auto">
          <a:xfrm flipH="1">
            <a:off x="5219700" y="5516563"/>
            <a:ext cx="6477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0744" name="Text Box 61"/>
          <p:cNvSpPr txBox="1">
            <a:spLocks noChangeArrowheads="1"/>
          </p:cNvSpPr>
          <p:nvPr/>
        </p:nvSpPr>
        <p:spPr bwMode="auto">
          <a:xfrm>
            <a:off x="4508500" y="2787650"/>
            <a:ext cx="1103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a:t>L(t)=L(t)-1</a:t>
            </a:r>
          </a:p>
        </p:txBody>
      </p:sp>
      <p:sp>
        <p:nvSpPr>
          <p:cNvPr id="30745" name="Rounded Rectangle 24"/>
          <p:cNvSpPr>
            <a:spLocks noChangeArrowheads="1"/>
          </p:cNvSpPr>
          <p:nvPr/>
        </p:nvSpPr>
        <p:spPr bwMode="auto">
          <a:xfrm>
            <a:off x="773113" y="5100638"/>
            <a:ext cx="2897187" cy="1300162"/>
          </a:xfrm>
          <a:prstGeom prst="roundRect">
            <a:avLst>
              <a:gd name="adj" fmla="val 16667"/>
            </a:avLst>
          </a:prstGeom>
          <a:solidFill>
            <a:srgbClr val="FFFF00"/>
          </a:solidFill>
          <a:ln w="12700" cap="sq" algn="ctr">
            <a:solidFill>
              <a:schemeClr val="tx1"/>
            </a:solidFill>
            <a:round/>
            <a:headEnd type="none" w="sm" len="sm"/>
            <a:tailEnd type="none" w="sm" len="sm"/>
          </a:ln>
        </p:spPr>
        <p:txBody>
          <a:bodyPr wrap="none" anchor="ctr"/>
          <a:lstStyle/>
          <a:p>
            <a:r>
              <a:rPr lang="en-US">
                <a:solidFill>
                  <a:schemeClr val="bg2"/>
                </a:solidFill>
              </a:rPr>
              <a:t>L : # of entities in system</a:t>
            </a:r>
          </a:p>
          <a:p>
            <a:r>
              <a:rPr lang="en-US">
                <a:solidFill>
                  <a:schemeClr val="bg2"/>
                </a:solidFill>
              </a:rPr>
              <a:t>Q : # of entities in queue</a:t>
            </a:r>
          </a:p>
          <a:p>
            <a:r>
              <a:rPr lang="en-US">
                <a:solidFill>
                  <a:schemeClr val="bg2"/>
                </a:solidFill>
              </a:rPr>
              <a:t>B : # of entities in server</a:t>
            </a:r>
          </a:p>
        </p:txBody>
      </p:sp>
    </p:spTree>
    <p:extLst>
      <p:ext uri="{BB962C8B-B14F-4D97-AF65-F5344CB8AC3E}">
        <p14:creationId xmlns:p14="http://schemas.microsoft.com/office/powerpoint/2010/main" val="390003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endParaRPr lang="en-US"/>
          </a:p>
        </p:txBody>
      </p:sp>
      <p:sp>
        <p:nvSpPr>
          <p:cNvPr id="31747"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endParaRPr lang="en-US"/>
          </a:p>
        </p:txBody>
      </p:sp>
      <p:sp>
        <p:nvSpPr>
          <p:cNvPr id="31748"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endParaRPr lang="en-US"/>
          </a:p>
        </p:txBody>
      </p:sp>
      <p:sp>
        <p:nvSpPr>
          <p:cNvPr id="31749"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endParaRPr lang="en-US"/>
          </a:p>
        </p:txBody>
      </p:sp>
      <p:sp>
        <p:nvSpPr>
          <p:cNvPr id="31750"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31751"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Problem</a:t>
            </a:r>
          </a:p>
          <a:p>
            <a:r>
              <a:rPr lang="en-US"/>
              <a:t>formulation</a:t>
            </a:r>
          </a:p>
        </p:txBody>
      </p:sp>
      <p:sp>
        <p:nvSpPr>
          <p:cNvPr id="31752"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Setting of</a:t>
            </a:r>
          </a:p>
          <a:p>
            <a:r>
              <a:rPr lang="en-US"/>
              <a:t>objectives</a:t>
            </a:r>
          </a:p>
          <a:p>
            <a:r>
              <a:rPr lang="en-US"/>
              <a:t>and overall</a:t>
            </a:r>
          </a:p>
          <a:p>
            <a:r>
              <a:rPr lang="en-US"/>
              <a:t>project plan</a:t>
            </a:r>
          </a:p>
        </p:txBody>
      </p:sp>
      <p:sp>
        <p:nvSpPr>
          <p:cNvPr id="31753"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conceptualization</a:t>
            </a:r>
          </a:p>
        </p:txBody>
      </p:sp>
      <p:sp>
        <p:nvSpPr>
          <p:cNvPr id="31754"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Data</a:t>
            </a:r>
          </a:p>
          <a:p>
            <a:r>
              <a:rPr lang="en-US"/>
              <a:t>collection</a:t>
            </a:r>
          </a:p>
        </p:txBody>
      </p:sp>
      <p:sp>
        <p:nvSpPr>
          <p:cNvPr id="31755"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translation</a:t>
            </a:r>
          </a:p>
        </p:txBody>
      </p:sp>
      <p:sp>
        <p:nvSpPr>
          <p:cNvPr id="31756"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57"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58"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59"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0"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1"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Verified?</a:t>
            </a:r>
          </a:p>
        </p:txBody>
      </p:sp>
      <p:sp>
        <p:nvSpPr>
          <p:cNvPr id="31762"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3"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4"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5"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6"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1767"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Validated?</a:t>
            </a:r>
          </a:p>
        </p:txBody>
      </p:sp>
      <p:sp>
        <p:nvSpPr>
          <p:cNvPr id="31768"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69"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0"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1"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2"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3"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1774"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1775"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Experimental</a:t>
            </a:r>
          </a:p>
          <a:p>
            <a:r>
              <a:rPr lang="en-US"/>
              <a:t>Design</a:t>
            </a:r>
          </a:p>
        </p:txBody>
      </p:sp>
      <p:sp>
        <p:nvSpPr>
          <p:cNvPr id="31776"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7"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78"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Production runs</a:t>
            </a:r>
          </a:p>
          <a:p>
            <a:r>
              <a:rPr lang="en-US"/>
              <a:t>and analysis</a:t>
            </a:r>
          </a:p>
        </p:txBody>
      </p:sp>
      <p:sp>
        <p:nvSpPr>
          <p:cNvPr id="31779"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0"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More runs?</a:t>
            </a:r>
          </a:p>
        </p:txBody>
      </p:sp>
      <p:sp>
        <p:nvSpPr>
          <p:cNvPr id="31781"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2"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3"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4"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5"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6"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7"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r>
              <a:rPr lang="en-US"/>
              <a:t>Documentation</a:t>
            </a:r>
          </a:p>
          <a:p>
            <a:r>
              <a:rPr lang="en-US"/>
              <a:t>and reporting</a:t>
            </a:r>
          </a:p>
        </p:txBody>
      </p:sp>
      <p:sp>
        <p:nvSpPr>
          <p:cNvPr id="31788"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89"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1790"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r>
              <a:rPr lang="en-US"/>
              <a:t>Implementation</a:t>
            </a:r>
          </a:p>
        </p:txBody>
      </p:sp>
      <p:sp>
        <p:nvSpPr>
          <p:cNvPr id="31791"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1792"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1793"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1794"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1795"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Tree>
    <p:extLst>
      <p:ext uri="{BB962C8B-B14F-4D97-AF65-F5344CB8AC3E}">
        <p14:creationId xmlns:p14="http://schemas.microsoft.com/office/powerpoint/2010/main" val="22703743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sz="3600" smtClean="0"/>
              <a:t>DATA COLLECTION &amp; ANALYSIS</a:t>
            </a:r>
            <a:endParaRPr lang="en-AU" smtClean="0"/>
          </a:p>
        </p:txBody>
      </p:sp>
      <p:sp>
        <p:nvSpPr>
          <p:cNvPr id="32771" name="Rectangle 3"/>
          <p:cNvSpPr>
            <a:spLocks noGrp="1" noChangeArrowheads="1"/>
          </p:cNvSpPr>
          <p:nvPr>
            <p:ph type="body" idx="1"/>
          </p:nvPr>
        </p:nvSpPr>
        <p:spPr>
          <a:xfrm>
            <a:off x="684213" y="2205038"/>
            <a:ext cx="7772400" cy="2232025"/>
          </a:xfrm>
        </p:spPr>
        <p:txBody>
          <a:bodyPr/>
          <a:lstStyle/>
          <a:p>
            <a:r>
              <a:rPr lang="en-AU" sz="2800" smtClean="0"/>
              <a:t>Collect data for input analysis and validation</a:t>
            </a:r>
          </a:p>
          <a:p>
            <a:r>
              <a:rPr lang="en-AU" sz="2800" smtClean="0"/>
              <a:t>Analysis of the data</a:t>
            </a:r>
            <a:endParaRPr lang="en-AU" smtClean="0"/>
          </a:p>
          <a:p>
            <a:pPr lvl="1"/>
            <a:r>
              <a:rPr lang="en-AU" sz="2400" smtClean="0"/>
              <a:t>Determine the random variables</a:t>
            </a:r>
          </a:p>
          <a:p>
            <a:pPr lvl="1"/>
            <a:r>
              <a:rPr lang="en-AU" sz="2400" smtClean="0"/>
              <a:t>Fit distribution functions</a:t>
            </a:r>
            <a:endParaRPr lang="en-AU" smtClean="0"/>
          </a:p>
        </p:txBody>
      </p:sp>
    </p:spTree>
    <p:extLst>
      <p:ext uri="{BB962C8B-B14F-4D97-AF65-F5344CB8AC3E}">
        <p14:creationId xmlns:p14="http://schemas.microsoft.com/office/powerpoint/2010/main" val="19608014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endParaRPr lang="en-US"/>
          </a:p>
        </p:txBody>
      </p:sp>
      <p:sp>
        <p:nvSpPr>
          <p:cNvPr id="33795"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endParaRPr lang="en-US"/>
          </a:p>
        </p:txBody>
      </p:sp>
      <p:sp>
        <p:nvSpPr>
          <p:cNvPr id="33796"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endParaRPr lang="en-US"/>
          </a:p>
        </p:txBody>
      </p:sp>
      <p:sp>
        <p:nvSpPr>
          <p:cNvPr id="33797"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endParaRPr lang="en-US"/>
          </a:p>
        </p:txBody>
      </p:sp>
      <p:sp>
        <p:nvSpPr>
          <p:cNvPr id="33798"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33799"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Problem</a:t>
            </a:r>
          </a:p>
          <a:p>
            <a:r>
              <a:rPr lang="en-US"/>
              <a:t>formulation</a:t>
            </a:r>
          </a:p>
        </p:txBody>
      </p:sp>
      <p:sp>
        <p:nvSpPr>
          <p:cNvPr id="33800"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Setting of</a:t>
            </a:r>
          </a:p>
          <a:p>
            <a:r>
              <a:rPr lang="en-US"/>
              <a:t>objectives</a:t>
            </a:r>
          </a:p>
          <a:p>
            <a:r>
              <a:rPr lang="en-US"/>
              <a:t>and overall</a:t>
            </a:r>
          </a:p>
          <a:p>
            <a:r>
              <a:rPr lang="en-US"/>
              <a:t>project plan</a:t>
            </a:r>
          </a:p>
        </p:txBody>
      </p:sp>
      <p:sp>
        <p:nvSpPr>
          <p:cNvPr id="33801"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conceptualization</a:t>
            </a:r>
          </a:p>
        </p:txBody>
      </p:sp>
      <p:sp>
        <p:nvSpPr>
          <p:cNvPr id="33802"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Data</a:t>
            </a:r>
          </a:p>
          <a:p>
            <a:r>
              <a:rPr lang="en-US"/>
              <a:t>collection</a:t>
            </a:r>
          </a:p>
        </p:txBody>
      </p:sp>
      <p:sp>
        <p:nvSpPr>
          <p:cNvPr id="33803"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translation</a:t>
            </a:r>
          </a:p>
        </p:txBody>
      </p:sp>
      <p:sp>
        <p:nvSpPr>
          <p:cNvPr id="33804"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5"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6"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7"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8"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9"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Verified?</a:t>
            </a:r>
          </a:p>
        </p:txBody>
      </p:sp>
      <p:sp>
        <p:nvSpPr>
          <p:cNvPr id="33810"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1"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2"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4"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3815"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Validated?</a:t>
            </a:r>
          </a:p>
        </p:txBody>
      </p:sp>
      <p:sp>
        <p:nvSpPr>
          <p:cNvPr id="33816"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3822"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3823"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Experimental</a:t>
            </a:r>
          </a:p>
          <a:p>
            <a:r>
              <a:rPr lang="en-US"/>
              <a:t>Design</a:t>
            </a:r>
          </a:p>
        </p:txBody>
      </p:sp>
      <p:sp>
        <p:nvSpPr>
          <p:cNvPr id="33824"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5"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6"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Production runs</a:t>
            </a:r>
          </a:p>
          <a:p>
            <a:r>
              <a:rPr lang="en-US"/>
              <a:t>and analysis</a:t>
            </a:r>
          </a:p>
        </p:txBody>
      </p:sp>
      <p:sp>
        <p:nvSpPr>
          <p:cNvPr id="33827"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8"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More runs?</a:t>
            </a:r>
          </a:p>
        </p:txBody>
      </p:sp>
      <p:sp>
        <p:nvSpPr>
          <p:cNvPr id="33829"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0"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1"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2"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3"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4"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5"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r>
              <a:rPr lang="en-US"/>
              <a:t>Documentation</a:t>
            </a:r>
          </a:p>
          <a:p>
            <a:r>
              <a:rPr lang="en-US"/>
              <a:t>and reporting</a:t>
            </a:r>
          </a:p>
        </p:txBody>
      </p:sp>
      <p:sp>
        <p:nvSpPr>
          <p:cNvPr id="33836"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37"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3838"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r>
              <a:rPr lang="en-US"/>
              <a:t>Implementation</a:t>
            </a:r>
          </a:p>
        </p:txBody>
      </p:sp>
      <p:sp>
        <p:nvSpPr>
          <p:cNvPr id="33839"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40"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3841"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3842"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3843"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Tree>
    <p:extLst>
      <p:ext uri="{BB962C8B-B14F-4D97-AF65-F5344CB8AC3E}">
        <p14:creationId xmlns:p14="http://schemas.microsoft.com/office/powerpoint/2010/main" val="1680496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AU" sz="3600" smtClean="0"/>
              <a:t>MODEL TRANSLATION</a:t>
            </a:r>
            <a:endParaRPr lang="en-AU" smtClean="0"/>
          </a:p>
        </p:txBody>
      </p:sp>
      <p:sp>
        <p:nvSpPr>
          <p:cNvPr id="34819" name="Rectangle 3"/>
          <p:cNvSpPr>
            <a:spLocks noGrp="1" noChangeArrowheads="1"/>
          </p:cNvSpPr>
          <p:nvPr>
            <p:ph type="body" idx="1"/>
          </p:nvPr>
        </p:nvSpPr>
        <p:spPr>
          <a:xfrm>
            <a:off x="685800" y="1981200"/>
            <a:ext cx="7772400" cy="838200"/>
          </a:xfrm>
        </p:spPr>
        <p:txBody>
          <a:bodyPr/>
          <a:lstStyle/>
          <a:p>
            <a:r>
              <a:rPr lang="en-AU" sz="2400" smtClean="0"/>
              <a:t>Simulation model executes the logic contained in the flow-chart model</a:t>
            </a:r>
            <a:endParaRPr lang="en-AU" smtClean="0"/>
          </a:p>
        </p:txBody>
      </p:sp>
      <p:sp>
        <p:nvSpPr>
          <p:cNvPr id="34820" name="Text Box 6"/>
          <p:cNvSpPr txBox="1">
            <a:spLocks noChangeArrowheads="1"/>
          </p:cNvSpPr>
          <p:nvPr/>
        </p:nvSpPr>
        <p:spPr bwMode="auto">
          <a:xfrm>
            <a:off x="3200400" y="3200400"/>
            <a:ext cx="1981200" cy="366713"/>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         Coding</a:t>
            </a:r>
          </a:p>
        </p:txBody>
      </p:sp>
      <p:sp>
        <p:nvSpPr>
          <p:cNvPr id="34821" name="Text Box 7"/>
          <p:cNvSpPr txBox="1">
            <a:spLocks noChangeArrowheads="1"/>
          </p:cNvSpPr>
          <p:nvPr/>
        </p:nvSpPr>
        <p:spPr bwMode="auto">
          <a:xfrm>
            <a:off x="762000" y="4648200"/>
            <a:ext cx="3124200" cy="366713"/>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General Purpose Language</a:t>
            </a:r>
          </a:p>
        </p:txBody>
      </p:sp>
      <p:sp>
        <p:nvSpPr>
          <p:cNvPr id="34822" name="Text Box 9"/>
          <p:cNvSpPr txBox="1">
            <a:spLocks noChangeArrowheads="1"/>
          </p:cNvSpPr>
          <p:nvPr/>
        </p:nvSpPr>
        <p:spPr bwMode="auto">
          <a:xfrm>
            <a:off x="4284663" y="4652963"/>
            <a:ext cx="4679950" cy="366712"/>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Special Purpose Simulation Language/Software</a:t>
            </a:r>
          </a:p>
        </p:txBody>
      </p:sp>
      <p:sp>
        <p:nvSpPr>
          <p:cNvPr id="34823" name="Line 10"/>
          <p:cNvSpPr>
            <a:spLocks noChangeShapeType="1"/>
          </p:cNvSpPr>
          <p:nvPr/>
        </p:nvSpPr>
        <p:spPr bwMode="auto">
          <a:xfrm flipH="1">
            <a:off x="2514600" y="3598863"/>
            <a:ext cx="1447800" cy="8382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4824" name="Line 11"/>
          <p:cNvSpPr>
            <a:spLocks noChangeShapeType="1"/>
          </p:cNvSpPr>
          <p:nvPr/>
        </p:nvSpPr>
        <p:spPr bwMode="auto">
          <a:xfrm>
            <a:off x="4267200" y="3603625"/>
            <a:ext cx="1752600" cy="7620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4825" name="Text Box 12"/>
          <p:cNvSpPr txBox="1">
            <a:spLocks noChangeArrowheads="1"/>
          </p:cNvSpPr>
          <p:nvPr/>
        </p:nvSpPr>
        <p:spPr bwMode="auto">
          <a:xfrm>
            <a:off x="1079500" y="5562600"/>
            <a:ext cx="2528888" cy="336550"/>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wrap="none" anchor="ct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a:t>JAVA, C++, Visual BASIC</a:t>
            </a:r>
            <a:endParaRPr lang="en-AU"/>
          </a:p>
        </p:txBody>
      </p:sp>
      <p:sp>
        <p:nvSpPr>
          <p:cNvPr id="34826" name="Text Box 13"/>
          <p:cNvSpPr txBox="1">
            <a:spLocks noChangeArrowheads="1"/>
          </p:cNvSpPr>
          <p:nvPr/>
        </p:nvSpPr>
        <p:spPr bwMode="auto">
          <a:xfrm>
            <a:off x="938213" y="5073650"/>
            <a:ext cx="1044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a:t>Examples:</a:t>
            </a:r>
          </a:p>
        </p:txBody>
      </p:sp>
      <p:sp>
        <p:nvSpPr>
          <p:cNvPr id="34827" name="Text Box 14"/>
          <p:cNvSpPr txBox="1">
            <a:spLocks noChangeArrowheads="1"/>
          </p:cNvSpPr>
          <p:nvPr/>
        </p:nvSpPr>
        <p:spPr bwMode="auto">
          <a:xfrm>
            <a:off x="5424488" y="5530850"/>
            <a:ext cx="2625725" cy="336550"/>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wrap="none" anchor="ct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a:t>SIMAN, ARENA, EXTEND</a:t>
            </a:r>
            <a:endParaRPr lang="en-AU"/>
          </a:p>
        </p:txBody>
      </p:sp>
      <p:sp>
        <p:nvSpPr>
          <p:cNvPr id="34828" name="Text Box 15"/>
          <p:cNvSpPr txBox="1">
            <a:spLocks noChangeArrowheads="1"/>
          </p:cNvSpPr>
          <p:nvPr/>
        </p:nvSpPr>
        <p:spPr bwMode="auto">
          <a:xfrm>
            <a:off x="5205413" y="5064125"/>
            <a:ext cx="1195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a:t>Examples:</a:t>
            </a:r>
          </a:p>
        </p:txBody>
      </p:sp>
    </p:spTree>
    <p:extLst>
      <p:ext uri="{BB962C8B-B14F-4D97-AF65-F5344CB8AC3E}">
        <p14:creationId xmlns:p14="http://schemas.microsoft.com/office/powerpoint/2010/main" val="1336630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sz="3600" smtClean="0"/>
              <a:t>ARENA EXAMPLE</a:t>
            </a:r>
            <a:endParaRPr lang="en-AU" smtClean="0"/>
          </a:p>
        </p:txBody>
      </p:sp>
      <p:pic>
        <p:nvPicPr>
          <p:cNvPr id="35843" name="Picture 5" descr="Figure 5-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2257425"/>
            <a:ext cx="8686800"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787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JAVA EXAMPLE</a:t>
            </a:r>
          </a:p>
        </p:txBody>
      </p:sp>
      <p:sp>
        <p:nvSpPr>
          <p:cNvPr id="36867" name="Rectangle 5"/>
          <p:cNvSpPr>
            <a:spLocks noGrp="1" noChangeArrowheads="1"/>
          </p:cNvSpPr>
          <p:nvPr>
            <p:ph type="body" idx="1"/>
          </p:nvPr>
        </p:nvSpPr>
        <p:spPr>
          <a:xfrm>
            <a:off x="755650" y="1557338"/>
            <a:ext cx="8278813" cy="5040312"/>
          </a:xfrm>
          <a:solidFill>
            <a:schemeClr val="tx1"/>
          </a:solidFill>
        </p:spPr>
        <p:txBody>
          <a:bodyPr/>
          <a:lstStyle/>
          <a:p>
            <a:pPr>
              <a:lnSpc>
                <a:spcPct val="80000"/>
              </a:lnSpc>
              <a:buFontTx/>
              <a:buNone/>
            </a:pPr>
            <a:r>
              <a:rPr lang="en-IN" sz="2000" noProof="1" smtClean="0">
                <a:solidFill>
                  <a:schemeClr val="bg2"/>
                </a:solidFill>
              </a:rPr>
              <a:t>	public static void main(</a:t>
            </a:r>
            <a:r>
              <a:rPr lang="en-IN" sz="2000" b="1" noProof="1" smtClean="0">
                <a:solidFill>
                  <a:schemeClr val="bg2"/>
                </a:solidFill>
              </a:rPr>
              <a:t>String</a:t>
            </a:r>
            <a:r>
              <a:rPr lang="en-IN" sz="2000" noProof="1" smtClean="0">
                <a:solidFill>
                  <a:schemeClr val="bg2"/>
                </a:solidFill>
              </a:rPr>
              <a:t> argv[])</a:t>
            </a:r>
          </a:p>
          <a:p>
            <a:pPr>
              <a:lnSpc>
                <a:spcPct val="80000"/>
              </a:lnSpc>
              <a:buFontTx/>
              <a:buNone/>
            </a:pPr>
            <a:r>
              <a:rPr lang="en-IN" sz="2000" noProof="1" smtClean="0">
                <a:solidFill>
                  <a:schemeClr val="bg2"/>
                </a:solidFill>
              </a:rPr>
              <a:t>	{</a:t>
            </a:r>
          </a:p>
          <a:p>
            <a:pPr>
              <a:lnSpc>
                <a:spcPct val="80000"/>
              </a:lnSpc>
              <a:buFontTx/>
              <a:buNone/>
            </a:pPr>
            <a:r>
              <a:rPr lang="en-IN" sz="2000" noProof="1" smtClean="0">
                <a:solidFill>
                  <a:schemeClr val="bg2"/>
                </a:solidFill>
              </a:rPr>
              <a:t>		Initialization();</a:t>
            </a:r>
          </a:p>
          <a:p>
            <a:pPr>
              <a:lnSpc>
                <a:spcPct val="80000"/>
              </a:lnSpc>
              <a:buFontTx/>
              <a:buNone/>
            </a:pPr>
            <a:endParaRPr lang="en-IN" sz="2000" noProof="1" smtClean="0">
              <a:solidFill>
                <a:schemeClr val="bg2"/>
              </a:solidFill>
            </a:endParaRPr>
          </a:p>
          <a:p>
            <a:pPr>
              <a:lnSpc>
                <a:spcPct val="80000"/>
              </a:lnSpc>
              <a:buFontTx/>
              <a:buNone/>
            </a:pPr>
            <a:r>
              <a:rPr lang="en-IN" sz="2000" noProof="1" smtClean="0">
                <a:solidFill>
                  <a:schemeClr val="bg2"/>
                </a:solidFill>
              </a:rPr>
              <a:t>		//Loop until first "TotalCustomers" have departed</a:t>
            </a:r>
          </a:p>
          <a:p>
            <a:pPr>
              <a:lnSpc>
                <a:spcPct val="80000"/>
              </a:lnSpc>
              <a:buFontTx/>
              <a:buNone/>
            </a:pPr>
            <a:r>
              <a:rPr lang="en-IN" sz="2000" noProof="1" smtClean="0">
                <a:solidFill>
                  <a:schemeClr val="bg2"/>
                </a:solidFill>
              </a:rPr>
              <a:t>		while (NumberofDepartures &lt; TotalCustomers)</a:t>
            </a:r>
          </a:p>
          <a:p>
            <a:pPr>
              <a:lnSpc>
                <a:spcPct val="80000"/>
              </a:lnSpc>
              <a:buFontTx/>
              <a:buNone/>
            </a:pPr>
            <a:r>
              <a:rPr lang="en-IN" sz="2000" noProof="1" smtClean="0">
                <a:solidFill>
                  <a:schemeClr val="bg2"/>
                </a:solidFill>
              </a:rPr>
              <a:t>		{</a:t>
            </a:r>
          </a:p>
          <a:p>
            <a:pPr>
              <a:lnSpc>
                <a:spcPct val="80000"/>
              </a:lnSpc>
              <a:buFontTx/>
              <a:buNone/>
            </a:pPr>
            <a:r>
              <a:rPr lang="en-IN" sz="2000" noProof="1" smtClean="0">
                <a:solidFill>
                  <a:schemeClr val="bg2"/>
                </a:solidFill>
              </a:rPr>
              <a:t>			</a:t>
            </a:r>
            <a:r>
              <a:rPr lang="en-IN" sz="2000" b="1" noProof="1" smtClean="0">
                <a:solidFill>
                  <a:schemeClr val="bg2"/>
                </a:solidFill>
              </a:rPr>
              <a:t>Event</a:t>
            </a:r>
            <a:r>
              <a:rPr lang="en-IN" sz="2000" noProof="1" smtClean="0">
                <a:solidFill>
                  <a:schemeClr val="bg2"/>
                </a:solidFill>
              </a:rPr>
              <a:t> evt = FutureEventList[0]; //get imminent event</a:t>
            </a:r>
          </a:p>
          <a:p>
            <a:pPr>
              <a:lnSpc>
                <a:spcPct val="80000"/>
              </a:lnSpc>
              <a:buFontTx/>
              <a:buNone/>
            </a:pPr>
            <a:r>
              <a:rPr lang="en-IN" sz="2000" noProof="1" smtClean="0">
                <a:solidFill>
                  <a:schemeClr val="bg2"/>
                </a:solidFill>
              </a:rPr>
              <a:t>			removefromFEL(); //be rid of it</a:t>
            </a:r>
          </a:p>
          <a:p>
            <a:pPr>
              <a:lnSpc>
                <a:spcPct val="80000"/>
              </a:lnSpc>
              <a:buFontTx/>
              <a:buNone/>
            </a:pPr>
            <a:r>
              <a:rPr lang="en-IN" sz="2000" noProof="1" smtClean="0">
                <a:solidFill>
                  <a:schemeClr val="bg2"/>
                </a:solidFill>
              </a:rPr>
              <a:t>			Clock = evt.get_time(); //advance in time</a:t>
            </a:r>
          </a:p>
          <a:p>
            <a:pPr>
              <a:lnSpc>
                <a:spcPct val="80000"/>
              </a:lnSpc>
              <a:buFontTx/>
              <a:buNone/>
            </a:pPr>
            <a:r>
              <a:rPr lang="en-IN" sz="2000" noProof="1" smtClean="0">
                <a:solidFill>
                  <a:schemeClr val="bg2"/>
                </a:solidFill>
              </a:rPr>
              <a:t>			if (evt.get_type() == arrival) ProcessArrival();</a:t>
            </a:r>
          </a:p>
          <a:p>
            <a:pPr>
              <a:lnSpc>
                <a:spcPct val="80000"/>
              </a:lnSpc>
              <a:buFontTx/>
              <a:buNone/>
            </a:pPr>
            <a:r>
              <a:rPr lang="en-IN" sz="2000" noProof="1" smtClean="0">
                <a:solidFill>
                  <a:schemeClr val="bg2"/>
                </a:solidFill>
              </a:rPr>
              <a:t>			else ProcessDeparture();</a:t>
            </a:r>
          </a:p>
          <a:p>
            <a:pPr>
              <a:lnSpc>
                <a:spcPct val="80000"/>
              </a:lnSpc>
              <a:buFontTx/>
              <a:buNone/>
            </a:pPr>
            <a:r>
              <a:rPr lang="en-IN" sz="2000" noProof="1" smtClean="0">
                <a:solidFill>
                  <a:schemeClr val="bg2"/>
                </a:solidFill>
              </a:rPr>
              <a:t>		}</a:t>
            </a:r>
            <a:endParaRPr lang="en-US" sz="2000" smtClean="0">
              <a:solidFill>
                <a:schemeClr val="bg2"/>
              </a:solidFill>
            </a:endParaRPr>
          </a:p>
          <a:p>
            <a:pPr>
              <a:lnSpc>
                <a:spcPct val="80000"/>
              </a:lnSpc>
              <a:buFontTx/>
              <a:buNone/>
            </a:pPr>
            <a:endParaRPr lang="en-US" sz="2000" noProof="1" smtClean="0">
              <a:solidFill>
                <a:schemeClr val="bg2"/>
              </a:solidFill>
            </a:endParaRPr>
          </a:p>
          <a:p>
            <a:pPr>
              <a:lnSpc>
                <a:spcPct val="80000"/>
              </a:lnSpc>
              <a:buFontTx/>
              <a:buNone/>
            </a:pPr>
            <a:r>
              <a:rPr lang="en-US" sz="2000" noProof="1" smtClean="0">
                <a:solidFill>
                  <a:schemeClr val="bg2"/>
                </a:solidFill>
              </a:rPr>
              <a:t>		ReportGeneration();</a:t>
            </a:r>
          </a:p>
          <a:p>
            <a:pPr>
              <a:lnSpc>
                <a:spcPct val="80000"/>
              </a:lnSpc>
              <a:buFontTx/>
              <a:buNone/>
            </a:pPr>
            <a:r>
              <a:rPr lang="en-US" sz="2000" noProof="1" smtClean="0">
                <a:solidFill>
                  <a:schemeClr val="bg2"/>
                </a:solidFill>
              </a:rPr>
              <a:t>	}</a:t>
            </a:r>
          </a:p>
        </p:txBody>
      </p:sp>
    </p:spTree>
    <p:extLst>
      <p:ext uri="{BB962C8B-B14F-4D97-AF65-F5344CB8AC3E}">
        <p14:creationId xmlns:p14="http://schemas.microsoft.com/office/powerpoint/2010/main" val="2005726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endParaRPr lang="en-US"/>
          </a:p>
        </p:txBody>
      </p:sp>
      <p:sp>
        <p:nvSpPr>
          <p:cNvPr id="37891"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endParaRPr lang="en-US"/>
          </a:p>
        </p:txBody>
      </p:sp>
      <p:sp>
        <p:nvSpPr>
          <p:cNvPr id="37892"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endParaRPr lang="en-US"/>
          </a:p>
        </p:txBody>
      </p:sp>
      <p:sp>
        <p:nvSpPr>
          <p:cNvPr id="37893"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endParaRPr lang="en-US"/>
          </a:p>
        </p:txBody>
      </p:sp>
      <p:sp>
        <p:nvSpPr>
          <p:cNvPr id="37894"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37895"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Problem</a:t>
            </a:r>
          </a:p>
          <a:p>
            <a:r>
              <a:rPr lang="en-US"/>
              <a:t>formulation</a:t>
            </a:r>
          </a:p>
        </p:txBody>
      </p:sp>
      <p:sp>
        <p:nvSpPr>
          <p:cNvPr id="37896"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Setting of</a:t>
            </a:r>
          </a:p>
          <a:p>
            <a:r>
              <a:rPr lang="en-US"/>
              <a:t>objectives</a:t>
            </a:r>
          </a:p>
          <a:p>
            <a:r>
              <a:rPr lang="en-US"/>
              <a:t>and overall</a:t>
            </a:r>
          </a:p>
          <a:p>
            <a:r>
              <a:rPr lang="en-US"/>
              <a:t>project plan</a:t>
            </a:r>
          </a:p>
        </p:txBody>
      </p:sp>
      <p:sp>
        <p:nvSpPr>
          <p:cNvPr id="37897"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conceptualization</a:t>
            </a:r>
          </a:p>
        </p:txBody>
      </p:sp>
      <p:sp>
        <p:nvSpPr>
          <p:cNvPr id="37898"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Data</a:t>
            </a:r>
          </a:p>
          <a:p>
            <a:r>
              <a:rPr lang="en-US"/>
              <a:t>collection</a:t>
            </a:r>
          </a:p>
        </p:txBody>
      </p:sp>
      <p:sp>
        <p:nvSpPr>
          <p:cNvPr id="37899"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translation</a:t>
            </a:r>
          </a:p>
        </p:txBody>
      </p:sp>
      <p:sp>
        <p:nvSpPr>
          <p:cNvPr id="37900"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1"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2"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3"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4"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5"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Verified?</a:t>
            </a:r>
          </a:p>
        </p:txBody>
      </p:sp>
      <p:sp>
        <p:nvSpPr>
          <p:cNvPr id="37906"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7"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8"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09"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0"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7911"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Validated?</a:t>
            </a:r>
          </a:p>
        </p:txBody>
      </p:sp>
      <p:sp>
        <p:nvSpPr>
          <p:cNvPr id="37912"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3"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4"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5"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6"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17"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7918"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7919"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Experimental</a:t>
            </a:r>
          </a:p>
          <a:p>
            <a:r>
              <a:rPr lang="en-US"/>
              <a:t>Design</a:t>
            </a:r>
          </a:p>
        </p:txBody>
      </p:sp>
      <p:sp>
        <p:nvSpPr>
          <p:cNvPr id="37920"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1"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2"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Production runs</a:t>
            </a:r>
          </a:p>
          <a:p>
            <a:r>
              <a:rPr lang="en-US"/>
              <a:t>and analysis</a:t>
            </a:r>
          </a:p>
        </p:txBody>
      </p:sp>
      <p:sp>
        <p:nvSpPr>
          <p:cNvPr id="37923"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4"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More runs?</a:t>
            </a:r>
          </a:p>
        </p:txBody>
      </p:sp>
      <p:sp>
        <p:nvSpPr>
          <p:cNvPr id="37925"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6"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7"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8"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29"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30"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31"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r>
              <a:rPr lang="en-US"/>
              <a:t>Documentation</a:t>
            </a:r>
          </a:p>
          <a:p>
            <a:r>
              <a:rPr lang="en-US"/>
              <a:t>and reporting</a:t>
            </a:r>
          </a:p>
        </p:txBody>
      </p:sp>
      <p:sp>
        <p:nvSpPr>
          <p:cNvPr id="37932"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33"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37934"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r>
              <a:rPr lang="en-US"/>
              <a:t>Implementation</a:t>
            </a:r>
          </a:p>
        </p:txBody>
      </p:sp>
      <p:sp>
        <p:nvSpPr>
          <p:cNvPr id="37935"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7936"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7937"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7938"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37939"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Tree>
    <p:extLst>
      <p:ext uri="{BB962C8B-B14F-4D97-AF65-F5344CB8AC3E}">
        <p14:creationId xmlns:p14="http://schemas.microsoft.com/office/powerpoint/2010/main" val="177354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AU" sz="3600" smtClean="0"/>
              <a:t>VERIFICATION AND VALIDATION</a:t>
            </a:r>
            <a:endParaRPr lang="en-AU" smtClean="0"/>
          </a:p>
        </p:txBody>
      </p:sp>
      <p:sp>
        <p:nvSpPr>
          <p:cNvPr id="38915" name="Rectangle 3"/>
          <p:cNvSpPr>
            <a:spLocks noGrp="1" noChangeArrowheads="1"/>
          </p:cNvSpPr>
          <p:nvPr>
            <p:ph type="body" idx="1"/>
          </p:nvPr>
        </p:nvSpPr>
        <p:spPr>
          <a:xfrm>
            <a:off x="827088" y="1981200"/>
            <a:ext cx="7772400" cy="3463925"/>
          </a:xfrm>
        </p:spPr>
        <p:txBody>
          <a:bodyPr/>
          <a:lstStyle/>
          <a:p>
            <a:pPr>
              <a:lnSpc>
                <a:spcPct val="90000"/>
              </a:lnSpc>
            </a:pPr>
            <a:r>
              <a:rPr lang="en-AU" sz="2800" b="1" i="1" smtClean="0"/>
              <a:t>Verification</a:t>
            </a:r>
            <a:r>
              <a:rPr lang="en-AU" sz="2800" smtClean="0"/>
              <a:t>: the process of determining if the operational logic is correct.</a:t>
            </a:r>
          </a:p>
          <a:p>
            <a:pPr lvl="1">
              <a:lnSpc>
                <a:spcPct val="90000"/>
              </a:lnSpc>
            </a:pPr>
            <a:r>
              <a:rPr lang="en-AU" sz="2400" smtClean="0"/>
              <a:t>Debugging the simulation software</a:t>
            </a:r>
          </a:p>
          <a:p>
            <a:pPr>
              <a:lnSpc>
                <a:spcPct val="90000"/>
              </a:lnSpc>
            </a:pPr>
            <a:endParaRPr lang="en-AU" sz="2800" smtClean="0"/>
          </a:p>
          <a:p>
            <a:pPr>
              <a:lnSpc>
                <a:spcPct val="90000"/>
              </a:lnSpc>
            </a:pPr>
            <a:r>
              <a:rPr lang="en-AU" sz="2800" b="1" i="1" smtClean="0"/>
              <a:t>Validation</a:t>
            </a:r>
            <a:r>
              <a:rPr lang="en-AU" sz="2800" smtClean="0"/>
              <a:t>:</a:t>
            </a:r>
            <a:r>
              <a:rPr lang="en-AU" sz="2800" b="1" i="1" smtClean="0"/>
              <a:t> </a:t>
            </a:r>
            <a:r>
              <a:rPr lang="en-AU" sz="2800" smtClean="0"/>
              <a:t>the process of determining if the model accurately represents the system.</a:t>
            </a:r>
          </a:p>
          <a:p>
            <a:pPr lvl="1">
              <a:lnSpc>
                <a:spcPct val="90000"/>
              </a:lnSpc>
            </a:pPr>
            <a:r>
              <a:rPr lang="en-AU" sz="2400" smtClean="0"/>
              <a:t>Comparison of model results with collected data from the real system</a:t>
            </a:r>
          </a:p>
        </p:txBody>
      </p:sp>
    </p:spTree>
    <p:extLst>
      <p:ext uri="{BB962C8B-B14F-4D97-AF65-F5344CB8AC3E}">
        <p14:creationId xmlns:p14="http://schemas.microsoft.com/office/powerpoint/2010/main" val="195293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sz="3600" smtClean="0"/>
              <a:t>VERIFICATION AND VALIDATION</a:t>
            </a:r>
            <a:endParaRPr lang="en-AU" smtClean="0"/>
          </a:p>
        </p:txBody>
      </p:sp>
      <p:sp>
        <p:nvSpPr>
          <p:cNvPr id="39939" name="Text Box 6"/>
          <p:cNvSpPr txBox="1">
            <a:spLocks noChangeArrowheads="1"/>
          </p:cNvSpPr>
          <p:nvPr/>
        </p:nvSpPr>
        <p:spPr bwMode="auto">
          <a:xfrm>
            <a:off x="3352800" y="3671888"/>
            <a:ext cx="2590800" cy="366712"/>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    Conceptual model</a:t>
            </a:r>
          </a:p>
        </p:txBody>
      </p:sp>
      <p:sp>
        <p:nvSpPr>
          <p:cNvPr id="39940" name="Text Box 7"/>
          <p:cNvSpPr txBox="1">
            <a:spLocks noChangeArrowheads="1"/>
          </p:cNvSpPr>
          <p:nvPr/>
        </p:nvSpPr>
        <p:spPr bwMode="auto">
          <a:xfrm>
            <a:off x="3352800" y="4738688"/>
            <a:ext cx="2590800" cy="366712"/>
          </a:xfrm>
          <a:prstGeom prst="rect">
            <a:avLst/>
          </a:prstGeom>
          <a:solidFill>
            <a:srgbClr val="A5002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A50021"/>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       Logical model</a:t>
            </a:r>
          </a:p>
        </p:txBody>
      </p:sp>
      <p:sp>
        <p:nvSpPr>
          <p:cNvPr id="39941" name="Text Box 8"/>
          <p:cNvSpPr txBox="1">
            <a:spLocks noChangeArrowheads="1"/>
          </p:cNvSpPr>
          <p:nvPr/>
        </p:nvSpPr>
        <p:spPr bwMode="auto">
          <a:xfrm>
            <a:off x="3429000" y="5805488"/>
            <a:ext cx="2590800" cy="366712"/>
          </a:xfrm>
          <a:prstGeom prst="rect">
            <a:avLst/>
          </a:prstGeom>
          <a:solidFill>
            <a:srgbClr val="6666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6666FF"/>
            </a:extrusionClr>
          </a:sp3d>
        </p:spPr>
        <p:txBody>
          <a:bodyPr>
            <a:spAutoFit/>
            <a:flatTx/>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en-AU" sz="1800"/>
              <a:t>    Simulation model</a:t>
            </a:r>
          </a:p>
        </p:txBody>
      </p:sp>
      <p:sp>
        <p:nvSpPr>
          <p:cNvPr id="39942" name="AutoShape 9"/>
          <p:cNvSpPr>
            <a:spLocks noChangeArrowheads="1"/>
          </p:cNvSpPr>
          <p:nvPr/>
        </p:nvSpPr>
        <p:spPr bwMode="auto">
          <a:xfrm>
            <a:off x="3436938" y="1828800"/>
            <a:ext cx="2133600" cy="1143000"/>
          </a:xfrm>
          <a:prstGeom prst="wedgeRoundRectCallout">
            <a:avLst>
              <a:gd name="adj1" fmla="val -43750"/>
              <a:gd name="adj2" fmla="val 70000"/>
              <a:gd name="adj3" fmla="val 16667"/>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r>
              <a:rPr lang="en-AU" b="1"/>
              <a:t>Real World System</a:t>
            </a:r>
            <a:endParaRPr lang="en-AU"/>
          </a:p>
        </p:txBody>
      </p:sp>
      <p:sp>
        <p:nvSpPr>
          <p:cNvPr id="39943" name="Text Box 10"/>
          <p:cNvSpPr txBox="1">
            <a:spLocks noChangeArrowheads="1"/>
          </p:cNvSpPr>
          <p:nvPr/>
        </p:nvSpPr>
        <p:spPr bwMode="auto">
          <a:xfrm>
            <a:off x="3948113" y="211772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AU"/>
          </a:p>
        </p:txBody>
      </p:sp>
      <p:sp>
        <p:nvSpPr>
          <p:cNvPr id="39944" name="Line 11"/>
          <p:cNvSpPr>
            <a:spLocks noChangeShapeType="1"/>
          </p:cNvSpPr>
          <p:nvPr/>
        </p:nvSpPr>
        <p:spPr bwMode="auto">
          <a:xfrm>
            <a:off x="4495800" y="29718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9945" name="Line 12"/>
          <p:cNvSpPr>
            <a:spLocks noChangeShapeType="1"/>
          </p:cNvSpPr>
          <p:nvPr/>
        </p:nvSpPr>
        <p:spPr bwMode="auto">
          <a:xfrm>
            <a:off x="4495800" y="40386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9946" name="Line 13"/>
          <p:cNvSpPr>
            <a:spLocks noChangeShapeType="1"/>
          </p:cNvSpPr>
          <p:nvPr/>
        </p:nvSpPr>
        <p:spPr bwMode="auto">
          <a:xfrm>
            <a:off x="4495800" y="51054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39947" name="AutoShape 15"/>
          <p:cNvSpPr>
            <a:spLocks noChangeArrowheads="1"/>
          </p:cNvSpPr>
          <p:nvPr/>
        </p:nvSpPr>
        <p:spPr bwMode="auto">
          <a:xfrm>
            <a:off x="1981200" y="2133600"/>
            <a:ext cx="1143000" cy="4343400"/>
          </a:xfrm>
          <a:prstGeom prst="curvedRightArrow">
            <a:avLst>
              <a:gd name="adj1" fmla="val 76000"/>
              <a:gd name="adj2" fmla="val 152000"/>
              <a:gd name="adj3" fmla="val 33333"/>
            </a:avLst>
          </a:prstGeom>
          <a:solidFill>
            <a:schemeClr val="accent2"/>
          </a:solidFill>
          <a:ln w="12700" cap="sq">
            <a:solidFill>
              <a:schemeClr val="tx1"/>
            </a:solidFill>
            <a:miter lim="800000"/>
            <a:headEnd type="none" w="sm" len="sm"/>
            <a:tailEnd type="none" w="sm" len="sm"/>
          </a:ln>
        </p:spPr>
        <p:txBody>
          <a:bodyPr wrap="none" anchor="ctr"/>
          <a:lstStyle/>
          <a:p>
            <a:endParaRPr lang="en-US"/>
          </a:p>
        </p:txBody>
      </p:sp>
      <p:sp>
        <p:nvSpPr>
          <p:cNvPr id="39948" name="AutoShape 16"/>
          <p:cNvSpPr>
            <a:spLocks noChangeArrowheads="1"/>
          </p:cNvSpPr>
          <p:nvPr/>
        </p:nvSpPr>
        <p:spPr bwMode="auto">
          <a:xfrm>
            <a:off x="6172200" y="4876800"/>
            <a:ext cx="381000" cy="1295400"/>
          </a:xfrm>
          <a:prstGeom prst="curvedLeftArrow">
            <a:avLst>
              <a:gd name="adj1" fmla="val 68000"/>
              <a:gd name="adj2" fmla="val 136000"/>
              <a:gd name="adj3" fmla="val 33333"/>
            </a:avLst>
          </a:prstGeom>
          <a:solidFill>
            <a:schemeClr val="accent2"/>
          </a:solidFill>
          <a:ln w="12700" cap="sq">
            <a:solidFill>
              <a:schemeClr val="tx1"/>
            </a:solidFill>
            <a:miter lim="800000"/>
            <a:headEnd type="none" w="sm" len="sm"/>
            <a:tailEnd type="none" w="sm" len="sm"/>
          </a:ln>
        </p:spPr>
        <p:txBody>
          <a:bodyPr wrap="none" anchor="ctr"/>
          <a:lstStyle/>
          <a:p>
            <a:endParaRPr lang="en-US"/>
          </a:p>
        </p:txBody>
      </p:sp>
      <p:sp>
        <p:nvSpPr>
          <p:cNvPr id="39949" name="Text Box 17"/>
          <p:cNvSpPr txBox="1">
            <a:spLocks noChangeArrowheads="1"/>
          </p:cNvSpPr>
          <p:nvPr/>
        </p:nvSpPr>
        <p:spPr bwMode="auto">
          <a:xfrm>
            <a:off x="6629400" y="5257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AU" b="1" i="1"/>
              <a:t>VERIFICATION</a:t>
            </a:r>
            <a:endParaRPr lang="en-AU"/>
          </a:p>
        </p:txBody>
      </p:sp>
      <p:sp>
        <p:nvSpPr>
          <p:cNvPr id="39950" name="Text Box 18"/>
          <p:cNvSpPr txBox="1">
            <a:spLocks noChangeArrowheads="1"/>
          </p:cNvSpPr>
          <p:nvPr/>
        </p:nvSpPr>
        <p:spPr bwMode="auto">
          <a:xfrm>
            <a:off x="388938" y="3733800"/>
            <a:ext cx="1433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AU" b="1" i="1"/>
              <a:t>VALIDATION</a:t>
            </a:r>
          </a:p>
        </p:txBody>
      </p:sp>
    </p:spTree>
    <p:extLst>
      <p:ext uri="{BB962C8B-B14F-4D97-AF65-F5344CB8AC3E}">
        <p14:creationId xmlns:p14="http://schemas.microsoft.com/office/powerpoint/2010/main" val="33441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461555"/>
            <a:ext cx="7921625" cy="648787"/>
          </a:xfrm>
        </p:spPr>
        <p:txBody>
          <a:bodyPr/>
          <a:lstStyle/>
          <a:p>
            <a:r>
              <a:rPr lang="en-IN" dirty="0"/>
              <a:t>THE LEAST-SQUARES CRITERIA FOR </a:t>
            </a:r>
            <a:r>
              <a:rPr lang="en-IN" dirty="0" smtClean="0"/>
              <a:t>GOODNESS-OF-FIT</a:t>
            </a:r>
            <a:endParaRPr lang="en-IN" dirty="0"/>
          </a:p>
        </p:txBody>
      </p:sp>
      <p:sp>
        <p:nvSpPr>
          <p:cNvPr id="3" name="Content Placeholder 2"/>
          <p:cNvSpPr>
            <a:spLocks noGrp="1"/>
          </p:cNvSpPr>
          <p:nvPr>
            <p:ph idx="1"/>
          </p:nvPr>
        </p:nvSpPr>
        <p:spPr>
          <a:xfrm>
            <a:off x="266157" y="1527405"/>
            <a:ext cx="8499020" cy="4900612"/>
          </a:xfrm>
        </p:spPr>
        <p:txBody>
          <a:bodyPr/>
          <a:lstStyle/>
          <a:p>
            <a:pPr algn="just"/>
            <a:r>
              <a:rPr lang="en-IN" dirty="0" smtClean="0"/>
              <a:t>In </a:t>
            </a:r>
            <a:r>
              <a:rPr lang="en-IN" dirty="0"/>
              <a:t>order to develop a measure of how well a model predicts the data, it is valuable to present an analogy of how to evaluate predictions. </a:t>
            </a:r>
            <a:endParaRPr lang="en-IN" dirty="0" smtClean="0"/>
          </a:p>
          <a:p>
            <a:pPr algn="just"/>
            <a:r>
              <a:rPr lang="en-IN" dirty="0" smtClean="0"/>
              <a:t>Suppose </a:t>
            </a:r>
            <a:r>
              <a:rPr lang="en-IN" dirty="0"/>
              <a:t>there were two interviewers, </a:t>
            </a:r>
            <a:r>
              <a:rPr lang="en-IN" dirty="0" err="1"/>
              <a:t>Mr.</a:t>
            </a:r>
            <a:r>
              <a:rPr lang="en-IN" dirty="0"/>
              <a:t> A and </a:t>
            </a:r>
            <a:r>
              <a:rPr lang="en-IN" dirty="0" err="1"/>
              <a:t>Ms.</a:t>
            </a:r>
            <a:r>
              <a:rPr lang="en-IN" dirty="0"/>
              <a:t> B, who separately interviewed each applicant for the widget manufacturing job for ten minutes. At the end of that time, the interviewer had to make a prediction about how many widgets that applicant would produce two months later. </a:t>
            </a:r>
            <a:endParaRPr lang="en-IN" dirty="0" smtClean="0"/>
          </a:p>
          <a:p>
            <a:pPr algn="just"/>
            <a:r>
              <a:rPr lang="en-IN" dirty="0" smtClean="0"/>
              <a:t>All </a:t>
            </a:r>
            <a:r>
              <a:rPr lang="en-IN" dirty="0"/>
              <a:t>of the applicants interviewed were hired, regardless of the predictions, and at the end of the two month's trial period, one interviewer, the best one, was to be retained and promoted, the other was to be fired. The purpose of the following is to develop a measure of goodness-of-fit, or, how well the interviewer predicted.</a:t>
            </a:r>
          </a:p>
          <a:p>
            <a:pPr algn="just"/>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4666048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endParaRPr lang="en-US"/>
          </a:p>
        </p:txBody>
      </p:sp>
      <p:sp>
        <p:nvSpPr>
          <p:cNvPr id="40963"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endParaRPr lang="en-US"/>
          </a:p>
        </p:txBody>
      </p:sp>
      <p:sp>
        <p:nvSpPr>
          <p:cNvPr id="40964"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endParaRPr lang="en-US"/>
          </a:p>
        </p:txBody>
      </p:sp>
      <p:sp>
        <p:nvSpPr>
          <p:cNvPr id="40965"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endParaRPr lang="en-US"/>
          </a:p>
        </p:txBody>
      </p:sp>
      <p:sp>
        <p:nvSpPr>
          <p:cNvPr id="40966"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40967"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Problem</a:t>
            </a:r>
          </a:p>
          <a:p>
            <a:r>
              <a:rPr lang="en-US"/>
              <a:t>formulation</a:t>
            </a:r>
          </a:p>
        </p:txBody>
      </p:sp>
      <p:sp>
        <p:nvSpPr>
          <p:cNvPr id="40968"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Setting of</a:t>
            </a:r>
          </a:p>
          <a:p>
            <a:r>
              <a:rPr lang="en-US"/>
              <a:t>objectives</a:t>
            </a:r>
          </a:p>
          <a:p>
            <a:r>
              <a:rPr lang="en-US"/>
              <a:t>and overall</a:t>
            </a:r>
          </a:p>
          <a:p>
            <a:r>
              <a:rPr lang="en-US"/>
              <a:t>project plan</a:t>
            </a:r>
          </a:p>
        </p:txBody>
      </p:sp>
      <p:sp>
        <p:nvSpPr>
          <p:cNvPr id="40969"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conceptualization</a:t>
            </a:r>
          </a:p>
        </p:txBody>
      </p:sp>
      <p:sp>
        <p:nvSpPr>
          <p:cNvPr id="40970"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Data</a:t>
            </a:r>
          </a:p>
          <a:p>
            <a:r>
              <a:rPr lang="en-US"/>
              <a:t>collection</a:t>
            </a:r>
          </a:p>
        </p:txBody>
      </p:sp>
      <p:sp>
        <p:nvSpPr>
          <p:cNvPr id="40971"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translation</a:t>
            </a:r>
          </a:p>
        </p:txBody>
      </p:sp>
      <p:sp>
        <p:nvSpPr>
          <p:cNvPr id="40972"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3"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4"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5"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6"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7"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Verified?</a:t>
            </a:r>
          </a:p>
        </p:txBody>
      </p:sp>
      <p:sp>
        <p:nvSpPr>
          <p:cNvPr id="40978"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79"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0"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1"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2"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0983"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Validated?</a:t>
            </a:r>
          </a:p>
        </p:txBody>
      </p:sp>
      <p:sp>
        <p:nvSpPr>
          <p:cNvPr id="40984"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5"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6"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7"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8"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89"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0990"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0991"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Experimental</a:t>
            </a:r>
          </a:p>
          <a:p>
            <a:r>
              <a:rPr lang="en-US"/>
              <a:t>Design</a:t>
            </a:r>
          </a:p>
        </p:txBody>
      </p:sp>
      <p:sp>
        <p:nvSpPr>
          <p:cNvPr id="40992"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93"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94"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Production runs</a:t>
            </a:r>
          </a:p>
          <a:p>
            <a:r>
              <a:rPr lang="en-US"/>
              <a:t>and analysis</a:t>
            </a:r>
          </a:p>
        </p:txBody>
      </p:sp>
      <p:sp>
        <p:nvSpPr>
          <p:cNvPr id="40995"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96"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More runs?</a:t>
            </a:r>
          </a:p>
        </p:txBody>
      </p:sp>
      <p:sp>
        <p:nvSpPr>
          <p:cNvPr id="40997"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98"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0999"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0"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1"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2"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3"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r>
              <a:rPr lang="en-US"/>
              <a:t>Documentation</a:t>
            </a:r>
          </a:p>
          <a:p>
            <a:r>
              <a:rPr lang="en-US"/>
              <a:t>and reporting</a:t>
            </a:r>
          </a:p>
        </p:txBody>
      </p:sp>
      <p:sp>
        <p:nvSpPr>
          <p:cNvPr id="41004"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5"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1006"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r>
              <a:rPr lang="en-US"/>
              <a:t>Implementation</a:t>
            </a:r>
          </a:p>
        </p:txBody>
      </p:sp>
      <p:sp>
        <p:nvSpPr>
          <p:cNvPr id="41007"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1008"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1009"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1010"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1011"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Tree>
    <p:extLst>
      <p:ext uri="{BB962C8B-B14F-4D97-AF65-F5344CB8AC3E}">
        <p14:creationId xmlns:p14="http://schemas.microsoft.com/office/powerpoint/2010/main" val="3760498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AU" sz="4000" smtClean="0"/>
              <a:t>EXPERIMENTAL DESIGN</a:t>
            </a:r>
          </a:p>
        </p:txBody>
      </p:sp>
      <p:sp>
        <p:nvSpPr>
          <p:cNvPr id="41987" name="Rectangle 3"/>
          <p:cNvSpPr>
            <a:spLocks noGrp="1" noChangeArrowheads="1"/>
          </p:cNvSpPr>
          <p:nvPr>
            <p:ph type="body" idx="1"/>
          </p:nvPr>
        </p:nvSpPr>
        <p:spPr/>
        <p:txBody>
          <a:bodyPr/>
          <a:lstStyle/>
          <a:p>
            <a:r>
              <a:rPr lang="en-AU" smtClean="0"/>
              <a:t>Alternative scenarios to be simulated</a:t>
            </a:r>
          </a:p>
          <a:p>
            <a:r>
              <a:rPr lang="en-AU" smtClean="0"/>
              <a:t>Type of output data analysis (steady-state vs. terminating simulation analysis) </a:t>
            </a:r>
          </a:p>
          <a:p>
            <a:r>
              <a:rPr lang="en-AU" smtClean="0"/>
              <a:t>Number of simulation runs</a:t>
            </a:r>
          </a:p>
          <a:p>
            <a:r>
              <a:rPr lang="en-AU" smtClean="0"/>
              <a:t>Length of each run</a:t>
            </a:r>
          </a:p>
          <a:p>
            <a:r>
              <a:rPr lang="en-AU" smtClean="0"/>
              <a:t>The manner of initialization</a:t>
            </a:r>
          </a:p>
          <a:p>
            <a:r>
              <a:rPr lang="en-AU" smtClean="0"/>
              <a:t>Variance reduction</a:t>
            </a:r>
          </a:p>
        </p:txBody>
      </p:sp>
    </p:spTree>
    <p:extLst>
      <p:ext uri="{BB962C8B-B14F-4D97-AF65-F5344CB8AC3E}">
        <p14:creationId xmlns:p14="http://schemas.microsoft.com/office/powerpoint/2010/main" val="1685899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AU" sz="4000" smtClean="0"/>
              <a:t/>
            </a:r>
            <a:br>
              <a:rPr lang="en-AU" sz="4000" smtClean="0"/>
            </a:br>
            <a:r>
              <a:rPr lang="en-AU" sz="4000" smtClean="0"/>
              <a:t>ANALYSIS OF RESULTS</a:t>
            </a:r>
            <a:br>
              <a:rPr lang="en-AU" sz="4000" smtClean="0"/>
            </a:br>
            <a:endParaRPr lang="en-AU" sz="4000" smtClean="0"/>
          </a:p>
        </p:txBody>
      </p:sp>
      <p:sp>
        <p:nvSpPr>
          <p:cNvPr id="43011" name="Rectangle 3"/>
          <p:cNvSpPr>
            <a:spLocks noGrp="1" noChangeArrowheads="1"/>
          </p:cNvSpPr>
          <p:nvPr>
            <p:ph type="body" idx="1"/>
          </p:nvPr>
        </p:nvSpPr>
        <p:spPr>
          <a:xfrm>
            <a:off x="685800" y="2057400"/>
            <a:ext cx="7772400" cy="3276600"/>
          </a:xfrm>
        </p:spPr>
        <p:txBody>
          <a:bodyPr/>
          <a:lstStyle/>
          <a:p>
            <a:r>
              <a:rPr lang="en-AU" smtClean="0"/>
              <a:t>Statistical tests for significance and ranking</a:t>
            </a:r>
          </a:p>
          <a:p>
            <a:pPr lvl="1"/>
            <a:r>
              <a:rPr lang="en-AU" smtClean="0"/>
              <a:t>Point Estimation</a:t>
            </a:r>
          </a:p>
          <a:p>
            <a:pPr lvl="1"/>
            <a:r>
              <a:rPr lang="en-AU" smtClean="0"/>
              <a:t>Confidence-Interval Estimation</a:t>
            </a:r>
          </a:p>
          <a:p>
            <a:r>
              <a:rPr lang="en-AU" smtClean="0"/>
              <a:t>Interpretation of results</a:t>
            </a:r>
          </a:p>
          <a:p>
            <a:r>
              <a:rPr lang="en-AU" smtClean="0"/>
              <a:t>More runs?</a:t>
            </a:r>
          </a:p>
        </p:txBody>
      </p:sp>
    </p:spTree>
    <p:extLst>
      <p:ext uri="{BB962C8B-B14F-4D97-AF65-F5344CB8AC3E}">
        <p14:creationId xmlns:p14="http://schemas.microsoft.com/office/powerpoint/2010/main" val="535441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787900" y="5157788"/>
            <a:ext cx="4356100" cy="1079500"/>
          </a:xfrm>
          <a:prstGeom prst="rect">
            <a:avLst/>
          </a:prstGeom>
          <a:solidFill>
            <a:srgbClr val="CC0066"/>
          </a:solidFill>
          <a:ln w="12700" cap="rnd">
            <a:solidFill>
              <a:schemeClr val="tx1"/>
            </a:solidFill>
            <a:prstDash val="sysDot"/>
            <a:miter lim="800000"/>
            <a:headEnd type="none" w="sm" len="sm"/>
            <a:tailEnd type="none" w="sm" len="sm"/>
          </a:ln>
        </p:spPr>
        <p:txBody>
          <a:bodyPr wrap="none" anchor="ctr"/>
          <a:lstStyle/>
          <a:p>
            <a:endParaRPr lang="en-US"/>
          </a:p>
        </p:txBody>
      </p:sp>
      <p:sp>
        <p:nvSpPr>
          <p:cNvPr id="44035" name="Rectangle 3"/>
          <p:cNvSpPr>
            <a:spLocks noChangeArrowheads="1"/>
          </p:cNvSpPr>
          <p:nvPr/>
        </p:nvSpPr>
        <p:spPr bwMode="auto">
          <a:xfrm>
            <a:off x="7308850" y="1916113"/>
            <a:ext cx="1763713" cy="3025775"/>
          </a:xfrm>
          <a:prstGeom prst="rect">
            <a:avLst/>
          </a:prstGeom>
          <a:solidFill>
            <a:srgbClr val="9900CC"/>
          </a:solidFill>
          <a:ln w="12700" cap="rnd">
            <a:solidFill>
              <a:schemeClr val="tx1"/>
            </a:solidFill>
            <a:prstDash val="sysDot"/>
            <a:miter lim="800000"/>
            <a:headEnd type="none" w="sm" len="sm"/>
            <a:tailEnd type="none" w="sm" len="sm"/>
          </a:ln>
        </p:spPr>
        <p:txBody>
          <a:bodyPr wrap="none" anchor="ctr"/>
          <a:lstStyle/>
          <a:p>
            <a:endParaRPr lang="en-US"/>
          </a:p>
        </p:txBody>
      </p:sp>
      <p:sp>
        <p:nvSpPr>
          <p:cNvPr id="44036" name="Rectangle 4"/>
          <p:cNvSpPr>
            <a:spLocks noChangeArrowheads="1"/>
          </p:cNvSpPr>
          <p:nvPr/>
        </p:nvSpPr>
        <p:spPr bwMode="auto">
          <a:xfrm>
            <a:off x="2051050" y="1700213"/>
            <a:ext cx="5113338" cy="3313112"/>
          </a:xfrm>
          <a:prstGeom prst="rect">
            <a:avLst/>
          </a:prstGeom>
          <a:solidFill>
            <a:srgbClr val="CCCC00"/>
          </a:solidFill>
          <a:ln w="12700" cap="rnd">
            <a:solidFill>
              <a:schemeClr val="tx1"/>
            </a:solidFill>
            <a:prstDash val="sysDot"/>
            <a:miter lim="800000"/>
            <a:headEnd type="none" w="sm" len="sm"/>
            <a:tailEnd type="none" w="sm" len="sm"/>
          </a:ln>
        </p:spPr>
        <p:txBody>
          <a:bodyPr wrap="none" anchor="ctr"/>
          <a:lstStyle/>
          <a:p>
            <a:endParaRPr lang="en-US"/>
          </a:p>
        </p:txBody>
      </p:sp>
      <p:sp>
        <p:nvSpPr>
          <p:cNvPr id="44037" name="Rectangle 5"/>
          <p:cNvSpPr>
            <a:spLocks noChangeArrowheads="1"/>
          </p:cNvSpPr>
          <p:nvPr/>
        </p:nvSpPr>
        <p:spPr bwMode="auto">
          <a:xfrm>
            <a:off x="107950" y="2636838"/>
            <a:ext cx="2735263" cy="1439862"/>
          </a:xfrm>
          <a:prstGeom prst="rect">
            <a:avLst/>
          </a:prstGeom>
          <a:solidFill>
            <a:schemeClr val="accent2"/>
          </a:solidFill>
          <a:ln w="12700" cap="rnd">
            <a:solidFill>
              <a:schemeClr val="tx1"/>
            </a:solidFill>
            <a:prstDash val="sysDot"/>
            <a:miter lim="800000"/>
            <a:headEnd type="none" w="sm" len="sm"/>
            <a:tailEnd type="none" w="sm" len="sm"/>
          </a:ln>
        </p:spPr>
        <p:txBody>
          <a:bodyPr wrap="none" anchor="ctr"/>
          <a:lstStyle/>
          <a:p>
            <a:endParaRPr lang="en-US"/>
          </a:p>
        </p:txBody>
      </p:sp>
      <p:sp>
        <p:nvSpPr>
          <p:cNvPr id="44038" name="Rectangle 6"/>
          <p:cNvSpPr>
            <a:spLocks noGrp="1" noChangeArrowheads="1"/>
          </p:cNvSpPr>
          <p:nvPr>
            <p:ph type="title"/>
          </p:nvPr>
        </p:nvSpPr>
        <p:spPr>
          <a:xfrm>
            <a:off x="685800" y="609600"/>
            <a:ext cx="7989888" cy="1143000"/>
          </a:xfrm>
        </p:spPr>
        <p:txBody>
          <a:bodyPr/>
          <a:lstStyle/>
          <a:p>
            <a:r>
              <a:rPr lang="en-US" sz="4000" smtClean="0"/>
              <a:t>STEPS IN A SIMULATION STUDY</a:t>
            </a:r>
          </a:p>
        </p:txBody>
      </p:sp>
      <p:sp>
        <p:nvSpPr>
          <p:cNvPr id="44039" name="Rectangle 7"/>
          <p:cNvSpPr>
            <a:spLocks noChangeArrowheads="1"/>
          </p:cNvSpPr>
          <p:nvPr/>
        </p:nvSpPr>
        <p:spPr bwMode="auto">
          <a:xfrm>
            <a:off x="179388" y="3067050"/>
            <a:ext cx="1008062"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Problem</a:t>
            </a:r>
          </a:p>
          <a:p>
            <a:r>
              <a:rPr lang="en-US"/>
              <a:t>formulation</a:t>
            </a:r>
          </a:p>
        </p:txBody>
      </p:sp>
      <p:sp>
        <p:nvSpPr>
          <p:cNvPr id="44040" name="Rectangle 8"/>
          <p:cNvSpPr>
            <a:spLocks noChangeArrowheads="1"/>
          </p:cNvSpPr>
          <p:nvPr/>
        </p:nvSpPr>
        <p:spPr bwMode="auto">
          <a:xfrm>
            <a:off x="1619250" y="2851150"/>
            <a:ext cx="1079500" cy="10080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Setting of</a:t>
            </a:r>
          </a:p>
          <a:p>
            <a:r>
              <a:rPr lang="en-US"/>
              <a:t>objectives</a:t>
            </a:r>
          </a:p>
          <a:p>
            <a:r>
              <a:rPr lang="en-US"/>
              <a:t>and overall</a:t>
            </a:r>
          </a:p>
          <a:p>
            <a:r>
              <a:rPr lang="en-US"/>
              <a:t>project plan</a:t>
            </a:r>
          </a:p>
        </p:txBody>
      </p:sp>
      <p:sp>
        <p:nvSpPr>
          <p:cNvPr id="44041" name="Rectangle 9"/>
          <p:cNvSpPr>
            <a:spLocks noChangeArrowheads="1"/>
          </p:cNvSpPr>
          <p:nvPr/>
        </p:nvSpPr>
        <p:spPr bwMode="auto">
          <a:xfrm>
            <a:off x="2266950" y="1843088"/>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conceptualization</a:t>
            </a:r>
          </a:p>
        </p:txBody>
      </p:sp>
      <p:sp>
        <p:nvSpPr>
          <p:cNvPr id="44042" name="Rectangle 10"/>
          <p:cNvSpPr>
            <a:spLocks noChangeArrowheads="1"/>
          </p:cNvSpPr>
          <p:nvPr/>
        </p:nvSpPr>
        <p:spPr bwMode="auto">
          <a:xfrm>
            <a:off x="2266950" y="4219575"/>
            <a:ext cx="1511300"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Data</a:t>
            </a:r>
          </a:p>
          <a:p>
            <a:r>
              <a:rPr lang="en-US"/>
              <a:t>collection</a:t>
            </a:r>
          </a:p>
        </p:txBody>
      </p:sp>
      <p:sp>
        <p:nvSpPr>
          <p:cNvPr id="44043" name="Rectangle 11"/>
          <p:cNvSpPr>
            <a:spLocks noChangeArrowheads="1"/>
          </p:cNvSpPr>
          <p:nvPr/>
        </p:nvSpPr>
        <p:spPr bwMode="auto">
          <a:xfrm>
            <a:off x="3203575" y="3030538"/>
            <a:ext cx="935038"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Model</a:t>
            </a:r>
          </a:p>
          <a:p>
            <a:r>
              <a:rPr lang="en-US"/>
              <a:t>translation</a:t>
            </a:r>
          </a:p>
        </p:txBody>
      </p:sp>
      <p:sp>
        <p:nvSpPr>
          <p:cNvPr id="44044" name="Line 12"/>
          <p:cNvSpPr>
            <a:spLocks noChangeShapeType="1"/>
          </p:cNvSpPr>
          <p:nvPr/>
        </p:nvSpPr>
        <p:spPr bwMode="auto">
          <a:xfrm>
            <a:off x="1187450" y="3355975"/>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45" name="Line 13"/>
          <p:cNvSpPr>
            <a:spLocks noChangeShapeType="1"/>
          </p:cNvSpPr>
          <p:nvPr/>
        </p:nvSpPr>
        <p:spPr bwMode="auto">
          <a:xfrm>
            <a:off x="2482850" y="3859213"/>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46" name="Line 14"/>
          <p:cNvSpPr>
            <a:spLocks noChangeShapeType="1"/>
          </p:cNvSpPr>
          <p:nvPr/>
        </p:nvSpPr>
        <p:spPr bwMode="auto">
          <a:xfrm flipV="1">
            <a:off x="2482850" y="2490788"/>
            <a:ext cx="0" cy="36036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47" name="Line 15"/>
          <p:cNvSpPr>
            <a:spLocks noChangeShapeType="1"/>
          </p:cNvSpPr>
          <p:nvPr/>
        </p:nvSpPr>
        <p:spPr bwMode="auto">
          <a:xfrm>
            <a:off x="3490913" y="2490788"/>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48" name="Line 16"/>
          <p:cNvSpPr>
            <a:spLocks noChangeShapeType="1"/>
          </p:cNvSpPr>
          <p:nvPr/>
        </p:nvSpPr>
        <p:spPr bwMode="auto">
          <a:xfrm flipV="1">
            <a:off x="3490913" y="3716338"/>
            <a:ext cx="0" cy="5032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49" name="AutoShape 17"/>
          <p:cNvSpPr>
            <a:spLocks noChangeArrowheads="1"/>
          </p:cNvSpPr>
          <p:nvPr/>
        </p:nvSpPr>
        <p:spPr bwMode="auto">
          <a:xfrm>
            <a:off x="4427538" y="2994025"/>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Verified?</a:t>
            </a:r>
          </a:p>
        </p:txBody>
      </p:sp>
      <p:sp>
        <p:nvSpPr>
          <p:cNvPr id="44050" name="Line 18"/>
          <p:cNvSpPr>
            <a:spLocks noChangeShapeType="1"/>
          </p:cNvSpPr>
          <p:nvPr/>
        </p:nvSpPr>
        <p:spPr bwMode="auto">
          <a:xfrm>
            <a:off x="4138613" y="3354388"/>
            <a:ext cx="28892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1" name="Line 19"/>
          <p:cNvSpPr>
            <a:spLocks noChangeShapeType="1"/>
          </p:cNvSpPr>
          <p:nvPr/>
        </p:nvSpPr>
        <p:spPr bwMode="auto">
          <a:xfrm>
            <a:off x="5075238" y="3716338"/>
            <a:ext cx="0" cy="28733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2" name="Line 20"/>
          <p:cNvSpPr>
            <a:spLocks noChangeShapeType="1"/>
          </p:cNvSpPr>
          <p:nvPr/>
        </p:nvSpPr>
        <p:spPr bwMode="auto">
          <a:xfrm flipH="1">
            <a:off x="3922713" y="4003675"/>
            <a:ext cx="1152525"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3" name="Line 21"/>
          <p:cNvSpPr>
            <a:spLocks noChangeShapeType="1"/>
          </p:cNvSpPr>
          <p:nvPr/>
        </p:nvSpPr>
        <p:spPr bwMode="auto">
          <a:xfrm flipV="1">
            <a:off x="3922713" y="3716338"/>
            <a:ext cx="1587" cy="287337"/>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4" name="Text Box 22"/>
          <p:cNvSpPr txBox="1">
            <a:spLocks noChangeArrowheads="1"/>
          </p:cNvSpPr>
          <p:nvPr/>
        </p:nvSpPr>
        <p:spPr bwMode="auto">
          <a:xfrm>
            <a:off x="4283075" y="371633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4055" name="AutoShape 23"/>
          <p:cNvSpPr>
            <a:spLocks noChangeArrowheads="1"/>
          </p:cNvSpPr>
          <p:nvPr/>
        </p:nvSpPr>
        <p:spPr bwMode="auto">
          <a:xfrm>
            <a:off x="5867400" y="2994025"/>
            <a:ext cx="1223963"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Validated?</a:t>
            </a:r>
          </a:p>
        </p:txBody>
      </p:sp>
      <p:sp>
        <p:nvSpPr>
          <p:cNvPr id="44056" name="Line 24"/>
          <p:cNvSpPr>
            <a:spLocks noChangeShapeType="1"/>
          </p:cNvSpPr>
          <p:nvPr/>
        </p:nvSpPr>
        <p:spPr bwMode="auto">
          <a:xfrm>
            <a:off x="5651500" y="3354388"/>
            <a:ext cx="2159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7" name="Line 25"/>
          <p:cNvSpPr>
            <a:spLocks noChangeShapeType="1"/>
          </p:cNvSpPr>
          <p:nvPr/>
        </p:nvSpPr>
        <p:spPr bwMode="auto">
          <a:xfrm>
            <a:off x="6515100" y="3716338"/>
            <a:ext cx="0" cy="7921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8" name="Line 26"/>
          <p:cNvSpPr>
            <a:spLocks noChangeShapeType="1"/>
          </p:cNvSpPr>
          <p:nvPr/>
        </p:nvSpPr>
        <p:spPr bwMode="auto">
          <a:xfrm>
            <a:off x="6515100" y="2058988"/>
            <a:ext cx="0" cy="9366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59" name="Line 27"/>
          <p:cNvSpPr>
            <a:spLocks noChangeShapeType="1"/>
          </p:cNvSpPr>
          <p:nvPr/>
        </p:nvSpPr>
        <p:spPr bwMode="auto">
          <a:xfrm flipH="1">
            <a:off x="3779838" y="2058988"/>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60" name="Line 28"/>
          <p:cNvSpPr>
            <a:spLocks noChangeShapeType="1"/>
          </p:cNvSpPr>
          <p:nvPr/>
        </p:nvSpPr>
        <p:spPr bwMode="auto">
          <a:xfrm flipH="1">
            <a:off x="3779838" y="4508500"/>
            <a:ext cx="2735262"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61" name="Text Box 29"/>
          <p:cNvSpPr txBox="1">
            <a:spLocks noChangeArrowheads="1"/>
          </p:cNvSpPr>
          <p:nvPr/>
        </p:nvSpPr>
        <p:spPr bwMode="auto">
          <a:xfrm>
            <a:off x="4498975" y="42433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4062" name="Text Box 30"/>
          <p:cNvSpPr txBox="1">
            <a:spLocks noChangeArrowheads="1"/>
          </p:cNvSpPr>
          <p:nvPr/>
        </p:nvSpPr>
        <p:spPr bwMode="auto">
          <a:xfrm>
            <a:off x="4498975" y="19875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4063" name="Rectangle 31"/>
          <p:cNvSpPr>
            <a:spLocks noChangeArrowheads="1"/>
          </p:cNvSpPr>
          <p:nvPr/>
        </p:nvSpPr>
        <p:spPr bwMode="auto">
          <a:xfrm>
            <a:off x="7523163" y="2058988"/>
            <a:ext cx="1223962"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Experimental</a:t>
            </a:r>
          </a:p>
          <a:p>
            <a:r>
              <a:rPr lang="en-US"/>
              <a:t>Design</a:t>
            </a:r>
          </a:p>
        </p:txBody>
      </p:sp>
      <p:sp>
        <p:nvSpPr>
          <p:cNvPr id="44064" name="Line 32"/>
          <p:cNvSpPr>
            <a:spLocks noChangeShapeType="1"/>
          </p:cNvSpPr>
          <p:nvPr/>
        </p:nvSpPr>
        <p:spPr bwMode="auto">
          <a:xfrm>
            <a:off x="7091363" y="2347913"/>
            <a:ext cx="4318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65" name="Line 33"/>
          <p:cNvSpPr>
            <a:spLocks noChangeShapeType="1"/>
          </p:cNvSpPr>
          <p:nvPr/>
        </p:nvSpPr>
        <p:spPr bwMode="auto">
          <a:xfrm>
            <a:off x="7091363" y="2347913"/>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66" name="Rectangle 34"/>
          <p:cNvSpPr>
            <a:spLocks noChangeArrowheads="1"/>
          </p:cNvSpPr>
          <p:nvPr/>
        </p:nvSpPr>
        <p:spPr bwMode="auto">
          <a:xfrm>
            <a:off x="7523163" y="3140075"/>
            <a:ext cx="1368425" cy="792163"/>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lang="en-US"/>
              <a:t>Production runs</a:t>
            </a:r>
          </a:p>
          <a:p>
            <a:r>
              <a:rPr lang="en-US"/>
              <a:t>and analysis</a:t>
            </a:r>
          </a:p>
        </p:txBody>
      </p:sp>
      <p:sp>
        <p:nvSpPr>
          <p:cNvPr id="44067" name="Line 35"/>
          <p:cNvSpPr>
            <a:spLocks noChangeShapeType="1"/>
          </p:cNvSpPr>
          <p:nvPr/>
        </p:nvSpPr>
        <p:spPr bwMode="auto">
          <a:xfrm>
            <a:off x="8172450" y="2708275"/>
            <a:ext cx="0" cy="431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68" name="AutoShape 36"/>
          <p:cNvSpPr>
            <a:spLocks noChangeArrowheads="1"/>
          </p:cNvSpPr>
          <p:nvPr/>
        </p:nvSpPr>
        <p:spPr bwMode="auto">
          <a:xfrm>
            <a:off x="7596188" y="4148138"/>
            <a:ext cx="1223962" cy="720725"/>
          </a:xfrm>
          <a:prstGeom prst="diamond">
            <a:avLst/>
          </a:prstGeom>
          <a:solidFill>
            <a:schemeClr val="accent1"/>
          </a:solidFill>
          <a:ln w="12700" cap="sq">
            <a:solidFill>
              <a:schemeClr val="tx1"/>
            </a:solidFill>
            <a:miter lim="800000"/>
            <a:headEnd type="none" w="sm" len="sm"/>
            <a:tailEnd type="none" w="sm" len="sm"/>
          </a:ln>
        </p:spPr>
        <p:txBody>
          <a:bodyPr wrap="none" anchor="ctr"/>
          <a:lstStyle/>
          <a:p>
            <a:r>
              <a:rPr lang="en-US"/>
              <a:t>More runs?</a:t>
            </a:r>
          </a:p>
        </p:txBody>
      </p:sp>
      <p:sp>
        <p:nvSpPr>
          <p:cNvPr id="44069" name="Line 37"/>
          <p:cNvSpPr>
            <a:spLocks noChangeShapeType="1"/>
          </p:cNvSpPr>
          <p:nvPr/>
        </p:nvSpPr>
        <p:spPr bwMode="auto">
          <a:xfrm flipH="1">
            <a:off x="7380288" y="4508500"/>
            <a:ext cx="2159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0" name="Line 38"/>
          <p:cNvSpPr>
            <a:spLocks noChangeShapeType="1"/>
          </p:cNvSpPr>
          <p:nvPr/>
        </p:nvSpPr>
        <p:spPr bwMode="auto">
          <a:xfrm>
            <a:off x="8820150" y="4508500"/>
            <a:ext cx="1444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1" name="Line 39"/>
          <p:cNvSpPr>
            <a:spLocks noChangeShapeType="1"/>
          </p:cNvSpPr>
          <p:nvPr/>
        </p:nvSpPr>
        <p:spPr bwMode="auto">
          <a:xfrm flipV="1">
            <a:off x="8964613" y="2347913"/>
            <a:ext cx="0" cy="2160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2" name="Line 40"/>
          <p:cNvSpPr>
            <a:spLocks noChangeShapeType="1"/>
          </p:cNvSpPr>
          <p:nvPr/>
        </p:nvSpPr>
        <p:spPr bwMode="auto">
          <a:xfrm flipV="1">
            <a:off x="7380288" y="3500438"/>
            <a:ext cx="0" cy="100806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3" name="Line 41"/>
          <p:cNvSpPr>
            <a:spLocks noChangeShapeType="1"/>
          </p:cNvSpPr>
          <p:nvPr/>
        </p:nvSpPr>
        <p:spPr bwMode="auto">
          <a:xfrm>
            <a:off x="7380288" y="3500438"/>
            <a:ext cx="142875"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4" name="Line 42"/>
          <p:cNvSpPr>
            <a:spLocks noChangeShapeType="1"/>
          </p:cNvSpPr>
          <p:nvPr/>
        </p:nvSpPr>
        <p:spPr bwMode="auto">
          <a:xfrm flipH="1">
            <a:off x="8747125" y="2347913"/>
            <a:ext cx="2174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5" name="AutoShape 43"/>
          <p:cNvSpPr>
            <a:spLocks noChangeArrowheads="1"/>
          </p:cNvSpPr>
          <p:nvPr/>
        </p:nvSpPr>
        <p:spPr bwMode="auto">
          <a:xfrm>
            <a:off x="7596188" y="5372100"/>
            <a:ext cx="1368425" cy="720725"/>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p>
            <a:r>
              <a:rPr lang="en-US"/>
              <a:t>Documentation</a:t>
            </a:r>
          </a:p>
          <a:p>
            <a:r>
              <a:rPr lang="en-US"/>
              <a:t>and reporting</a:t>
            </a:r>
          </a:p>
        </p:txBody>
      </p:sp>
      <p:sp>
        <p:nvSpPr>
          <p:cNvPr id="44076" name="Line 44"/>
          <p:cNvSpPr>
            <a:spLocks noChangeShapeType="1"/>
          </p:cNvSpPr>
          <p:nvPr/>
        </p:nvSpPr>
        <p:spPr bwMode="auto">
          <a:xfrm>
            <a:off x="8243888" y="4867275"/>
            <a:ext cx="0" cy="5048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77" name="Text Box 45"/>
          <p:cNvSpPr txBox="1">
            <a:spLocks noChangeArrowheads="1"/>
          </p:cNvSpPr>
          <p:nvPr/>
        </p:nvSpPr>
        <p:spPr bwMode="auto">
          <a:xfrm>
            <a:off x="7812088" y="4891088"/>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No</a:t>
            </a:r>
          </a:p>
        </p:txBody>
      </p:sp>
      <p:sp>
        <p:nvSpPr>
          <p:cNvPr id="44078" name="AutoShape 46"/>
          <p:cNvSpPr>
            <a:spLocks noChangeArrowheads="1"/>
          </p:cNvSpPr>
          <p:nvPr/>
        </p:nvSpPr>
        <p:spPr bwMode="auto">
          <a:xfrm>
            <a:off x="4930775" y="5373688"/>
            <a:ext cx="1584325" cy="719137"/>
          </a:xfrm>
          <a:prstGeom prst="flowChartTerminator">
            <a:avLst/>
          </a:prstGeom>
          <a:solidFill>
            <a:schemeClr val="accent1"/>
          </a:solidFill>
          <a:ln w="12700" cap="sq">
            <a:solidFill>
              <a:schemeClr val="tx1"/>
            </a:solidFill>
            <a:miter lim="800000"/>
            <a:headEnd type="none" w="sm" len="sm"/>
            <a:tailEnd type="none" w="sm" len="sm"/>
          </a:ln>
        </p:spPr>
        <p:txBody>
          <a:bodyPr wrap="none" anchor="ctr"/>
          <a:lstStyle/>
          <a:p>
            <a:r>
              <a:rPr lang="en-US"/>
              <a:t>Implementation</a:t>
            </a:r>
          </a:p>
        </p:txBody>
      </p:sp>
      <p:sp>
        <p:nvSpPr>
          <p:cNvPr id="44079" name="Line 47"/>
          <p:cNvSpPr>
            <a:spLocks noChangeShapeType="1"/>
          </p:cNvSpPr>
          <p:nvPr/>
        </p:nvSpPr>
        <p:spPr bwMode="auto">
          <a:xfrm flipH="1">
            <a:off x="6515100" y="5732463"/>
            <a:ext cx="108108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44080" name="Text Box 48"/>
          <p:cNvSpPr txBox="1">
            <a:spLocks noChangeArrowheads="1"/>
          </p:cNvSpPr>
          <p:nvPr/>
        </p:nvSpPr>
        <p:spPr bwMode="auto">
          <a:xfrm>
            <a:off x="6877050" y="400526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4081" name="Text Box 49"/>
          <p:cNvSpPr txBox="1">
            <a:spLocks noChangeArrowheads="1"/>
          </p:cNvSpPr>
          <p:nvPr/>
        </p:nvSpPr>
        <p:spPr bwMode="auto">
          <a:xfrm>
            <a:off x="5435600" y="3021013"/>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4082" name="Text Box 50"/>
          <p:cNvSpPr txBox="1">
            <a:spLocks noChangeArrowheads="1"/>
          </p:cNvSpPr>
          <p:nvPr/>
        </p:nvSpPr>
        <p:spPr bwMode="auto">
          <a:xfrm>
            <a:off x="6946900" y="278130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
        <p:nvSpPr>
          <p:cNvPr id="44083" name="Text Box 51"/>
          <p:cNvSpPr txBox="1">
            <a:spLocks noChangeArrowheads="1"/>
          </p:cNvSpPr>
          <p:nvPr/>
        </p:nvSpPr>
        <p:spPr bwMode="auto">
          <a:xfrm>
            <a:off x="8459788" y="4005263"/>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en-US"/>
              <a:t>Yes</a:t>
            </a:r>
          </a:p>
        </p:txBody>
      </p:sp>
    </p:spTree>
    <p:extLst>
      <p:ext uri="{BB962C8B-B14F-4D97-AF65-F5344CB8AC3E}">
        <p14:creationId xmlns:p14="http://schemas.microsoft.com/office/powerpoint/2010/main" val="12860010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609600"/>
            <a:ext cx="8207375" cy="1143000"/>
          </a:xfrm>
        </p:spPr>
        <p:txBody>
          <a:bodyPr/>
          <a:lstStyle/>
          <a:p>
            <a:r>
              <a:rPr lang="en-AU" sz="4000" smtClean="0"/>
              <a:t/>
            </a:r>
            <a:br>
              <a:rPr lang="en-AU" sz="4000" smtClean="0"/>
            </a:br>
            <a:r>
              <a:rPr lang="en-AU" sz="4000" smtClean="0"/>
              <a:t>DOCUMENTATION &amp; REPORTING</a:t>
            </a:r>
            <a:br>
              <a:rPr lang="en-AU" sz="4000" smtClean="0"/>
            </a:br>
            <a:endParaRPr lang="en-AU" sz="4000" smtClean="0"/>
          </a:p>
        </p:txBody>
      </p:sp>
      <p:sp>
        <p:nvSpPr>
          <p:cNvPr id="45059" name="Rectangle 3"/>
          <p:cNvSpPr>
            <a:spLocks noGrp="1" noChangeArrowheads="1"/>
          </p:cNvSpPr>
          <p:nvPr>
            <p:ph type="body" idx="1"/>
          </p:nvPr>
        </p:nvSpPr>
        <p:spPr>
          <a:xfrm>
            <a:off x="685800" y="1905000"/>
            <a:ext cx="7772400" cy="4267200"/>
          </a:xfrm>
        </p:spPr>
        <p:txBody>
          <a:bodyPr/>
          <a:lstStyle/>
          <a:p>
            <a:r>
              <a:rPr lang="en-AU" sz="2800" smtClean="0"/>
              <a:t>Program Documentation</a:t>
            </a:r>
          </a:p>
          <a:p>
            <a:pPr lvl="1"/>
            <a:r>
              <a:rPr lang="en-AU" sz="2400" smtClean="0"/>
              <a:t>Allows future modifications</a:t>
            </a:r>
          </a:p>
          <a:p>
            <a:pPr lvl="1"/>
            <a:r>
              <a:rPr lang="en-AU" sz="2400" smtClean="0"/>
              <a:t>Creates confidence</a:t>
            </a:r>
          </a:p>
          <a:p>
            <a:r>
              <a:rPr lang="en-AU" sz="2800" smtClean="0"/>
              <a:t>Progress Reports</a:t>
            </a:r>
          </a:p>
          <a:p>
            <a:pPr lvl="1"/>
            <a:r>
              <a:rPr lang="en-AU" sz="2400" smtClean="0"/>
              <a:t>Frequent reports (e.g. monthly) are suggested</a:t>
            </a:r>
          </a:p>
          <a:p>
            <a:pPr lvl="1"/>
            <a:r>
              <a:rPr lang="en-AU" sz="2400" smtClean="0"/>
              <a:t>Alternative scenarios</a:t>
            </a:r>
          </a:p>
          <a:p>
            <a:pPr lvl="1"/>
            <a:r>
              <a:rPr lang="en-AU" sz="2400" smtClean="0"/>
              <a:t>Performance measures or criteria used</a:t>
            </a:r>
          </a:p>
          <a:p>
            <a:pPr lvl="1"/>
            <a:r>
              <a:rPr lang="en-AU" sz="2400" smtClean="0"/>
              <a:t>Results of experiments</a:t>
            </a:r>
          </a:p>
          <a:p>
            <a:pPr lvl="1"/>
            <a:r>
              <a:rPr lang="en-AU" sz="2400" smtClean="0"/>
              <a:t>Recommendations</a:t>
            </a:r>
          </a:p>
        </p:txBody>
      </p:sp>
    </p:spTree>
    <p:extLst>
      <p:ext uri="{BB962C8B-B14F-4D97-AF65-F5344CB8AC3E}">
        <p14:creationId xmlns:p14="http://schemas.microsoft.com/office/powerpoint/2010/main" val="206165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AU" sz="4000" smtClean="0"/>
              <a:t/>
            </a:r>
            <a:br>
              <a:rPr lang="en-AU" sz="4000" smtClean="0"/>
            </a:br>
            <a:r>
              <a:rPr lang="en-AU" sz="4000" smtClean="0"/>
              <a:t>IMPLEMENTATION</a:t>
            </a:r>
            <a:br>
              <a:rPr lang="en-AU" sz="4000" smtClean="0"/>
            </a:br>
            <a:endParaRPr lang="en-AU" sz="4000" smtClean="0"/>
          </a:p>
        </p:txBody>
      </p:sp>
      <p:sp>
        <p:nvSpPr>
          <p:cNvPr id="46083" name="AutoShape 4"/>
          <p:cNvSpPr>
            <a:spLocks noChangeArrowheads="1"/>
          </p:cNvSpPr>
          <p:nvPr/>
        </p:nvSpPr>
        <p:spPr bwMode="auto">
          <a:xfrm>
            <a:off x="2209800" y="1981200"/>
            <a:ext cx="5029200" cy="3581400"/>
          </a:xfrm>
          <a:prstGeom prst="cloudCallout">
            <a:avLst>
              <a:gd name="adj1" fmla="val -43750"/>
              <a:gd name="adj2" fmla="val 67866"/>
            </a:avLst>
          </a:prstGeom>
          <a:solidFill>
            <a:srgbClr val="FFFFFF"/>
          </a:solidFill>
          <a:ln w="12700" cap="sq">
            <a:solidFill>
              <a:schemeClr val="tx1"/>
            </a:solidFill>
            <a:round/>
            <a:headEnd type="none" w="sm" len="sm"/>
            <a:tailEnd type="none" w="sm" len="sm"/>
          </a:ln>
        </p:spPr>
        <p:txBody>
          <a:bodyPr wrap="none" anchor="ctr"/>
          <a:lstStyle/>
          <a:p>
            <a:endParaRPr lang="en-AU"/>
          </a:p>
        </p:txBody>
      </p:sp>
      <p:sp>
        <p:nvSpPr>
          <p:cNvPr id="46084" name="WordArt 11"/>
          <p:cNvSpPr>
            <a:spLocks noChangeArrowheads="1" noChangeShapeType="1" noTextEdit="1"/>
          </p:cNvSpPr>
          <p:nvPr/>
        </p:nvSpPr>
        <p:spPr bwMode="auto">
          <a:xfrm>
            <a:off x="5791200" y="3048000"/>
            <a:ext cx="933450" cy="1081088"/>
          </a:xfrm>
          <a:prstGeom prst="rect">
            <a:avLst/>
          </a:prstGeom>
        </p:spPr>
        <p:txBody>
          <a:bodyPr wrap="none" fromWordArt="1">
            <a:prstTxWarp prst="textDeflateBottom">
              <a:avLst>
                <a:gd name="adj" fmla="val 76472"/>
              </a:avLst>
            </a:prstTxWarp>
            <a:scene3d>
              <a:camera prst="legacyPerspectiveFront">
                <a:rot lat="19799991" lon="19439992" rev="0"/>
              </a:camera>
              <a:lightRig rig="legacyNormal2" dir="t"/>
            </a:scene3d>
            <a:sp3d extrusionH="354000" prstMaterial="legacyMatte">
              <a:extrusionClr>
                <a:srgbClr val="939676"/>
              </a:extrusionClr>
            </a:sp3d>
          </a:bodyPr>
          <a:lstStyle/>
          <a:p>
            <a:r>
              <a:rPr lang="en-IN" sz="2400" kern="10">
                <a:ln w="9525">
                  <a:round/>
                  <a:headEnd/>
                  <a:tailEnd/>
                </a:ln>
                <a:gradFill rotWithShape="1">
                  <a:gsLst>
                    <a:gs pos="0">
                      <a:srgbClr val="707070"/>
                    </a:gs>
                    <a:gs pos="50000">
                      <a:srgbClr val="FFFFFF"/>
                    </a:gs>
                    <a:gs pos="100000">
                      <a:srgbClr val="707070"/>
                    </a:gs>
                  </a:gsLst>
                  <a:lin ang="2700000" scaled="1"/>
                </a:gradFill>
                <a:latin typeface="Impact"/>
              </a:rPr>
              <a:t>FAILURE</a:t>
            </a:r>
          </a:p>
        </p:txBody>
      </p:sp>
      <p:sp>
        <p:nvSpPr>
          <p:cNvPr id="46085" name="WordArt 12"/>
          <p:cNvSpPr>
            <a:spLocks noChangeArrowheads="1" noChangeShapeType="1" noTextEdit="1"/>
          </p:cNvSpPr>
          <p:nvPr/>
        </p:nvSpPr>
        <p:spPr bwMode="auto">
          <a:xfrm>
            <a:off x="2895600" y="3276600"/>
            <a:ext cx="1485900" cy="742950"/>
          </a:xfrm>
          <a:prstGeom prst="rect">
            <a:avLst/>
          </a:prstGeom>
        </p:spPr>
        <p:txBody>
          <a:bodyPr wrap="none" fromWordArt="1">
            <a:prstTxWarp prst="textSlantUp">
              <a:avLst>
                <a:gd name="adj" fmla="val 32056"/>
              </a:avLst>
            </a:prstTxWarp>
          </a:bodyPr>
          <a:lstStyle/>
          <a:p>
            <a:r>
              <a:rPr lang="en-IN" sz="3200" kern="10">
                <a:ln w="9525" cap="sq">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a:rPr>
              <a:t>SUCCESS</a:t>
            </a:r>
          </a:p>
        </p:txBody>
      </p:sp>
      <p:sp>
        <p:nvSpPr>
          <p:cNvPr id="46086" name="WordArt 16"/>
          <p:cNvSpPr>
            <a:spLocks noChangeArrowheads="1" noChangeShapeType="1" noTextEdit="1"/>
          </p:cNvSpPr>
          <p:nvPr/>
        </p:nvSpPr>
        <p:spPr bwMode="auto">
          <a:xfrm>
            <a:off x="4648200" y="3048000"/>
            <a:ext cx="673100" cy="1143000"/>
          </a:xfrm>
          <a:prstGeom prst="rect">
            <a:avLst/>
          </a:prstGeom>
        </p:spPr>
        <p:txBody>
          <a:bodyPr wrap="none" fromWordArt="1">
            <a:prstTxWarp prst="textPlain">
              <a:avLst>
                <a:gd name="adj" fmla="val 50000"/>
              </a:avLst>
            </a:prstTxWarp>
            <a:scene3d>
              <a:camera prst="legacyPerspectiveBottomRight">
                <a:rot lat="0" lon="21239991" rev="0"/>
              </a:camera>
              <a:lightRig rig="legacyHarsh3" dir="l"/>
            </a:scene3d>
            <a:sp3d extrusionH="430200" prstMaterial="legacyMatte">
              <a:extrusionClr>
                <a:srgbClr val="C0C0C0"/>
              </a:extrusionClr>
            </a:sp3d>
          </a:bodyPr>
          <a:lstStyle/>
          <a:p>
            <a:r>
              <a:rPr lang="en-IN"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a:t>
            </a:r>
          </a:p>
        </p:txBody>
      </p:sp>
    </p:spTree>
    <p:extLst>
      <p:ext uri="{BB962C8B-B14F-4D97-AF65-F5344CB8AC3E}">
        <p14:creationId xmlns:p14="http://schemas.microsoft.com/office/powerpoint/2010/main" val="8640689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361666" y="165456"/>
            <a:ext cx="8229600" cy="715962"/>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Model</a:t>
            </a:r>
          </a:p>
        </p:txBody>
      </p:sp>
      <p:sp>
        <p:nvSpPr>
          <p:cNvPr id="2" name="Text Box 2"/>
          <p:cNvSpPr txBox="1">
            <a:spLocks noChangeArrowheads="1"/>
          </p:cNvSpPr>
          <p:nvPr/>
        </p:nvSpPr>
        <p:spPr bwMode="auto">
          <a:xfrm>
            <a:off x="457200" y="1345441"/>
            <a:ext cx="8229600" cy="3731525"/>
          </a:xfrm>
          <a:prstGeom prst="rect">
            <a:avLst/>
          </a:prstGeom>
          <a:noFill/>
          <a:ln w="9525">
            <a:noFill/>
            <a:round/>
            <a:headEnd/>
            <a:tailEnd/>
          </a:ln>
        </p:spPr>
        <p:txBody>
          <a:bodyPr lIns="90000" tIns="45000" rIns="90000" bIns="45000"/>
          <a:lstStyle/>
          <a:p>
            <a:pPr marL="342900" indent="-341313" algn="just"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NewCenturySchlbk" charset="0"/>
              </a:rPr>
              <a:t>A </a:t>
            </a:r>
            <a:r>
              <a:rPr lang="en-US" sz="3200" i="1" dirty="0">
                <a:solidFill>
                  <a:srgbClr val="008000"/>
                </a:solidFill>
                <a:latin typeface="NewCenturySchlbk" charset="0"/>
              </a:rPr>
              <a:t>model</a:t>
            </a:r>
            <a:r>
              <a:rPr lang="en-US" sz="3200" dirty="0">
                <a:solidFill>
                  <a:srgbClr val="000000"/>
                </a:solidFill>
                <a:latin typeface="NewCenturySchlbk" charset="0"/>
              </a:rPr>
              <a:t> is a simplified representation or abstraction of reality. </a:t>
            </a:r>
          </a:p>
          <a:p>
            <a:pPr marL="342900" indent="-341313" algn="just"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NewCenturySchlbk" charset="0"/>
              </a:rPr>
              <a:t>Reality is generally too complex to copy </a:t>
            </a:r>
            <a:r>
              <a:rPr lang="en-US" sz="3200" dirty="0" smtClean="0">
                <a:solidFill>
                  <a:srgbClr val="000000"/>
                </a:solidFill>
                <a:latin typeface="NewCenturySchlbk" charset="0"/>
              </a:rPr>
              <a:t>exactly. </a:t>
            </a:r>
            <a:endParaRPr lang="en-US" sz="3200" dirty="0">
              <a:solidFill>
                <a:srgbClr val="000000"/>
              </a:solidFill>
              <a:latin typeface="NewCenturySchlbk" charset="0"/>
            </a:endParaRPr>
          </a:p>
          <a:p>
            <a:pPr marL="342900" indent="-341313" algn="just"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NewCenturySchlbk" charset="0"/>
              </a:rPr>
              <a:t>Much of the complexity is actually </a:t>
            </a:r>
            <a:r>
              <a:rPr lang="en-US" sz="3200" i="1" dirty="0">
                <a:solidFill>
                  <a:srgbClr val="000000"/>
                </a:solidFill>
                <a:latin typeface="NewCenturySchlbk" charset="0"/>
              </a:rPr>
              <a:t>irrelevant</a:t>
            </a:r>
            <a:r>
              <a:rPr lang="en-US" sz="3200" dirty="0">
                <a:solidFill>
                  <a:srgbClr val="000000"/>
                </a:solidFill>
                <a:latin typeface="NewCenturySchlbk" charset="0"/>
              </a:rPr>
              <a:t> in problem solving.</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76</a:t>
            </a:fld>
            <a:endParaRPr lang="en-GB"/>
          </a:p>
        </p:txBody>
      </p:sp>
    </p:spTree>
    <p:extLst>
      <p:ext uri="{BB962C8B-B14F-4D97-AF65-F5344CB8AC3E}">
        <p14:creationId xmlns:p14="http://schemas.microsoft.com/office/powerpoint/2010/main" val="3753243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anim calcmode="lin" valueType="num">
                                      <p:cBhvr additive="repl">
                                        <p:cTn id="7" dur="500" fill="hold"/>
                                        <p:tgtEl>
                                          <p:spTgt spid="2">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
                                            <p:txEl>
                                              <p:pRg st="1" end="1"/>
                                            </p:txEl>
                                          </p:spTgt>
                                        </p:tgtEl>
                                        <p:attrNameLst>
                                          <p:attrName>style.visibility</p:attrName>
                                        </p:attrNameLst>
                                      </p:cBhvr>
                                      <p:to>
                                        <p:strVal val="visible"/>
                                      </p:to>
                                    </p:set>
                                    <p:anim calcmode="lin" valueType="num">
                                      <p:cBhvr additive="repl">
                                        <p:cTn id="13" dur="500" fill="hold"/>
                                        <p:tgtEl>
                                          <p:spTgt spid="2">
                                            <p:txEl>
                                              <p:pRg st="1" end="1"/>
                                            </p:txEl>
                                          </p:spTgt>
                                        </p:tgtEl>
                                        <p:attrNameLst>
                                          <p:attrName>ppt_x</p:attrName>
                                        </p:attrNameLst>
                                      </p:cBhvr>
                                      <p:tavLst>
                                        <p:tav tm="100000">
                                          <p:val>
                                            <p:strVal val="#ppt_x"/>
                                          </p:val>
                                        </p:tav>
                                        <p:tav>
                                          <p:val>
                                            <p:strVal val="#ppt_x"/>
                                          </p:val>
                                        </p:tav>
                                      </p:tavLst>
                                    </p:anim>
                                    <p:anim calcmode="lin" valueType="num">
                                      <p:cBhvr additive="repl">
                                        <p:cTn id="14" dur="500" fill="hold"/>
                                        <p:tgtEl>
                                          <p:spTgt spid="2">
                                            <p:txEl>
                                              <p:pRg st="1" end="1"/>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
                                            <p:txEl>
                                              <p:pRg st="2" end="2"/>
                                            </p:txEl>
                                          </p:spTgt>
                                        </p:tgtEl>
                                        <p:attrNameLst>
                                          <p:attrName>style.visibility</p:attrName>
                                        </p:attrNameLst>
                                      </p:cBhvr>
                                      <p:to>
                                        <p:strVal val="visible"/>
                                      </p:to>
                                    </p:set>
                                    <p:anim calcmode="lin" valueType="num">
                                      <p:cBhvr additive="repl">
                                        <p:cTn id="19" dur="500" fill="hold"/>
                                        <p:tgtEl>
                                          <p:spTgt spid="2">
                                            <p:txEl>
                                              <p:pRg st="2" end="2"/>
                                            </p:txEl>
                                          </p:spTgt>
                                        </p:tgtEl>
                                        <p:attrNameLst>
                                          <p:attrName>ppt_x</p:attrName>
                                        </p:attrNameLst>
                                      </p:cBhvr>
                                      <p:tavLst>
                                        <p:tav tm="100000">
                                          <p:val>
                                            <p:strVal val="#ppt_x"/>
                                          </p:val>
                                        </p:tav>
                                        <p:tav>
                                          <p:val>
                                            <p:strVal val="#ppt_x"/>
                                          </p:val>
                                        </p:tav>
                                      </p:tavLst>
                                    </p:anim>
                                    <p:anim calcmode="lin" valueType="num">
                                      <p:cBhvr additive="repl">
                                        <p:cTn id="20" dur="500" fill="hold"/>
                                        <p:tgtEl>
                                          <p:spTgt spid="2">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277988" y="223629"/>
            <a:ext cx="8229600" cy="639762"/>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Types of Models</a:t>
            </a:r>
          </a:p>
        </p:txBody>
      </p:sp>
      <p:sp>
        <p:nvSpPr>
          <p:cNvPr id="15364" name="Rectangle 3"/>
          <p:cNvSpPr>
            <a:spLocks noChangeArrowheads="1"/>
          </p:cNvSpPr>
          <p:nvPr/>
        </p:nvSpPr>
        <p:spPr bwMode="auto">
          <a:xfrm>
            <a:off x="3810856" y="1539530"/>
            <a:ext cx="15240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3200" b="1" dirty="0">
                <a:solidFill>
                  <a:srgbClr val="000000"/>
                </a:solidFill>
                <a:latin typeface="Calibri" charset="0"/>
              </a:rPr>
              <a:t>Model</a:t>
            </a:r>
          </a:p>
        </p:txBody>
      </p:sp>
      <p:sp>
        <p:nvSpPr>
          <p:cNvPr id="2" name="Rectangle 4"/>
          <p:cNvSpPr>
            <a:spLocks noChangeArrowheads="1"/>
          </p:cNvSpPr>
          <p:nvPr/>
        </p:nvSpPr>
        <p:spPr bwMode="auto">
          <a:xfrm>
            <a:off x="277988" y="3339730"/>
            <a:ext cx="1524000"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2600" dirty="0">
                <a:solidFill>
                  <a:srgbClr val="000000"/>
                </a:solidFill>
                <a:latin typeface="Calibri" charset="0"/>
              </a:rPr>
              <a:t>Physical</a:t>
            </a:r>
          </a:p>
        </p:txBody>
      </p:sp>
      <p:sp>
        <p:nvSpPr>
          <p:cNvPr id="15365" name="Rectangle 5"/>
          <p:cNvSpPr>
            <a:spLocks noChangeArrowheads="1"/>
          </p:cNvSpPr>
          <p:nvPr/>
        </p:nvSpPr>
        <p:spPr bwMode="auto">
          <a:xfrm>
            <a:off x="3390068" y="3336394"/>
            <a:ext cx="2366444"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 pos="2171700" algn="l"/>
              </a:tabLst>
            </a:pPr>
            <a:r>
              <a:rPr lang="en-US" sz="2600" dirty="0">
                <a:solidFill>
                  <a:srgbClr val="000000"/>
                </a:solidFill>
                <a:latin typeface="Calibri" charset="0"/>
              </a:rPr>
              <a:t>Mathematical</a:t>
            </a:r>
          </a:p>
        </p:txBody>
      </p:sp>
      <p:sp>
        <p:nvSpPr>
          <p:cNvPr id="15366" name="Rectangle 6"/>
          <p:cNvSpPr>
            <a:spLocks noChangeArrowheads="1"/>
          </p:cNvSpPr>
          <p:nvPr/>
        </p:nvSpPr>
        <p:spPr bwMode="auto">
          <a:xfrm>
            <a:off x="7178064" y="3350066"/>
            <a:ext cx="1874168"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2600" dirty="0">
                <a:solidFill>
                  <a:srgbClr val="000000"/>
                </a:solidFill>
                <a:latin typeface="Calibri" charset="0"/>
              </a:rPr>
              <a:t>Computer</a:t>
            </a:r>
          </a:p>
        </p:txBody>
      </p:sp>
      <p:sp>
        <p:nvSpPr>
          <p:cNvPr id="34" name="Slide Number Placeholder 33"/>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77</a:t>
            </a:fld>
            <a:endParaRPr lang="en-GB"/>
          </a:p>
        </p:txBody>
      </p:sp>
      <p:grpSp>
        <p:nvGrpSpPr>
          <p:cNvPr id="40" name="Group 39"/>
          <p:cNvGrpSpPr/>
          <p:nvPr/>
        </p:nvGrpSpPr>
        <p:grpSpPr>
          <a:xfrm>
            <a:off x="1029540" y="2146600"/>
            <a:ext cx="7070851" cy="1193130"/>
            <a:chOff x="1741024" y="1515791"/>
            <a:chExt cx="5818664" cy="617809"/>
          </a:xfrm>
        </p:grpSpPr>
        <p:cxnSp>
          <p:nvCxnSpPr>
            <p:cNvPr id="15378" name="AutoShape 18"/>
            <p:cNvCxnSpPr>
              <a:cxnSpLocks noChangeShapeType="1"/>
            </p:cNvCxnSpPr>
            <p:nvPr/>
          </p:nvCxnSpPr>
          <p:spPr bwMode="auto">
            <a:xfrm>
              <a:off x="4648200" y="1515791"/>
              <a:ext cx="0" cy="615153"/>
            </a:xfrm>
            <a:prstGeom prst="bentConnector3">
              <a:avLst>
                <a:gd name="adj1" fmla="val 50000"/>
              </a:avLst>
            </a:prstGeom>
            <a:noFill/>
            <a:ln w="9360">
              <a:solidFill>
                <a:srgbClr val="4A7EBB"/>
              </a:solidFill>
              <a:round/>
              <a:headEnd/>
              <a:tailEnd type="triangle" w="med" len="med"/>
            </a:ln>
          </p:spPr>
        </p:cxnSp>
        <p:cxnSp>
          <p:nvCxnSpPr>
            <p:cNvPr id="36" name="Straight Connector 35"/>
            <p:cNvCxnSpPr/>
            <p:nvPr/>
          </p:nvCxnSpPr>
          <p:spPr>
            <a:xfrm flipH="1">
              <a:off x="1763688" y="1700808"/>
              <a:ext cx="57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741024" y="1700808"/>
              <a:ext cx="0" cy="432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7557056" y="1700808"/>
              <a:ext cx="0" cy="432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91768" y="3972066"/>
            <a:ext cx="8873696" cy="1113118"/>
            <a:chOff x="91768" y="3972066"/>
            <a:chExt cx="8873696" cy="1113118"/>
          </a:xfrm>
        </p:grpSpPr>
        <p:sp>
          <p:nvSpPr>
            <p:cNvPr id="15367" name="Rectangle 7"/>
            <p:cNvSpPr>
              <a:spLocks noChangeArrowheads="1"/>
            </p:cNvSpPr>
            <p:nvPr/>
          </p:nvSpPr>
          <p:spPr bwMode="auto">
            <a:xfrm>
              <a:off x="91768" y="4618294"/>
              <a:ext cx="1008112" cy="4288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Lst>
              </a:pPr>
              <a:r>
                <a:rPr lang="en-US" sz="2200" dirty="0" smtClean="0">
                  <a:solidFill>
                    <a:srgbClr val="000000"/>
                  </a:solidFill>
                  <a:latin typeface="Calibri" charset="0"/>
                </a:rPr>
                <a:t>Static</a:t>
              </a:r>
              <a:endParaRPr lang="en-US" sz="2200" dirty="0">
                <a:solidFill>
                  <a:srgbClr val="000000"/>
                </a:solidFill>
                <a:latin typeface="Calibri" charset="0"/>
              </a:endParaRPr>
            </a:p>
          </p:txBody>
        </p:sp>
        <p:sp>
          <p:nvSpPr>
            <p:cNvPr id="15368" name="Rectangle 8"/>
            <p:cNvSpPr>
              <a:spLocks noChangeArrowheads="1"/>
            </p:cNvSpPr>
            <p:nvPr/>
          </p:nvSpPr>
          <p:spPr bwMode="auto">
            <a:xfrm>
              <a:off x="1464924" y="4618294"/>
              <a:ext cx="1224136" cy="442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2200" dirty="0">
                  <a:solidFill>
                    <a:srgbClr val="000000"/>
                  </a:solidFill>
                  <a:latin typeface="Calibri" charset="0"/>
                </a:rPr>
                <a:t>Dynamic</a:t>
              </a:r>
            </a:p>
          </p:txBody>
        </p:sp>
        <p:cxnSp>
          <p:nvCxnSpPr>
            <p:cNvPr id="42" name="AutoShape 18"/>
            <p:cNvCxnSpPr>
              <a:cxnSpLocks noChangeShapeType="1"/>
            </p:cNvCxnSpPr>
            <p:nvPr/>
          </p:nvCxnSpPr>
          <p:spPr bwMode="auto">
            <a:xfrm>
              <a:off x="1366309" y="3972066"/>
              <a:ext cx="577" cy="288000"/>
            </a:xfrm>
            <a:prstGeom prst="bentConnector3">
              <a:avLst>
                <a:gd name="adj1" fmla="val 50000"/>
              </a:avLst>
            </a:prstGeom>
            <a:noFill/>
            <a:ln w="9360">
              <a:solidFill>
                <a:srgbClr val="4A7EBB"/>
              </a:solidFill>
              <a:round/>
              <a:headEnd type="none" w="med" len="med"/>
              <a:tailEnd type="none" w="med" len="med"/>
            </a:ln>
          </p:spPr>
        </p:cxnSp>
        <p:cxnSp>
          <p:nvCxnSpPr>
            <p:cNvPr id="43" name="Straight Connector 42"/>
            <p:cNvCxnSpPr/>
            <p:nvPr/>
          </p:nvCxnSpPr>
          <p:spPr>
            <a:xfrm flipH="1">
              <a:off x="599852" y="4251900"/>
              <a:ext cx="14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95824" y="4237832"/>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078378" y="4237832"/>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Rectangle 7"/>
            <p:cNvSpPr>
              <a:spLocks noChangeArrowheads="1"/>
            </p:cNvSpPr>
            <p:nvPr/>
          </p:nvSpPr>
          <p:spPr bwMode="auto">
            <a:xfrm>
              <a:off x="6368172" y="4642228"/>
              <a:ext cx="1008112" cy="4288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Lst>
              </a:pPr>
              <a:r>
                <a:rPr lang="en-US" sz="2200" dirty="0" smtClean="0">
                  <a:solidFill>
                    <a:srgbClr val="000000"/>
                  </a:solidFill>
                  <a:latin typeface="Calibri" charset="0"/>
                </a:rPr>
                <a:t>Static</a:t>
              </a:r>
              <a:endParaRPr lang="en-US" sz="2200" dirty="0">
                <a:solidFill>
                  <a:srgbClr val="000000"/>
                </a:solidFill>
                <a:latin typeface="Calibri" charset="0"/>
              </a:endParaRPr>
            </a:p>
          </p:txBody>
        </p:sp>
        <p:sp>
          <p:nvSpPr>
            <p:cNvPr id="63" name="Rectangle 8"/>
            <p:cNvSpPr>
              <a:spLocks noChangeArrowheads="1"/>
            </p:cNvSpPr>
            <p:nvPr/>
          </p:nvSpPr>
          <p:spPr bwMode="auto">
            <a:xfrm>
              <a:off x="7741328" y="4642228"/>
              <a:ext cx="1224136" cy="442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2200" dirty="0">
                  <a:solidFill>
                    <a:srgbClr val="000000"/>
                  </a:solidFill>
                  <a:latin typeface="Calibri" charset="0"/>
                </a:rPr>
                <a:t>Dynamic</a:t>
              </a:r>
            </a:p>
          </p:txBody>
        </p:sp>
        <p:cxnSp>
          <p:nvCxnSpPr>
            <p:cNvPr id="64" name="AutoShape 18"/>
            <p:cNvCxnSpPr>
              <a:cxnSpLocks noChangeShapeType="1"/>
            </p:cNvCxnSpPr>
            <p:nvPr/>
          </p:nvCxnSpPr>
          <p:spPr bwMode="auto">
            <a:xfrm>
              <a:off x="7642713" y="3996000"/>
              <a:ext cx="577" cy="288000"/>
            </a:xfrm>
            <a:prstGeom prst="bentConnector3">
              <a:avLst>
                <a:gd name="adj1" fmla="val 50000"/>
              </a:avLst>
            </a:prstGeom>
            <a:noFill/>
            <a:ln w="9360">
              <a:solidFill>
                <a:srgbClr val="4A7EBB"/>
              </a:solidFill>
              <a:round/>
              <a:headEnd type="none" w="med" len="med"/>
              <a:tailEnd type="none" w="med" len="med"/>
            </a:ln>
          </p:spPr>
        </p:cxnSp>
        <p:cxnSp>
          <p:nvCxnSpPr>
            <p:cNvPr id="65" name="Straight Connector 64"/>
            <p:cNvCxnSpPr/>
            <p:nvPr/>
          </p:nvCxnSpPr>
          <p:spPr>
            <a:xfrm flipH="1">
              <a:off x="6876256" y="4275834"/>
              <a:ext cx="14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6872228" y="4261766"/>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8354782" y="4261766"/>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7"/>
            <p:cNvSpPr>
              <a:spLocks noChangeArrowheads="1"/>
            </p:cNvSpPr>
            <p:nvPr/>
          </p:nvSpPr>
          <p:spPr bwMode="auto">
            <a:xfrm>
              <a:off x="3271828" y="4642228"/>
              <a:ext cx="1008112" cy="4288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Lst>
              </a:pPr>
              <a:r>
                <a:rPr lang="en-US" sz="2200" dirty="0" smtClean="0">
                  <a:solidFill>
                    <a:srgbClr val="000000"/>
                  </a:solidFill>
                  <a:latin typeface="Calibri" charset="0"/>
                </a:rPr>
                <a:t>Static</a:t>
              </a:r>
              <a:endParaRPr lang="en-US" sz="2200" dirty="0">
                <a:solidFill>
                  <a:srgbClr val="000000"/>
                </a:solidFill>
                <a:latin typeface="Calibri" charset="0"/>
              </a:endParaRPr>
            </a:p>
          </p:txBody>
        </p:sp>
        <p:sp>
          <p:nvSpPr>
            <p:cNvPr id="69" name="Rectangle 8"/>
            <p:cNvSpPr>
              <a:spLocks noChangeArrowheads="1"/>
            </p:cNvSpPr>
            <p:nvPr/>
          </p:nvSpPr>
          <p:spPr bwMode="auto">
            <a:xfrm>
              <a:off x="4644984" y="4642228"/>
              <a:ext cx="1224136" cy="442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lstStyle/>
            <a:p>
              <a:pPr algn="ctr" hangingPunct="1">
                <a:lnSpc>
                  <a:spcPct val="100000"/>
                </a:lnSpc>
                <a:tabLst>
                  <a:tab pos="723900" algn="l"/>
                  <a:tab pos="1447800" algn="l"/>
                </a:tabLst>
              </a:pPr>
              <a:r>
                <a:rPr lang="en-US" sz="2200" dirty="0">
                  <a:solidFill>
                    <a:srgbClr val="000000"/>
                  </a:solidFill>
                  <a:latin typeface="Calibri" charset="0"/>
                </a:rPr>
                <a:t>Dynamic</a:t>
              </a:r>
            </a:p>
          </p:txBody>
        </p:sp>
        <p:cxnSp>
          <p:nvCxnSpPr>
            <p:cNvPr id="70" name="AutoShape 18"/>
            <p:cNvCxnSpPr>
              <a:cxnSpLocks noChangeShapeType="1"/>
            </p:cNvCxnSpPr>
            <p:nvPr/>
          </p:nvCxnSpPr>
          <p:spPr bwMode="auto">
            <a:xfrm>
              <a:off x="4546369" y="3996000"/>
              <a:ext cx="577" cy="288000"/>
            </a:xfrm>
            <a:prstGeom prst="bentConnector3">
              <a:avLst>
                <a:gd name="adj1" fmla="val 50000"/>
              </a:avLst>
            </a:prstGeom>
            <a:noFill/>
            <a:ln w="9360">
              <a:solidFill>
                <a:srgbClr val="4A7EBB"/>
              </a:solidFill>
              <a:round/>
              <a:headEnd type="none" w="med" len="med"/>
              <a:tailEnd type="none" w="med" len="med"/>
            </a:ln>
          </p:spPr>
        </p:cxnSp>
        <p:cxnSp>
          <p:nvCxnSpPr>
            <p:cNvPr id="71" name="Straight Connector 70"/>
            <p:cNvCxnSpPr/>
            <p:nvPr/>
          </p:nvCxnSpPr>
          <p:spPr>
            <a:xfrm flipH="1">
              <a:off x="3779912" y="4275834"/>
              <a:ext cx="14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3775884" y="4261766"/>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258438" y="4261766"/>
              <a:ext cx="0" cy="39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50946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ppt_x</p:attrName>
                                        </p:attrNameLst>
                                      </p:cBhvr>
                                      <p:tavLst>
                                        <p:tav tm="100000">
                                          <p:val>
                                            <p:strVal val="#ppt_x"/>
                                          </p:val>
                                        </p:tav>
                                        <p:tav>
                                          <p:val>
                                            <p:strVal val="#ppt_x"/>
                                          </p:val>
                                        </p:tav>
                                      </p:tavLst>
                                    </p:anim>
                                    <p:anim calcmode="lin" valueType="num">
                                      <p:cBhvr additive="repl">
                                        <p:cTn id="8" dur="500" fill="hold"/>
                                        <p:tgtEl>
                                          <p:spTgt spid="2"/>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15365"/>
                                        </p:tgtEl>
                                        <p:attrNameLst>
                                          <p:attrName>style.visibility</p:attrName>
                                        </p:attrNameLst>
                                      </p:cBhvr>
                                      <p:to>
                                        <p:strVal val="visible"/>
                                      </p:to>
                                    </p:set>
                                    <p:anim calcmode="lin" valueType="num">
                                      <p:cBhvr additive="repl">
                                        <p:cTn id="11" dur="500" fill="hold"/>
                                        <p:tgtEl>
                                          <p:spTgt spid="15365"/>
                                        </p:tgtEl>
                                        <p:attrNameLst>
                                          <p:attrName>ppt_x</p:attrName>
                                        </p:attrNameLst>
                                      </p:cBhvr>
                                      <p:tavLst>
                                        <p:tav tm="100000">
                                          <p:val>
                                            <p:strVal val="#ppt_x"/>
                                          </p:val>
                                        </p:tav>
                                        <p:tav>
                                          <p:val>
                                            <p:strVal val="#ppt_x"/>
                                          </p:val>
                                        </p:tav>
                                      </p:tavLst>
                                    </p:anim>
                                    <p:anim calcmode="lin" valueType="num">
                                      <p:cBhvr additive="repl">
                                        <p:cTn id="12" dur="500" fill="hold"/>
                                        <p:tgtEl>
                                          <p:spTgt spid="15365"/>
                                        </p:tgtEl>
                                        <p:attrNameLst>
                                          <p:attrName>ppt_y</p:attrName>
                                        </p:attrNameLst>
                                      </p:cBhvr>
                                      <p:tavLst>
                                        <p:tav tm="100000">
                                          <p:val>
                                            <p:strVal val="1+#ppt_h/2"/>
                                          </p:val>
                                        </p:tav>
                                        <p:tav>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15366"/>
                                        </p:tgtEl>
                                        <p:attrNameLst>
                                          <p:attrName>style.visibility</p:attrName>
                                        </p:attrNameLst>
                                      </p:cBhvr>
                                      <p:to>
                                        <p:strVal val="visible"/>
                                      </p:to>
                                    </p:set>
                                    <p:anim calcmode="lin" valueType="num">
                                      <p:cBhvr additive="repl">
                                        <p:cTn id="15" dur="500" fill="hold"/>
                                        <p:tgtEl>
                                          <p:spTgt spid="15366"/>
                                        </p:tgtEl>
                                        <p:attrNameLst>
                                          <p:attrName>ppt_x</p:attrName>
                                        </p:attrNameLst>
                                      </p:cBhvr>
                                      <p:tavLst>
                                        <p:tav tm="100000">
                                          <p:val>
                                            <p:strVal val="#ppt_x"/>
                                          </p:val>
                                        </p:tav>
                                        <p:tav>
                                          <p:val>
                                            <p:strVal val="#ppt_x"/>
                                          </p:val>
                                        </p:tav>
                                      </p:tavLst>
                                    </p:anim>
                                    <p:anim calcmode="lin" valueType="num">
                                      <p:cBhvr additive="repl">
                                        <p:cTn id="16" dur="500" fill="hold"/>
                                        <p:tgtEl>
                                          <p:spTgt spid="15366"/>
                                        </p:tgtEl>
                                        <p:attrNameLst>
                                          <p:attrName>ppt_y</p:attrName>
                                        </p:attrNameLst>
                                      </p:cBhvr>
                                      <p:tavLst>
                                        <p:tav tm="100000">
                                          <p:val>
                                            <p:strVal val="1+#ppt_h/2"/>
                                          </p:val>
                                        </p:tav>
                                        <p:tav>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50"/>
          <p:cNvSpPr>
            <a:spLocks noGrp="1" noChangeArrowheads="1"/>
          </p:cNvSpPr>
          <p:nvPr>
            <p:ph type="title"/>
          </p:nvPr>
        </p:nvSpPr>
        <p:spPr>
          <a:xfrm>
            <a:off x="153988" y="277504"/>
            <a:ext cx="6961188" cy="759725"/>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What is Mathematical Model?</a:t>
            </a:r>
          </a:p>
        </p:txBody>
      </p:sp>
      <p:sp>
        <p:nvSpPr>
          <p:cNvPr id="79879" name="Rectangle 2055"/>
          <p:cNvSpPr>
            <a:spLocks noChangeArrowheads="1"/>
          </p:cNvSpPr>
          <p:nvPr/>
        </p:nvSpPr>
        <p:spPr bwMode="auto">
          <a:xfrm>
            <a:off x="539552" y="1556792"/>
            <a:ext cx="7835900" cy="769441"/>
          </a:xfrm>
          <a:prstGeom prst="rect">
            <a:avLst/>
          </a:prstGeom>
          <a:noFill/>
          <a:ln w="9525">
            <a:noFill/>
            <a:miter lim="800000"/>
            <a:headEnd/>
            <a:tailEnd/>
          </a:ln>
          <a:effectLst/>
        </p:spPr>
        <p:txBody>
          <a:bodyPr>
            <a:spAutoFit/>
          </a:bodyPr>
          <a:lstStyle/>
          <a:p>
            <a:pPr algn="just"/>
            <a:r>
              <a:rPr lang="en-US" sz="2200" dirty="0"/>
              <a:t>A set of mathematical equations (e.g., differential </a:t>
            </a:r>
            <a:r>
              <a:rPr lang="en-US" sz="2200" dirty="0" err="1"/>
              <a:t>eqs</a:t>
            </a:r>
            <a:r>
              <a:rPr lang="en-US" sz="2200" dirty="0"/>
              <a:t>.) that describes the input-output behavior of a system.</a:t>
            </a:r>
          </a:p>
        </p:txBody>
      </p:sp>
      <p:sp>
        <p:nvSpPr>
          <p:cNvPr id="79880" name="Text Box 2056"/>
          <p:cNvSpPr txBox="1">
            <a:spLocks noChangeArrowheads="1"/>
          </p:cNvSpPr>
          <p:nvPr/>
        </p:nvSpPr>
        <p:spPr bwMode="auto">
          <a:xfrm>
            <a:off x="1057275" y="3003550"/>
            <a:ext cx="4276725" cy="430887"/>
          </a:xfrm>
          <a:prstGeom prst="rect">
            <a:avLst/>
          </a:prstGeom>
          <a:noFill/>
          <a:ln w="9525">
            <a:noFill/>
            <a:miter lim="800000"/>
            <a:headEnd/>
            <a:tailEnd/>
          </a:ln>
          <a:effectLst/>
        </p:spPr>
        <p:txBody>
          <a:bodyPr>
            <a:spAutoFit/>
          </a:bodyPr>
          <a:lstStyle/>
          <a:p>
            <a:pPr>
              <a:spcBef>
                <a:spcPct val="50000"/>
              </a:spcBef>
            </a:pPr>
            <a:r>
              <a:rPr lang="en-US" sz="2200" dirty="0"/>
              <a:t>What is a model  used for?</a:t>
            </a:r>
          </a:p>
        </p:txBody>
      </p:sp>
      <p:sp>
        <p:nvSpPr>
          <p:cNvPr id="79882" name="Text Box 2058"/>
          <p:cNvSpPr txBox="1">
            <a:spLocks noChangeArrowheads="1"/>
          </p:cNvSpPr>
          <p:nvPr/>
        </p:nvSpPr>
        <p:spPr bwMode="auto">
          <a:xfrm>
            <a:off x="1114425" y="3581400"/>
            <a:ext cx="6000750" cy="2246769"/>
          </a:xfrm>
          <a:prstGeom prst="rect">
            <a:avLst/>
          </a:prstGeom>
          <a:noFill/>
          <a:ln w="9525">
            <a:noFill/>
            <a:miter lim="800000"/>
            <a:headEnd/>
            <a:tailEnd/>
          </a:ln>
          <a:effectLst/>
        </p:spPr>
        <p:txBody>
          <a:bodyPr>
            <a:spAutoFit/>
          </a:bodyPr>
          <a:lstStyle/>
          <a:p>
            <a:pPr marL="342900" indent="-342900">
              <a:spcBef>
                <a:spcPct val="50000"/>
              </a:spcBef>
              <a:buFontTx/>
              <a:buChar char="•"/>
            </a:pPr>
            <a:r>
              <a:rPr lang="en-US" sz="2000" dirty="0"/>
              <a:t>Simulation</a:t>
            </a:r>
          </a:p>
          <a:p>
            <a:pPr marL="342900" indent="-342900">
              <a:spcBef>
                <a:spcPct val="50000"/>
              </a:spcBef>
              <a:buFontTx/>
              <a:buChar char="•"/>
            </a:pPr>
            <a:r>
              <a:rPr lang="en-US" sz="2000" dirty="0"/>
              <a:t>Prediction/Forecasting</a:t>
            </a:r>
          </a:p>
          <a:p>
            <a:pPr marL="342900" indent="-342900">
              <a:spcBef>
                <a:spcPct val="50000"/>
              </a:spcBef>
              <a:buFontTx/>
              <a:buChar char="•"/>
            </a:pPr>
            <a:r>
              <a:rPr lang="en-US" sz="2000" dirty="0"/>
              <a:t>Prognostics/Diagnostics</a:t>
            </a:r>
          </a:p>
          <a:p>
            <a:pPr marL="342900" indent="-342900">
              <a:spcBef>
                <a:spcPct val="50000"/>
              </a:spcBef>
              <a:buFontTx/>
              <a:buChar char="•"/>
            </a:pPr>
            <a:r>
              <a:rPr lang="en-US" sz="2000" dirty="0"/>
              <a:t>Design/Performance Evaluation</a:t>
            </a:r>
          </a:p>
          <a:p>
            <a:pPr marL="342900" indent="-342900">
              <a:spcBef>
                <a:spcPct val="50000"/>
              </a:spcBef>
              <a:buFontTx/>
              <a:buChar char="•"/>
            </a:pPr>
            <a:r>
              <a:rPr lang="en-US" sz="2000" dirty="0"/>
              <a:t>Control System Design</a:t>
            </a:r>
          </a:p>
        </p:txBody>
      </p:sp>
    </p:spTree>
    <p:extLst>
      <p:ext uri="{BB962C8B-B14F-4D97-AF65-F5344CB8AC3E}">
        <p14:creationId xmlns:p14="http://schemas.microsoft.com/office/powerpoint/2010/main" val="631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utoUpdateAnimBg="0"/>
      <p:bldP spid="79880" grpId="0" autoUpdateAnimBg="0"/>
      <p:bldP spid="7988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457200" y="274638"/>
            <a:ext cx="8229600" cy="639762"/>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Classification of Mathematical Models</a:t>
            </a:r>
          </a:p>
        </p:txBody>
      </p:sp>
      <p:sp>
        <p:nvSpPr>
          <p:cNvPr id="16387" name="Text Box 2"/>
          <p:cNvSpPr txBox="1">
            <a:spLocks noChangeArrowheads="1"/>
          </p:cNvSpPr>
          <p:nvPr/>
        </p:nvSpPr>
        <p:spPr bwMode="auto">
          <a:xfrm>
            <a:off x="457200" y="1173757"/>
            <a:ext cx="8229600" cy="5135563"/>
          </a:xfrm>
          <a:prstGeom prst="rect">
            <a:avLst/>
          </a:prstGeom>
          <a:noFill/>
          <a:ln w="9525">
            <a:noFill/>
            <a:round/>
            <a:headEnd/>
            <a:tailEnd/>
          </a:ln>
        </p:spPr>
        <p:txBody>
          <a:bodyPr lIns="90000" tIns="45000" rIns="90000" bIns="45000"/>
          <a:lstStyle/>
          <a:p>
            <a:pPr marL="342900" indent="-341313" hangingPunct="1">
              <a:lnSpc>
                <a:spcPct val="15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Calibri" charset="0"/>
              </a:rPr>
              <a:t>Linear vs. Non-linear</a:t>
            </a:r>
          </a:p>
          <a:p>
            <a:pPr marL="342900" indent="-341313" hangingPunct="1">
              <a:lnSpc>
                <a:spcPct val="15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Calibri" charset="0"/>
              </a:rPr>
              <a:t>Deterministic vs. </a:t>
            </a:r>
            <a:r>
              <a:rPr lang="en-US" sz="3200" dirty="0" smtClean="0">
                <a:solidFill>
                  <a:srgbClr val="000000"/>
                </a:solidFill>
                <a:latin typeface="Calibri" charset="0"/>
              </a:rPr>
              <a:t>Probabilistic </a:t>
            </a:r>
            <a:r>
              <a:rPr lang="en-US" sz="3200" dirty="0">
                <a:solidFill>
                  <a:srgbClr val="000000"/>
                </a:solidFill>
                <a:latin typeface="Calibri" charset="0"/>
              </a:rPr>
              <a:t>(Stochastic)</a:t>
            </a:r>
          </a:p>
          <a:p>
            <a:pPr marL="342900" indent="-341313" hangingPunct="1">
              <a:lnSpc>
                <a:spcPct val="15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Calibri" charset="0"/>
              </a:rPr>
              <a:t>Static vs. Dynamic</a:t>
            </a:r>
          </a:p>
          <a:p>
            <a:pPr marL="342900" indent="-341313" hangingPunct="1">
              <a:lnSpc>
                <a:spcPct val="15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Calibri" charset="0"/>
              </a:rPr>
              <a:t>Discrete vs. Continuous</a:t>
            </a:r>
          </a:p>
          <a:p>
            <a:pPr marL="342900" indent="-341313" hangingPunct="1">
              <a:lnSpc>
                <a:spcPct val="15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smtClean="0">
                <a:solidFill>
                  <a:srgbClr val="000000"/>
                </a:solidFill>
                <a:latin typeface="Calibri" charset="0"/>
              </a:rPr>
              <a:t>White </a:t>
            </a:r>
            <a:r>
              <a:rPr lang="en-US" sz="3200" dirty="0">
                <a:solidFill>
                  <a:srgbClr val="000000"/>
                </a:solidFill>
                <a:latin typeface="Calibri" charset="0"/>
              </a:rPr>
              <a:t>box, black box and gray box</a:t>
            </a:r>
          </a:p>
          <a:p>
            <a:pPr marL="342900" indent="-341313" hangingPunct="1">
              <a:lnSpc>
                <a:spcPct val="100000"/>
              </a:lnSpc>
              <a:spcBef>
                <a:spcPts val="638"/>
              </a:spcBef>
              <a:spcAft>
                <a:spcPts val="1425"/>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Calibri" charset="0"/>
            </a:endParaRP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79</a:t>
            </a:fld>
            <a:endParaRPr lang="en-GB"/>
          </a:p>
        </p:txBody>
      </p:sp>
    </p:spTree>
    <p:extLst>
      <p:ext uri="{BB962C8B-B14F-4D97-AF65-F5344CB8AC3E}">
        <p14:creationId xmlns:p14="http://schemas.microsoft.com/office/powerpoint/2010/main" val="2762215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13361"/>
            <a:ext cx="7921625" cy="609600"/>
          </a:xfrm>
        </p:spPr>
        <p:txBody>
          <a:bodyPr/>
          <a:lstStyle/>
          <a:p>
            <a:r>
              <a:rPr lang="en-IN" dirty="0"/>
              <a:t>GOODNESS-OF-FIT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120266"/>
              </p:ext>
            </p:extLst>
          </p:nvPr>
        </p:nvGraphicFramePr>
        <p:xfrm>
          <a:off x="1996483" y="2643119"/>
          <a:ext cx="4652510" cy="3065352"/>
        </p:xfrm>
        <a:graphic>
          <a:graphicData uri="http://schemas.openxmlformats.org/drawingml/2006/table">
            <a:tbl>
              <a:tblPr/>
              <a:tblGrid>
                <a:gridCol w="1954054"/>
                <a:gridCol w="1349228"/>
                <a:gridCol w="1349228"/>
              </a:tblGrid>
              <a:tr h="383169">
                <a:tc>
                  <a:txBody>
                    <a:bodyPr/>
                    <a:lstStyle/>
                    <a:p>
                      <a:endParaRPr lang="en-IN" dirty="0"/>
                    </a:p>
                  </a:txBody>
                  <a:tcPr marL="47625" marR="47625" marT="47625" marB="47625" anchor="ctr">
                    <a:lnL>
                      <a:noFill/>
                    </a:lnL>
                    <a:lnR>
                      <a:noFill/>
                    </a:lnR>
                    <a:lnT>
                      <a:noFill/>
                    </a:lnT>
                    <a:lnB>
                      <a:noFill/>
                    </a:lnB>
                    <a:solidFill>
                      <a:schemeClr val="accent1">
                        <a:lumMod val="40000"/>
                        <a:lumOff val="60000"/>
                      </a:schemeClr>
                    </a:solidFill>
                  </a:tcPr>
                </a:tc>
                <a:tc gridSpan="2">
                  <a:txBody>
                    <a:bodyPr/>
                    <a:lstStyle/>
                    <a:p>
                      <a:pPr algn="ctr"/>
                      <a:r>
                        <a:rPr lang="en-IN"/>
                        <a:t>Interviewer </a:t>
                      </a:r>
                    </a:p>
                  </a:txBody>
                  <a:tcPr marL="47625" marR="47625" marT="47625" marB="47625" anchor="ctr">
                    <a:lnL>
                      <a:noFill/>
                    </a:lnL>
                    <a:lnR>
                      <a:noFill/>
                    </a:lnR>
                    <a:lnT>
                      <a:noFill/>
                    </a:lnT>
                    <a:lnB>
                      <a:noFill/>
                    </a:lnB>
                    <a:solidFill>
                      <a:schemeClr val="accent1">
                        <a:lumMod val="40000"/>
                        <a:lumOff val="60000"/>
                      </a:schemeClr>
                    </a:solidFill>
                  </a:tcPr>
                </a:tc>
                <a:tc hMerge="1">
                  <a:txBody>
                    <a:bodyPr/>
                    <a:lstStyle/>
                    <a:p>
                      <a:endParaRPr lang="en-IN"/>
                    </a:p>
                  </a:txBody>
                  <a:tcPr/>
                </a:tc>
              </a:tr>
              <a:tr h="383169">
                <a:tc>
                  <a:txBody>
                    <a:bodyPr/>
                    <a:lstStyle/>
                    <a:p>
                      <a:r>
                        <a:rPr lang="en-IN"/>
                        <a:t>Observed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Mr. A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Ms. B</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err="1"/>
                        <a:t>Y'</a:t>
                      </a:r>
                      <a:r>
                        <a:rPr lang="en-IN" baseline="-25000" dirty="0" err="1"/>
                        <a:t>i</a:t>
                      </a:r>
                      <a:endParaRPr lang="en-IN" dirty="0"/>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23</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21</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15</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35</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16</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32</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8</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27</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23</a:t>
                      </a:r>
                    </a:p>
                  </a:txBody>
                  <a:tcPr marL="47625" marR="47625" marT="47625" marB="47625" anchor="ctr">
                    <a:lnL>
                      <a:noFill/>
                    </a:lnL>
                    <a:lnR>
                      <a:noFill/>
                    </a:lnR>
                    <a:lnT>
                      <a:noFill/>
                    </a:lnT>
                    <a:lnB>
                      <a:noFill/>
                    </a:lnB>
                    <a:solidFill>
                      <a:schemeClr val="accent1">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8" name="Rectangle 7"/>
          <p:cNvSpPr/>
          <p:nvPr/>
        </p:nvSpPr>
        <p:spPr>
          <a:xfrm>
            <a:off x="352697" y="1084166"/>
            <a:ext cx="8033658" cy="1200329"/>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dirty="0">
                <a:latin typeface="Arial" charset="0"/>
                <a:cs typeface="Arial" charset="0"/>
              </a:rPr>
              <a:t>The notational scheme for the table is as follows: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Y</a:t>
            </a:r>
            <a:r>
              <a:rPr lang="en-US" baseline="-30000" dirty="0">
                <a:latin typeface="Arial" charset="0"/>
                <a:cs typeface="Arial" charset="0"/>
              </a:rPr>
              <a:t>i</a:t>
            </a:r>
            <a:r>
              <a:rPr lang="en-US" dirty="0">
                <a:latin typeface="Arial" charset="0"/>
                <a:cs typeface="Arial" charset="0"/>
              </a:rPr>
              <a:t> is the observed or actual number of widgets made per hour</a:t>
            </a:r>
          </a:p>
          <a:p>
            <a:pPr marL="285750" lvl="0" indent="-285750" eaLnBrk="0" fontAlgn="base" hangingPunct="0">
              <a:spcBef>
                <a:spcPct val="0"/>
              </a:spcBef>
              <a:spcAft>
                <a:spcPct val="0"/>
              </a:spcAft>
              <a:buFont typeface="Arial" pitchFamily="34" charset="0"/>
              <a:buChar char="•"/>
            </a:pPr>
            <a:r>
              <a:rPr lang="en-US" dirty="0" err="1">
                <a:latin typeface="Arial" charset="0"/>
                <a:cs typeface="Arial" charset="0"/>
              </a:rPr>
              <a:t>Y'</a:t>
            </a:r>
            <a:r>
              <a:rPr lang="en-US" baseline="-30000" dirty="0" err="1">
                <a:latin typeface="Arial" charset="0"/>
                <a:cs typeface="Arial" charset="0"/>
              </a:rPr>
              <a:t>i</a:t>
            </a:r>
            <a:r>
              <a:rPr lang="en-US" dirty="0">
                <a:latin typeface="Arial" charset="0"/>
                <a:cs typeface="Arial" charset="0"/>
              </a:rPr>
              <a:t> is the predicted number of widgets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Suppose the data for the five applicants were as follows:</a:t>
            </a:r>
          </a:p>
        </p:txBody>
      </p:sp>
    </p:spTree>
    <p:extLst>
      <p:ext uri="{BB962C8B-B14F-4D97-AF65-F5344CB8AC3E}">
        <p14:creationId xmlns:p14="http://schemas.microsoft.com/office/powerpoint/2010/main" val="407734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16" y="209265"/>
            <a:ext cx="7921625" cy="787021"/>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a:t>Black Box Model</a:t>
            </a:r>
          </a:p>
        </p:txBody>
      </p:sp>
      <p:sp>
        <p:nvSpPr>
          <p:cNvPr id="3" name="Content Placeholder 2"/>
          <p:cNvSpPr>
            <a:spLocks noGrp="1"/>
          </p:cNvSpPr>
          <p:nvPr>
            <p:ph idx="1"/>
          </p:nvPr>
        </p:nvSpPr>
        <p:spPr/>
        <p:txBody>
          <a:bodyPr/>
          <a:lstStyle/>
          <a:p>
            <a:pPr algn="just"/>
            <a:r>
              <a:rPr lang="en-GB" dirty="0" smtClean="0"/>
              <a:t>When only input and output are known.</a:t>
            </a:r>
          </a:p>
          <a:p>
            <a:pPr algn="just"/>
            <a:r>
              <a:rPr lang="en-GB" dirty="0" smtClean="0"/>
              <a:t>Internal dynamics are either too complex or unknown.</a:t>
            </a:r>
          </a:p>
          <a:p>
            <a:endParaRPr lang="en-GB" dirty="0" smtClean="0"/>
          </a:p>
          <a:p>
            <a:endParaRPr lang="en-GB" dirty="0" smtClean="0"/>
          </a:p>
          <a:p>
            <a:endParaRPr lang="en-GB" dirty="0" smtClean="0"/>
          </a:p>
          <a:p>
            <a:r>
              <a:rPr lang="en-GB" dirty="0" smtClean="0"/>
              <a:t>Easy to Model</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80</a:t>
            </a:fld>
            <a:endParaRPr lang="en-GB"/>
          </a:p>
        </p:txBody>
      </p:sp>
      <p:grpSp>
        <p:nvGrpSpPr>
          <p:cNvPr id="11" name="Group 10"/>
          <p:cNvGrpSpPr/>
          <p:nvPr/>
        </p:nvGrpSpPr>
        <p:grpSpPr>
          <a:xfrm>
            <a:off x="1771459" y="3717032"/>
            <a:ext cx="5608853" cy="1080120"/>
            <a:chOff x="1475656" y="3717032"/>
            <a:chExt cx="5608853" cy="1080120"/>
          </a:xfrm>
        </p:grpSpPr>
        <p:grpSp>
          <p:nvGrpSpPr>
            <p:cNvPr id="8" name="Group 7"/>
            <p:cNvGrpSpPr/>
            <p:nvPr/>
          </p:nvGrpSpPr>
          <p:grpSpPr>
            <a:xfrm>
              <a:off x="2195736" y="3717032"/>
              <a:ext cx="3974508" cy="1080120"/>
              <a:chOff x="2195736" y="3861048"/>
              <a:chExt cx="3974508" cy="1080120"/>
            </a:xfrm>
          </p:grpSpPr>
          <p:sp>
            <p:nvSpPr>
              <p:cNvPr id="5" name="Rectangle 4"/>
              <p:cNvSpPr/>
              <p:nvPr/>
            </p:nvSpPr>
            <p:spPr>
              <a:xfrm>
                <a:off x="3347864" y="3861048"/>
                <a:ext cx="1656184" cy="108012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 name="Right Arrow 5"/>
              <p:cNvSpPr/>
              <p:nvPr/>
            </p:nvSpPr>
            <p:spPr>
              <a:xfrm>
                <a:off x="219573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501811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1475656" y="4077072"/>
              <a:ext cx="684803" cy="369332"/>
            </a:xfrm>
            <a:prstGeom prst="rect">
              <a:avLst/>
            </a:prstGeom>
            <a:noFill/>
          </p:spPr>
          <p:txBody>
            <a:bodyPr wrap="none" rtlCol="0">
              <a:spAutoFit/>
            </a:bodyPr>
            <a:lstStyle/>
            <a:p>
              <a:r>
                <a:rPr lang="en-GB" dirty="0" smtClean="0"/>
                <a:t>Input</a:t>
              </a:r>
              <a:endParaRPr lang="en-GB" dirty="0"/>
            </a:p>
          </p:txBody>
        </p:sp>
        <p:sp>
          <p:nvSpPr>
            <p:cNvPr id="10" name="TextBox 9"/>
            <p:cNvSpPr txBox="1"/>
            <p:nvPr/>
          </p:nvSpPr>
          <p:spPr>
            <a:xfrm>
              <a:off x="6228184" y="4077072"/>
              <a:ext cx="856325" cy="369332"/>
            </a:xfrm>
            <a:prstGeom prst="rect">
              <a:avLst/>
            </a:prstGeom>
            <a:noFill/>
          </p:spPr>
          <p:txBody>
            <a:bodyPr wrap="none" rtlCol="0">
              <a:spAutoFit/>
            </a:bodyPr>
            <a:lstStyle/>
            <a:p>
              <a:r>
                <a:rPr lang="en-GB" dirty="0" smtClean="0"/>
                <a:t>Output</a:t>
              </a:r>
              <a:endParaRPr lang="en-GB" dirty="0"/>
            </a:p>
          </p:txBody>
        </p:sp>
      </p:grpSp>
    </p:spTree>
    <p:extLst>
      <p:ext uri="{BB962C8B-B14F-4D97-AF65-F5344CB8AC3E}">
        <p14:creationId xmlns:p14="http://schemas.microsoft.com/office/powerpoint/2010/main" val="41915000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09" y="250209"/>
            <a:ext cx="7921625" cy="746078"/>
          </a:xfrm>
        </p:spPr>
        <p:txBody>
          <a:bodyPr/>
          <a:lstStyle/>
          <a:p>
            <a:r>
              <a:rPr lang="en-GB" dirty="0" smtClean="0"/>
              <a:t>Grey Box Model</a:t>
            </a:r>
            <a:endParaRPr lang="en-GB" dirty="0"/>
          </a:p>
        </p:txBody>
      </p:sp>
      <p:sp>
        <p:nvSpPr>
          <p:cNvPr id="3" name="Content Placeholder 2"/>
          <p:cNvSpPr>
            <a:spLocks noGrp="1"/>
          </p:cNvSpPr>
          <p:nvPr>
            <p:ph idx="1"/>
          </p:nvPr>
        </p:nvSpPr>
        <p:spPr/>
        <p:txBody>
          <a:bodyPr>
            <a:normAutofit/>
          </a:bodyPr>
          <a:lstStyle/>
          <a:p>
            <a:pPr algn="just"/>
            <a:r>
              <a:rPr lang="en-GB" dirty="0" smtClean="0"/>
              <a:t>When input and output and some information about the internal dynamics of the system is known.</a:t>
            </a:r>
            <a:endParaRPr lang="en-GB" dirty="0"/>
          </a:p>
          <a:p>
            <a:pPr algn="just"/>
            <a:endParaRPr lang="en-GB" dirty="0" smtClean="0"/>
          </a:p>
          <a:p>
            <a:r>
              <a:rPr lang="en-GB" dirty="0" smtClean="0"/>
              <a:t>Easier than white box Modelling.</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81</a:t>
            </a:fld>
            <a:endParaRPr lang="en-GB"/>
          </a:p>
        </p:txBody>
      </p:sp>
      <p:grpSp>
        <p:nvGrpSpPr>
          <p:cNvPr id="8" name="Group 10"/>
          <p:cNvGrpSpPr/>
          <p:nvPr/>
        </p:nvGrpSpPr>
        <p:grpSpPr>
          <a:xfrm>
            <a:off x="2502793" y="3776628"/>
            <a:ext cx="4107270" cy="1080120"/>
            <a:chOff x="2123728" y="3717032"/>
            <a:chExt cx="4107270" cy="1080120"/>
          </a:xfrm>
        </p:grpSpPr>
        <p:grpSp>
          <p:nvGrpSpPr>
            <p:cNvPr id="11" name="Group 7"/>
            <p:cNvGrpSpPr/>
            <p:nvPr/>
          </p:nvGrpSpPr>
          <p:grpSpPr>
            <a:xfrm>
              <a:off x="2195736" y="3717032"/>
              <a:ext cx="3974508" cy="1080120"/>
              <a:chOff x="2195736" y="3861048"/>
              <a:chExt cx="3974508" cy="1080120"/>
            </a:xfrm>
          </p:grpSpPr>
          <p:sp>
            <p:nvSpPr>
              <p:cNvPr id="5" name="Rectangle 4"/>
              <p:cNvSpPr/>
              <p:nvPr/>
            </p:nvSpPr>
            <p:spPr>
              <a:xfrm>
                <a:off x="3347864" y="3861048"/>
                <a:ext cx="1656184" cy="10801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ight Arrow 5"/>
              <p:cNvSpPr/>
              <p:nvPr/>
            </p:nvSpPr>
            <p:spPr>
              <a:xfrm>
                <a:off x="219573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501811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2123728" y="3717032"/>
              <a:ext cx="524503" cy="369332"/>
            </a:xfrm>
            <a:prstGeom prst="rect">
              <a:avLst/>
            </a:prstGeom>
            <a:noFill/>
          </p:spPr>
          <p:txBody>
            <a:bodyPr wrap="none" rtlCol="0">
              <a:spAutoFit/>
            </a:bodyPr>
            <a:lstStyle/>
            <a:p>
              <a:r>
                <a:rPr lang="en-GB" i="1" dirty="0" smtClean="0"/>
                <a:t>u(t)</a:t>
              </a:r>
              <a:endParaRPr lang="en-GB" i="1" dirty="0"/>
            </a:p>
          </p:txBody>
        </p:sp>
        <p:sp>
          <p:nvSpPr>
            <p:cNvPr id="10" name="TextBox 9"/>
            <p:cNvSpPr txBox="1"/>
            <p:nvPr/>
          </p:nvSpPr>
          <p:spPr>
            <a:xfrm>
              <a:off x="5724128" y="3717032"/>
              <a:ext cx="506870" cy="369332"/>
            </a:xfrm>
            <a:prstGeom prst="rect">
              <a:avLst/>
            </a:prstGeom>
            <a:noFill/>
          </p:spPr>
          <p:txBody>
            <a:bodyPr wrap="none" rtlCol="0">
              <a:spAutoFit/>
            </a:bodyPr>
            <a:lstStyle/>
            <a:p>
              <a:r>
                <a:rPr lang="en-GB" i="1" dirty="0" smtClean="0"/>
                <a:t>y(t)</a:t>
              </a:r>
              <a:endParaRPr lang="en-GB" i="1" dirty="0"/>
            </a:p>
          </p:txBody>
        </p:sp>
      </p:grpSp>
      <p:sp>
        <p:nvSpPr>
          <p:cNvPr id="12" name="TextBox 11"/>
          <p:cNvSpPr txBox="1"/>
          <p:nvPr/>
        </p:nvSpPr>
        <p:spPr>
          <a:xfrm>
            <a:off x="4211960" y="3933056"/>
            <a:ext cx="952505" cy="369332"/>
          </a:xfrm>
          <a:prstGeom prst="rect">
            <a:avLst/>
          </a:prstGeom>
          <a:noFill/>
        </p:spPr>
        <p:txBody>
          <a:bodyPr wrap="none" rtlCol="0">
            <a:spAutoFit/>
          </a:bodyPr>
          <a:lstStyle/>
          <a:p>
            <a:r>
              <a:rPr lang="en-GB" i="1" dirty="0" smtClean="0"/>
              <a:t>y[u(t), t]</a:t>
            </a:r>
            <a:endParaRPr lang="en-GB" i="1" dirty="0"/>
          </a:p>
        </p:txBody>
      </p:sp>
    </p:spTree>
    <p:extLst>
      <p:ext uri="{BB962C8B-B14F-4D97-AF65-F5344CB8AC3E}">
        <p14:creationId xmlns:p14="http://schemas.microsoft.com/office/powerpoint/2010/main" val="26567321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19" y="236561"/>
            <a:ext cx="6930503" cy="705134"/>
          </a:xfrm>
        </p:spPr>
        <p:txBody>
          <a:bodyPr/>
          <a:lstStyle/>
          <a:p>
            <a:r>
              <a:rPr lang="en-GB" dirty="0" smtClean="0"/>
              <a:t>White Box Model</a:t>
            </a:r>
            <a:endParaRPr lang="en-GB" dirty="0"/>
          </a:p>
        </p:txBody>
      </p:sp>
      <p:sp>
        <p:nvSpPr>
          <p:cNvPr id="3" name="Content Placeholder 2"/>
          <p:cNvSpPr>
            <a:spLocks noGrp="1"/>
          </p:cNvSpPr>
          <p:nvPr>
            <p:ph idx="1"/>
          </p:nvPr>
        </p:nvSpPr>
        <p:spPr/>
        <p:txBody>
          <a:bodyPr>
            <a:normAutofit/>
          </a:bodyPr>
          <a:lstStyle/>
          <a:p>
            <a:pPr algn="just"/>
            <a:r>
              <a:rPr lang="en-GB" dirty="0" smtClean="0"/>
              <a:t>When input and output and internal dynamics of the system is known.</a:t>
            </a:r>
          </a:p>
          <a:p>
            <a:pPr algn="just"/>
            <a:r>
              <a:rPr lang="en-GB" dirty="0" smtClean="0"/>
              <a:t>One should know have complete knowledge of the system to derive a white box model.</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7A0D5CAB-8BF0-4EA3-BAE4-9835C852A49B}" type="slidenum">
              <a:rPr lang="en-GB" smtClean="0"/>
              <a:pPr/>
              <a:t>82</a:t>
            </a:fld>
            <a:endParaRPr lang="en-GB"/>
          </a:p>
        </p:txBody>
      </p:sp>
      <p:grpSp>
        <p:nvGrpSpPr>
          <p:cNvPr id="14" name="Group 13"/>
          <p:cNvGrpSpPr/>
          <p:nvPr/>
        </p:nvGrpSpPr>
        <p:grpSpPr>
          <a:xfrm>
            <a:off x="1135748" y="3180932"/>
            <a:ext cx="6950252" cy="1080120"/>
            <a:chOff x="1115616" y="3501008"/>
            <a:chExt cx="6950252" cy="1080120"/>
          </a:xfrm>
        </p:grpSpPr>
        <p:grpSp>
          <p:nvGrpSpPr>
            <p:cNvPr id="8" name="Group 10"/>
            <p:cNvGrpSpPr/>
            <p:nvPr/>
          </p:nvGrpSpPr>
          <p:grpSpPr>
            <a:xfrm>
              <a:off x="1115616" y="3501008"/>
              <a:ext cx="6950252" cy="1080120"/>
              <a:chOff x="1599159" y="3717032"/>
              <a:chExt cx="5138709" cy="1080120"/>
            </a:xfrm>
          </p:grpSpPr>
          <p:grpSp>
            <p:nvGrpSpPr>
              <p:cNvPr id="11" name="Group 7"/>
              <p:cNvGrpSpPr/>
              <p:nvPr/>
            </p:nvGrpSpPr>
            <p:grpSpPr>
              <a:xfrm>
                <a:off x="2195736" y="3717032"/>
                <a:ext cx="3974508" cy="1080120"/>
                <a:chOff x="2195736" y="3861048"/>
                <a:chExt cx="3974508" cy="1080120"/>
              </a:xfrm>
            </p:grpSpPr>
            <p:sp>
              <p:nvSpPr>
                <p:cNvPr id="5" name="Rectangle 4"/>
                <p:cNvSpPr/>
                <p:nvPr/>
              </p:nvSpPr>
              <p:spPr>
                <a:xfrm>
                  <a:off x="3347864" y="3861048"/>
                  <a:ext cx="1656184" cy="10801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ight Arrow 5"/>
                <p:cNvSpPr/>
                <p:nvPr/>
              </p:nvSpPr>
              <p:spPr>
                <a:xfrm>
                  <a:off x="219573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5018116" y="4293096"/>
                  <a:ext cx="115212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1599159" y="4077072"/>
                <a:ext cx="524503" cy="369332"/>
              </a:xfrm>
              <a:prstGeom prst="rect">
                <a:avLst/>
              </a:prstGeom>
              <a:noFill/>
            </p:spPr>
            <p:txBody>
              <a:bodyPr wrap="none" rtlCol="0">
                <a:spAutoFit/>
              </a:bodyPr>
              <a:lstStyle/>
              <a:p>
                <a:r>
                  <a:rPr lang="en-GB" i="1" dirty="0" smtClean="0"/>
                  <a:t>u(t)</a:t>
                </a:r>
                <a:endParaRPr lang="en-GB" i="1" dirty="0"/>
              </a:p>
            </p:txBody>
          </p:sp>
          <p:sp>
            <p:nvSpPr>
              <p:cNvPr id="10" name="TextBox 9"/>
              <p:cNvSpPr txBox="1"/>
              <p:nvPr/>
            </p:nvSpPr>
            <p:spPr>
              <a:xfrm>
                <a:off x="6230998" y="4077072"/>
                <a:ext cx="506870" cy="369332"/>
              </a:xfrm>
              <a:prstGeom prst="rect">
                <a:avLst/>
              </a:prstGeom>
              <a:noFill/>
            </p:spPr>
            <p:txBody>
              <a:bodyPr wrap="none" rtlCol="0">
                <a:spAutoFit/>
              </a:bodyPr>
              <a:lstStyle/>
              <a:p>
                <a:r>
                  <a:rPr lang="en-GB" i="1" dirty="0" smtClean="0"/>
                  <a:t>y(t)</a:t>
                </a:r>
                <a:endParaRPr lang="en-GB" i="1" dirty="0"/>
              </a:p>
            </p:txBody>
          </p:sp>
        </p:grpSp>
        <p:graphicFrame>
          <p:nvGraphicFramePr>
            <p:cNvPr id="13" name="Object 12"/>
            <p:cNvGraphicFramePr>
              <a:graphicFrameLocks noChangeAspect="1"/>
            </p:cNvGraphicFramePr>
            <p:nvPr/>
          </p:nvGraphicFramePr>
          <p:xfrm>
            <a:off x="3553303" y="3717032"/>
            <a:ext cx="2109851" cy="628898"/>
          </p:xfrm>
          <a:graphic>
            <a:graphicData uri="http://schemas.openxmlformats.org/presentationml/2006/ole">
              <mc:AlternateContent xmlns:mc="http://schemas.openxmlformats.org/markup-compatibility/2006">
                <mc:Choice xmlns:v="urn:schemas-microsoft-com:vml" Requires="v">
                  <p:oleObj spid="_x0000_s4105" name="Equation" r:id="rId3" imgW="1320480" imgH="393480" progId="Equation.3">
                    <p:embed/>
                  </p:oleObj>
                </mc:Choice>
                <mc:Fallback>
                  <p:oleObj name="Equation" r:id="rId3" imgW="13204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3303" y="3717032"/>
                          <a:ext cx="2109851" cy="628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109860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95536" y="197787"/>
            <a:ext cx="6868927" cy="654050"/>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Mathematical Modelling Basics</a:t>
            </a:r>
          </a:p>
        </p:txBody>
      </p:sp>
      <p:sp>
        <p:nvSpPr>
          <p:cNvPr id="89092" name="Text Box 4"/>
          <p:cNvSpPr txBox="1">
            <a:spLocks noChangeArrowheads="1"/>
          </p:cNvSpPr>
          <p:nvPr/>
        </p:nvSpPr>
        <p:spPr bwMode="auto">
          <a:xfrm>
            <a:off x="395536" y="1628800"/>
            <a:ext cx="8388424" cy="769441"/>
          </a:xfrm>
          <a:prstGeom prst="rect">
            <a:avLst/>
          </a:prstGeom>
          <a:noFill/>
          <a:ln w="9525">
            <a:noFill/>
            <a:miter lim="800000"/>
            <a:headEnd/>
            <a:tailEnd/>
          </a:ln>
          <a:effectLst/>
        </p:spPr>
        <p:txBody>
          <a:bodyPr wrap="square">
            <a:spAutoFit/>
          </a:bodyPr>
          <a:lstStyle/>
          <a:p>
            <a:pPr algn="just">
              <a:spcBef>
                <a:spcPct val="50000"/>
              </a:spcBef>
            </a:pPr>
            <a:r>
              <a:rPr lang="en-US" sz="2200" dirty="0"/>
              <a:t>Mathematical model of a real world system is derived using a combination of </a:t>
            </a:r>
            <a:r>
              <a:rPr lang="en-US" sz="2200" i="1" dirty="0">
                <a:solidFill>
                  <a:srgbClr val="C00000"/>
                </a:solidFill>
              </a:rPr>
              <a:t>physical</a:t>
            </a:r>
            <a:r>
              <a:rPr lang="en-US" sz="2200" dirty="0">
                <a:solidFill>
                  <a:srgbClr val="C00000"/>
                </a:solidFill>
              </a:rPr>
              <a:t> </a:t>
            </a:r>
            <a:r>
              <a:rPr lang="en-US" sz="2200" dirty="0" smtClean="0">
                <a:solidFill>
                  <a:srgbClr val="C00000"/>
                </a:solidFill>
              </a:rPr>
              <a:t>laws </a:t>
            </a:r>
            <a:r>
              <a:rPr lang="en-US" sz="2200" dirty="0"/>
              <a:t>and/or </a:t>
            </a:r>
            <a:r>
              <a:rPr lang="en-US" sz="2200" i="1" dirty="0">
                <a:solidFill>
                  <a:srgbClr val="C00000"/>
                </a:solidFill>
              </a:rPr>
              <a:t>experimental</a:t>
            </a:r>
            <a:r>
              <a:rPr lang="en-US" sz="2200" dirty="0"/>
              <a:t> means</a:t>
            </a:r>
          </a:p>
        </p:txBody>
      </p:sp>
      <p:sp>
        <p:nvSpPr>
          <p:cNvPr id="89093" name="Rectangle 5"/>
          <p:cNvSpPr>
            <a:spLocks noChangeArrowheads="1"/>
          </p:cNvSpPr>
          <p:nvPr/>
        </p:nvSpPr>
        <p:spPr bwMode="auto">
          <a:xfrm>
            <a:off x="683568" y="3003550"/>
            <a:ext cx="7959725" cy="2665345"/>
          </a:xfrm>
          <a:prstGeom prst="rect">
            <a:avLst/>
          </a:prstGeom>
          <a:noFill/>
          <a:ln w="9525">
            <a:noFill/>
            <a:miter lim="800000"/>
            <a:headEnd/>
            <a:tailEnd/>
          </a:ln>
          <a:effectLst/>
        </p:spPr>
        <p:txBody>
          <a:bodyPr>
            <a:spAutoFit/>
          </a:bodyPr>
          <a:lstStyle/>
          <a:p>
            <a:pPr marL="342900" indent="-342900" algn="just">
              <a:spcBef>
                <a:spcPct val="30000"/>
              </a:spcBef>
              <a:buFontTx/>
              <a:buChar char="•"/>
            </a:pPr>
            <a:r>
              <a:rPr lang="en-US" sz="2200" dirty="0"/>
              <a:t>Physical laws are used to determine the model structure (linear or nonlinear) and order.</a:t>
            </a:r>
          </a:p>
          <a:p>
            <a:pPr marL="342900" indent="-342900" algn="just">
              <a:spcBef>
                <a:spcPct val="30000"/>
              </a:spcBef>
              <a:buFontTx/>
              <a:buChar char="•"/>
            </a:pPr>
            <a:r>
              <a:rPr lang="en-US" sz="2200" dirty="0"/>
              <a:t>The parameters of the model are often estimated and/or validated experimentally.</a:t>
            </a:r>
          </a:p>
          <a:p>
            <a:pPr marL="342900" indent="-342900" algn="just">
              <a:spcBef>
                <a:spcPct val="30000"/>
              </a:spcBef>
              <a:buFontTx/>
              <a:buChar char="•"/>
            </a:pPr>
            <a:r>
              <a:rPr lang="en-US" sz="2200" dirty="0"/>
              <a:t>Mathematical model of a dynamic system can often be expressed as a system of differential (difference in the case of discrete-time systems) equations</a:t>
            </a:r>
          </a:p>
        </p:txBody>
      </p:sp>
    </p:spTree>
    <p:extLst>
      <p:ext uri="{BB962C8B-B14F-4D97-AF65-F5344CB8AC3E}">
        <p14:creationId xmlns:p14="http://schemas.microsoft.com/office/powerpoint/2010/main" val="13984572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p:cNvSpPr>
            <a:spLocks noGrp="1" noChangeArrowheads="1"/>
          </p:cNvSpPr>
          <p:nvPr>
            <p:ph type="title"/>
          </p:nvPr>
        </p:nvSpPr>
        <p:spPr>
          <a:xfrm>
            <a:off x="439289" y="236561"/>
            <a:ext cx="6602956" cy="732430"/>
          </a:xfrm>
        </p:spPr>
        <p:txBody>
          <a:bodyPr/>
          <a:lstStyle/>
          <a:p>
            <a:pPr eaLnBrk="1" hangingPunct="1"/>
            <a:r>
              <a:rPr lang="en-GB" dirty="0" smtClean="0"/>
              <a:t>Why </a:t>
            </a:r>
            <a:r>
              <a:rPr lang="en-GB" dirty="0" err="1" smtClean="0"/>
              <a:t>Modeling</a:t>
            </a:r>
            <a:r>
              <a:rPr lang="en-GB" dirty="0" smtClean="0"/>
              <a:t>?</a:t>
            </a:r>
          </a:p>
        </p:txBody>
      </p:sp>
      <p:sp>
        <p:nvSpPr>
          <p:cNvPr id="4099" name="Rectangle 3"/>
          <p:cNvSpPr>
            <a:spLocks noGrp="1" noChangeArrowheads="1"/>
          </p:cNvSpPr>
          <p:nvPr>
            <p:ph type="body" idx="1"/>
          </p:nvPr>
        </p:nvSpPr>
        <p:spPr>
          <a:xfrm>
            <a:off x="657653" y="1339260"/>
            <a:ext cx="7921625" cy="2441170"/>
          </a:xfrm>
        </p:spPr>
        <p:txBody>
          <a:bodyPr/>
          <a:lstStyle/>
          <a:p>
            <a:pPr eaLnBrk="1" hangingPunct="1"/>
            <a:r>
              <a:rPr lang="en-GB" dirty="0" smtClean="0"/>
              <a:t>Fundamental and quantitative way to understand and analyse complex systems and phenomena</a:t>
            </a:r>
          </a:p>
          <a:p>
            <a:pPr eaLnBrk="1" hangingPunct="1"/>
            <a:r>
              <a:rPr lang="en-GB" dirty="0" smtClean="0"/>
              <a:t>Complement to Theory and Experiments, and often Integrate them</a:t>
            </a:r>
          </a:p>
          <a:p>
            <a:pPr eaLnBrk="1" hangingPunct="1"/>
            <a:r>
              <a:rPr lang="en-GB" dirty="0" smtClean="0"/>
              <a:t>Becoming widespread in: Computational Physics, Chemistry, Mechanics, Materials, …, Biology</a:t>
            </a:r>
          </a:p>
          <a:p>
            <a:pPr eaLnBrk="1" hangingPunct="1">
              <a:buFontTx/>
              <a:buNone/>
            </a:pPr>
            <a:endParaRPr lang="en-GB" dirty="0" smtClean="0"/>
          </a:p>
          <a:p>
            <a:pPr eaLnBrk="1" hangingPunct="1"/>
            <a:endParaRPr lang="en-GB" dirty="0" smtClean="0"/>
          </a:p>
        </p:txBody>
      </p:sp>
    </p:spTree>
    <p:extLst>
      <p:ext uri="{BB962C8B-B14F-4D97-AF65-F5344CB8AC3E}">
        <p14:creationId xmlns:p14="http://schemas.microsoft.com/office/powerpoint/2010/main" val="26418095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descr="Large confetti"/>
          <p:cNvSpPr>
            <a:spLocks noGrp="1" noChangeArrowheads="1"/>
          </p:cNvSpPr>
          <p:nvPr>
            <p:ph type="title"/>
          </p:nvPr>
        </p:nvSpPr>
        <p:spPr>
          <a:xfrm>
            <a:off x="343162" y="297811"/>
            <a:ext cx="7772400" cy="794010"/>
          </a:xfrm>
        </p:spPr>
        <p:txBody>
          <a:bodyPr/>
          <a:lstStyle/>
          <a:p>
            <a:pPr eaLnBrk="1" hangingPunct="1"/>
            <a:r>
              <a:rPr lang="en-US" b="1" dirty="0" smtClean="0"/>
              <a:t>Mathematical Modeling?</a:t>
            </a:r>
          </a:p>
        </p:txBody>
      </p:sp>
      <p:sp>
        <p:nvSpPr>
          <p:cNvPr id="6147" name="Rectangle 3"/>
          <p:cNvSpPr>
            <a:spLocks noGrp="1" noChangeArrowheads="1"/>
          </p:cNvSpPr>
          <p:nvPr>
            <p:ph type="body" sz="half" idx="1"/>
          </p:nvPr>
        </p:nvSpPr>
        <p:spPr>
          <a:xfrm>
            <a:off x="685800" y="1676400"/>
            <a:ext cx="7772400" cy="4267200"/>
          </a:xfrm>
        </p:spPr>
        <p:txBody>
          <a:bodyPr/>
          <a:lstStyle/>
          <a:p>
            <a:pPr eaLnBrk="1" hangingPunct="1">
              <a:lnSpc>
                <a:spcPct val="90000"/>
              </a:lnSpc>
              <a:buFontTx/>
              <a:buNone/>
            </a:pPr>
            <a:r>
              <a:rPr lang="en-US" sz="2800" smtClean="0"/>
              <a:t>   </a:t>
            </a:r>
            <a:r>
              <a:rPr lang="en-US" smtClean="0"/>
              <a:t>Mathematical modeling seeks to gain an   understanding of science through the use   of mathematical models on HP computers.</a:t>
            </a:r>
          </a:p>
        </p:txBody>
      </p:sp>
      <p:pic>
        <p:nvPicPr>
          <p:cNvPr id="6148" name="Picture 4" descr="Computational Science Imag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43000" y="3124200"/>
            <a:ext cx="7086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7"/>
          <p:cNvSpPr>
            <a:spLocks noChangeArrowheads="1"/>
          </p:cNvSpPr>
          <p:nvPr/>
        </p:nvSpPr>
        <p:spPr bwMode="auto">
          <a:xfrm>
            <a:off x="1524000" y="5957888"/>
            <a:ext cx="673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t>Mathematical modeling involves teamwork</a:t>
            </a:r>
          </a:p>
        </p:txBody>
      </p:sp>
    </p:spTree>
    <p:extLst>
      <p:ext uri="{BB962C8B-B14F-4D97-AF65-F5344CB8AC3E}">
        <p14:creationId xmlns:p14="http://schemas.microsoft.com/office/powerpoint/2010/main" val="29865687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descr="Large confetti"/>
          <p:cNvSpPr>
            <a:spLocks noGrp="1" noChangeArrowheads="1"/>
          </p:cNvSpPr>
          <p:nvPr>
            <p:ph type="title"/>
          </p:nvPr>
        </p:nvSpPr>
        <p:spPr>
          <a:xfrm>
            <a:off x="247233" y="291152"/>
            <a:ext cx="7921625" cy="636896"/>
          </a:xfrm>
        </p:spPr>
        <p:txBody>
          <a:bodyPr/>
          <a:lstStyle/>
          <a:p>
            <a:pPr eaLnBrk="1" hangingPunct="1"/>
            <a:r>
              <a:rPr lang="en-US" b="1" smtClean="0"/>
              <a:t>Mathematical Modeling</a:t>
            </a:r>
          </a:p>
        </p:txBody>
      </p:sp>
      <p:sp>
        <p:nvSpPr>
          <p:cNvPr id="7171" name="Rectangle 3"/>
          <p:cNvSpPr>
            <a:spLocks noGrp="1" noChangeArrowheads="1"/>
          </p:cNvSpPr>
          <p:nvPr>
            <p:ph type="body" idx="1"/>
          </p:nvPr>
        </p:nvSpPr>
        <p:spPr>
          <a:xfrm>
            <a:off x="467435" y="1218407"/>
            <a:ext cx="7772400" cy="4419600"/>
          </a:xfrm>
        </p:spPr>
        <p:txBody>
          <a:bodyPr/>
          <a:lstStyle/>
          <a:p>
            <a:pPr eaLnBrk="1" hangingPunct="1">
              <a:lnSpc>
                <a:spcPct val="90000"/>
              </a:lnSpc>
              <a:buFontTx/>
              <a:buNone/>
            </a:pPr>
            <a:r>
              <a:rPr lang="en-US" b="1" dirty="0" smtClean="0"/>
              <a:t>   </a:t>
            </a:r>
            <a:r>
              <a:rPr lang="en-US" dirty="0" smtClean="0"/>
              <a:t>Complements, but does not replace, theory and experimentation in scientific research.</a:t>
            </a:r>
          </a:p>
          <a:p>
            <a:pPr eaLnBrk="1" hangingPunct="1">
              <a:buFontTx/>
              <a:buNone/>
            </a:pPr>
            <a:endParaRPr lang="en-US" dirty="0" smtClean="0"/>
          </a:p>
        </p:txBody>
      </p:sp>
      <p:grpSp>
        <p:nvGrpSpPr>
          <p:cNvPr id="7172" name="Group 4"/>
          <p:cNvGrpSpPr>
            <a:grpSpLocks/>
          </p:cNvGrpSpPr>
          <p:nvPr/>
        </p:nvGrpSpPr>
        <p:grpSpPr bwMode="auto">
          <a:xfrm>
            <a:off x="1037546" y="2517020"/>
            <a:ext cx="6858000" cy="2895600"/>
            <a:chOff x="694" y="2112"/>
            <a:chExt cx="4202" cy="1824"/>
          </a:xfrm>
        </p:grpSpPr>
        <p:grpSp>
          <p:nvGrpSpPr>
            <p:cNvPr id="7173" name="Group 5"/>
            <p:cNvGrpSpPr>
              <a:grpSpLocks/>
            </p:cNvGrpSpPr>
            <p:nvPr/>
          </p:nvGrpSpPr>
          <p:grpSpPr bwMode="auto">
            <a:xfrm>
              <a:off x="1566" y="2892"/>
              <a:ext cx="2399" cy="498"/>
              <a:chOff x="1613" y="2344"/>
              <a:chExt cx="2528" cy="586"/>
            </a:xfrm>
          </p:grpSpPr>
          <p:sp>
            <p:nvSpPr>
              <p:cNvPr id="7182" name="Line 6"/>
              <p:cNvSpPr>
                <a:spLocks noChangeShapeType="1"/>
              </p:cNvSpPr>
              <p:nvPr/>
            </p:nvSpPr>
            <p:spPr bwMode="auto">
              <a:xfrm>
                <a:off x="1613" y="2344"/>
                <a:ext cx="1264" cy="58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7183" name="Line 7"/>
              <p:cNvSpPr>
                <a:spLocks noChangeShapeType="1"/>
              </p:cNvSpPr>
              <p:nvPr/>
            </p:nvSpPr>
            <p:spPr bwMode="auto">
              <a:xfrm flipH="1">
                <a:off x="2877" y="2348"/>
                <a:ext cx="1264" cy="58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nvGrpSpPr>
            <p:cNvPr id="7174" name="Group 8"/>
            <p:cNvGrpSpPr>
              <a:grpSpLocks/>
            </p:cNvGrpSpPr>
            <p:nvPr/>
          </p:nvGrpSpPr>
          <p:grpSpPr bwMode="auto">
            <a:xfrm>
              <a:off x="694" y="2115"/>
              <a:ext cx="1878" cy="904"/>
              <a:chOff x="898" y="1542"/>
              <a:chExt cx="1550" cy="835"/>
            </a:xfrm>
          </p:grpSpPr>
          <p:sp>
            <p:nvSpPr>
              <p:cNvPr id="7180" name="Oval 9"/>
              <p:cNvSpPr>
                <a:spLocks noChangeArrowheads="1"/>
              </p:cNvSpPr>
              <p:nvPr/>
            </p:nvSpPr>
            <p:spPr bwMode="auto">
              <a:xfrm>
                <a:off x="898" y="1542"/>
                <a:ext cx="1550" cy="835"/>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1" name="Text Box 10"/>
              <p:cNvSpPr txBox="1">
                <a:spLocks noChangeArrowheads="1"/>
              </p:cNvSpPr>
              <p:nvPr/>
            </p:nvSpPr>
            <p:spPr bwMode="auto">
              <a:xfrm>
                <a:off x="898" y="1815"/>
                <a:ext cx="1526"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3200">
                    <a:solidFill>
                      <a:srgbClr val="FFFFFF"/>
                    </a:solidFill>
                    <a:latin typeface="Albertus Medium" pitchFamily="34" charset="0"/>
                  </a:rPr>
                  <a:t>Experiment</a:t>
                </a:r>
              </a:p>
            </p:txBody>
          </p:sp>
        </p:grpSp>
        <p:sp>
          <p:nvSpPr>
            <p:cNvPr id="7175" name="Rectangle 11"/>
            <p:cNvSpPr>
              <a:spLocks noChangeArrowheads="1"/>
            </p:cNvSpPr>
            <p:nvPr/>
          </p:nvSpPr>
          <p:spPr bwMode="auto">
            <a:xfrm>
              <a:off x="1654" y="3359"/>
              <a:ext cx="2235" cy="57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 name="Text Box 12"/>
            <p:cNvSpPr txBox="1">
              <a:spLocks noChangeArrowheads="1"/>
            </p:cNvSpPr>
            <p:nvPr/>
          </p:nvSpPr>
          <p:spPr bwMode="auto">
            <a:xfrm>
              <a:off x="1659" y="3486"/>
              <a:ext cx="2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3200" i="1">
                  <a:solidFill>
                    <a:srgbClr val="FFFFFF"/>
                  </a:solidFill>
                  <a:latin typeface="Albertus Medium" pitchFamily="34" charset="0"/>
                </a:rPr>
                <a:t>Computation</a:t>
              </a:r>
            </a:p>
          </p:txBody>
        </p:sp>
        <p:grpSp>
          <p:nvGrpSpPr>
            <p:cNvPr id="7177" name="Group 13"/>
            <p:cNvGrpSpPr>
              <a:grpSpLocks/>
            </p:cNvGrpSpPr>
            <p:nvPr/>
          </p:nvGrpSpPr>
          <p:grpSpPr bwMode="auto">
            <a:xfrm>
              <a:off x="3018" y="2112"/>
              <a:ext cx="1878" cy="904"/>
              <a:chOff x="898" y="1542"/>
              <a:chExt cx="1550" cy="835"/>
            </a:xfrm>
          </p:grpSpPr>
          <p:sp>
            <p:nvSpPr>
              <p:cNvPr id="7178" name="Oval 14"/>
              <p:cNvSpPr>
                <a:spLocks noChangeArrowheads="1"/>
              </p:cNvSpPr>
              <p:nvPr/>
            </p:nvSpPr>
            <p:spPr bwMode="auto">
              <a:xfrm>
                <a:off x="898" y="1542"/>
                <a:ext cx="1550" cy="835"/>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 name="Text Box 15"/>
              <p:cNvSpPr txBox="1">
                <a:spLocks noChangeArrowheads="1"/>
              </p:cNvSpPr>
              <p:nvPr/>
            </p:nvSpPr>
            <p:spPr bwMode="auto">
              <a:xfrm>
                <a:off x="898" y="1815"/>
                <a:ext cx="1526"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3200">
                    <a:solidFill>
                      <a:srgbClr val="FFFFFF"/>
                    </a:solidFill>
                    <a:latin typeface="Albertus Medium" pitchFamily="34" charset="0"/>
                  </a:rPr>
                  <a:t>Theory</a:t>
                </a:r>
              </a:p>
            </p:txBody>
          </p:sp>
        </p:grpSp>
      </p:grpSp>
    </p:spTree>
    <p:extLst>
      <p:ext uri="{BB962C8B-B14F-4D97-AF65-F5344CB8AC3E}">
        <p14:creationId xmlns:p14="http://schemas.microsoft.com/office/powerpoint/2010/main" val="16267815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p:cNvSpPr>
            <a:spLocks noGrp="1" noChangeArrowheads="1"/>
          </p:cNvSpPr>
          <p:nvPr>
            <p:ph type="title"/>
          </p:nvPr>
        </p:nvSpPr>
        <p:spPr>
          <a:xfrm>
            <a:off x="343754" y="263857"/>
            <a:ext cx="7921625" cy="787021"/>
          </a:xfrm>
        </p:spPr>
        <p:txBody>
          <a:bodyPr/>
          <a:lstStyle/>
          <a:p>
            <a:pPr eaLnBrk="1" hangingPunct="1"/>
            <a:r>
              <a:rPr lang="en-US" b="1" smtClean="0"/>
              <a:t>Mathematical Modeling</a:t>
            </a:r>
          </a:p>
        </p:txBody>
      </p:sp>
      <p:sp>
        <p:nvSpPr>
          <p:cNvPr id="8195" name="Rectangle 3"/>
          <p:cNvSpPr>
            <a:spLocks noGrp="1" noChangeArrowheads="1"/>
          </p:cNvSpPr>
          <p:nvPr>
            <p:ph type="body" idx="1"/>
          </p:nvPr>
        </p:nvSpPr>
        <p:spPr/>
        <p:txBody>
          <a:bodyPr/>
          <a:lstStyle/>
          <a:p>
            <a:pPr eaLnBrk="1" hangingPunct="1"/>
            <a:r>
              <a:rPr lang="en-US" smtClean="0"/>
              <a:t>Is often used in place of experiments when experiments are </a:t>
            </a:r>
            <a:r>
              <a:rPr lang="en-US" i="1" smtClean="0"/>
              <a:t>too large, too expensive, too dangerous, or too time consuming</a:t>
            </a:r>
            <a:r>
              <a:rPr lang="en-US" smtClean="0"/>
              <a:t>.</a:t>
            </a:r>
          </a:p>
          <a:p>
            <a:pPr eaLnBrk="1" hangingPunct="1"/>
            <a:r>
              <a:rPr lang="en-US" smtClean="0"/>
              <a:t>Can be useful in “what if” studies; e.g.  to investigate the use of </a:t>
            </a:r>
            <a:r>
              <a:rPr lang="en-US" i="1" smtClean="0"/>
              <a:t>pathogens</a:t>
            </a:r>
            <a:r>
              <a:rPr lang="en-US" smtClean="0"/>
              <a:t> (viruses, bacteria) to control an insect population. </a:t>
            </a:r>
          </a:p>
          <a:p>
            <a:pPr eaLnBrk="1" hangingPunct="1"/>
            <a:r>
              <a:rPr lang="en-US" smtClean="0"/>
              <a:t>Is a modern tool for </a:t>
            </a:r>
            <a:r>
              <a:rPr lang="en-US" i="1" smtClean="0"/>
              <a:t>scientific investigation.  </a:t>
            </a:r>
          </a:p>
        </p:txBody>
      </p:sp>
    </p:spTree>
    <p:extLst>
      <p:ext uri="{BB962C8B-B14F-4D97-AF65-F5344CB8AC3E}">
        <p14:creationId xmlns:p14="http://schemas.microsoft.com/office/powerpoint/2010/main" val="31080456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Large confetti"/>
          <p:cNvSpPr>
            <a:spLocks noGrp="1" noChangeArrowheads="1"/>
          </p:cNvSpPr>
          <p:nvPr>
            <p:ph type="title"/>
          </p:nvPr>
        </p:nvSpPr>
        <p:spPr>
          <a:xfrm>
            <a:off x="302811" y="195618"/>
            <a:ext cx="7921625" cy="800669"/>
          </a:xfrm>
        </p:spPr>
        <p:txBody>
          <a:bodyPr/>
          <a:lstStyle/>
          <a:p>
            <a:pPr eaLnBrk="1" hangingPunct="1"/>
            <a:r>
              <a:rPr lang="en-US" b="1" smtClean="0"/>
              <a:t>Mathematical Modeling</a:t>
            </a:r>
          </a:p>
        </p:txBody>
      </p:sp>
      <p:sp>
        <p:nvSpPr>
          <p:cNvPr id="9219" name="Rectangle 3"/>
          <p:cNvSpPr>
            <a:spLocks noGrp="1" noChangeArrowheads="1"/>
          </p:cNvSpPr>
          <p:nvPr>
            <p:ph type="body" idx="1"/>
          </p:nvPr>
        </p:nvSpPr>
        <p:spPr>
          <a:xfrm>
            <a:off x="467435" y="1184110"/>
            <a:ext cx="7924800" cy="4984678"/>
          </a:xfrm>
        </p:spPr>
        <p:txBody>
          <a:bodyPr/>
          <a:lstStyle/>
          <a:p>
            <a:pPr marL="96838" indent="12700" eaLnBrk="1" hangingPunct="1">
              <a:lnSpc>
                <a:spcPct val="90000"/>
              </a:lnSpc>
              <a:buFontTx/>
              <a:buNone/>
            </a:pPr>
            <a:r>
              <a:rPr lang="en-US" dirty="0" smtClean="0"/>
              <a:t>Has emerged as a powerful, indispensable tool for studying a variety of problems in scientific research, product and process development, and manufacturing. </a:t>
            </a:r>
          </a:p>
          <a:p>
            <a:pPr eaLnBrk="1" hangingPunct="1">
              <a:buFontTx/>
              <a:buNone/>
            </a:pPr>
            <a:r>
              <a:rPr lang="en-US" dirty="0" smtClean="0"/>
              <a:t>  </a:t>
            </a:r>
          </a:p>
        </p:txBody>
      </p:sp>
      <p:sp>
        <p:nvSpPr>
          <p:cNvPr id="9220" name="Rectangle 4"/>
          <p:cNvSpPr>
            <a:spLocks noChangeArrowheads="1"/>
          </p:cNvSpPr>
          <p:nvPr/>
        </p:nvSpPr>
        <p:spPr bwMode="auto">
          <a:xfrm>
            <a:off x="760862" y="2256027"/>
            <a:ext cx="38705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US" b="1" dirty="0"/>
              <a:t> </a:t>
            </a:r>
            <a:r>
              <a:rPr lang="en-US" b="1" dirty="0" smtClean="0"/>
              <a:t>   </a:t>
            </a:r>
            <a:r>
              <a:rPr lang="en-US" sz="2800" b="1" dirty="0" smtClean="0"/>
              <a:t>Seismology </a:t>
            </a:r>
            <a:endParaRPr lang="en-US" sz="2800" b="1" dirty="0"/>
          </a:p>
          <a:p>
            <a:pPr marL="457200" indent="-457200">
              <a:buFont typeface="Arial" panose="020B0604020202020204" pitchFamily="34" charset="0"/>
              <a:buChar char="•"/>
            </a:pPr>
            <a:r>
              <a:rPr lang="en-US" sz="2800" b="1" dirty="0"/>
              <a:t> Climate modeling </a:t>
            </a:r>
          </a:p>
          <a:p>
            <a:pPr marL="457200" indent="-457200">
              <a:buFont typeface="Arial" panose="020B0604020202020204" pitchFamily="34" charset="0"/>
              <a:buChar char="•"/>
            </a:pPr>
            <a:r>
              <a:rPr lang="en-US" sz="2800" b="1" dirty="0"/>
              <a:t> Economics</a:t>
            </a:r>
          </a:p>
          <a:p>
            <a:pPr marL="457200" indent="-457200">
              <a:buFont typeface="Arial" panose="020B0604020202020204" pitchFamily="34" charset="0"/>
              <a:buChar char="•"/>
            </a:pPr>
            <a:r>
              <a:rPr lang="en-US" sz="2800" b="1" dirty="0"/>
              <a:t> Environment</a:t>
            </a:r>
          </a:p>
          <a:p>
            <a:pPr marL="457200" indent="-457200">
              <a:buFont typeface="Arial" panose="020B0604020202020204" pitchFamily="34" charset="0"/>
              <a:buChar char="•"/>
            </a:pPr>
            <a:r>
              <a:rPr lang="en-US" sz="2800" b="1" dirty="0"/>
              <a:t> Material research</a:t>
            </a:r>
          </a:p>
        </p:txBody>
      </p:sp>
      <p:sp>
        <p:nvSpPr>
          <p:cNvPr id="9221" name="Rectangle 5"/>
          <p:cNvSpPr>
            <a:spLocks noChangeArrowheads="1"/>
          </p:cNvSpPr>
          <p:nvPr/>
        </p:nvSpPr>
        <p:spPr bwMode="auto">
          <a:xfrm>
            <a:off x="4849812" y="2242884"/>
            <a:ext cx="3276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b="1" dirty="0"/>
              <a:t> </a:t>
            </a:r>
            <a:r>
              <a:rPr lang="en-US" sz="2800" b="1" dirty="0"/>
              <a:t>Drug design</a:t>
            </a:r>
          </a:p>
          <a:p>
            <a:pPr>
              <a:buFontTx/>
              <a:buChar char="•"/>
            </a:pPr>
            <a:r>
              <a:rPr lang="en-US" sz="2800" b="1" dirty="0"/>
              <a:t> Manufacturing </a:t>
            </a:r>
          </a:p>
          <a:p>
            <a:pPr>
              <a:buFontTx/>
              <a:buChar char="•"/>
            </a:pPr>
            <a:r>
              <a:rPr lang="en-US" sz="2800" b="1" dirty="0"/>
              <a:t> Medicine </a:t>
            </a:r>
          </a:p>
          <a:p>
            <a:pPr>
              <a:buFontTx/>
              <a:buChar char="•"/>
            </a:pPr>
            <a:r>
              <a:rPr lang="en-US" sz="2800" b="1" dirty="0"/>
              <a:t> Biology</a:t>
            </a:r>
          </a:p>
          <a:p>
            <a:endParaRPr lang="en-US" sz="2800" b="1" dirty="0"/>
          </a:p>
        </p:txBody>
      </p:sp>
      <p:sp>
        <p:nvSpPr>
          <p:cNvPr id="9222" name="Text Box 6"/>
          <p:cNvSpPr txBox="1">
            <a:spLocks noChangeArrowheads="1"/>
          </p:cNvSpPr>
          <p:nvPr/>
        </p:nvSpPr>
        <p:spPr bwMode="auto">
          <a:xfrm>
            <a:off x="3232859" y="4785768"/>
            <a:ext cx="279717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30000"/>
              </a:spcBef>
            </a:pPr>
            <a:r>
              <a:rPr kumimoji="1" lang="en-US" sz="2800" b="1" i="1" dirty="0"/>
              <a:t>Analyze - Predict</a:t>
            </a:r>
            <a:r>
              <a:rPr kumimoji="1" lang="en-US" b="1" i="1" dirty="0"/>
              <a:t> </a:t>
            </a:r>
          </a:p>
          <a:p>
            <a:pPr eaLnBrk="1" hangingPunct="1"/>
            <a:endParaRPr lang="en-US" dirty="0"/>
          </a:p>
        </p:txBody>
      </p:sp>
    </p:spTree>
    <p:extLst>
      <p:ext uri="{BB962C8B-B14F-4D97-AF65-F5344CB8AC3E}">
        <p14:creationId xmlns:p14="http://schemas.microsoft.com/office/powerpoint/2010/main" val="41289028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descr="Large confetti"/>
          <p:cNvSpPr>
            <a:spLocks noGrp="1" noChangeArrowheads="1"/>
          </p:cNvSpPr>
          <p:nvPr>
            <p:ph type="title"/>
          </p:nvPr>
        </p:nvSpPr>
        <p:spPr>
          <a:xfrm>
            <a:off x="174008" y="116977"/>
            <a:ext cx="7086600" cy="762000"/>
          </a:xfrm>
        </p:spPr>
        <p:txBody>
          <a:bodyPr/>
          <a:lstStyle/>
          <a:p>
            <a:pPr eaLnBrk="1" hangingPunct="1"/>
            <a:r>
              <a:rPr lang="en-US" b="1" dirty="0" smtClean="0"/>
              <a:t>Example: Industry </a:t>
            </a:r>
            <a:r>
              <a:rPr lang="en-US" b="1" dirty="0" smtClean="0">
                <a:sym typeface="Wingdings" pitchFamily="2" charset="2"/>
                <a:hlinkClick r:id="rId4"/>
              </a:rPr>
              <a:t></a:t>
            </a:r>
            <a:endParaRPr lang="en-US" b="1" dirty="0" smtClean="0"/>
          </a:p>
        </p:txBody>
      </p:sp>
      <p:sp>
        <p:nvSpPr>
          <p:cNvPr id="10243" name="Rectangle 3"/>
          <p:cNvSpPr>
            <a:spLocks noGrp="1" noChangeArrowheads="1"/>
          </p:cNvSpPr>
          <p:nvPr>
            <p:ph type="body" sz="half" idx="2"/>
          </p:nvPr>
        </p:nvSpPr>
        <p:spPr>
          <a:xfrm>
            <a:off x="381000" y="4267200"/>
            <a:ext cx="8305800" cy="1524000"/>
          </a:xfrm>
        </p:spPr>
        <p:txBody>
          <a:bodyPr/>
          <a:lstStyle/>
          <a:p>
            <a:pPr eaLnBrk="1" hangingPunct="1">
              <a:lnSpc>
                <a:spcPct val="90000"/>
              </a:lnSpc>
            </a:pPr>
            <a:r>
              <a:rPr lang="en-US" sz="2400" smtClean="0">
                <a:solidFill>
                  <a:srgbClr val="000000"/>
                </a:solidFill>
                <a:latin typeface="Geneva"/>
                <a:cs typeface="Times New Roman" pitchFamily="18" charset="0"/>
              </a:rPr>
              <a:t>First jetliner to be digitally designed, "pre-assembled" on computer, eliminating need for costly, full-scale mockup.</a:t>
            </a:r>
          </a:p>
          <a:p>
            <a:pPr eaLnBrk="1" hangingPunct="1">
              <a:lnSpc>
                <a:spcPct val="90000"/>
              </a:lnSpc>
            </a:pPr>
            <a:r>
              <a:rPr lang="en-US" sz="2400" smtClean="0">
                <a:solidFill>
                  <a:srgbClr val="000000"/>
                </a:solidFill>
                <a:latin typeface="Geneva"/>
                <a:cs typeface="Times New Roman" pitchFamily="18" charset="0"/>
              </a:rPr>
              <a:t>Computational modeling improved the quality of work and reduced changes, errors, and rework</a:t>
            </a:r>
            <a:r>
              <a:rPr lang="en-US" sz="2800" smtClean="0">
                <a:solidFill>
                  <a:srgbClr val="000000"/>
                </a:solidFill>
                <a:latin typeface="Geneva"/>
                <a:cs typeface="Times New Roman" pitchFamily="18" charset="0"/>
              </a:rPr>
              <a:t>.</a:t>
            </a:r>
            <a:endParaRPr lang="en-US" sz="2400" b="1" smtClean="0">
              <a:solidFill>
                <a:srgbClr val="000000"/>
              </a:solidFill>
              <a:cs typeface="Times New Roman" pitchFamily="18" charset="0"/>
            </a:endParaRPr>
          </a:p>
        </p:txBody>
      </p:sp>
      <p:graphicFrame>
        <p:nvGraphicFramePr>
          <p:cNvPr id="10244" name="Object 4"/>
          <p:cNvGraphicFramePr>
            <a:graphicFrameLocks noGrp="1" noChangeAspect="1"/>
          </p:cNvGraphicFramePr>
          <p:nvPr>
            <p:ph sz="half" idx="1"/>
            <p:extLst>
              <p:ext uri="{D42A27DB-BD31-4B8C-83A1-F6EECF244321}">
                <p14:modId xmlns:p14="http://schemas.microsoft.com/office/powerpoint/2010/main" val="3225480455"/>
              </p:ext>
            </p:extLst>
          </p:nvPr>
        </p:nvGraphicFramePr>
        <p:xfrm>
          <a:off x="1406288" y="1212376"/>
          <a:ext cx="5867400" cy="2514600"/>
        </p:xfrm>
        <a:graphic>
          <a:graphicData uri="http://schemas.openxmlformats.org/presentationml/2006/ole">
            <mc:AlternateContent xmlns:mc="http://schemas.openxmlformats.org/markup-compatibility/2006">
              <mc:Choice xmlns:v="urn:schemas-microsoft-com:vml" Requires="v">
                <p:oleObj spid="_x0000_s1037" name="Document" r:id="rId5" imgW="3802380" imgH="1524000" progId="Word.Document.8">
                  <p:embed/>
                </p:oleObj>
              </mc:Choice>
              <mc:Fallback>
                <p:oleObj name="Document" r:id="rId5" imgW="3802380" imgH="15240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288" y="1212376"/>
                        <a:ext cx="5867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8946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4900612"/>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3002120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descr="Large confetti"/>
          <p:cNvSpPr>
            <a:spLocks noGrp="1" noChangeArrowheads="1"/>
          </p:cNvSpPr>
          <p:nvPr>
            <p:ph type="title"/>
          </p:nvPr>
        </p:nvSpPr>
        <p:spPr>
          <a:xfrm>
            <a:off x="220332" y="188629"/>
            <a:ext cx="7772400" cy="903192"/>
          </a:xfrm>
        </p:spPr>
        <p:txBody>
          <a:bodyPr/>
          <a:lstStyle/>
          <a:p>
            <a:pPr eaLnBrk="1" hangingPunct="1"/>
            <a:r>
              <a:rPr lang="en-US" b="1" smtClean="0"/>
              <a:t>Example: Climate Modeling</a:t>
            </a:r>
          </a:p>
        </p:txBody>
      </p:sp>
      <p:sp>
        <p:nvSpPr>
          <p:cNvPr id="12291" name="Rectangle 3"/>
          <p:cNvSpPr>
            <a:spLocks noGrp="1" noChangeArrowheads="1"/>
          </p:cNvSpPr>
          <p:nvPr>
            <p:ph type="body" sz="half" idx="1"/>
          </p:nvPr>
        </p:nvSpPr>
        <p:spPr>
          <a:xfrm>
            <a:off x="143302" y="1584325"/>
            <a:ext cx="4114800" cy="4419600"/>
          </a:xfrm>
        </p:spPr>
        <p:txBody>
          <a:bodyPr/>
          <a:lstStyle/>
          <a:p>
            <a:pPr eaLnBrk="1" hangingPunct="1"/>
            <a:r>
              <a:rPr lang="en-US" sz="2400" dirty="0" smtClean="0">
                <a:latin typeface=" arial"/>
              </a:rPr>
              <a:t>3-D shaded relief representation of a portion of PA using color to show max daily temperatures.</a:t>
            </a:r>
          </a:p>
          <a:p>
            <a:pPr eaLnBrk="1" hangingPunct="1"/>
            <a:r>
              <a:rPr lang="en-US" sz="2400" dirty="0" smtClean="0">
                <a:latin typeface=" arial"/>
              </a:rPr>
              <a:t>Displaying multiple data sets at once helps users quickly explore and analyze their data.</a:t>
            </a:r>
          </a:p>
        </p:txBody>
      </p:sp>
      <p:pic>
        <p:nvPicPr>
          <p:cNvPr id="12292" name="Picture 6" descr="x_surface"/>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0" y="1743501"/>
            <a:ext cx="3733800" cy="33189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7"/>
          <p:cNvSpPr txBox="1">
            <a:spLocks noChangeArrowheads="1"/>
          </p:cNvSpPr>
          <p:nvPr/>
        </p:nvSpPr>
        <p:spPr bwMode="auto">
          <a:xfrm>
            <a:off x="4648200" y="5805488"/>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000"/>
          </a:p>
        </p:txBody>
      </p:sp>
    </p:spTree>
    <p:extLst>
      <p:ext uri="{BB962C8B-B14F-4D97-AF65-F5344CB8AC3E}">
        <p14:creationId xmlns:p14="http://schemas.microsoft.com/office/powerpoint/2010/main" val="4287672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descr="Large confetti"/>
          <p:cNvSpPr>
            <a:spLocks noGrp="1" noChangeArrowheads="1"/>
          </p:cNvSpPr>
          <p:nvPr>
            <p:ph type="title"/>
          </p:nvPr>
        </p:nvSpPr>
        <p:spPr>
          <a:xfrm>
            <a:off x="220639" y="189932"/>
            <a:ext cx="7696200" cy="751764"/>
          </a:xfrm>
        </p:spPr>
        <p:txBody>
          <a:bodyPr/>
          <a:lstStyle/>
          <a:p>
            <a:r>
              <a:rPr lang="en-US" dirty="0"/>
              <a:t>Mathematical Modeling Process</a:t>
            </a:r>
          </a:p>
        </p:txBody>
      </p:sp>
      <p:pic>
        <p:nvPicPr>
          <p:cNvPr id="13315" name="Picture 3" descr="Problem Cycle Compl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73707"/>
            <a:ext cx="6494060" cy="536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9853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descr="Large confetti"/>
          <p:cNvSpPr>
            <a:spLocks noGrp="1" noChangeArrowheads="1"/>
          </p:cNvSpPr>
          <p:nvPr>
            <p:ph type="title"/>
          </p:nvPr>
        </p:nvSpPr>
        <p:spPr>
          <a:xfrm>
            <a:off x="152092" y="202276"/>
            <a:ext cx="7772400" cy="739419"/>
          </a:xfrm>
        </p:spPr>
        <p:txBody>
          <a:bodyPr/>
          <a:lstStyle/>
          <a:p>
            <a:pPr eaLnBrk="1" hangingPunct="1"/>
            <a:r>
              <a:rPr lang="en-US" b="1" dirty="0" smtClean="0"/>
              <a:t>Real World Problem</a:t>
            </a:r>
          </a:p>
        </p:txBody>
      </p:sp>
      <p:sp>
        <p:nvSpPr>
          <p:cNvPr id="14339" name="Rectangle 3"/>
          <p:cNvSpPr>
            <a:spLocks noGrp="1" noChangeArrowheads="1"/>
          </p:cNvSpPr>
          <p:nvPr>
            <p:ph type="body" sz="half" idx="1"/>
          </p:nvPr>
        </p:nvSpPr>
        <p:spPr>
          <a:xfrm>
            <a:off x="262721" y="1181669"/>
            <a:ext cx="5100849" cy="4572000"/>
          </a:xfrm>
        </p:spPr>
        <p:txBody>
          <a:bodyPr/>
          <a:lstStyle/>
          <a:p>
            <a:pPr eaLnBrk="1" hangingPunct="1">
              <a:lnSpc>
                <a:spcPct val="95000"/>
              </a:lnSpc>
              <a:spcAft>
                <a:spcPct val="5000"/>
              </a:spcAft>
              <a:buFontTx/>
              <a:buNone/>
            </a:pPr>
            <a:r>
              <a:rPr lang="en-US" sz="1800" b="1" dirty="0" smtClean="0"/>
              <a:t>    </a:t>
            </a:r>
            <a:r>
              <a:rPr lang="en-US" b="1" dirty="0" smtClean="0"/>
              <a:t>Identify </a:t>
            </a:r>
            <a:r>
              <a:rPr lang="en-US" b="1" i="1" dirty="0" smtClean="0"/>
              <a:t>Real-World Problem</a:t>
            </a:r>
            <a:r>
              <a:rPr lang="en-US" sz="2800" dirty="0" smtClean="0"/>
              <a:t>:</a:t>
            </a:r>
          </a:p>
          <a:p>
            <a:pPr lvl="1" eaLnBrk="1" hangingPunct="1">
              <a:spcAft>
                <a:spcPct val="10000"/>
              </a:spcAft>
            </a:pPr>
            <a:r>
              <a:rPr lang="en-US" dirty="0" smtClean="0">
                <a:cs typeface="Times New Roman" pitchFamily="18" charset="0"/>
              </a:rPr>
              <a:t>Perform background research,                     focus on a workable problem. </a:t>
            </a:r>
          </a:p>
          <a:p>
            <a:pPr lvl="1" eaLnBrk="1" hangingPunct="1">
              <a:spcAft>
                <a:spcPct val="10000"/>
              </a:spcAft>
            </a:pPr>
            <a:r>
              <a:rPr lang="en-US" dirty="0" smtClean="0">
                <a:cs typeface="Times New Roman" pitchFamily="18" charset="0"/>
              </a:rPr>
              <a:t>Conduct investigations (Labs), if appropriate.</a:t>
            </a:r>
          </a:p>
          <a:p>
            <a:pPr lvl="1" eaLnBrk="1" hangingPunct="1">
              <a:spcAft>
                <a:spcPct val="50000"/>
              </a:spcAft>
            </a:pPr>
            <a:r>
              <a:rPr lang="en-US" dirty="0" smtClean="0">
                <a:cs typeface="Times New Roman" pitchFamily="18" charset="0"/>
              </a:rPr>
              <a:t>Learn the use of a computational tool: Matlab, Mathematica, Excel, Java. </a:t>
            </a:r>
            <a:endParaRPr lang="en-US" i="1" dirty="0" smtClean="0"/>
          </a:p>
          <a:p>
            <a:pPr marL="285750" lvl="1" algn="ctr" eaLnBrk="1" hangingPunct="1">
              <a:lnSpc>
                <a:spcPct val="75000"/>
              </a:lnSpc>
              <a:spcBef>
                <a:spcPct val="0"/>
              </a:spcBef>
              <a:spcAft>
                <a:spcPct val="50000"/>
              </a:spcAft>
              <a:buFont typeface="Wingdings" pitchFamily="2" charset="2"/>
              <a:buNone/>
            </a:pPr>
            <a:r>
              <a:rPr lang="en-US" b="1" i="1" dirty="0" smtClean="0"/>
              <a:t>Understand current activity and predict future behavior.  </a:t>
            </a:r>
          </a:p>
        </p:txBody>
      </p:sp>
      <p:pic>
        <p:nvPicPr>
          <p:cNvPr id="14340" name="Picture 8" descr="RealWorldProblem"/>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85150" y="1600200"/>
            <a:ext cx="3257462" cy="28626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678989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Large confetti"/>
          <p:cNvSpPr>
            <a:spLocks noGrp="1" noChangeArrowheads="1"/>
          </p:cNvSpPr>
          <p:nvPr>
            <p:ph type="title"/>
          </p:nvPr>
        </p:nvSpPr>
        <p:spPr>
          <a:xfrm>
            <a:off x="302811" y="222913"/>
            <a:ext cx="6780377" cy="814316"/>
          </a:xfrm>
        </p:spPr>
        <p:txBody>
          <a:bodyPr/>
          <a:lstStyle/>
          <a:p>
            <a:pPr eaLnBrk="1" hangingPunct="1"/>
            <a:r>
              <a:rPr lang="en-US" b="1" smtClean="0"/>
              <a:t>Example: Falling Rock</a:t>
            </a:r>
          </a:p>
        </p:txBody>
      </p:sp>
      <p:sp>
        <p:nvSpPr>
          <p:cNvPr id="15363" name="Rectangle 3"/>
          <p:cNvSpPr>
            <a:spLocks noGrp="1" noChangeArrowheads="1"/>
          </p:cNvSpPr>
          <p:nvPr>
            <p:ph type="body" idx="1"/>
          </p:nvPr>
        </p:nvSpPr>
        <p:spPr>
          <a:xfrm>
            <a:off x="428767" y="1405719"/>
            <a:ext cx="7696200" cy="4572000"/>
          </a:xfrm>
        </p:spPr>
        <p:txBody>
          <a:bodyPr/>
          <a:lstStyle/>
          <a:p>
            <a:pPr eaLnBrk="1" hangingPunct="1">
              <a:lnSpc>
                <a:spcPct val="90000"/>
              </a:lnSpc>
              <a:spcAft>
                <a:spcPct val="50000"/>
              </a:spcAft>
              <a:buFontTx/>
              <a:buNone/>
            </a:pPr>
            <a:r>
              <a:rPr lang="en-US" sz="2800" dirty="0" smtClean="0">
                <a:cs typeface="Times New Roman" pitchFamily="18" charset="0"/>
              </a:rPr>
              <a:t>   </a:t>
            </a:r>
            <a:r>
              <a:rPr lang="en-US" dirty="0" smtClean="0">
                <a:cs typeface="Times New Roman" pitchFamily="18" charset="0"/>
              </a:rPr>
              <a:t>Determine the motion of a rock dropped from height, H, above the ground with initial velocity, V.</a:t>
            </a:r>
            <a:r>
              <a:rPr lang="en-US" sz="2800" dirty="0" smtClean="0">
                <a:cs typeface="Times New Roman" pitchFamily="18" charset="0"/>
              </a:rPr>
              <a:t>  </a:t>
            </a:r>
          </a:p>
          <a:p>
            <a:pPr eaLnBrk="1" hangingPunct="1">
              <a:lnSpc>
                <a:spcPct val="80000"/>
              </a:lnSpc>
              <a:spcAft>
                <a:spcPct val="25000"/>
              </a:spcAft>
              <a:buFontTx/>
              <a:buNone/>
            </a:pPr>
            <a:r>
              <a:rPr lang="en-US" sz="2400" dirty="0" smtClean="0">
                <a:cs typeface="Times New Roman" pitchFamily="18" charset="0"/>
              </a:rPr>
              <a:t>    </a:t>
            </a:r>
            <a:r>
              <a:rPr lang="en-US" dirty="0" smtClean="0">
                <a:cs typeface="Times New Roman" pitchFamily="18" charset="0"/>
              </a:rPr>
              <a:t>A </a:t>
            </a:r>
            <a:r>
              <a:rPr lang="en-US" i="1" dirty="0" smtClean="0">
                <a:cs typeface="Times New Roman" pitchFamily="18" charset="0"/>
              </a:rPr>
              <a:t>discrete model</a:t>
            </a:r>
            <a:r>
              <a:rPr lang="en-US" dirty="0" smtClean="0">
                <a:cs typeface="Times New Roman" pitchFamily="18" charset="0"/>
              </a:rPr>
              <a:t>: Find the position and velocity of the rock above the ground at  the equally spaced times, t0, t1, t2, …;    e.g. t0 = 0 sec., t1 = 1 sec., t2 = 2 sec., etc.</a:t>
            </a:r>
            <a:endParaRPr lang="en-US" b="1" dirty="0" smtClean="0">
              <a:cs typeface="Times New Roman" pitchFamily="18" charset="0"/>
            </a:endParaRPr>
          </a:p>
          <a:p>
            <a:pPr eaLnBrk="1" hangingPunct="1">
              <a:lnSpc>
                <a:spcPct val="90000"/>
              </a:lnSpc>
              <a:buFontTx/>
              <a:buNone/>
            </a:pPr>
            <a:r>
              <a:rPr lang="en-US" sz="2400" b="1" dirty="0" smtClean="0">
                <a:cs typeface="Times New Roman" pitchFamily="18" charset="0"/>
              </a:rPr>
              <a:t>            </a:t>
            </a:r>
            <a:r>
              <a:rPr lang="en-US" sz="2800" b="1" dirty="0" smtClean="0">
                <a:cs typeface="Times New Roman" pitchFamily="18" charset="0"/>
              </a:rPr>
              <a:t>|______|______|____________|______</a:t>
            </a:r>
          </a:p>
          <a:p>
            <a:pPr eaLnBrk="1" hangingPunct="1">
              <a:lnSpc>
                <a:spcPct val="90000"/>
              </a:lnSpc>
              <a:buFontTx/>
              <a:buNone/>
            </a:pPr>
            <a:r>
              <a:rPr lang="en-US" sz="2800" b="1" dirty="0" smtClean="0">
                <a:cs typeface="Times New Roman" pitchFamily="18" charset="0"/>
              </a:rPr>
              <a:t>          t0          t1         t2          …        </a:t>
            </a:r>
            <a:r>
              <a:rPr lang="en-US" sz="2800" b="1" dirty="0" err="1" smtClean="0">
                <a:cs typeface="Times New Roman" pitchFamily="18" charset="0"/>
              </a:rPr>
              <a:t>tn</a:t>
            </a:r>
            <a:endParaRPr lang="en-US" sz="2800" b="1" dirty="0" smtClean="0"/>
          </a:p>
        </p:txBody>
      </p:sp>
      <p:graphicFrame>
        <p:nvGraphicFramePr>
          <p:cNvPr id="15364" name="Object 4"/>
          <p:cNvGraphicFramePr>
            <a:graphicFrameLocks noChangeAspect="1"/>
          </p:cNvGraphicFramePr>
          <p:nvPr/>
        </p:nvGraphicFramePr>
        <p:xfrm>
          <a:off x="7296150" y="5486400"/>
          <a:ext cx="323850" cy="323850"/>
        </p:xfrm>
        <a:graphic>
          <a:graphicData uri="http://schemas.openxmlformats.org/presentationml/2006/ole">
            <mc:AlternateContent xmlns:mc="http://schemas.openxmlformats.org/markup-compatibility/2006">
              <mc:Choice xmlns:v="urn:schemas-microsoft-com:vml" Requires="v">
                <p:oleObj spid="_x0000_s2061" name="Equation" r:id="rId4" imgW="126725" imgH="126725" progId="Equation.3">
                  <p:embed/>
                </p:oleObj>
              </mc:Choice>
              <mc:Fallback>
                <p:oleObj name="Equation" r:id="rId4" imgW="126725" imgH="126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150" y="5486400"/>
                        <a:ext cx="3238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34356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descr="Large confetti"/>
          <p:cNvSpPr>
            <a:spLocks noGrp="1" noChangeArrowheads="1"/>
          </p:cNvSpPr>
          <p:nvPr>
            <p:ph type="title"/>
          </p:nvPr>
        </p:nvSpPr>
        <p:spPr>
          <a:xfrm>
            <a:off x="274922" y="161333"/>
            <a:ext cx="7772400" cy="903192"/>
          </a:xfrm>
        </p:spPr>
        <p:txBody>
          <a:bodyPr/>
          <a:lstStyle/>
          <a:p>
            <a:pPr eaLnBrk="1" hangingPunct="1"/>
            <a:r>
              <a:rPr lang="en-US" b="1" smtClean="0"/>
              <a:t>Working Model</a:t>
            </a:r>
          </a:p>
        </p:txBody>
      </p:sp>
      <p:sp>
        <p:nvSpPr>
          <p:cNvPr id="16387" name="Rectangle 3"/>
          <p:cNvSpPr>
            <a:spLocks noGrp="1" noChangeArrowheads="1"/>
          </p:cNvSpPr>
          <p:nvPr>
            <p:ph type="body" sz="half" idx="1"/>
          </p:nvPr>
        </p:nvSpPr>
        <p:spPr>
          <a:xfrm>
            <a:off x="249073" y="1247633"/>
            <a:ext cx="5346510" cy="4495800"/>
          </a:xfrm>
        </p:spPr>
        <p:txBody>
          <a:bodyPr/>
          <a:lstStyle/>
          <a:p>
            <a:pPr marL="177800" indent="0" eaLnBrk="1" hangingPunct="1">
              <a:spcAft>
                <a:spcPct val="15000"/>
              </a:spcAft>
              <a:buFontTx/>
              <a:buNone/>
            </a:pPr>
            <a:r>
              <a:rPr lang="en-US" b="1" dirty="0" smtClean="0"/>
              <a:t>Simplify</a:t>
            </a:r>
            <a:r>
              <a:rPr lang="en-US" dirty="0" smtClean="0"/>
              <a:t> </a:t>
            </a:r>
            <a:r>
              <a:rPr lang="en-US" dirty="0" smtClean="0">
                <a:sym typeface="Wingdings" pitchFamily="2" charset="2"/>
              </a:rPr>
              <a:t></a:t>
            </a:r>
            <a:r>
              <a:rPr lang="en-US" u="sng" dirty="0" smtClean="0">
                <a:sym typeface="Wingdings" pitchFamily="2" charset="2"/>
              </a:rPr>
              <a:t> </a:t>
            </a:r>
            <a:r>
              <a:rPr lang="en-US" b="1" i="1" dirty="0" smtClean="0"/>
              <a:t>Working Model</a:t>
            </a:r>
            <a:r>
              <a:rPr lang="en-US" sz="2800" b="1" dirty="0" smtClean="0"/>
              <a:t>:</a:t>
            </a:r>
            <a:r>
              <a:rPr lang="en-US" sz="2800" dirty="0" smtClean="0"/>
              <a:t>                         </a:t>
            </a:r>
            <a:r>
              <a:rPr lang="en-US" dirty="0" smtClean="0"/>
              <a:t>Identify and select factors to  describe important aspects of  </a:t>
            </a:r>
            <a:r>
              <a:rPr lang="en-US" i="1" dirty="0" smtClean="0"/>
              <a:t>Real World Problem</a:t>
            </a:r>
            <a:r>
              <a:rPr lang="en-US" dirty="0" smtClean="0"/>
              <a:t>; determine those factors that can be neglected. </a:t>
            </a:r>
          </a:p>
          <a:p>
            <a:pPr marL="177800" lvl="1" indent="0" eaLnBrk="1" hangingPunct="1">
              <a:lnSpc>
                <a:spcPct val="115000"/>
              </a:lnSpc>
              <a:spcAft>
                <a:spcPct val="15000"/>
              </a:spcAft>
            </a:pPr>
            <a:r>
              <a:rPr lang="en-US" dirty="0" smtClean="0"/>
              <a:t>State simplifying assumptions. </a:t>
            </a:r>
          </a:p>
          <a:p>
            <a:pPr marL="177800" lvl="1" indent="0" eaLnBrk="1" hangingPunct="1">
              <a:lnSpc>
                <a:spcPct val="115000"/>
              </a:lnSpc>
              <a:spcBef>
                <a:spcPct val="0"/>
              </a:spcBef>
            </a:pPr>
            <a:r>
              <a:rPr lang="en-US" dirty="0" smtClean="0"/>
              <a:t>Determine governing principles, physical laws.</a:t>
            </a:r>
          </a:p>
          <a:p>
            <a:pPr marL="177800" lvl="1" indent="0" eaLnBrk="1" hangingPunct="1">
              <a:lnSpc>
                <a:spcPct val="115000"/>
              </a:lnSpc>
            </a:pPr>
            <a:r>
              <a:rPr lang="en-US" dirty="0" smtClean="0"/>
              <a:t>Identify model variables and inter-relationships</a:t>
            </a:r>
            <a:r>
              <a:rPr lang="en-US" sz="2400" dirty="0" smtClean="0"/>
              <a:t>.</a:t>
            </a:r>
          </a:p>
        </p:txBody>
      </p:sp>
      <p:pic>
        <p:nvPicPr>
          <p:cNvPr id="16388" name="Picture 6" descr="Working Mode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741982" y="1327245"/>
            <a:ext cx="3196164" cy="27261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51178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Large confetti"/>
          <p:cNvSpPr>
            <a:spLocks noGrp="1" noChangeArrowheads="1"/>
          </p:cNvSpPr>
          <p:nvPr>
            <p:ph type="title"/>
          </p:nvPr>
        </p:nvSpPr>
        <p:spPr/>
        <p:txBody>
          <a:bodyPr/>
          <a:lstStyle/>
          <a:p>
            <a:pPr eaLnBrk="1" hangingPunct="1"/>
            <a:r>
              <a:rPr lang="en-US" b="1" smtClean="0"/>
              <a:t>Example: Falling Rock</a:t>
            </a:r>
          </a:p>
        </p:txBody>
      </p:sp>
      <p:sp>
        <p:nvSpPr>
          <p:cNvPr id="17411" name="Rectangle 3"/>
          <p:cNvSpPr>
            <a:spLocks noGrp="1" noChangeArrowheads="1"/>
          </p:cNvSpPr>
          <p:nvPr>
            <p:ph type="body" idx="1"/>
          </p:nvPr>
        </p:nvSpPr>
        <p:spPr>
          <a:xfrm>
            <a:off x="685800" y="1828800"/>
            <a:ext cx="7772400" cy="4495800"/>
          </a:xfrm>
        </p:spPr>
        <p:txBody>
          <a:bodyPr/>
          <a:lstStyle/>
          <a:p>
            <a:pPr eaLnBrk="1" hangingPunct="1">
              <a:lnSpc>
                <a:spcPct val="80000"/>
              </a:lnSpc>
            </a:pPr>
            <a:r>
              <a:rPr lang="en-US" smtClean="0">
                <a:cs typeface="Times New Roman" pitchFamily="18" charset="0"/>
              </a:rPr>
              <a:t>Governing principles: </a:t>
            </a:r>
            <a:r>
              <a:rPr lang="en-US" b="1" smtClean="0">
                <a:cs typeface="Times New Roman" pitchFamily="18" charset="0"/>
              </a:rPr>
              <a:t>d = v*t</a:t>
            </a:r>
            <a:r>
              <a:rPr lang="en-US" smtClean="0">
                <a:cs typeface="Times New Roman" pitchFamily="18" charset="0"/>
              </a:rPr>
              <a:t> and </a:t>
            </a:r>
            <a:r>
              <a:rPr lang="en-US" b="1" smtClean="0">
                <a:cs typeface="Times New Roman" pitchFamily="18" charset="0"/>
              </a:rPr>
              <a:t>v = a*t</a:t>
            </a:r>
            <a:r>
              <a:rPr lang="en-US" smtClean="0">
                <a:cs typeface="Times New Roman" pitchFamily="18" charset="0"/>
              </a:rPr>
              <a:t>.</a:t>
            </a:r>
          </a:p>
          <a:p>
            <a:pPr eaLnBrk="1" hangingPunct="1">
              <a:lnSpc>
                <a:spcPct val="80000"/>
              </a:lnSpc>
              <a:spcAft>
                <a:spcPct val="15000"/>
              </a:spcAft>
            </a:pPr>
            <a:r>
              <a:rPr lang="en-US" smtClean="0">
                <a:cs typeface="Times New Roman" pitchFamily="18" charset="0"/>
              </a:rPr>
              <a:t>Simplifying assumptions:</a:t>
            </a:r>
            <a:r>
              <a:rPr lang="en-US" sz="2400" smtClean="0">
                <a:cs typeface="Times New Roman" pitchFamily="18" charset="0"/>
              </a:rPr>
              <a:t> </a:t>
            </a:r>
          </a:p>
          <a:p>
            <a:pPr lvl="1" eaLnBrk="1" hangingPunct="1">
              <a:lnSpc>
                <a:spcPct val="90000"/>
              </a:lnSpc>
              <a:spcAft>
                <a:spcPct val="15000"/>
              </a:spcAft>
            </a:pPr>
            <a:r>
              <a:rPr lang="en-US" smtClean="0">
                <a:cs typeface="Times New Roman" pitchFamily="18" charset="0"/>
              </a:rPr>
              <a:t>Gravity is the only force acting on the body.</a:t>
            </a:r>
          </a:p>
          <a:p>
            <a:pPr lvl="1" eaLnBrk="1" hangingPunct="1">
              <a:lnSpc>
                <a:spcPct val="90000"/>
              </a:lnSpc>
            </a:pPr>
            <a:r>
              <a:rPr lang="en-US" smtClean="0">
                <a:cs typeface="Times New Roman" pitchFamily="18" charset="0"/>
              </a:rPr>
              <a:t>Flat earth.</a:t>
            </a:r>
          </a:p>
          <a:p>
            <a:pPr lvl="1" eaLnBrk="1" hangingPunct="1">
              <a:lnSpc>
                <a:spcPct val="90000"/>
              </a:lnSpc>
            </a:pPr>
            <a:r>
              <a:rPr lang="en-US" smtClean="0">
                <a:cs typeface="Times New Roman" pitchFamily="18" charset="0"/>
              </a:rPr>
              <a:t>No drag (air resistance).</a:t>
            </a:r>
          </a:p>
          <a:p>
            <a:pPr lvl="1" eaLnBrk="1" hangingPunct="1">
              <a:lnSpc>
                <a:spcPct val="90000"/>
              </a:lnSpc>
              <a:spcAft>
                <a:spcPct val="20000"/>
              </a:spcAft>
            </a:pPr>
            <a:r>
              <a:rPr lang="en-US" smtClean="0">
                <a:cs typeface="Times New Roman" pitchFamily="18" charset="0"/>
              </a:rPr>
              <a:t>Model variables are H,V, g; t, x, and v</a:t>
            </a:r>
          </a:p>
          <a:p>
            <a:pPr lvl="1" eaLnBrk="1" hangingPunct="1">
              <a:lnSpc>
                <a:spcPct val="95000"/>
              </a:lnSpc>
              <a:spcAft>
                <a:spcPct val="20000"/>
              </a:spcAft>
            </a:pPr>
            <a:r>
              <a:rPr lang="en-US" smtClean="0">
                <a:cs typeface="Times New Roman" pitchFamily="18" charset="0"/>
              </a:rPr>
              <a:t>Rock’s position and velocity above the ground will be modeled at discrete times (t0, t1, t2, …) until rock hits the ground.</a:t>
            </a:r>
            <a:endParaRPr lang="en-US" sz="2000" smtClean="0"/>
          </a:p>
        </p:txBody>
      </p:sp>
    </p:spTree>
    <p:extLst>
      <p:ext uri="{BB962C8B-B14F-4D97-AF65-F5344CB8AC3E}">
        <p14:creationId xmlns:p14="http://schemas.microsoft.com/office/powerpoint/2010/main" val="18241048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Large confetti"/>
          <p:cNvSpPr>
            <a:spLocks noGrp="1" noChangeArrowheads="1"/>
          </p:cNvSpPr>
          <p:nvPr>
            <p:ph type="title"/>
          </p:nvPr>
        </p:nvSpPr>
        <p:spPr>
          <a:xfrm>
            <a:off x="261274" y="229572"/>
            <a:ext cx="7772400" cy="821306"/>
          </a:xfrm>
        </p:spPr>
        <p:txBody>
          <a:bodyPr/>
          <a:lstStyle/>
          <a:p>
            <a:pPr eaLnBrk="1" hangingPunct="1"/>
            <a:r>
              <a:rPr lang="en-US" b="1" dirty="0" smtClean="0"/>
              <a:t>Mathematical Model</a:t>
            </a:r>
          </a:p>
        </p:txBody>
      </p:sp>
      <p:sp>
        <p:nvSpPr>
          <p:cNvPr id="18435" name="Rectangle 3"/>
          <p:cNvSpPr>
            <a:spLocks noGrp="1" noChangeArrowheads="1"/>
          </p:cNvSpPr>
          <p:nvPr>
            <p:ph type="body" sz="half" idx="1"/>
          </p:nvPr>
        </p:nvSpPr>
        <p:spPr>
          <a:xfrm>
            <a:off x="276367" y="1266967"/>
            <a:ext cx="5059907" cy="4419600"/>
          </a:xfrm>
        </p:spPr>
        <p:txBody>
          <a:bodyPr/>
          <a:lstStyle/>
          <a:p>
            <a:pPr eaLnBrk="1" hangingPunct="1">
              <a:lnSpc>
                <a:spcPct val="80000"/>
              </a:lnSpc>
              <a:spcBef>
                <a:spcPct val="0"/>
              </a:spcBef>
              <a:buFontTx/>
              <a:buNone/>
            </a:pPr>
            <a:r>
              <a:rPr lang="en-US" sz="2000" b="1" dirty="0" smtClean="0"/>
              <a:t>    </a:t>
            </a:r>
            <a:r>
              <a:rPr lang="en-US" b="1" i="1" dirty="0" smtClean="0"/>
              <a:t>Represent</a:t>
            </a:r>
            <a:r>
              <a:rPr lang="en-US" b="1" dirty="0" smtClean="0"/>
              <a:t> </a:t>
            </a:r>
            <a:r>
              <a:rPr lang="en-US" b="1" dirty="0" smtClean="0">
                <a:sym typeface="Wingdings" pitchFamily="2" charset="2"/>
              </a:rPr>
              <a:t></a:t>
            </a:r>
            <a:r>
              <a:rPr lang="en-US" dirty="0" smtClean="0">
                <a:sym typeface="Wingdings" pitchFamily="2" charset="2"/>
              </a:rPr>
              <a:t> </a:t>
            </a:r>
            <a:r>
              <a:rPr lang="en-US" b="1" i="1" dirty="0" smtClean="0"/>
              <a:t>Mathematical</a:t>
            </a:r>
            <a:r>
              <a:rPr lang="en-US" i="1" dirty="0" smtClean="0"/>
              <a:t>                             </a:t>
            </a:r>
            <a:r>
              <a:rPr lang="en-US" b="1" i="1" dirty="0" smtClean="0"/>
              <a:t>Model</a:t>
            </a:r>
            <a:r>
              <a:rPr lang="en-US" dirty="0" smtClean="0"/>
              <a:t>: </a:t>
            </a:r>
          </a:p>
          <a:p>
            <a:pPr eaLnBrk="1" hangingPunct="1">
              <a:lnSpc>
                <a:spcPct val="80000"/>
              </a:lnSpc>
              <a:spcBef>
                <a:spcPct val="0"/>
              </a:spcBef>
              <a:buFontTx/>
              <a:buNone/>
            </a:pPr>
            <a:endParaRPr lang="en-US" dirty="0" smtClean="0"/>
          </a:p>
          <a:p>
            <a:pPr marL="0" indent="0" eaLnBrk="1" hangingPunct="1">
              <a:lnSpc>
                <a:spcPct val="80000"/>
              </a:lnSpc>
              <a:spcBef>
                <a:spcPct val="0"/>
              </a:spcBef>
              <a:buFontTx/>
              <a:buNone/>
            </a:pPr>
            <a:r>
              <a:rPr lang="en-US" dirty="0" smtClean="0">
                <a:cs typeface="Times New Roman" pitchFamily="18" charset="0"/>
              </a:rPr>
              <a:t>Express the </a:t>
            </a:r>
            <a:r>
              <a:rPr lang="en-US" i="1" dirty="0" smtClean="0">
                <a:cs typeface="Times New Roman" pitchFamily="18" charset="0"/>
              </a:rPr>
              <a:t>Working  Model</a:t>
            </a:r>
            <a:r>
              <a:rPr lang="en-US" dirty="0" smtClean="0">
                <a:cs typeface="Times New Roman" pitchFamily="18" charset="0"/>
              </a:rPr>
              <a:t> in mathematical terms; write down mathematical equations whose solution describes  the </a:t>
            </a:r>
            <a:r>
              <a:rPr lang="en-US" i="1" dirty="0" smtClean="0">
                <a:cs typeface="Times New Roman" pitchFamily="18" charset="0"/>
              </a:rPr>
              <a:t>Working Model.</a:t>
            </a:r>
            <a:endParaRPr lang="en-US" dirty="0" smtClean="0">
              <a:cs typeface="Times New Roman" pitchFamily="18" charset="0"/>
            </a:endParaRPr>
          </a:p>
          <a:p>
            <a:pPr lvl="1" eaLnBrk="1" hangingPunct="1">
              <a:lnSpc>
                <a:spcPct val="50000"/>
              </a:lnSpc>
              <a:spcBef>
                <a:spcPct val="0"/>
              </a:spcBef>
              <a:spcAft>
                <a:spcPct val="30000"/>
              </a:spcAft>
            </a:pPr>
            <a:endParaRPr lang="en-US" sz="3200" dirty="0" smtClean="0">
              <a:cs typeface="Times New Roman" pitchFamily="18" charset="0"/>
            </a:endParaRPr>
          </a:p>
          <a:p>
            <a:pPr marL="0" indent="0" eaLnBrk="1" hangingPunct="1">
              <a:lnSpc>
                <a:spcPct val="80000"/>
              </a:lnSpc>
              <a:buFontTx/>
              <a:buNone/>
            </a:pPr>
            <a:r>
              <a:rPr lang="en-US" sz="2800" b="1" i="1" dirty="0" smtClean="0"/>
              <a:t>In general, the success of a mathematical model depends on how easy it is to use and how accurately it predicts.</a:t>
            </a:r>
            <a:endParaRPr lang="en-US" sz="2800" b="1" dirty="0" smtClean="0"/>
          </a:p>
          <a:p>
            <a:pPr lvl="1" algn="ctr" eaLnBrk="1" hangingPunct="1">
              <a:lnSpc>
                <a:spcPct val="80000"/>
              </a:lnSpc>
              <a:spcBef>
                <a:spcPct val="0"/>
              </a:spcBef>
              <a:spcAft>
                <a:spcPct val="30000"/>
              </a:spcAft>
              <a:buFont typeface="Wingdings" pitchFamily="2" charset="2"/>
              <a:buNone/>
            </a:pPr>
            <a:endParaRPr lang="en-US" sz="2400" b="1" i="1" dirty="0" smtClean="0">
              <a:cs typeface="Times New Roman" pitchFamily="18" charset="0"/>
            </a:endParaRPr>
          </a:p>
        </p:txBody>
      </p:sp>
      <p:pic>
        <p:nvPicPr>
          <p:cNvPr id="18436" name="Picture 6" descr="Mathematical Mode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14751" y="1458037"/>
            <a:ext cx="3264088" cy="3264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59341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Large confetti"/>
          <p:cNvSpPr>
            <a:spLocks noGrp="1" noChangeArrowheads="1"/>
          </p:cNvSpPr>
          <p:nvPr>
            <p:ph type="title"/>
          </p:nvPr>
        </p:nvSpPr>
        <p:spPr/>
        <p:txBody>
          <a:bodyPr/>
          <a:lstStyle/>
          <a:p>
            <a:pPr eaLnBrk="1" hangingPunct="1"/>
            <a:r>
              <a:rPr lang="en-US" b="1" smtClean="0"/>
              <a:t>Example: Falling Rock</a:t>
            </a:r>
          </a:p>
        </p:txBody>
      </p:sp>
      <p:sp>
        <p:nvSpPr>
          <p:cNvPr id="19459" name="Rectangle 3"/>
          <p:cNvSpPr>
            <a:spLocks noGrp="1" noChangeArrowheads="1"/>
          </p:cNvSpPr>
          <p:nvPr>
            <p:ph type="body" idx="1"/>
          </p:nvPr>
        </p:nvSpPr>
        <p:spPr/>
        <p:txBody>
          <a:bodyPr/>
          <a:lstStyle/>
          <a:p>
            <a:pPr eaLnBrk="1" hangingPunct="1">
              <a:lnSpc>
                <a:spcPct val="80000"/>
              </a:lnSpc>
              <a:buFontTx/>
              <a:buNone/>
            </a:pPr>
            <a:r>
              <a:rPr lang="en-US" sz="2800" b="1" smtClean="0">
                <a:cs typeface="Times New Roman" pitchFamily="18" charset="0"/>
              </a:rPr>
              <a:t>         v0         v1         v2         …       vn</a:t>
            </a:r>
          </a:p>
          <a:p>
            <a:pPr eaLnBrk="1" hangingPunct="1">
              <a:lnSpc>
                <a:spcPct val="80000"/>
              </a:lnSpc>
              <a:buFontTx/>
              <a:buNone/>
            </a:pPr>
            <a:r>
              <a:rPr lang="en-US" sz="2800" b="1" smtClean="0">
                <a:cs typeface="Times New Roman" pitchFamily="18" charset="0"/>
              </a:rPr>
              <a:t>         x0         x1         x2         …       xn</a:t>
            </a:r>
          </a:p>
          <a:p>
            <a:pPr eaLnBrk="1" hangingPunct="1">
              <a:lnSpc>
                <a:spcPct val="80000"/>
              </a:lnSpc>
              <a:buFontTx/>
              <a:buNone/>
            </a:pPr>
            <a:r>
              <a:rPr lang="en-US" sz="2800" b="1" smtClean="0">
                <a:cs typeface="Times New Roman" pitchFamily="18" charset="0"/>
              </a:rPr>
              <a:t>         </a:t>
            </a:r>
            <a:r>
              <a:rPr lang="en-US" sz="2800" b="1" u="sng" smtClean="0">
                <a:cs typeface="Times New Roman" pitchFamily="18" charset="0"/>
              </a:rPr>
              <a:t>|______|______|____________|_____</a:t>
            </a:r>
          </a:p>
          <a:p>
            <a:pPr eaLnBrk="1" hangingPunct="1">
              <a:lnSpc>
                <a:spcPct val="80000"/>
              </a:lnSpc>
              <a:buFontTx/>
              <a:buNone/>
            </a:pPr>
            <a:r>
              <a:rPr lang="en-US" sz="2800" b="1" smtClean="0">
                <a:cs typeface="Times New Roman" pitchFamily="18" charset="0"/>
              </a:rPr>
              <a:t>         t0          t1         t2          …       tn                   </a:t>
            </a:r>
            <a:r>
              <a:rPr lang="en-US" sz="2800" b="1" baseline="-25000" smtClean="0">
                <a:cs typeface="Times New Roman" pitchFamily="18" charset="0"/>
              </a:rPr>
              <a:t> </a:t>
            </a:r>
          </a:p>
          <a:p>
            <a:pPr algn="ctr" eaLnBrk="1" hangingPunct="1">
              <a:lnSpc>
                <a:spcPct val="90000"/>
              </a:lnSpc>
              <a:buFontTx/>
              <a:buNone/>
            </a:pPr>
            <a:endParaRPr lang="en-US" sz="2400" baseline="-25000" smtClean="0"/>
          </a:p>
          <a:p>
            <a:pPr eaLnBrk="1" hangingPunct="1">
              <a:lnSpc>
                <a:spcPct val="90000"/>
              </a:lnSpc>
              <a:buFontTx/>
              <a:buNone/>
            </a:pPr>
            <a:r>
              <a:rPr lang="en-US" sz="2800" b="1" smtClean="0">
                <a:cs typeface="Times New Roman" pitchFamily="18" charset="0"/>
              </a:rPr>
              <a:t>                 t0 = 0;  x0 = H;  v0 = V</a:t>
            </a:r>
          </a:p>
        </p:txBody>
      </p:sp>
      <p:graphicFrame>
        <p:nvGraphicFramePr>
          <p:cNvPr id="19460" name="Object 4"/>
          <p:cNvGraphicFramePr>
            <a:graphicFrameLocks noChangeAspect="1"/>
          </p:cNvGraphicFramePr>
          <p:nvPr/>
        </p:nvGraphicFramePr>
        <p:xfrm>
          <a:off x="6991350" y="2971800"/>
          <a:ext cx="323850" cy="323850"/>
        </p:xfrm>
        <a:graphic>
          <a:graphicData uri="http://schemas.openxmlformats.org/presentationml/2006/ole">
            <mc:AlternateContent xmlns:mc="http://schemas.openxmlformats.org/markup-compatibility/2006">
              <mc:Choice xmlns:v="urn:schemas-microsoft-com:vml" Requires="v">
                <p:oleObj spid="_x0000_s3084" name="Equation" r:id="rId4" imgW="126725" imgH="126725" progId="Equation.3">
                  <p:embed/>
                </p:oleObj>
              </mc:Choice>
              <mc:Fallback>
                <p:oleObj name="Equation" r:id="rId4" imgW="126725" imgH="126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350" y="2971800"/>
                        <a:ext cx="3238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Rectangle 5"/>
          <p:cNvSpPr>
            <a:spLocks noChangeArrowheads="1"/>
          </p:cNvSpPr>
          <p:nvPr/>
        </p:nvSpPr>
        <p:spPr bwMode="auto">
          <a:xfrm>
            <a:off x="990600" y="4343400"/>
            <a:ext cx="35052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75000"/>
              </a:lnSpc>
              <a:spcBef>
                <a:spcPct val="50000"/>
              </a:spcBef>
              <a:buClr>
                <a:schemeClr val="bg2"/>
              </a:buClr>
              <a:buSzPct val="70000"/>
              <a:buFont typeface="Wingdings" pitchFamily="2" charset="2"/>
              <a:buNone/>
            </a:pPr>
            <a:r>
              <a:rPr lang="en-US" sz="2800" b="1">
                <a:cs typeface="Times New Roman" pitchFamily="18" charset="0"/>
              </a:rPr>
              <a:t>t1= t0 + </a:t>
            </a:r>
            <a:r>
              <a:rPr lang="en-US" sz="2800" b="1"/>
              <a:t>Δt</a:t>
            </a:r>
            <a:r>
              <a:rPr lang="en-US"/>
              <a:t> </a:t>
            </a:r>
          </a:p>
          <a:p>
            <a:pPr lvl="1">
              <a:lnSpc>
                <a:spcPct val="75000"/>
              </a:lnSpc>
              <a:spcBef>
                <a:spcPct val="50000"/>
              </a:spcBef>
              <a:buClr>
                <a:schemeClr val="bg2"/>
              </a:buClr>
              <a:buSzPct val="70000"/>
              <a:buFont typeface="Wingdings" pitchFamily="2" charset="2"/>
              <a:buNone/>
            </a:pPr>
            <a:r>
              <a:rPr lang="en-US" sz="2800" b="1">
                <a:cs typeface="Times New Roman" pitchFamily="18" charset="0"/>
              </a:rPr>
              <a:t>x1= x0 + (v0*Δt) </a:t>
            </a:r>
          </a:p>
          <a:p>
            <a:pPr lvl="1">
              <a:lnSpc>
                <a:spcPct val="75000"/>
              </a:lnSpc>
              <a:spcBef>
                <a:spcPct val="50000"/>
              </a:spcBef>
              <a:buClr>
                <a:schemeClr val="bg2"/>
              </a:buClr>
              <a:buSzPct val="70000"/>
              <a:buFont typeface="Wingdings" pitchFamily="2" charset="2"/>
              <a:buNone/>
            </a:pPr>
            <a:r>
              <a:rPr lang="en-US" sz="2800" b="1">
                <a:cs typeface="Times New Roman" pitchFamily="18" charset="0"/>
              </a:rPr>
              <a:t>v1= v0 - (g*Δt)</a:t>
            </a:r>
          </a:p>
        </p:txBody>
      </p:sp>
      <p:sp>
        <p:nvSpPr>
          <p:cNvPr id="19462" name="Rectangle 6"/>
          <p:cNvSpPr>
            <a:spLocks noChangeArrowheads="1"/>
          </p:cNvSpPr>
          <p:nvPr/>
        </p:nvSpPr>
        <p:spPr bwMode="auto">
          <a:xfrm>
            <a:off x="4495800" y="4343400"/>
            <a:ext cx="3200400"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spcBef>
                <a:spcPct val="50000"/>
              </a:spcBef>
              <a:buClr>
                <a:schemeClr val="bg2"/>
              </a:buClr>
              <a:buSzPct val="70000"/>
              <a:buFont typeface="Wingdings" pitchFamily="2" charset="2"/>
              <a:buNone/>
            </a:pPr>
            <a:r>
              <a:rPr lang="en-US" sz="2800" b="1">
                <a:cs typeface="Times New Roman" pitchFamily="18" charset="0"/>
              </a:rPr>
              <a:t>t2= t1 + Δt</a:t>
            </a:r>
          </a:p>
          <a:p>
            <a:pPr lvl="1">
              <a:lnSpc>
                <a:spcPct val="80000"/>
              </a:lnSpc>
              <a:spcBef>
                <a:spcPct val="50000"/>
              </a:spcBef>
              <a:buClr>
                <a:schemeClr val="bg2"/>
              </a:buClr>
              <a:buSzPct val="70000"/>
              <a:buFont typeface="Wingdings" pitchFamily="2" charset="2"/>
              <a:buNone/>
            </a:pPr>
            <a:r>
              <a:rPr lang="en-US" sz="2800" b="1">
                <a:cs typeface="Times New Roman" pitchFamily="18" charset="0"/>
              </a:rPr>
              <a:t>x2= x1 + (v1*Δt) </a:t>
            </a:r>
          </a:p>
          <a:p>
            <a:pPr lvl="1">
              <a:lnSpc>
                <a:spcPct val="80000"/>
              </a:lnSpc>
              <a:spcBef>
                <a:spcPct val="50000"/>
              </a:spcBef>
              <a:buClr>
                <a:schemeClr val="bg2"/>
              </a:buClr>
              <a:buSzPct val="70000"/>
              <a:buFont typeface="Wingdings" pitchFamily="2" charset="2"/>
              <a:buNone/>
            </a:pPr>
            <a:r>
              <a:rPr lang="en-US" sz="2800" b="1">
                <a:cs typeface="Times New Roman" pitchFamily="18" charset="0"/>
              </a:rPr>
              <a:t>v2= v1 - (g*Δt)</a:t>
            </a:r>
          </a:p>
          <a:p>
            <a:pPr lvl="1">
              <a:lnSpc>
                <a:spcPct val="50000"/>
              </a:lnSpc>
              <a:spcBef>
                <a:spcPct val="50000"/>
              </a:spcBef>
              <a:buClr>
                <a:schemeClr val="bg2"/>
              </a:buClr>
              <a:buSzPct val="70000"/>
              <a:buFont typeface="Wingdings" pitchFamily="2" charset="2"/>
              <a:buNone/>
            </a:pPr>
            <a:r>
              <a:rPr lang="en-US" sz="2800" b="1">
                <a:cs typeface="Times New Roman" pitchFamily="18" charset="0"/>
              </a:rPr>
              <a:t>          …</a:t>
            </a:r>
          </a:p>
        </p:txBody>
      </p:sp>
    </p:spTree>
    <p:extLst>
      <p:ext uri="{BB962C8B-B14F-4D97-AF65-F5344CB8AC3E}">
        <p14:creationId xmlns:p14="http://schemas.microsoft.com/office/powerpoint/2010/main" val="31860585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descr="Large confetti"/>
          <p:cNvSpPr>
            <a:spLocks noGrp="1" noChangeArrowheads="1"/>
          </p:cNvSpPr>
          <p:nvPr>
            <p:ph type="title"/>
          </p:nvPr>
        </p:nvSpPr>
        <p:spPr>
          <a:xfrm>
            <a:off x="247627" y="215924"/>
            <a:ext cx="7772400" cy="766715"/>
          </a:xfrm>
        </p:spPr>
        <p:txBody>
          <a:bodyPr/>
          <a:lstStyle/>
          <a:p>
            <a:pPr eaLnBrk="1" hangingPunct="1"/>
            <a:r>
              <a:rPr lang="en-US" b="1" dirty="0" smtClean="0"/>
              <a:t>Computational Model</a:t>
            </a:r>
          </a:p>
        </p:txBody>
      </p:sp>
      <p:sp>
        <p:nvSpPr>
          <p:cNvPr id="20483" name="Rectangle 3"/>
          <p:cNvSpPr>
            <a:spLocks noGrp="1" noChangeArrowheads="1"/>
          </p:cNvSpPr>
          <p:nvPr>
            <p:ph type="body" sz="half" idx="1"/>
          </p:nvPr>
        </p:nvSpPr>
        <p:spPr>
          <a:xfrm>
            <a:off x="208128" y="1130489"/>
            <a:ext cx="4582236" cy="4342263"/>
          </a:xfrm>
        </p:spPr>
        <p:txBody>
          <a:bodyPr/>
          <a:lstStyle/>
          <a:p>
            <a:pPr eaLnBrk="1" hangingPunct="1">
              <a:spcAft>
                <a:spcPct val="60000"/>
              </a:spcAft>
              <a:buFontTx/>
              <a:buNone/>
            </a:pPr>
            <a:r>
              <a:rPr lang="en-US" b="1" dirty="0" smtClean="0"/>
              <a:t>     </a:t>
            </a:r>
            <a:r>
              <a:rPr lang="en-US" b="1" i="1" dirty="0" smtClean="0"/>
              <a:t>Translate</a:t>
            </a:r>
            <a:r>
              <a:rPr lang="en-US" b="1" dirty="0" smtClean="0"/>
              <a:t> </a:t>
            </a:r>
            <a:r>
              <a:rPr lang="en-US" dirty="0" smtClean="0">
                <a:sym typeface="Wingdings" pitchFamily="2" charset="2"/>
              </a:rPr>
              <a:t></a:t>
            </a:r>
            <a:r>
              <a:rPr lang="en-US" dirty="0" smtClean="0"/>
              <a:t> </a:t>
            </a:r>
            <a:r>
              <a:rPr lang="en-US" b="1" i="1" dirty="0" smtClean="0"/>
              <a:t>Computational Model                             </a:t>
            </a:r>
          </a:p>
          <a:p>
            <a:pPr marL="95250" indent="0" eaLnBrk="1" hangingPunct="1">
              <a:spcAft>
                <a:spcPct val="60000"/>
              </a:spcAft>
              <a:buFontTx/>
              <a:buNone/>
            </a:pPr>
            <a:r>
              <a:rPr lang="en-US" dirty="0" smtClean="0"/>
              <a:t>Change </a:t>
            </a:r>
            <a:r>
              <a:rPr lang="en-US" i="1" dirty="0" smtClean="0"/>
              <a:t>Mathematical Model</a:t>
            </a:r>
            <a:r>
              <a:rPr lang="en-US" dirty="0" smtClean="0"/>
              <a:t> into a form suitable for computational solution.</a:t>
            </a:r>
          </a:p>
          <a:p>
            <a:pPr eaLnBrk="1" hangingPunct="1">
              <a:spcAft>
                <a:spcPct val="60000"/>
              </a:spcAft>
            </a:pPr>
            <a:r>
              <a:rPr lang="en-US" dirty="0" smtClean="0"/>
              <a:t>Existence of unique solution</a:t>
            </a:r>
          </a:p>
          <a:p>
            <a:pPr eaLnBrk="1" hangingPunct="1">
              <a:spcAft>
                <a:spcPct val="60000"/>
              </a:spcAft>
            </a:pPr>
            <a:r>
              <a:rPr lang="en-GB" dirty="0" smtClean="0"/>
              <a:t>Choice of the numerical method</a:t>
            </a:r>
          </a:p>
          <a:p>
            <a:pPr eaLnBrk="1" hangingPunct="1">
              <a:spcAft>
                <a:spcPct val="60000"/>
              </a:spcAft>
            </a:pPr>
            <a:r>
              <a:rPr lang="en-GB" dirty="0" smtClean="0"/>
              <a:t>Choice of the algorithm</a:t>
            </a:r>
          </a:p>
          <a:p>
            <a:pPr eaLnBrk="1" hangingPunct="1">
              <a:spcAft>
                <a:spcPct val="60000"/>
              </a:spcAft>
            </a:pPr>
            <a:r>
              <a:rPr lang="en-GB" dirty="0" smtClean="0"/>
              <a:t>Software</a:t>
            </a:r>
            <a:endParaRPr lang="en-US" dirty="0" smtClean="0"/>
          </a:p>
        </p:txBody>
      </p:sp>
      <p:pic>
        <p:nvPicPr>
          <p:cNvPr id="20484" name="Picture 7" descr="Computational Mode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40490" y="1473928"/>
            <a:ext cx="3995215" cy="36712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7920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Large confetti"/>
          <p:cNvSpPr>
            <a:spLocks noGrp="1" noChangeArrowheads="1"/>
          </p:cNvSpPr>
          <p:nvPr>
            <p:ph type="title"/>
          </p:nvPr>
        </p:nvSpPr>
        <p:spPr>
          <a:xfrm>
            <a:off x="220331" y="174981"/>
            <a:ext cx="7772400" cy="780362"/>
          </a:xfrm>
        </p:spPr>
        <p:txBody>
          <a:bodyPr/>
          <a:lstStyle/>
          <a:p>
            <a:pPr eaLnBrk="1" hangingPunct="1"/>
            <a:r>
              <a:rPr lang="en-US" b="1" dirty="0" smtClean="0"/>
              <a:t>Computational Model</a:t>
            </a:r>
          </a:p>
        </p:txBody>
      </p:sp>
      <p:sp>
        <p:nvSpPr>
          <p:cNvPr id="21507" name="Rectangle 3"/>
          <p:cNvSpPr>
            <a:spLocks noGrp="1" noChangeArrowheads="1"/>
          </p:cNvSpPr>
          <p:nvPr>
            <p:ph type="body" sz="half" idx="1"/>
          </p:nvPr>
        </p:nvSpPr>
        <p:spPr>
          <a:xfrm>
            <a:off x="194481" y="1212376"/>
            <a:ext cx="5278272" cy="4419600"/>
          </a:xfrm>
        </p:spPr>
        <p:txBody>
          <a:bodyPr/>
          <a:lstStyle/>
          <a:p>
            <a:pPr marL="179388" indent="-165100" eaLnBrk="1" hangingPunct="1">
              <a:spcAft>
                <a:spcPct val="60000"/>
              </a:spcAft>
              <a:buFontTx/>
              <a:buNone/>
            </a:pPr>
            <a:r>
              <a:rPr lang="en-US" sz="1600" b="1" dirty="0" smtClean="0"/>
              <a:t>  </a:t>
            </a:r>
            <a:r>
              <a:rPr lang="en-US" b="1" i="1" dirty="0" smtClean="0"/>
              <a:t>Translate</a:t>
            </a:r>
            <a:r>
              <a:rPr lang="en-US" b="1" dirty="0" smtClean="0"/>
              <a:t> </a:t>
            </a:r>
            <a:r>
              <a:rPr lang="en-US" dirty="0" smtClean="0">
                <a:sym typeface="Wingdings" pitchFamily="2" charset="2"/>
              </a:rPr>
              <a:t></a:t>
            </a:r>
            <a:r>
              <a:rPr lang="en-US" dirty="0" smtClean="0"/>
              <a:t> </a:t>
            </a:r>
            <a:r>
              <a:rPr lang="en-US" b="1" i="1" dirty="0" smtClean="0"/>
              <a:t>Computational Model</a:t>
            </a:r>
            <a:r>
              <a:rPr lang="en-US" dirty="0" smtClean="0"/>
              <a:t>:</a:t>
            </a:r>
            <a:r>
              <a:rPr lang="en-US" sz="2800" dirty="0" smtClean="0"/>
              <a:t>  </a:t>
            </a:r>
          </a:p>
          <a:p>
            <a:pPr marL="179388" indent="-1588" eaLnBrk="1" hangingPunct="1">
              <a:spcAft>
                <a:spcPct val="60000"/>
              </a:spcAft>
              <a:buFontTx/>
              <a:buNone/>
            </a:pPr>
            <a:r>
              <a:rPr lang="en-US" dirty="0" smtClean="0"/>
              <a:t>Change </a:t>
            </a:r>
            <a:r>
              <a:rPr lang="en-US" i="1" dirty="0" smtClean="0"/>
              <a:t>Mathematical Model</a:t>
            </a:r>
            <a:r>
              <a:rPr lang="en-US" dirty="0" smtClean="0"/>
              <a:t> into a form suitable for computational solution.</a:t>
            </a:r>
          </a:p>
          <a:p>
            <a:pPr marL="179388" indent="-165100" eaLnBrk="1" hangingPunct="1">
              <a:spcBef>
                <a:spcPct val="50000"/>
              </a:spcBef>
              <a:spcAft>
                <a:spcPct val="60000"/>
              </a:spcAft>
              <a:buFontTx/>
              <a:buNone/>
            </a:pPr>
            <a:r>
              <a:rPr lang="en-US" sz="2000" dirty="0" smtClean="0"/>
              <a:t>  </a:t>
            </a:r>
            <a:r>
              <a:rPr lang="en-US" sz="2800" dirty="0" smtClean="0"/>
              <a:t>Computational models include software such as Matlab, Excel, or Mathematica, or languages such as Fortran, C, C++, or Java.</a:t>
            </a:r>
          </a:p>
        </p:txBody>
      </p:sp>
      <p:pic>
        <p:nvPicPr>
          <p:cNvPr id="21508" name="Picture 4" descr="Computational Mode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616221" y="1450075"/>
            <a:ext cx="3308278" cy="30400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93904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temporary">
  <a:themeElements>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ntemporary">
  <a:themeElements>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2.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1422A4A-5F08-4D00-BACA-062F1E646575}">
  <ds:schemaRefs>
    <ds:schemaRef ds:uri="http://schemas.microsoft.com/office/2006/documentManagement/type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21241</TotalTime>
  <Words>6378</Words>
  <Application>Microsoft Office PowerPoint</Application>
  <PresentationFormat>On-screen Show (4:3)</PresentationFormat>
  <Paragraphs>1204</Paragraphs>
  <Slides>106</Slides>
  <Notes>23</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106</vt:i4>
      </vt:variant>
    </vt:vector>
  </HeadingPairs>
  <TitlesOfParts>
    <vt:vector size="112" baseType="lpstr">
      <vt:lpstr>Rio Tinto Innovation Centre</vt:lpstr>
      <vt:lpstr>Contemporary</vt:lpstr>
      <vt:lpstr>1_Contemporary</vt:lpstr>
      <vt:lpstr>Clip</vt:lpstr>
      <vt:lpstr>Equation</vt:lpstr>
      <vt:lpstr>Document</vt:lpstr>
      <vt:lpstr>Regression Modeling Basics</vt:lpstr>
      <vt:lpstr>Regression models</vt:lpstr>
      <vt:lpstr>Examples</vt:lpstr>
      <vt:lpstr>Example</vt:lpstr>
      <vt:lpstr>PROCEDURE FOR CONSTRUCTION OF A REGRESSION MODEL</vt:lpstr>
      <vt:lpstr>Regression Model Description </vt:lpstr>
      <vt:lpstr>THE LEAST-SQUARES CRITERIA FOR GOODNESS-OF-FIT</vt:lpstr>
      <vt:lpstr>GOODNESS-OF-FIT</vt:lpstr>
      <vt:lpstr>GOODNESS-OF-FIT</vt:lpstr>
      <vt:lpstr>GOODNESS-OF-FIT</vt:lpstr>
      <vt:lpstr>GOODNESS-OF-FIT</vt:lpstr>
      <vt:lpstr>GOODNESS-OF-FIT</vt:lpstr>
      <vt:lpstr>THE REGRESSION MODEL</vt:lpstr>
      <vt:lpstr>THE REGRESSION MODEL</vt:lpstr>
      <vt:lpstr>THE REGRESSION MODEL</vt:lpstr>
      <vt:lpstr>THE REGRESSION MODEL</vt:lpstr>
      <vt:lpstr>THE REGRESSION MODEL</vt:lpstr>
      <vt:lpstr>THE REGRESSION MODEL</vt:lpstr>
      <vt:lpstr>THE REGRESSION MODEL</vt:lpstr>
      <vt:lpstr>GOODNESS-OF-FIT</vt:lpstr>
      <vt:lpstr>THE REGRESSION MODEL</vt:lpstr>
      <vt:lpstr>THE STANDARD ERROR OF ESTIMATE </vt:lpstr>
      <vt:lpstr>Conditional distribution</vt:lpstr>
      <vt:lpstr>Conditional distribution</vt:lpstr>
      <vt:lpstr>Conditional distribution</vt:lpstr>
      <vt:lpstr>INTERVAL ESTIMATES</vt:lpstr>
      <vt:lpstr>INTERVAL ESTIMATES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SYSTEM</vt:lpstr>
      <vt:lpstr>WHY &amp; HOW TO STUDY A SYSTEM</vt:lpstr>
      <vt:lpstr>MATHEMATICAL MODEL</vt:lpstr>
      <vt:lpstr>PowerPoint Presentation</vt:lpstr>
      <vt:lpstr>STOCHASTIC MODELS</vt:lpstr>
      <vt:lpstr>CLASSIFICATION OF SIMULATION MODELS</vt:lpstr>
      <vt:lpstr>HOW TO SIMULATE</vt:lpstr>
      <vt:lpstr>ADVANTAGES OF SIMULATION</vt:lpstr>
      <vt:lpstr>DISADVANTAGES OF SIMULATION</vt:lpstr>
      <vt:lpstr>STEPS IN A SIMULATION STUDY</vt:lpstr>
      <vt:lpstr>PROBLEM FORMULATION</vt:lpstr>
      <vt:lpstr>SETTING OF OBJECTIVES &amp; PROJECT PLAN </vt:lpstr>
      <vt:lpstr>STEPS IN A SIMULATION STUDY</vt:lpstr>
      <vt:lpstr>MODEL CONCEPTUALIZATION</vt:lpstr>
      <vt:lpstr>CONCEPTUAL MODEL</vt:lpstr>
      <vt:lpstr>LEVELS OF DETAIL</vt:lpstr>
      <vt:lpstr>PowerPoint Presentation</vt:lpstr>
      <vt:lpstr>COMPONENTS OF A SYSTEM</vt:lpstr>
      <vt:lpstr>COMPONENTS OF A SYSTEM</vt:lpstr>
      <vt:lpstr>COMPONENTS OF A SYSTEM</vt:lpstr>
      <vt:lpstr>COMPONENTS OF A SYSTEM</vt:lpstr>
      <vt:lpstr>COMPONENTS OF A SYSTEM</vt:lpstr>
      <vt:lpstr>COMPONENTS OF A SYSTEM</vt:lpstr>
      <vt:lpstr>COMPONENTS OF A SYSTEM</vt:lpstr>
      <vt:lpstr>LOGICAL (FLOWCHART) MODEL</vt:lpstr>
      <vt:lpstr>STEPS IN A SIMULATION STUDY</vt:lpstr>
      <vt:lpstr>DATA COLLECTION &amp; ANALYSIS</vt:lpstr>
      <vt:lpstr>STEPS IN A SIMULATION STUDY</vt:lpstr>
      <vt:lpstr>MODEL TRANSLATION</vt:lpstr>
      <vt:lpstr>ARENA EXAMPLE</vt:lpstr>
      <vt:lpstr>JAVA EXAMPLE</vt:lpstr>
      <vt:lpstr>STEPS IN A SIMULATION STUDY</vt:lpstr>
      <vt:lpstr>VERIFICATION AND VALIDATION</vt:lpstr>
      <vt:lpstr>VERIFICATION AND VALIDATION</vt:lpstr>
      <vt:lpstr>STEPS IN A SIMULATION STUDY</vt:lpstr>
      <vt:lpstr>EXPERIMENTAL DESIGN</vt:lpstr>
      <vt:lpstr> ANALYSIS OF RESULTS </vt:lpstr>
      <vt:lpstr>STEPS IN A SIMULATION STUDY</vt:lpstr>
      <vt:lpstr> DOCUMENTATION &amp; REPORTING </vt:lpstr>
      <vt:lpstr> IMPLEMENTATION </vt:lpstr>
      <vt:lpstr>Model</vt:lpstr>
      <vt:lpstr>Types of Models</vt:lpstr>
      <vt:lpstr>What is Mathematical Model?</vt:lpstr>
      <vt:lpstr>Classification of Mathematical Models</vt:lpstr>
      <vt:lpstr>Black Box Model</vt:lpstr>
      <vt:lpstr>Grey Box Model</vt:lpstr>
      <vt:lpstr>White Box Model</vt:lpstr>
      <vt:lpstr>Mathematical Modelling Basics</vt:lpstr>
      <vt:lpstr>Why Modeling?</vt:lpstr>
      <vt:lpstr>Mathematical Modeling?</vt:lpstr>
      <vt:lpstr>Mathematical Modeling</vt:lpstr>
      <vt:lpstr>Mathematical Modeling</vt:lpstr>
      <vt:lpstr>Mathematical Modeling</vt:lpstr>
      <vt:lpstr>Example: Industry </vt:lpstr>
      <vt:lpstr>Example: Climate Modeling</vt:lpstr>
      <vt:lpstr>Mathematical Modeling Process</vt:lpstr>
      <vt:lpstr>Real World Problem</vt:lpstr>
      <vt:lpstr>Example: Falling Rock</vt:lpstr>
      <vt:lpstr>Working Model</vt:lpstr>
      <vt:lpstr>Example: Falling Rock</vt:lpstr>
      <vt:lpstr>Mathematical Model</vt:lpstr>
      <vt:lpstr>Example: Falling Rock</vt:lpstr>
      <vt:lpstr>Computational Model</vt:lpstr>
      <vt:lpstr>Computational Model</vt:lpstr>
      <vt:lpstr>Example: Falling Rock</vt:lpstr>
      <vt:lpstr>Example: Falling Rock</vt:lpstr>
      <vt:lpstr>Results/Conclusions</vt:lpstr>
      <vt:lpstr>PowerPoint Presentation</vt:lpstr>
      <vt:lpstr>Real World Problem</vt:lpstr>
      <vt:lpstr>Example: Falling Rock</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Pradeep Bilurkar</cp:lastModifiedBy>
  <cp:revision>1711</cp:revision>
  <cp:lastPrinted>2014-01-17T04:47:16Z</cp:lastPrinted>
  <dcterms:created xsi:type="dcterms:W3CDTF">2012-03-23T09:17:32Z</dcterms:created>
  <dcterms:modified xsi:type="dcterms:W3CDTF">2015-03-23T10:27:33Z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