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6"/>
  </p:notesMasterIdLst>
  <p:handoutMasterIdLst>
    <p:handoutMasterId r:id="rId37"/>
  </p:handoutMasterIdLst>
  <p:sldIdLst>
    <p:sldId id="356" r:id="rId5"/>
    <p:sldId id="438" r:id="rId6"/>
    <p:sldId id="429" r:id="rId7"/>
    <p:sldId id="430" r:id="rId8"/>
    <p:sldId id="431" r:id="rId9"/>
    <p:sldId id="432" r:id="rId10"/>
    <p:sldId id="410" r:id="rId11"/>
    <p:sldId id="413" r:id="rId12"/>
    <p:sldId id="414" r:id="rId13"/>
    <p:sldId id="433" r:id="rId14"/>
    <p:sldId id="434" r:id="rId15"/>
    <p:sldId id="437" r:id="rId16"/>
    <p:sldId id="435" r:id="rId17"/>
    <p:sldId id="436" r:id="rId18"/>
    <p:sldId id="423" r:id="rId19"/>
    <p:sldId id="424" r:id="rId20"/>
    <p:sldId id="425" r:id="rId21"/>
    <p:sldId id="426" r:id="rId22"/>
    <p:sldId id="427" r:id="rId23"/>
    <p:sldId id="428" r:id="rId24"/>
    <p:sldId id="411" r:id="rId25"/>
    <p:sldId id="412" r:id="rId26"/>
    <p:sldId id="422" r:id="rId27"/>
    <p:sldId id="409" r:id="rId28"/>
    <p:sldId id="415" r:id="rId29"/>
    <p:sldId id="416" r:id="rId30"/>
    <p:sldId id="417" r:id="rId31"/>
    <p:sldId id="418" r:id="rId32"/>
    <p:sldId id="419" r:id="rId33"/>
    <p:sldId id="420" r:id="rId34"/>
    <p:sldId id="42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B"/>
    <a:srgbClr val="E6E8F2"/>
    <a:srgbClr val="00A1E4"/>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75" d="100"/>
          <a:sy n="75" d="100"/>
        </p:scale>
        <p:origin x="-1254" y="-72"/>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8/24/2016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8/24/2016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3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53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8/24/2016</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44473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6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74"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75"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9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9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72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72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4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4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7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7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9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9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14" name="think-cell Slide" r:id="rId24" imgW="360" imgH="360" progId="">
                  <p:embed/>
                </p:oleObj>
              </mc:Choice>
              <mc:Fallback>
                <p:oleObj name="think-cell Slide" r:id="rId24" imgW="360" imgH="36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6"/>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7"/>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8"/>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19"/>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0"/>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1"/>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2"/>
            </p:custDataLst>
          </p:nvPr>
        </p:nvPicPr>
        <p:blipFill>
          <a:blip r:embed="rId26">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iming>
    <p:tnLst>
      <p:par>
        <p:cTn id="1" dur="indefinite" restart="never" nodeType="tmRoot"/>
      </p:par>
    </p:tnLst>
  </p:timing>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11.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5" Type="http://schemas.openxmlformats.org/officeDocument/2006/relationships/image" Target="../media/image29.emf"/><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5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itle 2"/>
          <p:cNvSpPr>
            <a:spLocks noGrp="1"/>
          </p:cNvSpPr>
          <p:nvPr>
            <p:ph type="ctrTitle"/>
          </p:nvPr>
        </p:nvSpPr>
        <p:spPr>
          <a:xfrm>
            <a:off x="88900" y="2730500"/>
            <a:ext cx="4191400" cy="838200"/>
          </a:xfrm>
        </p:spPr>
        <p:txBody>
          <a:bodyPr/>
          <a:lstStyle/>
          <a:p>
            <a:r>
              <a:rPr lang="en-US" dirty="0" smtClean="0"/>
              <a:t>Bayesian Theorem</a:t>
            </a:r>
            <a:endParaRPr lang="en-IN" dirty="0"/>
          </a:p>
        </p:txBody>
      </p:sp>
    </p:spTree>
    <p:extLst>
      <p:ext uri="{BB962C8B-B14F-4D97-AF65-F5344CB8AC3E}">
        <p14:creationId xmlns:p14="http://schemas.microsoft.com/office/powerpoint/2010/main" val="997299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Deriving Bayes' </a:t>
            </a:r>
            <a:r>
              <a:rPr lang="en-IN" dirty="0" smtClean="0"/>
              <a:t>Theorem</a:t>
            </a:r>
            <a:endParaRPr lang="en-IN"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4" y="1168400"/>
            <a:ext cx="7235825"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2514600"/>
            <a:ext cx="895349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105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Rule </a:t>
            </a:r>
            <a:endParaRPr lang="en-IN" dirty="0"/>
          </a:p>
        </p:txBody>
      </p:sp>
      <p:grpSp>
        <p:nvGrpSpPr>
          <p:cNvPr id="9" name="Group 8"/>
          <p:cNvGrpSpPr/>
          <p:nvPr/>
        </p:nvGrpSpPr>
        <p:grpSpPr>
          <a:xfrm>
            <a:off x="289662" y="5757058"/>
            <a:ext cx="7059613" cy="516744"/>
            <a:chOff x="471487" y="5504935"/>
            <a:chExt cx="7059613" cy="516744"/>
          </a:xfrm>
        </p:grpSpPr>
        <p:sp>
          <p:nvSpPr>
            <p:cNvPr id="3" name="Rectangle 2"/>
            <p:cNvSpPr/>
            <p:nvPr/>
          </p:nvSpPr>
          <p:spPr>
            <a:xfrm>
              <a:off x="471487" y="5504935"/>
              <a:ext cx="3236784" cy="369332"/>
            </a:xfrm>
            <a:prstGeom prst="rect">
              <a:avLst/>
            </a:prstGeom>
          </p:spPr>
          <p:txBody>
            <a:bodyPr wrap="none">
              <a:spAutoFit/>
            </a:bodyPr>
            <a:lstStyle/>
            <a:p>
              <a:r>
                <a:rPr lang="en-IN" dirty="0"/>
                <a:t>The factor that relates the two</a:t>
              </a:r>
            </a:p>
          </p:txBody>
        </p:sp>
        <p:pic>
          <p:nvPicPr>
            <p:cNvPr id="1434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871" y="5504935"/>
              <a:ext cx="749429" cy="51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25149" y="5504935"/>
              <a:ext cx="3005951" cy="369332"/>
            </a:xfrm>
            <a:prstGeom prst="rect">
              <a:avLst/>
            </a:prstGeom>
          </p:spPr>
          <p:txBody>
            <a:bodyPr wrap="none">
              <a:spAutoFit/>
            </a:bodyPr>
            <a:lstStyle/>
            <a:p>
              <a:r>
                <a:rPr lang="en-IN" dirty="0"/>
                <a:t>is called the </a:t>
              </a:r>
              <a:r>
                <a:rPr lang="en-IN" dirty="0">
                  <a:solidFill>
                    <a:srgbClr val="FF0000"/>
                  </a:solidFill>
                </a:rPr>
                <a:t>likelihood ratio</a:t>
              </a:r>
              <a:r>
                <a:rPr lang="en-IN" dirty="0"/>
                <a:t>.</a:t>
              </a:r>
            </a:p>
          </p:txBody>
        </p:sp>
      </p:grpSp>
      <p:grpSp>
        <p:nvGrpSpPr>
          <p:cNvPr id="6" name="Group 5"/>
          <p:cNvGrpSpPr/>
          <p:nvPr/>
        </p:nvGrpSpPr>
        <p:grpSpPr>
          <a:xfrm>
            <a:off x="238862" y="3969266"/>
            <a:ext cx="8130438" cy="404049"/>
            <a:chOff x="238862" y="3613666"/>
            <a:chExt cx="8130438" cy="404049"/>
          </a:xfrm>
        </p:grpSpPr>
        <p:sp>
          <p:nvSpPr>
            <p:cNvPr id="5" name="Rectangle 4"/>
            <p:cNvSpPr/>
            <p:nvPr/>
          </p:nvSpPr>
          <p:spPr>
            <a:xfrm>
              <a:off x="238862" y="3613666"/>
              <a:ext cx="7796214" cy="369332"/>
            </a:xfrm>
            <a:prstGeom prst="rect">
              <a:avLst/>
            </a:prstGeom>
          </p:spPr>
          <p:txBody>
            <a:bodyPr wrap="square">
              <a:spAutoFit/>
            </a:bodyPr>
            <a:lstStyle/>
            <a:p>
              <a:r>
                <a:rPr lang="en-IN" dirty="0"/>
                <a:t>This relates the probability of the hypothesis before getting the evidence</a:t>
              </a:r>
            </a:p>
          </p:txBody>
        </p:sp>
        <p:pic>
          <p:nvPicPr>
            <p:cNvPr id="143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401" y="3613667"/>
              <a:ext cx="654899" cy="40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280191" y="4402155"/>
            <a:ext cx="7520047" cy="381794"/>
            <a:chOff x="280191" y="4033855"/>
            <a:chExt cx="7520047" cy="381794"/>
          </a:xfrm>
        </p:grpSpPr>
        <p:pic>
          <p:nvPicPr>
            <p:cNvPr id="143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033855"/>
              <a:ext cx="1094638" cy="381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80191" y="4046317"/>
              <a:ext cx="6425409" cy="369332"/>
            </a:xfrm>
            <a:prstGeom prst="rect">
              <a:avLst/>
            </a:prstGeom>
          </p:spPr>
          <p:txBody>
            <a:bodyPr wrap="square">
              <a:spAutoFit/>
            </a:bodyPr>
            <a:lstStyle/>
            <a:p>
              <a:r>
                <a:rPr lang="en-IN" dirty="0"/>
                <a:t>to the probability of the hypothesis after getting the evidence,</a:t>
              </a:r>
            </a:p>
          </p:txBody>
        </p:sp>
      </p:grpSp>
      <p:grpSp>
        <p:nvGrpSpPr>
          <p:cNvPr id="11" name="Group 10"/>
          <p:cNvGrpSpPr/>
          <p:nvPr/>
        </p:nvGrpSpPr>
        <p:grpSpPr>
          <a:xfrm>
            <a:off x="238862" y="4822049"/>
            <a:ext cx="6085738" cy="369332"/>
            <a:chOff x="238862" y="4415649"/>
            <a:chExt cx="6085738" cy="369332"/>
          </a:xfrm>
        </p:grpSpPr>
        <p:sp>
          <p:nvSpPr>
            <p:cNvPr id="10" name="Rectangle 9"/>
            <p:cNvSpPr/>
            <p:nvPr/>
          </p:nvSpPr>
          <p:spPr>
            <a:xfrm>
              <a:off x="238862" y="4415649"/>
              <a:ext cx="6085738" cy="369332"/>
            </a:xfrm>
            <a:prstGeom prst="rect">
              <a:avLst/>
            </a:prstGeom>
          </p:spPr>
          <p:txBody>
            <a:bodyPr wrap="square">
              <a:spAutoFit/>
            </a:bodyPr>
            <a:lstStyle/>
            <a:p>
              <a:r>
                <a:rPr lang="en-IN" dirty="0"/>
                <a:t> For this reason</a:t>
              </a:r>
              <a:r>
                <a:rPr lang="en-IN" dirty="0" smtClean="0"/>
                <a:t>,             is </a:t>
              </a:r>
              <a:r>
                <a:rPr lang="en-IN" dirty="0"/>
                <a:t>called the </a:t>
              </a:r>
              <a:r>
                <a:rPr lang="en-IN" dirty="0">
                  <a:solidFill>
                    <a:srgbClr val="FF0000"/>
                  </a:solidFill>
                </a:rPr>
                <a:t>prior probability</a:t>
              </a:r>
              <a:r>
                <a:rPr lang="en-IN" dirty="0"/>
                <a:t>,</a:t>
              </a:r>
            </a:p>
          </p:txBody>
        </p:sp>
        <p:pic>
          <p:nvPicPr>
            <p:cNvPr id="1435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052" y="4469343"/>
              <a:ext cx="581148" cy="28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242091" y="5290575"/>
            <a:ext cx="5224014" cy="404011"/>
            <a:chOff x="279400" y="4981326"/>
            <a:chExt cx="5224014" cy="404011"/>
          </a:xfrm>
        </p:grpSpPr>
        <p:sp>
          <p:nvSpPr>
            <p:cNvPr id="12" name="Rectangle 11"/>
            <p:cNvSpPr/>
            <p:nvPr/>
          </p:nvSpPr>
          <p:spPr>
            <a:xfrm>
              <a:off x="279400" y="4981326"/>
              <a:ext cx="774571" cy="369332"/>
            </a:xfrm>
            <a:prstGeom prst="rect">
              <a:avLst/>
            </a:prstGeom>
          </p:spPr>
          <p:txBody>
            <a:bodyPr wrap="none">
              <a:spAutoFit/>
            </a:bodyPr>
            <a:lstStyle/>
            <a:p>
              <a:r>
                <a:rPr lang="en-IN" dirty="0"/>
                <a:t> while</a:t>
              </a:r>
            </a:p>
          </p:txBody>
        </p:sp>
        <p:sp>
          <p:nvSpPr>
            <p:cNvPr id="13" name="Rectangle 12"/>
            <p:cNvSpPr/>
            <p:nvPr/>
          </p:nvSpPr>
          <p:spPr>
            <a:xfrm>
              <a:off x="1958854" y="4981326"/>
              <a:ext cx="3544560" cy="369332"/>
            </a:xfrm>
            <a:prstGeom prst="rect">
              <a:avLst/>
            </a:prstGeom>
          </p:spPr>
          <p:txBody>
            <a:bodyPr wrap="none">
              <a:spAutoFit/>
            </a:bodyPr>
            <a:lstStyle/>
            <a:p>
              <a:r>
                <a:rPr lang="en-IN" dirty="0"/>
                <a:t> is called the </a:t>
              </a:r>
              <a:r>
                <a:rPr lang="en-IN" dirty="0">
                  <a:solidFill>
                    <a:srgbClr val="FF0000"/>
                  </a:solidFill>
                </a:rPr>
                <a:t>posterior probability</a:t>
              </a:r>
            </a:p>
          </p:txBody>
        </p:sp>
        <p:pic>
          <p:nvPicPr>
            <p:cNvPr id="1435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071" y="5006726"/>
              <a:ext cx="904883" cy="37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Rectangle 14"/>
          <p:cNvSpPr/>
          <p:nvPr/>
        </p:nvSpPr>
        <p:spPr>
          <a:xfrm>
            <a:off x="680570" y="1218337"/>
            <a:ext cx="8120529" cy="1200329"/>
          </a:xfrm>
          <a:prstGeom prst="rect">
            <a:avLst/>
          </a:prstGeom>
        </p:spPr>
        <p:txBody>
          <a:bodyPr wrap="square">
            <a:spAutoFit/>
          </a:bodyPr>
          <a:lstStyle/>
          <a:p>
            <a:r>
              <a:rPr lang="en-IN" dirty="0"/>
              <a:t>While this is an equation that applies to any probability distribution over events  and , it has a particularly nice interpretation in the case where </a:t>
            </a:r>
            <a:r>
              <a:rPr lang="en-IN" dirty="0" smtClean="0"/>
              <a:t> </a:t>
            </a:r>
            <a:r>
              <a:rPr lang="en-IN" b="1" dirty="0" smtClean="0"/>
              <a:t>A</a:t>
            </a:r>
            <a:r>
              <a:rPr lang="en-IN" dirty="0" smtClean="0"/>
              <a:t>  represents </a:t>
            </a:r>
            <a:r>
              <a:rPr lang="en-IN" b="1" dirty="0" smtClean="0"/>
              <a:t>H</a:t>
            </a:r>
            <a:r>
              <a:rPr lang="en-IN" dirty="0" smtClean="0"/>
              <a:t> a </a:t>
            </a:r>
            <a:r>
              <a:rPr lang="en-IN" dirty="0"/>
              <a:t>hypothesis  and  </a:t>
            </a:r>
            <a:r>
              <a:rPr lang="en-IN" b="1" dirty="0" smtClean="0"/>
              <a:t>B</a:t>
            </a:r>
            <a:r>
              <a:rPr lang="en-IN" dirty="0" smtClean="0"/>
              <a:t> represents  </a:t>
            </a:r>
            <a:r>
              <a:rPr lang="en-IN" b="1" dirty="0" smtClean="0"/>
              <a:t>E</a:t>
            </a:r>
            <a:r>
              <a:rPr lang="en-IN" dirty="0" smtClean="0"/>
              <a:t> some </a:t>
            </a:r>
            <a:r>
              <a:rPr lang="en-IN" dirty="0"/>
              <a:t>observed evidence . In this case, the formula can be written as</a:t>
            </a:r>
          </a:p>
        </p:txBody>
      </p:sp>
      <p:pic>
        <p:nvPicPr>
          <p:cNvPr id="1435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3630" y="2773362"/>
            <a:ext cx="3157169"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Oval Callout 16"/>
          <p:cNvSpPr/>
          <p:nvPr/>
        </p:nvSpPr>
        <p:spPr>
          <a:xfrm>
            <a:off x="6888901" y="3190081"/>
            <a:ext cx="1651000" cy="619014"/>
          </a:xfrm>
          <a:prstGeom prst="wedgeEllipseCallout">
            <a:avLst>
              <a:gd name="adj1" fmla="val -83140"/>
              <a:gd name="adj2" fmla="val -48290"/>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rgbClr val="FF0000"/>
                </a:solidFill>
              </a:rPr>
              <a:t>prior probability</a:t>
            </a:r>
            <a:endParaRPr lang="en-IN" sz="1400" b="1" dirty="0" smtClean="0">
              <a:solidFill>
                <a:srgbClr val="FF0000"/>
              </a:solidFill>
            </a:endParaRPr>
          </a:p>
        </p:txBody>
      </p:sp>
      <p:sp>
        <p:nvSpPr>
          <p:cNvPr id="34" name="Oval Callout 33"/>
          <p:cNvSpPr/>
          <p:nvPr/>
        </p:nvSpPr>
        <p:spPr>
          <a:xfrm>
            <a:off x="1134145" y="3037681"/>
            <a:ext cx="1651000" cy="619014"/>
          </a:xfrm>
          <a:prstGeom prst="wedgeEllipseCallout">
            <a:avLst>
              <a:gd name="adj1" fmla="val 87630"/>
              <a:gd name="adj2" fmla="val -48290"/>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rgbClr val="FF0000"/>
                </a:solidFill>
              </a:rPr>
              <a:t>Posterior </a:t>
            </a:r>
            <a:r>
              <a:rPr lang="en-IN" sz="1400" b="1" dirty="0">
                <a:solidFill>
                  <a:srgbClr val="FF0000"/>
                </a:solidFill>
              </a:rPr>
              <a:t>probability</a:t>
            </a:r>
            <a:endParaRPr lang="en-IN" sz="1400" b="1" dirty="0" smtClean="0">
              <a:solidFill>
                <a:srgbClr val="FF0000"/>
              </a:solidFill>
            </a:endParaRPr>
          </a:p>
        </p:txBody>
      </p:sp>
      <p:sp>
        <p:nvSpPr>
          <p:cNvPr id="35" name="Oval Callout 34"/>
          <p:cNvSpPr/>
          <p:nvPr/>
        </p:nvSpPr>
        <p:spPr>
          <a:xfrm>
            <a:off x="6085737" y="2109159"/>
            <a:ext cx="1651000" cy="619014"/>
          </a:xfrm>
          <a:prstGeom prst="wedgeEllipseCallout">
            <a:avLst>
              <a:gd name="adj1" fmla="val -77755"/>
              <a:gd name="adj2" fmla="val 70706"/>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err="1">
                <a:solidFill>
                  <a:srgbClr val="FF0000"/>
                </a:solidFill>
              </a:rPr>
              <a:t>l</a:t>
            </a:r>
            <a:r>
              <a:rPr lang="en-IN" sz="1400" b="1" dirty="0" err="1" smtClean="0">
                <a:solidFill>
                  <a:srgbClr val="FF0000"/>
                </a:solidFill>
              </a:rPr>
              <a:t>ikehood</a:t>
            </a:r>
            <a:r>
              <a:rPr lang="en-IN" sz="1400" b="1" dirty="0" smtClean="0">
                <a:solidFill>
                  <a:srgbClr val="FF0000"/>
                </a:solidFill>
              </a:rPr>
              <a:t> function</a:t>
            </a:r>
          </a:p>
        </p:txBody>
      </p:sp>
    </p:spTree>
    <p:extLst>
      <p:ext uri="{BB962C8B-B14F-4D97-AF65-F5344CB8AC3E}">
        <p14:creationId xmlns:p14="http://schemas.microsoft.com/office/powerpoint/2010/main" val="4123059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494" y="1214437"/>
            <a:ext cx="729300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630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Paradoxical Problem </a:t>
            </a:r>
            <a:endParaRPr lang="en-IN" dirty="0"/>
          </a:p>
        </p:txBody>
      </p:sp>
      <p:sp>
        <p:nvSpPr>
          <p:cNvPr id="3" name="Rectangle 2"/>
          <p:cNvSpPr/>
          <p:nvPr/>
        </p:nvSpPr>
        <p:spPr>
          <a:xfrm>
            <a:off x="838200" y="1389946"/>
            <a:ext cx="7289800" cy="4524315"/>
          </a:xfrm>
          <a:prstGeom prst="rect">
            <a:avLst/>
          </a:prstGeom>
        </p:spPr>
        <p:txBody>
          <a:bodyPr wrap="square">
            <a:spAutoFit/>
          </a:bodyPr>
          <a:lstStyle/>
          <a:p>
            <a:r>
              <a:rPr lang="en-IN" dirty="0"/>
              <a:t>1. A couple has two children and the older child is a boy. If the probabilities of having a boy or a girl are both , what is the probability that the couple has two boys?</a:t>
            </a:r>
          </a:p>
          <a:p>
            <a:r>
              <a:rPr lang="en-IN" dirty="0"/>
              <a:t>We already know that the older child is a boy. The probability of two boys is equivalent to the probability that the younger child is a boy, which is .</a:t>
            </a:r>
          </a:p>
          <a:p>
            <a:endParaRPr lang="en-IN" dirty="0"/>
          </a:p>
          <a:p>
            <a:r>
              <a:rPr lang="en-IN" dirty="0"/>
              <a:t>2. A couple has two children, one of which is a boy. If the probabilities of having a boy or a girl are both , what is the probability that the couple has two boys?</a:t>
            </a:r>
          </a:p>
          <a:p>
            <a:r>
              <a:rPr lang="en-IN" dirty="0"/>
              <a:t>At first glance, this appears to be asking the same question. We might reason as follows: “We know that one is a boy, so the only question is whether the other one is a boy, and the chances of that being the case are . So again, the answer is .”</a:t>
            </a:r>
          </a:p>
          <a:p>
            <a:endParaRPr lang="en-IN" dirty="0"/>
          </a:p>
          <a:p>
            <a:r>
              <a:rPr lang="en-IN" dirty="0"/>
              <a:t>This makes perfect sense. It also happens to be incorrect.</a:t>
            </a:r>
          </a:p>
        </p:txBody>
      </p:sp>
    </p:spTree>
    <p:extLst>
      <p:ext uri="{BB962C8B-B14F-4D97-AF65-F5344CB8AC3E}">
        <p14:creationId xmlns:p14="http://schemas.microsoft.com/office/powerpoint/2010/main" val="223081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Paradoxical Problem </a:t>
            </a:r>
            <a:r>
              <a:rPr lang="en-US" dirty="0" smtClean="0"/>
              <a:t>  cont..</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377950"/>
            <a:ext cx="37211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2454274"/>
            <a:ext cx="5703887"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79450" y="3207435"/>
            <a:ext cx="7499350" cy="369332"/>
          </a:xfrm>
          <a:prstGeom prst="rect">
            <a:avLst/>
          </a:prstGeom>
        </p:spPr>
        <p:txBody>
          <a:bodyPr wrap="square">
            <a:spAutoFit/>
          </a:bodyPr>
          <a:lstStyle/>
          <a:p>
            <a:r>
              <a:rPr lang="en-IN" dirty="0"/>
              <a:t>The first is computed using the simpler version of Bayes’ theorem:</a:t>
            </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3800474"/>
            <a:ext cx="36830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330" y="4592637"/>
            <a:ext cx="838597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74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Riddle</a:t>
            </a:r>
            <a:endParaRPr lang="en-IN" dirty="0"/>
          </a:p>
        </p:txBody>
      </p:sp>
      <p:sp>
        <p:nvSpPr>
          <p:cNvPr id="3" name="Rectangle 2"/>
          <p:cNvSpPr/>
          <p:nvPr/>
        </p:nvSpPr>
        <p:spPr>
          <a:xfrm>
            <a:off x="330200" y="1253847"/>
            <a:ext cx="8724900" cy="3785652"/>
          </a:xfrm>
          <a:prstGeom prst="rect">
            <a:avLst/>
          </a:prstGeom>
        </p:spPr>
        <p:txBody>
          <a:bodyPr wrap="square">
            <a:spAutoFit/>
          </a:bodyPr>
          <a:lstStyle/>
          <a:p>
            <a:pPr>
              <a:lnSpc>
                <a:spcPct val="150000"/>
              </a:lnSpc>
            </a:pPr>
            <a:r>
              <a:rPr lang="en-IN" sz="1600" dirty="0"/>
              <a:t>A man wakes up in the middle of the night with a splitting headache. He remembers that there are few aspirin bottles in the bathroom. He dizzily stumbles into his bathroom to grab one of the four bottles in the dark and pops a pill from that bottle. An hour later, instead of getting relief from headache, he starts feeling a terrible nausea. Suddenly he realizes that only three of the four bottles in the bathroom contained aspirin and the fourth bottle contained poison.</a:t>
            </a:r>
          </a:p>
          <a:p>
            <a:pPr>
              <a:lnSpc>
                <a:spcPct val="150000"/>
              </a:lnSpc>
            </a:pPr>
            <a:endParaRPr lang="en-IN" sz="1600" dirty="0"/>
          </a:p>
          <a:p>
            <a:pPr>
              <a:lnSpc>
                <a:spcPct val="150000"/>
              </a:lnSpc>
            </a:pPr>
            <a:r>
              <a:rPr lang="en-IN" sz="1600" dirty="0"/>
              <a:t>The tragedy of the situation was that, like poison, aspirin also causes nausea sometimes. The label on the poison bottle said that 75 </a:t>
            </a:r>
            <a:r>
              <a:rPr lang="en-IN" sz="1600" dirty="0" smtClean="0"/>
              <a:t>%t </a:t>
            </a:r>
            <a:r>
              <a:rPr lang="en-IN" sz="1600" dirty="0"/>
              <a:t>people who take the poison will show the nausea symptoms. Whereas the sticker on the aspirin bottle read that only 10 </a:t>
            </a:r>
            <a:r>
              <a:rPr lang="en-IN" sz="1600" dirty="0" smtClean="0"/>
              <a:t>% would </a:t>
            </a:r>
            <a:r>
              <a:rPr lang="en-IN" sz="1600" dirty="0"/>
              <a:t>feel the same symptoms after taking aspirin</a:t>
            </a:r>
            <a:r>
              <a:rPr lang="en-IN" sz="1600" dirty="0" smtClean="0"/>
              <a:t>.</a:t>
            </a:r>
          </a:p>
        </p:txBody>
      </p:sp>
      <p:sp>
        <p:nvSpPr>
          <p:cNvPr id="4" name="Rectangle 3"/>
          <p:cNvSpPr/>
          <p:nvPr/>
        </p:nvSpPr>
        <p:spPr>
          <a:xfrm>
            <a:off x="114300" y="5587662"/>
            <a:ext cx="8940800" cy="584775"/>
          </a:xfrm>
          <a:prstGeom prst="rect">
            <a:avLst/>
          </a:prstGeom>
        </p:spPr>
        <p:txBody>
          <a:bodyPr wrap="square">
            <a:spAutoFit/>
          </a:bodyPr>
          <a:lstStyle/>
          <a:p>
            <a:pPr algn="ctr"/>
            <a:r>
              <a:rPr lang="en-IN" sz="1400" b="1" dirty="0">
                <a:solidFill>
                  <a:srgbClr val="0070C0"/>
                </a:solidFill>
              </a:rPr>
              <a:t>This question is different from – what’s the probability that man took poison before he started getting nausea?  </a:t>
            </a:r>
            <a:r>
              <a:rPr lang="en-IN" sz="1400" b="1" dirty="0" smtClean="0">
                <a:solidFill>
                  <a:srgbClr val="0070C0"/>
                </a:solidFill>
              </a:rPr>
              <a:t>because </a:t>
            </a:r>
            <a:r>
              <a:rPr lang="en-IN" sz="1400" b="1" dirty="0">
                <a:solidFill>
                  <a:srgbClr val="0070C0"/>
                </a:solidFill>
              </a:rPr>
              <a:t>here we have an additional piece of information i.e., the man is experiencing nausea</a:t>
            </a:r>
            <a:r>
              <a:rPr lang="en-IN" dirty="0"/>
              <a:t>.</a:t>
            </a:r>
          </a:p>
        </p:txBody>
      </p:sp>
      <p:sp>
        <p:nvSpPr>
          <p:cNvPr id="5" name="Rectangle 4"/>
          <p:cNvSpPr/>
          <p:nvPr/>
        </p:nvSpPr>
        <p:spPr>
          <a:xfrm>
            <a:off x="1003300" y="5072053"/>
            <a:ext cx="7505700" cy="338554"/>
          </a:xfrm>
          <a:prstGeom prst="rect">
            <a:avLst/>
          </a:prstGeom>
        </p:spPr>
        <p:txBody>
          <a:bodyPr wrap="square">
            <a:spAutoFit/>
          </a:bodyPr>
          <a:lstStyle/>
          <a:p>
            <a:r>
              <a:rPr lang="en-IN" sz="1600" b="1" dirty="0">
                <a:solidFill>
                  <a:srgbClr val="FF0000"/>
                </a:solidFill>
              </a:rPr>
              <a:t>What are the chances that the man took poison pill instead of aspirin?</a:t>
            </a:r>
          </a:p>
        </p:txBody>
      </p:sp>
    </p:spTree>
    <p:extLst>
      <p:ext uri="{BB962C8B-B14F-4D97-AF65-F5344CB8AC3E}">
        <p14:creationId xmlns:p14="http://schemas.microsoft.com/office/powerpoint/2010/main" val="2534930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Analysis </a:t>
            </a:r>
            <a:endParaRPr lang="en-IN" dirty="0"/>
          </a:p>
        </p:txBody>
      </p:sp>
      <p:sp>
        <p:nvSpPr>
          <p:cNvPr id="3" name="Rectangle 2"/>
          <p:cNvSpPr/>
          <p:nvPr/>
        </p:nvSpPr>
        <p:spPr>
          <a:xfrm>
            <a:off x="444500" y="1806378"/>
            <a:ext cx="8674100" cy="4555093"/>
          </a:xfrm>
          <a:prstGeom prst="rect">
            <a:avLst/>
          </a:prstGeom>
        </p:spPr>
        <p:txBody>
          <a:bodyPr wrap="square">
            <a:spAutoFit/>
          </a:bodyPr>
          <a:lstStyle/>
          <a:p>
            <a:r>
              <a:rPr lang="en-IN" sz="1400" b="1" dirty="0"/>
              <a:t>Step 1</a:t>
            </a:r>
          </a:p>
          <a:p>
            <a:r>
              <a:rPr lang="en-IN" sz="1400" dirty="0"/>
              <a:t>Since there were 4 bottles in each case, 1 in 4 men is likely to pick up the poison bottle and 3 in 4 men are likely to pick up the aspirin bottle.</a:t>
            </a:r>
          </a:p>
          <a:p>
            <a:pPr>
              <a:lnSpc>
                <a:spcPct val="50000"/>
              </a:lnSpc>
            </a:pPr>
            <a:endParaRPr lang="en-IN" sz="1400" dirty="0"/>
          </a:p>
          <a:p>
            <a:r>
              <a:rPr lang="en-IN" sz="1400" dirty="0"/>
              <a:t>Number of men who took the poison pill = 100</a:t>
            </a:r>
          </a:p>
          <a:p>
            <a:r>
              <a:rPr lang="en-IN" sz="1400" dirty="0"/>
              <a:t>Number of men who took the aspirin = </a:t>
            </a:r>
            <a:r>
              <a:rPr lang="en-IN" sz="1400" dirty="0" smtClean="0"/>
              <a:t>300</a:t>
            </a:r>
          </a:p>
          <a:p>
            <a:endParaRPr lang="en-IN" sz="1400" dirty="0"/>
          </a:p>
          <a:p>
            <a:r>
              <a:rPr lang="en-IN" sz="1400" b="1" dirty="0"/>
              <a:t>Step 2</a:t>
            </a:r>
          </a:p>
          <a:p>
            <a:r>
              <a:rPr lang="en-IN" sz="1400" dirty="0"/>
              <a:t>Based on the information provided by medical text on the bottle labels, we can say –</a:t>
            </a:r>
          </a:p>
          <a:p>
            <a:pPr>
              <a:lnSpc>
                <a:spcPct val="50000"/>
              </a:lnSpc>
            </a:pPr>
            <a:endParaRPr lang="en-IN" sz="1400" dirty="0"/>
          </a:p>
          <a:p>
            <a:r>
              <a:rPr lang="en-IN" sz="1400" dirty="0"/>
              <a:t>Number of men who took the poison pill and showed the symptoms = 0.75 X 100 = 75 (75% according to the medical text)</a:t>
            </a:r>
          </a:p>
          <a:p>
            <a:r>
              <a:rPr lang="en-IN" sz="1400" dirty="0"/>
              <a:t>Number of men who took the aspirin and showed the symptoms = 0.10 X 300 = 30 (10% according to the medical text</a:t>
            </a:r>
            <a:r>
              <a:rPr lang="en-IN" sz="1400" dirty="0" smtClean="0"/>
              <a:t>)</a:t>
            </a:r>
          </a:p>
          <a:p>
            <a:endParaRPr lang="en-IN" sz="1400" dirty="0"/>
          </a:p>
          <a:p>
            <a:r>
              <a:rPr lang="en-IN" sz="1400" b="1" dirty="0"/>
              <a:t>Step</a:t>
            </a:r>
            <a:r>
              <a:rPr lang="en-IN" sz="1600" b="1" dirty="0"/>
              <a:t> </a:t>
            </a:r>
            <a:r>
              <a:rPr lang="en-IN" sz="1400" b="1" dirty="0"/>
              <a:t>3</a:t>
            </a:r>
          </a:p>
          <a:p>
            <a:r>
              <a:rPr lang="en-IN" sz="1400" dirty="0" smtClean="0"/>
              <a:t>Total </a:t>
            </a:r>
            <a:r>
              <a:rPr lang="en-IN" sz="1400" dirty="0"/>
              <a:t>number of men who showed the symptoms = 75 + 30 = 105</a:t>
            </a:r>
          </a:p>
          <a:p>
            <a:r>
              <a:rPr lang="en-IN" sz="1400" dirty="0"/>
              <a:t>Number of men with symptom who actually took the poison pill = </a:t>
            </a:r>
            <a:r>
              <a:rPr lang="en-IN" sz="1400" dirty="0" smtClean="0"/>
              <a:t>75</a:t>
            </a:r>
          </a:p>
          <a:p>
            <a:endParaRPr lang="en-IN" sz="1600" dirty="0"/>
          </a:p>
          <a:p>
            <a:r>
              <a:rPr lang="en-IN" sz="1400" b="1" dirty="0"/>
              <a:t>Step 4</a:t>
            </a:r>
          </a:p>
          <a:p>
            <a:r>
              <a:rPr lang="en-IN" sz="1400" dirty="0" smtClean="0"/>
              <a:t>So </a:t>
            </a:r>
            <a:r>
              <a:rPr lang="en-IN" sz="1400" dirty="0"/>
              <a:t>the probability of a man taking the poison pill, given that he showed symptoms = 75/105 = 0.71 (</a:t>
            </a:r>
            <a:r>
              <a:rPr lang="en-IN" sz="1400" dirty="0" smtClean="0"/>
              <a:t>71 %) </a:t>
            </a:r>
            <a:endParaRPr lang="en-IN" sz="1400" dirty="0"/>
          </a:p>
        </p:txBody>
      </p:sp>
      <p:sp>
        <p:nvSpPr>
          <p:cNvPr id="4" name="Rectangle 3"/>
          <p:cNvSpPr/>
          <p:nvPr/>
        </p:nvSpPr>
        <p:spPr>
          <a:xfrm>
            <a:off x="444500" y="1283158"/>
            <a:ext cx="7937500" cy="523220"/>
          </a:xfrm>
          <a:prstGeom prst="rect">
            <a:avLst/>
          </a:prstGeom>
        </p:spPr>
        <p:txBody>
          <a:bodyPr wrap="square">
            <a:spAutoFit/>
          </a:bodyPr>
          <a:lstStyle/>
          <a:p>
            <a:pPr algn="ctr"/>
            <a:r>
              <a:rPr lang="en-IN" sz="1400" dirty="0"/>
              <a:t>So let’s extend the problem and assume that there were 400 men going through the same ordeal at the same time on the same fateful night.</a:t>
            </a:r>
          </a:p>
        </p:txBody>
      </p:sp>
    </p:spTree>
    <p:extLst>
      <p:ext uri="{BB962C8B-B14F-4D97-AF65-F5344CB8AC3E}">
        <p14:creationId xmlns:p14="http://schemas.microsoft.com/office/powerpoint/2010/main" val="1614405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II</a:t>
            </a:r>
            <a:endParaRPr lang="en-IN" dirty="0"/>
          </a:p>
        </p:txBody>
      </p:sp>
      <p:sp>
        <p:nvSpPr>
          <p:cNvPr id="3" name="Rectangle 2"/>
          <p:cNvSpPr/>
          <p:nvPr/>
        </p:nvSpPr>
        <p:spPr>
          <a:xfrm>
            <a:off x="787400" y="1269643"/>
            <a:ext cx="7835900" cy="2800767"/>
          </a:xfrm>
          <a:prstGeom prst="rect">
            <a:avLst/>
          </a:prstGeom>
        </p:spPr>
        <p:txBody>
          <a:bodyPr wrap="square">
            <a:spAutoFit/>
          </a:bodyPr>
          <a:lstStyle/>
          <a:p>
            <a:r>
              <a:rPr lang="en-IN" sz="1600" dirty="0"/>
              <a:t>A taxi was involved in a hit-and-run accident at night. Two taxi companies, the Green and the Blue, operate in the city. You are given the following data</a:t>
            </a:r>
          </a:p>
          <a:p>
            <a:endParaRPr lang="en-IN" sz="1600" dirty="0"/>
          </a:p>
          <a:p>
            <a:pPr marL="285750" indent="-285750">
              <a:buFont typeface="Arial" pitchFamily="34" charset="0"/>
              <a:buChar char="•"/>
            </a:pPr>
            <a:r>
              <a:rPr lang="en-IN" sz="1600" dirty="0" smtClean="0"/>
              <a:t>85</a:t>
            </a:r>
            <a:r>
              <a:rPr lang="en-IN" sz="1600" dirty="0"/>
              <a:t>% of the taxis in the city are Green and 15% are Blue</a:t>
            </a:r>
            <a:r>
              <a:rPr lang="en-IN" sz="1600" dirty="0" smtClean="0"/>
              <a:t>.</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A </a:t>
            </a:r>
            <a:r>
              <a:rPr lang="en-IN" sz="1600" dirty="0"/>
              <a:t>witness identified the taxi as Blue. The court tested the reliability of the witness under the circumstances that existed on the night of the accident and concluded that the witness correctly identified each one of the two </a:t>
            </a:r>
            <a:r>
              <a:rPr lang="en-IN" sz="1600" dirty="0" err="1"/>
              <a:t>colors</a:t>
            </a:r>
            <a:r>
              <a:rPr lang="en-IN" sz="1600" dirty="0"/>
              <a:t> 80% of the time and failed 20% of the time.</a:t>
            </a:r>
          </a:p>
          <a:p>
            <a:endParaRPr lang="en-IN" sz="1600" dirty="0"/>
          </a:p>
          <a:p>
            <a:r>
              <a:rPr lang="en-IN" sz="1600" dirty="0"/>
              <a:t>What is the probability that the taxi involved in the accident was Blue?</a:t>
            </a:r>
          </a:p>
        </p:txBody>
      </p:sp>
      <p:sp>
        <p:nvSpPr>
          <p:cNvPr id="6" name="Rectangle 5"/>
          <p:cNvSpPr/>
          <p:nvPr/>
        </p:nvSpPr>
        <p:spPr>
          <a:xfrm>
            <a:off x="520700" y="4460102"/>
            <a:ext cx="8204200" cy="1569660"/>
          </a:xfrm>
          <a:prstGeom prst="rect">
            <a:avLst/>
          </a:prstGeom>
        </p:spPr>
        <p:txBody>
          <a:bodyPr wrap="square">
            <a:spAutoFit/>
          </a:bodyPr>
          <a:lstStyle/>
          <a:p>
            <a:pPr algn="ctr"/>
            <a:r>
              <a:rPr lang="en-IN" sz="1600" b="1" dirty="0" smtClean="0"/>
              <a:t>If </a:t>
            </a:r>
            <a:r>
              <a:rPr lang="en-IN" sz="1600" b="1" dirty="0"/>
              <a:t>this was a courtroom scene in a Bollywood movie the drama would probably revolve around the argument about witness’s honesty. </a:t>
            </a:r>
            <a:endParaRPr lang="en-IN" sz="1600" b="1" dirty="0" smtClean="0"/>
          </a:p>
          <a:p>
            <a:pPr algn="ctr"/>
            <a:endParaRPr lang="en-IN" sz="1600" b="1" dirty="0" smtClean="0"/>
          </a:p>
          <a:p>
            <a:pPr algn="ctr"/>
            <a:r>
              <a:rPr lang="en-IN" sz="1600" b="1" dirty="0" smtClean="0"/>
              <a:t>But </a:t>
            </a:r>
            <a:r>
              <a:rPr lang="en-IN" sz="1600" b="1" dirty="0"/>
              <a:t>for a Bayesian thinker, the answer will be based on a probabilistic outcome. </a:t>
            </a:r>
            <a:endParaRPr lang="en-IN" sz="1600" b="1" dirty="0" smtClean="0"/>
          </a:p>
          <a:p>
            <a:pPr algn="ctr"/>
            <a:endParaRPr lang="en-IN" sz="1600" b="1" dirty="0"/>
          </a:p>
          <a:p>
            <a:pPr algn="ctr"/>
            <a:r>
              <a:rPr lang="en-IN" sz="1600" b="1" dirty="0" smtClean="0"/>
              <a:t>Let’s </a:t>
            </a:r>
            <a:r>
              <a:rPr lang="en-IN" sz="1600" b="1" dirty="0"/>
              <a:t>use Bayes rule here.</a:t>
            </a:r>
          </a:p>
        </p:txBody>
      </p:sp>
    </p:spTree>
    <p:extLst>
      <p:ext uri="{BB962C8B-B14F-4D97-AF65-F5344CB8AC3E}">
        <p14:creationId xmlns:p14="http://schemas.microsoft.com/office/powerpoint/2010/main" val="1161635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II  Analysis</a:t>
            </a:r>
            <a:endParaRPr lang="en-IN" dirty="0"/>
          </a:p>
        </p:txBody>
      </p:sp>
      <p:sp>
        <p:nvSpPr>
          <p:cNvPr id="3" name="Rectangle 2"/>
          <p:cNvSpPr/>
          <p:nvPr/>
        </p:nvSpPr>
        <p:spPr>
          <a:xfrm>
            <a:off x="622300" y="1591945"/>
            <a:ext cx="7962900" cy="3785652"/>
          </a:xfrm>
          <a:prstGeom prst="rect">
            <a:avLst/>
          </a:prstGeom>
        </p:spPr>
        <p:txBody>
          <a:bodyPr wrap="square">
            <a:spAutoFit/>
          </a:bodyPr>
          <a:lstStyle/>
          <a:p>
            <a:r>
              <a:rPr lang="en-IN" sz="1600" dirty="0"/>
              <a:t>P(A) = The probability of a taxi being Blue = 0.15</a:t>
            </a:r>
          </a:p>
          <a:p>
            <a:endParaRPr lang="en-IN" sz="1600" dirty="0"/>
          </a:p>
          <a:p>
            <a:pPr marL="2247900" indent="-2247900"/>
            <a:r>
              <a:rPr lang="en-IN" sz="1600" dirty="0"/>
              <a:t>P(B/A) = The probability that it was a blue taxi and the witness identified it </a:t>
            </a:r>
            <a:r>
              <a:rPr lang="en-IN" sz="1600" dirty="0" smtClean="0"/>
              <a:t>correctly                                                                                                                                                                              =  (</a:t>
            </a:r>
            <a:r>
              <a:rPr lang="en-IN" sz="1600" dirty="0"/>
              <a:t>0.15 X 0.8) = 0.12</a:t>
            </a:r>
          </a:p>
          <a:p>
            <a:endParaRPr lang="en-IN" sz="1600" dirty="0"/>
          </a:p>
          <a:p>
            <a:r>
              <a:rPr lang="en-IN" sz="1600" dirty="0"/>
              <a:t>P(B) = The probability of witness identifying it as a blue taxi</a:t>
            </a:r>
          </a:p>
          <a:p>
            <a:r>
              <a:rPr lang="en-IN" sz="1600" dirty="0" smtClean="0"/>
              <a:t>                = </a:t>
            </a:r>
            <a:r>
              <a:rPr lang="en-IN" sz="1600" dirty="0"/>
              <a:t>Probability of witness identifying a blue taxi correctly + Probability of witness identifying a green taxi incorrectly.</a:t>
            </a:r>
          </a:p>
          <a:p>
            <a:r>
              <a:rPr lang="en-IN" sz="1600" dirty="0" smtClean="0"/>
              <a:t>                                       = </a:t>
            </a:r>
            <a:r>
              <a:rPr lang="en-IN" sz="1600" dirty="0"/>
              <a:t>0.15 X 0.8 + 0.85 X 0.2 = 0.29</a:t>
            </a:r>
          </a:p>
          <a:p>
            <a:endParaRPr lang="en-IN" sz="1600" dirty="0"/>
          </a:p>
          <a:p>
            <a:r>
              <a:rPr lang="en-IN" sz="1600" dirty="0"/>
              <a:t>P(A/B) = The probability of a taxi being Blue given that it was involved in the hit and run.</a:t>
            </a:r>
          </a:p>
          <a:p>
            <a:endParaRPr lang="en-IN" sz="1600" dirty="0"/>
          </a:p>
          <a:p>
            <a:r>
              <a:rPr lang="en-IN" sz="1600" dirty="0"/>
              <a:t>Plugging the values in the Bayes formula we get</a:t>
            </a:r>
          </a:p>
          <a:p>
            <a:r>
              <a:rPr lang="en-IN" sz="1600" dirty="0" smtClean="0"/>
              <a:t>                                        P(A/B</a:t>
            </a:r>
            <a:r>
              <a:rPr lang="en-IN" sz="1600" dirty="0"/>
              <a:t>) = 0.15 X 0.12 / 0.29 = 0.41</a:t>
            </a:r>
          </a:p>
        </p:txBody>
      </p:sp>
      <p:sp>
        <p:nvSpPr>
          <p:cNvPr id="4" name="Rectangle 3"/>
          <p:cNvSpPr/>
          <p:nvPr/>
        </p:nvSpPr>
        <p:spPr>
          <a:xfrm>
            <a:off x="12700" y="5693489"/>
            <a:ext cx="9144000" cy="338554"/>
          </a:xfrm>
          <a:prstGeom prst="rect">
            <a:avLst/>
          </a:prstGeom>
        </p:spPr>
        <p:txBody>
          <a:bodyPr wrap="square">
            <a:spAutoFit/>
          </a:bodyPr>
          <a:lstStyle/>
          <a:p>
            <a:r>
              <a:rPr lang="en-IN" sz="1600" b="1" dirty="0" smtClean="0">
                <a:solidFill>
                  <a:srgbClr val="FF0000"/>
                </a:solidFill>
              </a:rPr>
              <a:t>Therefore</a:t>
            </a:r>
            <a:r>
              <a:rPr lang="en-IN" sz="1600" b="1" dirty="0">
                <a:solidFill>
                  <a:srgbClr val="FF0000"/>
                </a:solidFill>
              </a:rPr>
              <a:t>, the confidence level of jury (for blue taxi being the culprit) should be only </a:t>
            </a:r>
            <a:r>
              <a:rPr lang="en-IN" sz="1600" b="1" dirty="0" smtClean="0">
                <a:solidFill>
                  <a:srgbClr val="FF0000"/>
                </a:solidFill>
              </a:rPr>
              <a:t>41% !!</a:t>
            </a:r>
            <a:endParaRPr lang="en-IN" b="1" dirty="0">
              <a:solidFill>
                <a:srgbClr val="FF0000"/>
              </a:solidFill>
            </a:endParaRPr>
          </a:p>
        </p:txBody>
      </p:sp>
    </p:spTree>
    <p:extLst>
      <p:ext uri="{BB962C8B-B14F-4D97-AF65-F5344CB8AC3E}">
        <p14:creationId xmlns:p14="http://schemas.microsoft.com/office/powerpoint/2010/main" val="2548676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Rate  and Like hood Ratio</a:t>
            </a:r>
            <a:endParaRPr lang="en-IN" dirty="0"/>
          </a:p>
        </p:txBody>
      </p:sp>
      <p:sp>
        <p:nvSpPr>
          <p:cNvPr id="3" name="Rectangle 2"/>
          <p:cNvSpPr/>
          <p:nvPr/>
        </p:nvSpPr>
        <p:spPr>
          <a:xfrm>
            <a:off x="596900" y="1281798"/>
            <a:ext cx="8305800" cy="4524315"/>
          </a:xfrm>
          <a:prstGeom prst="rect">
            <a:avLst/>
          </a:prstGeom>
        </p:spPr>
        <p:txBody>
          <a:bodyPr wrap="square">
            <a:spAutoFit/>
          </a:bodyPr>
          <a:lstStyle/>
          <a:p>
            <a:r>
              <a:rPr lang="en-IN" sz="1600" dirty="0" smtClean="0"/>
              <a:t>Two </a:t>
            </a:r>
            <a:r>
              <a:rPr lang="en-IN" sz="1600" dirty="0"/>
              <a:t>important ideas on which Bayes theorem rests.</a:t>
            </a:r>
          </a:p>
          <a:p>
            <a:endParaRPr lang="en-IN" sz="1600" dirty="0"/>
          </a:p>
          <a:p>
            <a:r>
              <a:rPr lang="en-IN" sz="1600" dirty="0"/>
              <a:t>First is the </a:t>
            </a:r>
            <a:r>
              <a:rPr lang="en-IN" sz="1600" b="1" dirty="0"/>
              <a:t>base rate </a:t>
            </a:r>
            <a:r>
              <a:rPr lang="en-IN" sz="1600" dirty="0"/>
              <a:t>(or prior odds) and the second is </a:t>
            </a:r>
            <a:r>
              <a:rPr lang="en-IN" sz="1600" b="1" dirty="0"/>
              <a:t>likelihood ratio </a:t>
            </a:r>
            <a:r>
              <a:rPr lang="en-IN" sz="1600" dirty="0"/>
              <a:t>(strength of the new evidence).</a:t>
            </a:r>
          </a:p>
          <a:p>
            <a:endParaRPr lang="en-IN" sz="1600" dirty="0"/>
          </a:p>
          <a:p>
            <a:r>
              <a:rPr lang="en-IN" sz="1600" dirty="0"/>
              <a:t>In our taxi example, the base rate is the relative population of taxis. In other words, in the absence of witness, the probability of the guilty taxi being Blue (15  </a:t>
            </a:r>
            <a:r>
              <a:rPr lang="en-IN" sz="1600" dirty="0" smtClean="0"/>
              <a:t>%) </a:t>
            </a:r>
            <a:r>
              <a:rPr lang="en-IN" sz="1600" dirty="0"/>
              <a:t>is the base rate of that outcome. </a:t>
            </a:r>
            <a:endParaRPr lang="en-IN" sz="1600" dirty="0" smtClean="0"/>
          </a:p>
          <a:p>
            <a:endParaRPr lang="en-IN" sz="1600" dirty="0"/>
          </a:p>
          <a:p>
            <a:r>
              <a:rPr lang="en-IN" sz="1600" dirty="0" smtClean="0"/>
              <a:t>Similarly</a:t>
            </a:r>
            <a:r>
              <a:rPr lang="en-IN" sz="1600" dirty="0"/>
              <a:t>, in the ‘man with a poison pill’ example, the base rate was 25 </a:t>
            </a:r>
            <a:r>
              <a:rPr lang="en-IN" sz="1600" dirty="0" smtClean="0"/>
              <a:t>%t </a:t>
            </a:r>
            <a:r>
              <a:rPr lang="en-IN" sz="1600" dirty="0"/>
              <a:t>(because there were four bottles out of which one was poison). </a:t>
            </a:r>
            <a:endParaRPr lang="en-IN" sz="1600" dirty="0" smtClean="0"/>
          </a:p>
          <a:p>
            <a:endParaRPr lang="en-IN" sz="1600" dirty="0"/>
          </a:p>
          <a:p>
            <a:endParaRPr lang="en-IN" sz="1600" dirty="0" smtClean="0"/>
          </a:p>
          <a:p>
            <a:r>
              <a:rPr lang="en-IN" sz="1600" dirty="0" smtClean="0"/>
              <a:t>The </a:t>
            </a:r>
            <a:r>
              <a:rPr lang="en-IN" sz="1600" dirty="0"/>
              <a:t>base rates typically come from historical statistical information.</a:t>
            </a:r>
          </a:p>
          <a:p>
            <a:endParaRPr lang="en-IN" sz="1600" dirty="0"/>
          </a:p>
          <a:p>
            <a:r>
              <a:rPr lang="en-IN" sz="1600" dirty="0"/>
              <a:t>The eye witness’s reliability to identify the taxi correctly (80 </a:t>
            </a:r>
            <a:r>
              <a:rPr lang="en-IN" sz="1600" dirty="0" smtClean="0"/>
              <a:t>%) </a:t>
            </a:r>
            <a:r>
              <a:rPr lang="en-IN" sz="1600" dirty="0"/>
              <a:t>is the likelihood ratio. The likelihood ratio represents new information about a specific case which changes the base rate for that particular case</a:t>
            </a:r>
            <a:r>
              <a:rPr lang="en-IN" sz="1400" dirty="0"/>
              <a:t>.</a:t>
            </a:r>
          </a:p>
        </p:txBody>
      </p:sp>
      <p:sp>
        <p:nvSpPr>
          <p:cNvPr id="4" name="Rectangle 3"/>
          <p:cNvSpPr/>
          <p:nvPr/>
        </p:nvSpPr>
        <p:spPr>
          <a:xfrm>
            <a:off x="596900" y="5942112"/>
            <a:ext cx="8343900" cy="338554"/>
          </a:xfrm>
          <a:prstGeom prst="rect">
            <a:avLst/>
          </a:prstGeom>
        </p:spPr>
        <p:txBody>
          <a:bodyPr wrap="square">
            <a:spAutoFit/>
          </a:bodyPr>
          <a:lstStyle/>
          <a:p>
            <a:r>
              <a:rPr lang="en-IN" sz="1600" b="1" dirty="0">
                <a:solidFill>
                  <a:srgbClr val="FF0000"/>
                </a:solidFill>
              </a:rPr>
              <a:t>Posterior odds (Conditional Probability) = Prior odds (Base Rate) × Likelihood ratio</a:t>
            </a:r>
          </a:p>
        </p:txBody>
      </p:sp>
    </p:spTree>
    <p:extLst>
      <p:ext uri="{BB962C8B-B14F-4D97-AF65-F5344CB8AC3E}">
        <p14:creationId xmlns:p14="http://schemas.microsoft.com/office/powerpoint/2010/main" val="1367756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800" y="2763837"/>
            <a:ext cx="28575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0700" y="1347608"/>
            <a:ext cx="5499100" cy="923330"/>
          </a:xfrm>
          <a:prstGeom prst="rect">
            <a:avLst/>
          </a:prstGeom>
        </p:spPr>
        <p:txBody>
          <a:bodyPr wrap="square">
            <a:spAutoFit/>
          </a:bodyPr>
          <a:lstStyle/>
          <a:p>
            <a:r>
              <a:rPr lang="en-IN" dirty="0"/>
              <a:t>Having a strong opinion about an issue can make it hard to take in new information about it, or to consider other options when they're presented. </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2581276"/>
            <a:ext cx="4193820" cy="235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567725" y="5874821"/>
            <a:ext cx="1723549" cy="369332"/>
          </a:xfrm>
          <a:prstGeom prst="rect">
            <a:avLst/>
          </a:prstGeom>
        </p:spPr>
        <p:txBody>
          <a:bodyPr wrap="none">
            <a:spAutoFit/>
          </a:bodyPr>
          <a:lstStyle/>
          <a:p>
            <a:r>
              <a:rPr lang="en-IN" dirty="0"/>
              <a:t>Thomas Bayes</a:t>
            </a:r>
          </a:p>
        </p:txBody>
      </p:sp>
    </p:spTree>
    <p:extLst>
      <p:ext uri="{BB962C8B-B14F-4D97-AF65-F5344CB8AC3E}">
        <p14:creationId xmlns:p14="http://schemas.microsoft.com/office/powerpoint/2010/main" val="12366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II  </a:t>
            </a:r>
            <a:r>
              <a:rPr lang="en-US" dirty="0" err="1" smtClean="0"/>
              <a:t>cont</a:t>
            </a:r>
            <a:r>
              <a:rPr lang="en-US" smtClean="0"/>
              <a:t>…</a:t>
            </a:r>
            <a:endParaRPr lang="en-IN" dirty="0"/>
          </a:p>
        </p:txBody>
      </p:sp>
      <p:sp>
        <p:nvSpPr>
          <p:cNvPr id="3" name="Rectangle 2"/>
          <p:cNvSpPr/>
          <p:nvPr/>
        </p:nvSpPr>
        <p:spPr>
          <a:xfrm>
            <a:off x="635000" y="1334344"/>
            <a:ext cx="7937500" cy="2800767"/>
          </a:xfrm>
          <a:prstGeom prst="rect">
            <a:avLst/>
          </a:prstGeom>
        </p:spPr>
        <p:txBody>
          <a:bodyPr wrap="square">
            <a:spAutoFit/>
          </a:bodyPr>
          <a:lstStyle/>
          <a:p>
            <a:r>
              <a:rPr lang="en-IN" sz="1600" dirty="0"/>
              <a:t>Imagine that a new eyewitness comes out in the taxi case and holds the same opinion as the first witness. In his case he’s able to correctly identify each one of the two </a:t>
            </a:r>
            <a:r>
              <a:rPr lang="en-IN" sz="1600" dirty="0" err="1"/>
              <a:t>colors</a:t>
            </a:r>
            <a:r>
              <a:rPr lang="en-IN" sz="1600" dirty="0"/>
              <a:t> 70% of the time and failed 30% of the time.</a:t>
            </a:r>
          </a:p>
          <a:p>
            <a:endParaRPr lang="en-IN" sz="1600" dirty="0"/>
          </a:p>
          <a:p>
            <a:r>
              <a:rPr lang="en-IN" sz="1600" dirty="0"/>
              <a:t>With this new evidence (the new likelihood ratio is 0.7), the probability of involved taxi being blue will change again. By how much?</a:t>
            </a:r>
          </a:p>
          <a:p>
            <a:endParaRPr lang="en-IN" sz="1600" dirty="0"/>
          </a:p>
          <a:p>
            <a:r>
              <a:rPr lang="en-IN" sz="1600" dirty="0"/>
              <a:t>Use Bayes rule but this time the base rate will not be 15 </a:t>
            </a:r>
            <a:r>
              <a:rPr lang="en-IN" sz="1600" dirty="0" smtClean="0"/>
              <a:t>%. </a:t>
            </a:r>
            <a:r>
              <a:rPr lang="en-IN" sz="1600" dirty="0"/>
              <a:t>Now you need to use the new base rate which is 41 </a:t>
            </a:r>
            <a:r>
              <a:rPr lang="en-IN" sz="1600" dirty="0" smtClean="0"/>
              <a:t>%, </a:t>
            </a:r>
            <a:r>
              <a:rPr lang="en-IN" sz="1600" dirty="0"/>
              <a:t>calculated as the posterior odds previously. So the new probability (the new posterior odds) will now become (using the same Bayes formula) 61 </a:t>
            </a:r>
            <a:r>
              <a:rPr lang="en-IN" sz="1600" dirty="0" smtClean="0"/>
              <a:t>%.</a:t>
            </a:r>
            <a:endParaRPr lang="en-IN" sz="1600" dirty="0"/>
          </a:p>
        </p:txBody>
      </p:sp>
    </p:spTree>
    <p:extLst>
      <p:ext uri="{BB962C8B-B14F-4D97-AF65-F5344CB8AC3E}">
        <p14:creationId xmlns:p14="http://schemas.microsoft.com/office/powerpoint/2010/main" val="1018704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56" y="180975"/>
            <a:ext cx="8229600" cy="792162"/>
          </a:xfrm>
        </p:spPr>
        <p:txBody>
          <a:bodyPr/>
          <a:lstStyle/>
          <a:p>
            <a:r>
              <a:rPr lang="en-US" dirty="0" smtClean="0"/>
              <a:t>Conditional Probability</a:t>
            </a:r>
            <a:endParaRPr lang="en-IN" dirty="0"/>
          </a:p>
        </p:txBody>
      </p:sp>
      <p:sp>
        <p:nvSpPr>
          <p:cNvPr id="3" name="Rectangle 2"/>
          <p:cNvSpPr/>
          <p:nvPr/>
        </p:nvSpPr>
        <p:spPr>
          <a:xfrm>
            <a:off x="673100" y="1191736"/>
            <a:ext cx="8089900" cy="923330"/>
          </a:xfrm>
          <a:prstGeom prst="rect">
            <a:avLst/>
          </a:prstGeom>
        </p:spPr>
        <p:txBody>
          <a:bodyPr wrap="square">
            <a:spAutoFit/>
          </a:bodyPr>
          <a:lstStyle/>
          <a:p>
            <a:r>
              <a:rPr lang="en-IN" dirty="0"/>
              <a:t>A math teacher gave her class two tests. 25% of the class passed both tests and 42% of the class passed the first test. What </a:t>
            </a:r>
            <a:r>
              <a:rPr lang="en-IN" dirty="0" smtClean="0"/>
              <a:t>per cent </a:t>
            </a:r>
            <a:r>
              <a:rPr lang="en-IN" dirty="0"/>
              <a:t>of those who passed the first test also passed the second test?</a:t>
            </a:r>
          </a:p>
        </p:txBody>
      </p:sp>
      <p:sp>
        <p:nvSpPr>
          <p:cNvPr id="5" name="Rectangle 4"/>
          <p:cNvSpPr/>
          <p:nvPr/>
        </p:nvSpPr>
        <p:spPr>
          <a:xfrm>
            <a:off x="4975225" y="2115066"/>
            <a:ext cx="3619500" cy="369332"/>
          </a:xfrm>
          <a:prstGeom prst="rect">
            <a:avLst/>
          </a:prstGeom>
        </p:spPr>
        <p:txBody>
          <a:bodyPr wrap="square">
            <a:spAutoFit/>
          </a:bodyPr>
          <a:lstStyle/>
          <a:p>
            <a:r>
              <a:rPr lang="en-IN" dirty="0" smtClean="0"/>
              <a:t>Event A – Test1 Pass Student </a:t>
            </a:r>
            <a:endParaRPr lang="en-IN" dirty="0"/>
          </a:p>
        </p:txBody>
      </p:sp>
      <p:sp>
        <p:nvSpPr>
          <p:cNvPr id="6" name="Rectangle 5"/>
          <p:cNvSpPr/>
          <p:nvPr/>
        </p:nvSpPr>
        <p:spPr>
          <a:xfrm>
            <a:off x="4975225" y="2496066"/>
            <a:ext cx="3619500" cy="369332"/>
          </a:xfrm>
          <a:prstGeom prst="rect">
            <a:avLst/>
          </a:prstGeom>
        </p:spPr>
        <p:txBody>
          <a:bodyPr wrap="square">
            <a:spAutoFit/>
          </a:bodyPr>
          <a:lstStyle/>
          <a:p>
            <a:r>
              <a:rPr lang="en-IN" dirty="0" smtClean="0"/>
              <a:t>Event B – Test2 Pass Student </a:t>
            </a:r>
            <a:endParaRPr lang="en-IN" dirty="0"/>
          </a:p>
        </p:txBody>
      </p:sp>
      <p:sp>
        <p:nvSpPr>
          <p:cNvPr id="7" name="Rectangle 6"/>
          <p:cNvSpPr/>
          <p:nvPr/>
        </p:nvSpPr>
        <p:spPr>
          <a:xfrm>
            <a:off x="4506912" y="3005330"/>
            <a:ext cx="1809750" cy="369332"/>
          </a:xfrm>
          <a:prstGeom prst="rect">
            <a:avLst/>
          </a:prstGeom>
        </p:spPr>
        <p:txBody>
          <a:bodyPr wrap="square">
            <a:spAutoFit/>
          </a:bodyPr>
          <a:lstStyle/>
          <a:p>
            <a:r>
              <a:rPr lang="en-US" dirty="0" smtClean="0"/>
              <a:t>P(A) =42 %</a:t>
            </a:r>
            <a:endParaRPr lang="en-IN" dirty="0"/>
          </a:p>
        </p:txBody>
      </p:sp>
      <p:sp>
        <p:nvSpPr>
          <p:cNvPr id="8" name="Rectangle 7"/>
          <p:cNvSpPr/>
          <p:nvPr/>
        </p:nvSpPr>
        <p:spPr>
          <a:xfrm>
            <a:off x="4506912" y="3370218"/>
            <a:ext cx="3619500" cy="369332"/>
          </a:xfrm>
          <a:prstGeom prst="rect">
            <a:avLst/>
          </a:prstGeom>
        </p:spPr>
        <p:txBody>
          <a:bodyPr wrap="square">
            <a:spAutoFit/>
          </a:bodyPr>
          <a:lstStyle/>
          <a:p>
            <a:r>
              <a:rPr lang="en-IN" dirty="0" smtClean="0"/>
              <a:t>P(A and B) = 25 %</a:t>
            </a:r>
            <a:endParaRPr lang="en-IN" dirty="0"/>
          </a:p>
        </p:txBody>
      </p:sp>
      <p:sp>
        <p:nvSpPr>
          <p:cNvPr id="10" name="Rectangle 9"/>
          <p:cNvSpPr/>
          <p:nvPr/>
        </p:nvSpPr>
        <p:spPr>
          <a:xfrm>
            <a:off x="4522787" y="3739550"/>
            <a:ext cx="1355725" cy="369332"/>
          </a:xfrm>
          <a:prstGeom prst="rect">
            <a:avLst/>
          </a:prstGeom>
        </p:spPr>
        <p:txBody>
          <a:bodyPr wrap="square">
            <a:spAutoFit/>
          </a:bodyPr>
          <a:lstStyle/>
          <a:p>
            <a:r>
              <a:rPr lang="en-IN" dirty="0" smtClean="0"/>
              <a:t>P(B|A) = ? </a:t>
            </a:r>
            <a:endParaRPr lang="en-IN" dirty="0"/>
          </a:p>
        </p:txBody>
      </p:sp>
      <p:sp>
        <p:nvSpPr>
          <p:cNvPr id="12" name="Rectangle 11"/>
          <p:cNvSpPr/>
          <p:nvPr/>
        </p:nvSpPr>
        <p:spPr>
          <a:xfrm>
            <a:off x="5366543" y="4155302"/>
            <a:ext cx="3135313" cy="369332"/>
          </a:xfrm>
          <a:prstGeom prst="rect">
            <a:avLst/>
          </a:prstGeom>
          <a:ln>
            <a:solidFill>
              <a:srgbClr val="FF0000"/>
            </a:solidFill>
          </a:ln>
        </p:spPr>
        <p:txBody>
          <a:bodyPr wrap="square">
            <a:spAutoFit/>
          </a:bodyPr>
          <a:lstStyle/>
          <a:p>
            <a:r>
              <a:rPr lang="en-IN" dirty="0" smtClean="0"/>
              <a:t>P(B|A) =  25/42  = 0.6</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2299732"/>
            <a:ext cx="2908300" cy="220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5" descr="  "/>
          <p:cNvSpPr>
            <a:spLocks noChangeAspect="1" noChangeArrowheads="1"/>
          </p:cNvSpPr>
          <p:nvPr/>
        </p:nvSpPr>
        <p:spPr bwMode="auto">
          <a:xfrm>
            <a:off x="155575" y="-182563"/>
            <a:ext cx="1228725" cy="381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1850956" y="3034606"/>
            <a:ext cx="490840" cy="276999"/>
          </a:xfrm>
          <a:prstGeom prst="rect">
            <a:avLst/>
          </a:prstGeom>
        </p:spPr>
        <p:txBody>
          <a:bodyPr wrap="none">
            <a:spAutoFit/>
          </a:bodyPr>
          <a:lstStyle/>
          <a:p>
            <a:r>
              <a:rPr lang="en-IN" sz="1200" b="1" dirty="0"/>
              <a:t>25%</a:t>
            </a:r>
          </a:p>
        </p:txBody>
      </p:sp>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4659701"/>
            <a:ext cx="2228850"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1061134" y="3165411"/>
            <a:ext cx="490840" cy="276999"/>
          </a:xfrm>
          <a:prstGeom prst="rect">
            <a:avLst/>
          </a:prstGeom>
        </p:spPr>
        <p:txBody>
          <a:bodyPr wrap="none">
            <a:spAutoFit/>
          </a:bodyPr>
          <a:lstStyle/>
          <a:p>
            <a:r>
              <a:rPr lang="en-IN" sz="1200" b="1" dirty="0"/>
              <a:t>42%</a:t>
            </a:r>
          </a:p>
        </p:txBody>
      </p:sp>
    </p:spTree>
    <p:extLst>
      <p:ext uri="{BB962C8B-B14F-4D97-AF65-F5344CB8AC3E}">
        <p14:creationId xmlns:p14="http://schemas.microsoft.com/office/powerpoint/2010/main" val="1986449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IN" dirty="0"/>
          </a:p>
        </p:txBody>
      </p:sp>
      <p:sp>
        <p:nvSpPr>
          <p:cNvPr id="3" name="Rectangle 2"/>
          <p:cNvSpPr/>
          <p:nvPr/>
        </p:nvSpPr>
        <p:spPr>
          <a:xfrm>
            <a:off x="723900" y="1283038"/>
            <a:ext cx="8115300" cy="830997"/>
          </a:xfrm>
          <a:prstGeom prst="rect">
            <a:avLst/>
          </a:prstGeom>
        </p:spPr>
        <p:txBody>
          <a:bodyPr wrap="square">
            <a:spAutoFit/>
          </a:bodyPr>
          <a:lstStyle/>
          <a:p>
            <a:r>
              <a:rPr lang="en-IN" sz="1600" dirty="0"/>
              <a:t>At </a:t>
            </a:r>
            <a:r>
              <a:rPr lang="en-IN" sz="1600" dirty="0" smtClean="0"/>
              <a:t>Central School</a:t>
            </a:r>
            <a:r>
              <a:rPr lang="en-IN" sz="1600" dirty="0"/>
              <a:t>, the probability that a student takes Technology and </a:t>
            </a:r>
            <a:r>
              <a:rPr lang="en-IN" sz="1600" dirty="0" smtClean="0"/>
              <a:t>French is </a:t>
            </a:r>
            <a:r>
              <a:rPr lang="en-IN" sz="1600" dirty="0"/>
              <a:t>0.087. The probability that a student takes Technology is 0.68. What is the probability that a student takes </a:t>
            </a:r>
            <a:r>
              <a:rPr lang="en-IN" sz="1600" dirty="0" smtClean="0"/>
              <a:t>French given </a:t>
            </a:r>
            <a:r>
              <a:rPr lang="en-IN" sz="1600" dirty="0"/>
              <a:t>that the student is taking Technology?</a:t>
            </a:r>
          </a:p>
        </p:txBody>
      </p:sp>
      <p:sp>
        <p:nvSpPr>
          <p:cNvPr id="4" name="Rectangle 3"/>
          <p:cNvSpPr/>
          <p:nvPr/>
        </p:nvSpPr>
        <p:spPr>
          <a:xfrm>
            <a:off x="1422400" y="2598004"/>
            <a:ext cx="2692400" cy="369332"/>
          </a:xfrm>
          <a:prstGeom prst="rect">
            <a:avLst/>
          </a:prstGeom>
        </p:spPr>
        <p:txBody>
          <a:bodyPr wrap="square">
            <a:spAutoFit/>
          </a:bodyPr>
          <a:lstStyle/>
          <a:p>
            <a:r>
              <a:rPr lang="en-IN" dirty="0" smtClean="0"/>
              <a:t>P(French | Technology)</a:t>
            </a:r>
            <a:endParaRPr lang="en-IN" dirty="0"/>
          </a:p>
        </p:txBody>
      </p:sp>
      <p:sp>
        <p:nvSpPr>
          <p:cNvPr id="5" name="Rectangle 4"/>
          <p:cNvSpPr/>
          <p:nvPr/>
        </p:nvSpPr>
        <p:spPr>
          <a:xfrm>
            <a:off x="4203700" y="2612074"/>
            <a:ext cx="368300" cy="369332"/>
          </a:xfrm>
          <a:prstGeom prst="rect">
            <a:avLst/>
          </a:prstGeom>
        </p:spPr>
        <p:txBody>
          <a:bodyPr wrap="square">
            <a:spAutoFit/>
          </a:bodyPr>
          <a:lstStyle/>
          <a:p>
            <a:r>
              <a:rPr lang="en-IN" dirty="0" smtClean="0"/>
              <a:t>=</a:t>
            </a:r>
            <a:endParaRPr lang="en-IN" dirty="0"/>
          </a:p>
        </p:txBody>
      </p:sp>
      <p:sp>
        <p:nvSpPr>
          <p:cNvPr id="6" name="Rectangle 5"/>
          <p:cNvSpPr/>
          <p:nvPr/>
        </p:nvSpPr>
        <p:spPr>
          <a:xfrm>
            <a:off x="4781550" y="2434612"/>
            <a:ext cx="3168650" cy="369332"/>
          </a:xfrm>
          <a:prstGeom prst="rect">
            <a:avLst/>
          </a:prstGeom>
        </p:spPr>
        <p:txBody>
          <a:bodyPr wrap="square">
            <a:spAutoFit/>
          </a:bodyPr>
          <a:lstStyle/>
          <a:p>
            <a:r>
              <a:rPr lang="en-IN" dirty="0" smtClean="0"/>
              <a:t>P(French  and  Technology)</a:t>
            </a:r>
            <a:endParaRPr lang="en-IN" dirty="0"/>
          </a:p>
        </p:txBody>
      </p:sp>
      <p:sp>
        <p:nvSpPr>
          <p:cNvPr id="7" name="Rectangle 6"/>
          <p:cNvSpPr/>
          <p:nvPr/>
        </p:nvSpPr>
        <p:spPr>
          <a:xfrm>
            <a:off x="4552950" y="2626482"/>
            <a:ext cx="3625850" cy="369332"/>
          </a:xfrm>
          <a:prstGeom prst="rect">
            <a:avLst/>
          </a:prstGeom>
        </p:spPr>
        <p:txBody>
          <a:bodyPr wrap="square">
            <a:spAutoFit/>
          </a:bodyPr>
          <a:lstStyle/>
          <a:p>
            <a:r>
              <a:rPr lang="en-IN" dirty="0" smtClean="0"/>
              <a:t>-------------------------------------------</a:t>
            </a:r>
            <a:endParaRPr lang="en-IN" dirty="0"/>
          </a:p>
        </p:txBody>
      </p:sp>
      <p:sp>
        <p:nvSpPr>
          <p:cNvPr id="8" name="Rectangle 7"/>
          <p:cNvSpPr/>
          <p:nvPr/>
        </p:nvSpPr>
        <p:spPr>
          <a:xfrm>
            <a:off x="5359400" y="2967336"/>
            <a:ext cx="1778000" cy="369332"/>
          </a:xfrm>
          <a:prstGeom prst="rect">
            <a:avLst/>
          </a:prstGeom>
        </p:spPr>
        <p:txBody>
          <a:bodyPr wrap="square">
            <a:spAutoFit/>
          </a:bodyPr>
          <a:lstStyle/>
          <a:p>
            <a:r>
              <a:rPr lang="en-IN" dirty="0" smtClean="0"/>
              <a:t>P(Technology)</a:t>
            </a:r>
            <a:endParaRPr lang="en-IN" dirty="0"/>
          </a:p>
        </p:txBody>
      </p:sp>
      <p:sp>
        <p:nvSpPr>
          <p:cNvPr id="9" name="Rectangle 8"/>
          <p:cNvSpPr/>
          <p:nvPr/>
        </p:nvSpPr>
        <p:spPr>
          <a:xfrm>
            <a:off x="5688012" y="3662724"/>
            <a:ext cx="885825" cy="369332"/>
          </a:xfrm>
          <a:prstGeom prst="rect">
            <a:avLst/>
          </a:prstGeom>
        </p:spPr>
        <p:txBody>
          <a:bodyPr wrap="square">
            <a:spAutoFit/>
          </a:bodyPr>
          <a:lstStyle/>
          <a:p>
            <a:r>
              <a:rPr lang="en-IN" dirty="0" smtClean="0"/>
              <a:t>0.087</a:t>
            </a:r>
            <a:endParaRPr lang="en-IN" dirty="0"/>
          </a:p>
        </p:txBody>
      </p:sp>
      <p:sp>
        <p:nvSpPr>
          <p:cNvPr id="10" name="Rectangle 9"/>
          <p:cNvSpPr/>
          <p:nvPr/>
        </p:nvSpPr>
        <p:spPr>
          <a:xfrm>
            <a:off x="5688012" y="4199236"/>
            <a:ext cx="714375" cy="369332"/>
          </a:xfrm>
          <a:prstGeom prst="rect">
            <a:avLst/>
          </a:prstGeom>
        </p:spPr>
        <p:txBody>
          <a:bodyPr wrap="square">
            <a:spAutoFit/>
          </a:bodyPr>
          <a:lstStyle/>
          <a:p>
            <a:r>
              <a:rPr lang="en-IN" dirty="0" smtClean="0"/>
              <a:t>0.68</a:t>
            </a:r>
            <a:endParaRPr lang="en-IN" dirty="0"/>
          </a:p>
        </p:txBody>
      </p:sp>
      <p:sp>
        <p:nvSpPr>
          <p:cNvPr id="13" name="Rectangle 12"/>
          <p:cNvSpPr/>
          <p:nvPr/>
        </p:nvSpPr>
        <p:spPr>
          <a:xfrm>
            <a:off x="5187950" y="3868004"/>
            <a:ext cx="2090737" cy="369332"/>
          </a:xfrm>
          <a:prstGeom prst="rect">
            <a:avLst/>
          </a:prstGeom>
        </p:spPr>
        <p:txBody>
          <a:bodyPr wrap="square">
            <a:spAutoFit/>
          </a:bodyPr>
          <a:lstStyle/>
          <a:p>
            <a:r>
              <a:rPr lang="en-IN" dirty="0" smtClean="0"/>
              <a:t>----------------------</a:t>
            </a:r>
            <a:endParaRPr lang="en-IN" dirty="0"/>
          </a:p>
        </p:txBody>
      </p:sp>
      <p:sp>
        <p:nvSpPr>
          <p:cNvPr id="14" name="Rectangle 13"/>
          <p:cNvSpPr/>
          <p:nvPr/>
        </p:nvSpPr>
        <p:spPr>
          <a:xfrm>
            <a:off x="4235450" y="4872674"/>
            <a:ext cx="368300" cy="369332"/>
          </a:xfrm>
          <a:prstGeom prst="rect">
            <a:avLst/>
          </a:prstGeom>
        </p:spPr>
        <p:txBody>
          <a:bodyPr wrap="square">
            <a:spAutoFit/>
          </a:bodyPr>
          <a:lstStyle/>
          <a:p>
            <a:r>
              <a:rPr lang="en-IN" dirty="0" smtClean="0"/>
              <a:t>=</a:t>
            </a:r>
            <a:endParaRPr lang="en-IN" dirty="0"/>
          </a:p>
        </p:txBody>
      </p:sp>
      <p:sp>
        <p:nvSpPr>
          <p:cNvPr id="15" name="Rectangle 14"/>
          <p:cNvSpPr/>
          <p:nvPr/>
        </p:nvSpPr>
        <p:spPr>
          <a:xfrm>
            <a:off x="5665787" y="4880910"/>
            <a:ext cx="714375" cy="369332"/>
          </a:xfrm>
          <a:prstGeom prst="rect">
            <a:avLst/>
          </a:prstGeom>
        </p:spPr>
        <p:txBody>
          <a:bodyPr wrap="square">
            <a:spAutoFit/>
          </a:bodyPr>
          <a:lstStyle/>
          <a:p>
            <a:r>
              <a:rPr lang="en-IN" dirty="0" smtClean="0"/>
              <a:t>0.13</a:t>
            </a:r>
            <a:endParaRPr lang="en-IN" dirty="0"/>
          </a:p>
        </p:txBody>
      </p:sp>
      <p:sp>
        <p:nvSpPr>
          <p:cNvPr id="16" name="Rectangle 15"/>
          <p:cNvSpPr/>
          <p:nvPr/>
        </p:nvSpPr>
        <p:spPr>
          <a:xfrm>
            <a:off x="4235450" y="5609274"/>
            <a:ext cx="368300" cy="369332"/>
          </a:xfrm>
          <a:prstGeom prst="rect">
            <a:avLst/>
          </a:prstGeom>
        </p:spPr>
        <p:txBody>
          <a:bodyPr wrap="square">
            <a:spAutoFit/>
          </a:bodyPr>
          <a:lstStyle/>
          <a:p>
            <a:r>
              <a:rPr lang="en-IN" dirty="0" smtClean="0"/>
              <a:t>=</a:t>
            </a:r>
            <a:endParaRPr lang="en-IN" dirty="0"/>
          </a:p>
        </p:txBody>
      </p:sp>
      <p:sp>
        <p:nvSpPr>
          <p:cNvPr id="17" name="Rectangle 16"/>
          <p:cNvSpPr/>
          <p:nvPr/>
        </p:nvSpPr>
        <p:spPr>
          <a:xfrm>
            <a:off x="5678487" y="5617510"/>
            <a:ext cx="714375" cy="369332"/>
          </a:xfrm>
          <a:prstGeom prst="rect">
            <a:avLst/>
          </a:prstGeom>
        </p:spPr>
        <p:txBody>
          <a:bodyPr wrap="square">
            <a:spAutoFit/>
          </a:bodyPr>
          <a:lstStyle/>
          <a:p>
            <a:r>
              <a:rPr lang="en-IN" dirty="0" smtClean="0"/>
              <a:t>13 %</a:t>
            </a:r>
            <a:endParaRPr lang="en-IN" dirty="0"/>
          </a:p>
        </p:txBody>
      </p:sp>
      <p:sp>
        <p:nvSpPr>
          <p:cNvPr id="18" name="Rectangle 17"/>
          <p:cNvSpPr/>
          <p:nvPr/>
        </p:nvSpPr>
        <p:spPr>
          <a:xfrm>
            <a:off x="4241800" y="3883444"/>
            <a:ext cx="368300" cy="369332"/>
          </a:xfrm>
          <a:prstGeom prst="rect">
            <a:avLst/>
          </a:prstGeom>
        </p:spPr>
        <p:txBody>
          <a:bodyPr wrap="square">
            <a:spAutoFit/>
          </a:bodyPr>
          <a:lstStyle/>
          <a:p>
            <a:r>
              <a:rPr lang="en-IN" dirty="0" smtClean="0"/>
              <a:t>=</a:t>
            </a:r>
            <a:endParaRPr lang="en-IN" dirty="0"/>
          </a:p>
        </p:txBody>
      </p:sp>
    </p:spTree>
    <p:extLst>
      <p:ext uri="{BB962C8B-B14F-4D97-AF65-F5344CB8AC3E}">
        <p14:creationId xmlns:p14="http://schemas.microsoft.com/office/powerpoint/2010/main" val="1292562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Theorem</a:t>
            </a:r>
            <a:endParaRPr lang="en-IN" dirty="0"/>
          </a:p>
        </p:txBody>
      </p:sp>
      <p:sp>
        <p:nvSpPr>
          <p:cNvPr id="3" name="Rectangle 2"/>
          <p:cNvSpPr/>
          <p:nvPr/>
        </p:nvSpPr>
        <p:spPr>
          <a:xfrm>
            <a:off x="749300" y="1310839"/>
            <a:ext cx="7823200" cy="2585323"/>
          </a:xfrm>
          <a:prstGeom prst="rect">
            <a:avLst/>
          </a:prstGeom>
        </p:spPr>
        <p:txBody>
          <a:bodyPr wrap="square">
            <a:spAutoFit/>
          </a:bodyPr>
          <a:lstStyle/>
          <a:p>
            <a:pPr algn="just">
              <a:lnSpc>
                <a:spcPct val="150000"/>
              </a:lnSpc>
            </a:pPr>
            <a:r>
              <a:rPr lang="en-IN" dirty="0"/>
              <a:t>Named after its inventor, the 18th-century Presbyterian minister Thomas </a:t>
            </a:r>
            <a:r>
              <a:rPr lang="en-IN" dirty="0" smtClean="0"/>
              <a:t>Bayes. </a:t>
            </a:r>
          </a:p>
          <a:p>
            <a:pPr algn="just">
              <a:lnSpc>
                <a:spcPct val="150000"/>
              </a:lnSpc>
            </a:pPr>
            <a:endParaRPr lang="en-IN" dirty="0"/>
          </a:p>
          <a:p>
            <a:pPr algn="just">
              <a:lnSpc>
                <a:spcPct val="150000"/>
              </a:lnSpc>
            </a:pPr>
            <a:r>
              <a:rPr lang="en-IN" dirty="0" smtClean="0"/>
              <a:t>Bayes</a:t>
            </a:r>
            <a:r>
              <a:rPr lang="en-IN" dirty="0"/>
              <a:t>’ theorem is a method for calculating the validity of beliefs (hypotheses, claims, propositions) based on the best available evidence (observations, data, information). </a:t>
            </a:r>
            <a:endParaRPr lang="en-IN" dirty="0" smtClean="0"/>
          </a:p>
        </p:txBody>
      </p:sp>
      <p:sp>
        <p:nvSpPr>
          <p:cNvPr id="4" name="Rectangle 3"/>
          <p:cNvSpPr/>
          <p:nvPr/>
        </p:nvSpPr>
        <p:spPr>
          <a:xfrm>
            <a:off x="1612900" y="4148435"/>
            <a:ext cx="6819900" cy="923330"/>
          </a:xfrm>
          <a:prstGeom prst="rect">
            <a:avLst/>
          </a:prstGeom>
        </p:spPr>
        <p:txBody>
          <a:bodyPr wrap="square">
            <a:spAutoFit/>
          </a:bodyPr>
          <a:lstStyle/>
          <a:p>
            <a:pPr algn="ctr"/>
            <a:r>
              <a:rPr lang="en-IN" dirty="0"/>
              <a:t>Here’s the most dumbed-down </a:t>
            </a:r>
            <a:r>
              <a:rPr lang="en-IN" dirty="0" smtClean="0"/>
              <a:t>description</a:t>
            </a:r>
          </a:p>
          <a:p>
            <a:pPr algn="ctr"/>
            <a:endParaRPr lang="en-IN" dirty="0"/>
          </a:p>
          <a:p>
            <a:pPr algn="ctr"/>
            <a:r>
              <a:rPr lang="en-IN" dirty="0"/>
              <a:t>Initial belief plus new evidence = new and improved belief.</a:t>
            </a:r>
          </a:p>
        </p:txBody>
      </p:sp>
    </p:spTree>
    <p:extLst>
      <p:ext uri="{BB962C8B-B14F-4D97-AF65-F5344CB8AC3E}">
        <p14:creationId xmlns:p14="http://schemas.microsoft.com/office/powerpoint/2010/main" val="2210054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77800" y="175089"/>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r>
              <a:rPr lang="en-US" dirty="0" smtClean="0"/>
              <a:t>Mammogram  Tests</a:t>
            </a:r>
            <a:endParaRPr lang="en-IN" dirty="0"/>
          </a:p>
        </p:txBody>
      </p:sp>
      <p:sp>
        <p:nvSpPr>
          <p:cNvPr id="2" name="Rectangle 1"/>
          <p:cNvSpPr/>
          <p:nvPr/>
        </p:nvSpPr>
        <p:spPr>
          <a:xfrm>
            <a:off x="711200" y="1180935"/>
            <a:ext cx="7823200" cy="4616648"/>
          </a:xfrm>
          <a:prstGeom prst="rect">
            <a:avLst/>
          </a:prstGeom>
        </p:spPr>
        <p:txBody>
          <a:bodyPr wrap="square">
            <a:spAutoFit/>
          </a:bodyPr>
          <a:lstStyle/>
          <a:p>
            <a:r>
              <a:rPr lang="en-IN" sz="1400" b="1" dirty="0" smtClean="0"/>
              <a:t>Tests </a:t>
            </a:r>
            <a:r>
              <a:rPr lang="en-IN" sz="1400" b="1" dirty="0"/>
              <a:t>are not the event</a:t>
            </a:r>
            <a:r>
              <a:rPr lang="en-IN" sz="1400" dirty="0"/>
              <a:t>. We have a cancer test, separate from the event of actually having cancer. We have a test for spam, separate from the event of actually having a spam message.</a:t>
            </a:r>
          </a:p>
          <a:p>
            <a:endParaRPr lang="en-IN" sz="1400" dirty="0"/>
          </a:p>
          <a:p>
            <a:r>
              <a:rPr lang="en-IN" sz="1400" b="1" dirty="0"/>
              <a:t>Tests are flawed</a:t>
            </a:r>
            <a:r>
              <a:rPr lang="en-IN" sz="1400" dirty="0"/>
              <a:t>. Tests detect things that don’t exist (false positive), and miss things that do exist (false negative).</a:t>
            </a:r>
          </a:p>
          <a:p>
            <a:endParaRPr lang="en-IN" sz="1400" dirty="0"/>
          </a:p>
          <a:p>
            <a:r>
              <a:rPr lang="en-IN" sz="1400" b="1" dirty="0"/>
              <a:t>Tests give us test probabilities, not the real probabilities</a:t>
            </a:r>
            <a:r>
              <a:rPr lang="en-IN" sz="1400" dirty="0"/>
              <a:t>. People often consider the test results directly, without considering the errors in the tests.</a:t>
            </a:r>
          </a:p>
          <a:p>
            <a:endParaRPr lang="en-IN" sz="1400" dirty="0"/>
          </a:p>
          <a:p>
            <a:r>
              <a:rPr lang="en-IN" sz="1400" b="1" dirty="0"/>
              <a:t>False positives skew results. </a:t>
            </a:r>
            <a:r>
              <a:rPr lang="en-IN" sz="1400" dirty="0"/>
              <a:t>Suppose you are searching for something really rare (1 in a million). Even with a good test, it’s likely that a positive result is really a false positive on somebody in the 999,999.</a:t>
            </a:r>
          </a:p>
          <a:p>
            <a:endParaRPr lang="en-IN" sz="1400" dirty="0"/>
          </a:p>
          <a:p>
            <a:r>
              <a:rPr lang="en-IN" sz="1400" b="1" dirty="0"/>
              <a:t>People prefer natural numbers</a:t>
            </a:r>
            <a:r>
              <a:rPr lang="en-IN" sz="1400" dirty="0"/>
              <a:t>. Saying “100 in 10,000″ rather than “1%” helps people work through the numbers with fewer errors, especially with multiple percentages (“Of those 100, 80 will test positive” rather than “80% of the 1% will test positive”).</a:t>
            </a:r>
          </a:p>
          <a:p>
            <a:endParaRPr lang="en-IN" sz="1400" dirty="0"/>
          </a:p>
          <a:p>
            <a:r>
              <a:rPr lang="en-IN" sz="1400" b="1" dirty="0"/>
              <a:t>Even science is a test</a:t>
            </a:r>
            <a:r>
              <a:rPr lang="en-IN" sz="1400" dirty="0"/>
              <a:t>. At a philosophical level, scientific experiments can be considered “potentially flawed tests” and need to be treated accordingly. There is a test for a chemical, or a phenomenon, and there is the event of the phenomenon itself. Our tests and measuring equipment have some inherent rate of error.</a:t>
            </a:r>
          </a:p>
        </p:txBody>
      </p:sp>
    </p:spTree>
    <p:extLst>
      <p:ext uri="{BB962C8B-B14F-4D97-AF65-F5344CB8AC3E}">
        <p14:creationId xmlns:p14="http://schemas.microsoft.com/office/powerpoint/2010/main" val="2513116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Mammogram  </a:t>
            </a:r>
            <a:r>
              <a:rPr lang="en-US" dirty="0" smtClean="0"/>
              <a:t>Tests</a:t>
            </a:r>
            <a:r>
              <a:rPr lang="en-IN" dirty="0" smtClean="0"/>
              <a:t>  …cont..</a:t>
            </a:r>
            <a:endParaRPr lang="en-IN" dirty="0"/>
          </a:p>
        </p:txBody>
      </p:sp>
      <p:sp>
        <p:nvSpPr>
          <p:cNvPr id="3" name="Rectangle 2"/>
          <p:cNvSpPr/>
          <p:nvPr/>
        </p:nvSpPr>
        <p:spPr>
          <a:xfrm>
            <a:off x="711200" y="1283544"/>
            <a:ext cx="7988300" cy="2800767"/>
          </a:xfrm>
          <a:prstGeom prst="rect">
            <a:avLst/>
          </a:prstGeom>
        </p:spPr>
        <p:txBody>
          <a:bodyPr wrap="square">
            <a:spAutoFit/>
          </a:bodyPr>
          <a:lstStyle/>
          <a:p>
            <a:r>
              <a:rPr lang="en-IN" sz="1600" b="1" dirty="0"/>
              <a:t>Bayes’ theorem </a:t>
            </a:r>
            <a:r>
              <a:rPr lang="en-IN" sz="1600" dirty="0"/>
              <a:t>converts the results from your test into the </a:t>
            </a:r>
            <a:r>
              <a:rPr lang="en-IN" sz="1600" b="1" dirty="0"/>
              <a:t>real probability </a:t>
            </a:r>
            <a:r>
              <a:rPr lang="en-IN" sz="1600" dirty="0"/>
              <a:t>of the event. For example, you can:</a:t>
            </a:r>
          </a:p>
          <a:p>
            <a:endParaRPr lang="en-IN" sz="1600" dirty="0"/>
          </a:p>
          <a:p>
            <a:r>
              <a:rPr lang="en-IN" sz="1600" b="1" dirty="0"/>
              <a:t>Correct for measurement errors</a:t>
            </a:r>
            <a:r>
              <a:rPr lang="en-IN" sz="1600" dirty="0"/>
              <a:t>. If you know the real probabilities and the chance of a false positive and false negative, you can correct for measurement errors.</a:t>
            </a:r>
          </a:p>
          <a:p>
            <a:endParaRPr lang="en-IN" sz="1600" dirty="0"/>
          </a:p>
          <a:p>
            <a:r>
              <a:rPr lang="en-IN" sz="1600" b="1" dirty="0"/>
              <a:t>Relate the actual probability to the measured test probability</a:t>
            </a:r>
            <a:r>
              <a:rPr lang="en-IN" sz="1600" dirty="0"/>
              <a:t>. Bayes’ theorem lets you relate </a:t>
            </a:r>
            <a:r>
              <a:rPr lang="en-IN" sz="1600" dirty="0" err="1"/>
              <a:t>Pr</a:t>
            </a:r>
            <a:r>
              <a:rPr lang="en-IN" sz="1600" dirty="0"/>
              <a:t>(A|X), the chance that an event A happened given the indicator X, and </a:t>
            </a:r>
            <a:r>
              <a:rPr lang="en-IN" sz="1600" dirty="0" err="1"/>
              <a:t>Pr</a:t>
            </a:r>
            <a:r>
              <a:rPr lang="en-IN" sz="1600" dirty="0"/>
              <a:t>(X|A), the chance the indicator X happened given that event A occurred. Given mammogram test results and known error rates, you can predict the actual chance of having cancer.</a:t>
            </a:r>
          </a:p>
        </p:txBody>
      </p:sp>
    </p:spTree>
    <p:extLst>
      <p:ext uri="{BB962C8B-B14F-4D97-AF65-F5344CB8AC3E}">
        <p14:creationId xmlns:p14="http://schemas.microsoft.com/office/powerpoint/2010/main" val="984233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C00000"/>
                </a:solidFill>
              </a:rPr>
              <a:t>Anatomy of a </a:t>
            </a:r>
            <a:r>
              <a:rPr lang="en-IN" b="1" i="1" dirty="0" smtClean="0">
                <a:solidFill>
                  <a:srgbClr val="C00000"/>
                </a:solidFill>
              </a:rPr>
              <a:t>Test</a:t>
            </a:r>
            <a:endParaRPr lang="en-IN" dirty="0"/>
          </a:p>
        </p:txBody>
      </p:sp>
      <p:sp>
        <p:nvSpPr>
          <p:cNvPr id="3" name="Rectangle 2"/>
          <p:cNvSpPr/>
          <p:nvPr/>
        </p:nvSpPr>
        <p:spPr>
          <a:xfrm>
            <a:off x="635000" y="1165642"/>
            <a:ext cx="8509000" cy="1354217"/>
          </a:xfrm>
          <a:prstGeom prst="rect">
            <a:avLst/>
          </a:prstGeom>
        </p:spPr>
        <p:txBody>
          <a:bodyPr wrap="square">
            <a:spAutoFit/>
          </a:bodyPr>
          <a:lstStyle/>
          <a:p>
            <a:endParaRPr lang="en-IN" i="1" dirty="0">
              <a:solidFill>
                <a:srgbClr val="C00000"/>
              </a:solidFill>
            </a:endParaRPr>
          </a:p>
          <a:p>
            <a:pPr marL="285750" indent="-285750">
              <a:buFont typeface="Arial" pitchFamily="34" charset="0"/>
              <a:buChar char="•"/>
            </a:pPr>
            <a:r>
              <a:rPr lang="en-IN" sz="1600" b="1" dirty="0" smtClean="0"/>
              <a:t>1</a:t>
            </a:r>
            <a:r>
              <a:rPr lang="en-IN" sz="1600" b="1" dirty="0"/>
              <a:t>% </a:t>
            </a:r>
            <a:r>
              <a:rPr lang="en-IN" sz="1600" dirty="0"/>
              <a:t>of women have breast cancer (and therefore 99% do not</a:t>
            </a:r>
            <a:r>
              <a:rPr lang="en-IN" sz="1600" dirty="0" smtClean="0"/>
              <a:t>).</a:t>
            </a:r>
          </a:p>
          <a:p>
            <a:pPr marL="285750" indent="-285750">
              <a:buFont typeface="Arial" pitchFamily="34" charset="0"/>
              <a:buChar char="•"/>
            </a:pPr>
            <a:r>
              <a:rPr lang="en-IN" sz="1600" b="1" dirty="0" smtClean="0"/>
              <a:t>80</a:t>
            </a:r>
            <a:r>
              <a:rPr lang="en-IN" sz="1600" b="1" dirty="0"/>
              <a:t>%</a:t>
            </a:r>
            <a:r>
              <a:rPr lang="en-IN" sz="1600" dirty="0"/>
              <a:t> of mammograms detect breast cancer when it is there (and therefore 20% miss it</a:t>
            </a:r>
            <a:r>
              <a:rPr lang="en-IN" sz="1600" dirty="0" smtClean="0"/>
              <a:t>).</a:t>
            </a:r>
          </a:p>
          <a:p>
            <a:pPr marL="285750" indent="-285750">
              <a:buFont typeface="Arial" pitchFamily="34" charset="0"/>
              <a:buChar char="•"/>
            </a:pPr>
            <a:r>
              <a:rPr lang="en-IN" sz="1600" b="1" dirty="0" smtClean="0"/>
              <a:t>9.6</a:t>
            </a:r>
            <a:r>
              <a:rPr lang="en-IN" sz="1600" b="1" dirty="0"/>
              <a:t>%</a:t>
            </a:r>
            <a:r>
              <a:rPr lang="en-IN" sz="1600" dirty="0"/>
              <a:t> of mammograms detect breast cancer when it’s not there (and therefore 90.4% correctly return a negative result</a:t>
            </a:r>
            <a:r>
              <a:rPr lang="en-IN" sz="1600" dirty="0" smtClean="0"/>
              <a:t>).</a:t>
            </a:r>
          </a:p>
        </p:txBody>
      </p:sp>
      <p:pic>
        <p:nvPicPr>
          <p:cNvPr id="174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92" y="2812733"/>
            <a:ext cx="6305516"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12800" y="4168339"/>
            <a:ext cx="7886700" cy="1985159"/>
          </a:xfrm>
          <a:prstGeom prst="rect">
            <a:avLst/>
          </a:prstGeom>
        </p:spPr>
        <p:txBody>
          <a:bodyPr wrap="square">
            <a:spAutoFit/>
          </a:bodyPr>
          <a:lstStyle/>
          <a:p>
            <a:pPr marL="285750" indent="-285750">
              <a:lnSpc>
                <a:spcPct val="150000"/>
              </a:lnSpc>
              <a:buFont typeface="Arial" pitchFamily="34" charset="0"/>
              <a:buChar char="•"/>
            </a:pPr>
            <a:r>
              <a:rPr lang="en-IN" sz="1600" b="1" dirty="0"/>
              <a:t>1%</a:t>
            </a:r>
            <a:r>
              <a:rPr lang="en-IN" sz="1600" dirty="0"/>
              <a:t> of people have cancer</a:t>
            </a:r>
          </a:p>
          <a:p>
            <a:pPr marL="285750" indent="-285750">
              <a:lnSpc>
                <a:spcPct val="150000"/>
              </a:lnSpc>
              <a:buFont typeface="Arial" pitchFamily="34" charset="0"/>
              <a:buChar char="•"/>
            </a:pPr>
            <a:r>
              <a:rPr lang="en-IN" sz="1600" dirty="0"/>
              <a:t>If you already </a:t>
            </a:r>
            <a:r>
              <a:rPr lang="en-IN" sz="1600" b="1" dirty="0">
                <a:solidFill>
                  <a:srgbClr val="FF0000"/>
                </a:solidFill>
              </a:rPr>
              <a:t>have cancer</a:t>
            </a:r>
            <a:r>
              <a:rPr lang="en-IN" sz="1600" dirty="0"/>
              <a:t>, you are in the first column. There’s an </a:t>
            </a:r>
            <a:r>
              <a:rPr lang="en-IN" sz="1600" b="1" dirty="0"/>
              <a:t>80%</a:t>
            </a:r>
            <a:r>
              <a:rPr lang="en-IN" sz="1600" dirty="0"/>
              <a:t> chance you will </a:t>
            </a:r>
            <a:r>
              <a:rPr lang="en-IN" sz="1600" b="1" dirty="0"/>
              <a:t>test positive</a:t>
            </a:r>
            <a:r>
              <a:rPr lang="en-IN" sz="1600" dirty="0"/>
              <a:t>. There’s a </a:t>
            </a:r>
            <a:r>
              <a:rPr lang="en-IN" sz="1600" b="1" dirty="0"/>
              <a:t>20%</a:t>
            </a:r>
            <a:r>
              <a:rPr lang="en-IN" sz="1600" dirty="0"/>
              <a:t> chance you will test </a:t>
            </a:r>
            <a:r>
              <a:rPr lang="en-IN" sz="1600" b="1" dirty="0"/>
              <a:t>negative</a:t>
            </a:r>
            <a:r>
              <a:rPr lang="en-IN" sz="1600" dirty="0"/>
              <a:t>.</a:t>
            </a:r>
          </a:p>
          <a:p>
            <a:pPr marL="285750" indent="-285750">
              <a:lnSpc>
                <a:spcPct val="150000"/>
              </a:lnSpc>
              <a:buFont typeface="Arial" pitchFamily="34" charset="0"/>
              <a:buChar char="•"/>
            </a:pPr>
            <a:r>
              <a:rPr lang="en-IN" sz="1600" dirty="0"/>
              <a:t>If you </a:t>
            </a:r>
            <a:r>
              <a:rPr lang="en-IN" sz="1600" b="1" dirty="0">
                <a:solidFill>
                  <a:srgbClr val="00B050"/>
                </a:solidFill>
              </a:rPr>
              <a:t>don’t have cancer, </a:t>
            </a:r>
            <a:r>
              <a:rPr lang="en-IN" sz="1600" dirty="0"/>
              <a:t>you are in the second column. There’s a </a:t>
            </a:r>
            <a:r>
              <a:rPr lang="en-IN" sz="1600" b="1" dirty="0"/>
              <a:t>9.6%</a:t>
            </a:r>
            <a:r>
              <a:rPr lang="en-IN" sz="1600" dirty="0"/>
              <a:t> chance you will test </a:t>
            </a:r>
            <a:r>
              <a:rPr lang="en-IN" sz="1600" b="1" dirty="0"/>
              <a:t>positive</a:t>
            </a:r>
            <a:r>
              <a:rPr lang="en-IN" sz="1600" dirty="0"/>
              <a:t>, and a </a:t>
            </a:r>
            <a:r>
              <a:rPr lang="en-IN" sz="1600" b="1" dirty="0"/>
              <a:t>90.4%</a:t>
            </a:r>
            <a:r>
              <a:rPr lang="en-IN" sz="1600" dirty="0"/>
              <a:t> chance you will test </a:t>
            </a:r>
            <a:r>
              <a:rPr lang="en-IN" sz="1600" b="1" dirty="0"/>
              <a:t>negative</a:t>
            </a:r>
            <a:r>
              <a:rPr lang="en-IN" dirty="0"/>
              <a:t>.</a:t>
            </a:r>
          </a:p>
        </p:txBody>
      </p:sp>
    </p:spTree>
    <p:extLst>
      <p:ext uri="{BB962C8B-B14F-4D97-AF65-F5344CB8AC3E}">
        <p14:creationId xmlns:p14="http://schemas.microsoft.com/office/powerpoint/2010/main" val="912056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Accurate Is The Test</a:t>
            </a:r>
            <a:r>
              <a:rPr lang="en-IN" dirty="0" smtClean="0"/>
              <a:t>?</a:t>
            </a:r>
            <a:endParaRPr lang="en-IN" dirty="0"/>
          </a:p>
        </p:txBody>
      </p:sp>
      <p:sp>
        <p:nvSpPr>
          <p:cNvPr id="3" name="Rectangle 2"/>
          <p:cNvSpPr/>
          <p:nvPr/>
        </p:nvSpPr>
        <p:spPr>
          <a:xfrm>
            <a:off x="762000" y="1236344"/>
            <a:ext cx="7759700" cy="830997"/>
          </a:xfrm>
          <a:prstGeom prst="rect">
            <a:avLst/>
          </a:prstGeom>
        </p:spPr>
        <p:txBody>
          <a:bodyPr wrap="square">
            <a:spAutoFit/>
          </a:bodyPr>
          <a:lstStyle/>
          <a:p>
            <a:r>
              <a:rPr lang="en-IN" sz="1600" dirty="0" smtClean="0"/>
              <a:t>Now </a:t>
            </a:r>
            <a:r>
              <a:rPr lang="en-IN" sz="1600" dirty="0"/>
              <a:t>suppose you get a positive test result. </a:t>
            </a:r>
            <a:endParaRPr lang="en-IN" sz="1600" dirty="0" smtClean="0"/>
          </a:p>
          <a:p>
            <a:endParaRPr lang="en-IN" sz="1600" dirty="0" smtClean="0"/>
          </a:p>
          <a:p>
            <a:r>
              <a:rPr lang="en-IN" sz="1600" dirty="0" smtClean="0"/>
              <a:t>What </a:t>
            </a:r>
            <a:r>
              <a:rPr lang="en-IN" sz="1600" dirty="0"/>
              <a:t>are the chances you have </a:t>
            </a:r>
            <a:r>
              <a:rPr lang="en-IN" sz="1600" dirty="0" smtClean="0"/>
              <a:t>cancer ?   80</a:t>
            </a:r>
            <a:r>
              <a:rPr lang="en-IN" sz="1600" dirty="0"/>
              <a:t>%? </a:t>
            </a:r>
            <a:r>
              <a:rPr lang="en-IN" sz="1600" dirty="0" smtClean="0"/>
              <a:t>   99</a:t>
            </a:r>
            <a:r>
              <a:rPr lang="en-IN" sz="1600" dirty="0"/>
              <a:t>%? </a:t>
            </a:r>
            <a:r>
              <a:rPr lang="en-IN" sz="1600" dirty="0" smtClean="0"/>
              <a:t>  1</a:t>
            </a:r>
            <a:r>
              <a:rPr lang="en-IN" sz="1600" dirty="0"/>
              <a:t>%?</a:t>
            </a:r>
          </a:p>
        </p:txBody>
      </p:sp>
      <p:sp>
        <p:nvSpPr>
          <p:cNvPr id="4" name="Rectangle 3"/>
          <p:cNvSpPr/>
          <p:nvPr/>
        </p:nvSpPr>
        <p:spPr>
          <a:xfrm>
            <a:off x="457200" y="2429639"/>
            <a:ext cx="7899400" cy="2308324"/>
          </a:xfrm>
          <a:prstGeom prst="rect">
            <a:avLst/>
          </a:prstGeom>
        </p:spPr>
        <p:txBody>
          <a:bodyPr wrap="square">
            <a:spAutoFit/>
          </a:bodyPr>
          <a:lstStyle/>
          <a:p>
            <a:r>
              <a:rPr lang="en-IN" sz="1600" dirty="0"/>
              <a:t>Ok, we got a positive result. It means we’re somewhere in the top row of our table</a:t>
            </a:r>
            <a:r>
              <a:rPr lang="en-IN" sz="1600" dirty="0" smtClean="0"/>
              <a:t>.</a:t>
            </a:r>
          </a:p>
          <a:p>
            <a:endParaRPr lang="en-IN" sz="1600" dirty="0"/>
          </a:p>
          <a:p>
            <a:r>
              <a:rPr lang="en-IN" sz="1600" dirty="0" smtClean="0"/>
              <a:t>Let’s </a:t>
            </a:r>
            <a:r>
              <a:rPr lang="en-IN" sz="1600" dirty="0"/>
              <a:t>not assume anything — it could be a true positive or a false positive</a:t>
            </a:r>
            <a:r>
              <a:rPr lang="en-IN" sz="1600" dirty="0" smtClean="0"/>
              <a:t>.</a:t>
            </a:r>
          </a:p>
          <a:p>
            <a:endParaRPr lang="en-IN" sz="1600" dirty="0"/>
          </a:p>
          <a:p>
            <a:r>
              <a:rPr lang="en-IN" sz="1600" dirty="0"/>
              <a:t>The chances of a true positive = chance you have cancer * chance test caught it = 1% * 80% = .</a:t>
            </a:r>
            <a:r>
              <a:rPr lang="en-IN" sz="1600" dirty="0" smtClean="0"/>
              <a:t>008</a:t>
            </a:r>
          </a:p>
          <a:p>
            <a:endParaRPr lang="en-IN" sz="1600" dirty="0"/>
          </a:p>
          <a:p>
            <a:r>
              <a:rPr lang="en-IN" sz="1600" dirty="0"/>
              <a:t>The chances of a false positive = chance you don’t have cancer * chance test caught it anyway = 99% * 9.6% = 0.09504</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798" y="4902200"/>
            <a:ext cx="5490104"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40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Accurate Is The Test?</a:t>
            </a:r>
          </a:p>
        </p:txBody>
      </p:sp>
      <p:sp>
        <p:nvSpPr>
          <p:cNvPr id="3" name="Rectangle 2"/>
          <p:cNvSpPr/>
          <p:nvPr/>
        </p:nvSpPr>
        <p:spPr>
          <a:xfrm>
            <a:off x="723900" y="1234752"/>
            <a:ext cx="6070600" cy="954107"/>
          </a:xfrm>
          <a:prstGeom prst="rect">
            <a:avLst/>
          </a:prstGeom>
        </p:spPr>
        <p:txBody>
          <a:bodyPr wrap="square">
            <a:spAutoFit/>
          </a:bodyPr>
          <a:lstStyle/>
          <a:p>
            <a:pPr algn="ctr"/>
            <a:r>
              <a:rPr lang="en-IN" sz="1400" dirty="0" smtClean="0"/>
              <a:t>What’s </a:t>
            </a:r>
            <a:r>
              <a:rPr lang="en-IN" sz="1400" dirty="0"/>
              <a:t>the chance we really have cancer if we get a positive </a:t>
            </a:r>
            <a:r>
              <a:rPr lang="en-IN" sz="1400" dirty="0" smtClean="0"/>
              <a:t>result ????. </a:t>
            </a:r>
          </a:p>
          <a:p>
            <a:pPr algn="ctr"/>
            <a:endParaRPr lang="en-IN" sz="1400" dirty="0"/>
          </a:p>
          <a:p>
            <a:r>
              <a:rPr lang="en-IN" sz="1400" dirty="0" smtClean="0"/>
              <a:t>The </a:t>
            </a:r>
            <a:r>
              <a:rPr lang="en-IN" sz="1400" dirty="0"/>
              <a:t>chance of an event is the number of ways it could happen given all possible outcomes</a:t>
            </a:r>
          </a:p>
        </p:txBody>
      </p:sp>
      <p:sp>
        <p:nvSpPr>
          <p:cNvPr id="4" name="Rectangle 3"/>
          <p:cNvSpPr/>
          <p:nvPr/>
        </p:nvSpPr>
        <p:spPr>
          <a:xfrm>
            <a:off x="120650" y="2385943"/>
            <a:ext cx="5556250" cy="1323439"/>
          </a:xfrm>
          <a:prstGeom prst="rect">
            <a:avLst/>
          </a:prstGeom>
        </p:spPr>
        <p:txBody>
          <a:bodyPr wrap="square">
            <a:spAutoFit/>
          </a:bodyPr>
          <a:lstStyle/>
          <a:p>
            <a:r>
              <a:rPr lang="en-IN" sz="1600" dirty="0"/>
              <a:t>The chance of getting a real, positive result is .008. </a:t>
            </a:r>
            <a:endParaRPr lang="en-IN" sz="1600" dirty="0" smtClean="0"/>
          </a:p>
          <a:p>
            <a:endParaRPr lang="en-IN" sz="1600" dirty="0"/>
          </a:p>
          <a:p>
            <a:r>
              <a:rPr lang="en-IN" sz="1600" dirty="0" smtClean="0"/>
              <a:t>The </a:t>
            </a:r>
            <a:r>
              <a:rPr lang="en-IN" sz="1600" dirty="0"/>
              <a:t>chance of getting any type of positive result is the chance of a true positive plus the chance of a false positive (.008 + 0.09504 = .10304).</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700" y="2042647"/>
            <a:ext cx="3937000" cy="100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46201" y="3862764"/>
            <a:ext cx="6578600" cy="338554"/>
          </a:xfrm>
          <a:prstGeom prst="rect">
            <a:avLst/>
          </a:prstGeom>
        </p:spPr>
        <p:txBody>
          <a:bodyPr wrap="square">
            <a:spAutoFit/>
          </a:bodyPr>
          <a:lstStyle/>
          <a:p>
            <a:r>
              <a:rPr lang="en-IN" sz="1600" b="1" dirty="0">
                <a:solidFill>
                  <a:srgbClr val="FF0000"/>
                </a:solidFill>
              </a:rPr>
              <a:t>So, our chance of cancer is .008/.10304 = 0.0776, or about 7.8%.</a:t>
            </a:r>
          </a:p>
        </p:txBody>
      </p:sp>
      <p:sp>
        <p:nvSpPr>
          <p:cNvPr id="6" name="Rectangle 5"/>
          <p:cNvSpPr/>
          <p:nvPr/>
        </p:nvSpPr>
        <p:spPr>
          <a:xfrm>
            <a:off x="457200" y="4614039"/>
            <a:ext cx="8331200" cy="1323439"/>
          </a:xfrm>
          <a:prstGeom prst="rect">
            <a:avLst/>
          </a:prstGeom>
        </p:spPr>
        <p:txBody>
          <a:bodyPr wrap="square">
            <a:spAutoFit/>
          </a:bodyPr>
          <a:lstStyle/>
          <a:p>
            <a:r>
              <a:rPr lang="en-IN" sz="1600" b="1" dirty="0"/>
              <a:t>Interesting — a positive mammogram only means you have a 7.8% chance of cancer, rather than 80% (the supposed accuracy of the test). It might seem strange at first but it makes sense: the test gives a false positive 9.6% of the time, so there will be a ton of false positives in any given population. There will be so many false positives, in fact, that most of the positive test results will be wrong.</a:t>
            </a:r>
          </a:p>
        </p:txBody>
      </p:sp>
    </p:spTree>
    <p:extLst>
      <p:ext uri="{BB962C8B-B14F-4D97-AF65-F5344CB8AC3E}">
        <p14:creationId xmlns:p14="http://schemas.microsoft.com/office/powerpoint/2010/main" val="1437659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4766"/>
            <a:ext cx="8229600" cy="792162"/>
          </a:xfrm>
        </p:spPr>
        <p:txBody>
          <a:bodyPr/>
          <a:lstStyle/>
          <a:p>
            <a:r>
              <a:rPr lang="en-IN" dirty="0"/>
              <a:t>Bayes’ </a:t>
            </a:r>
            <a:r>
              <a:rPr lang="en-IN" dirty="0" smtClean="0"/>
              <a:t>Theorem</a:t>
            </a:r>
            <a:endParaRPr lang="en-IN" dirty="0"/>
          </a:p>
        </p:txBody>
      </p:sp>
      <p:sp>
        <p:nvSpPr>
          <p:cNvPr id="3" name="Rectangle 2"/>
          <p:cNvSpPr/>
          <p:nvPr/>
        </p:nvSpPr>
        <p:spPr>
          <a:xfrm>
            <a:off x="800100" y="1160314"/>
            <a:ext cx="8039100" cy="830997"/>
          </a:xfrm>
          <a:prstGeom prst="rect">
            <a:avLst/>
          </a:prstGeom>
        </p:spPr>
        <p:txBody>
          <a:bodyPr wrap="square">
            <a:spAutoFit/>
          </a:bodyPr>
          <a:lstStyle/>
          <a:p>
            <a:r>
              <a:rPr lang="en-IN" sz="1600" b="1" dirty="0" smtClean="0"/>
              <a:t>We </a:t>
            </a:r>
            <a:r>
              <a:rPr lang="en-IN" sz="1600" b="1" dirty="0"/>
              <a:t>can turn the process above into an equation, which is Bayes’ Theorem. It lets you take the test results and correct for the “skew” introduced by false positives. You get the real chance of having the event. Here’s the equation: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2070131"/>
            <a:ext cx="5089855"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4200" y="2830543"/>
            <a:ext cx="8166100" cy="3539430"/>
          </a:xfrm>
          <a:prstGeom prst="rect">
            <a:avLst/>
          </a:prstGeom>
        </p:spPr>
        <p:txBody>
          <a:bodyPr wrap="square">
            <a:spAutoFit/>
          </a:bodyPr>
          <a:lstStyle/>
          <a:p>
            <a:r>
              <a:rPr lang="en-IN" sz="1600" dirty="0"/>
              <a:t>And here’s the decoder key to read it:</a:t>
            </a:r>
          </a:p>
          <a:p>
            <a:endParaRPr lang="en-IN" sz="1600" dirty="0"/>
          </a:p>
          <a:p>
            <a:pPr marL="285750" indent="-285750">
              <a:lnSpc>
                <a:spcPct val="150000"/>
              </a:lnSpc>
              <a:buFont typeface="Arial" pitchFamily="34" charset="0"/>
              <a:buChar char="•"/>
            </a:pPr>
            <a:r>
              <a:rPr lang="en-IN" sz="1600" dirty="0" err="1"/>
              <a:t>Pr</a:t>
            </a:r>
            <a:r>
              <a:rPr lang="en-IN" sz="1600" dirty="0"/>
              <a:t>(A|X) = Chance of having cancer (A) given a positive test (X). This is what we want to know: How likely is it to have cancer with a positive result? In our case it was 7.8%.</a:t>
            </a:r>
          </a:p>
          <a:p>
            <a:pPr marL="285750" indent="-285750">
              <a:lnSpc>
                <a:spcPct val="150000"/>
              </a:lnSpc>
              <a:buFont typeface="Arial" pitchFamily="34" charset="0"/>
              <a:buChar char="•"/>
            </a:pPr>
            <a:r>
              <a:rPr lang="en-IN" sz="1600" dirty="0" err="1"/>
              <a:t>Pr</a:t>
            </a:r>
            <a:r>
              <a:rPr lang="en-IN" sz="1600" dirty="0"/>
              <a:t>(X|A) = Chance of a positive test (X) given that you had cancer (A). This is the chance of a true positive, 80% in our case.</a:t>
            </a:r>
          </a:p>
          <a:p>
            <a:pPr marL="285750" indent="-285750">
              <a:lnSpc>
                <a:spcPct val="150000"/>
              </a:lnSpc>
              <a:buFont typeface="Arial" pitchFamily="34" charset="0"/>
              <a:buChar char="•"/>
            </a:pPr>
            <a:r>
              <a:rPr lang="en-IN" sz="1600" dirty="0" err="1"/>
              <a:t>Pr</a:t>
            </a:r>
            <a:r>
              <a:rPr lang="en-IN" sz="1600" dirty="0"/>
              <a:t>(A) = Chance of having cancer (1%).</a:t>
            </a:r>
          </a:p>
          <a:p>
            <a:pPr marL="285750" indent="-285750">
              <a:lnSpc>
                <a:spcPct val="150000"/>
              </a:lnSpc>
              <a:buFont typeface="Arial" pitchFamily="34" charset="0"/>
              <a:buChar char="•"/>
            </a:pPr>
            <a:r>
              <a:rPr lang="en-IN" sz="1600" dirty="0" err="1"/>
              <a:t>Pr</a:t>
            </a:r>
            <a:r>
              <a:rPr lang="en-IN" sz="1600" dirty="0"/>
              <a:t>(not A) = Chance of not having cancer (99%).</a:t>
            </a:r>
          </a:p>
          <a:p>
            <a:pPr marL="285750" indent="-285750">
              <a:lnSpc>
                <a:spcPct val="150000"/>
              </a:lnSpc>
              <a:buFont typeface="Arial" pitchFamily="34" charset="0"/>
              <a:buChar char="•"/>
            </a:pPr>
            <a:r>
              <a:rPr lang="en-IN" sz="1600" dirty="0" err="1"/>
              <a:t>Pr</a:t>
            </a:r>
            <a:r>
              <a:rPr lang="en-IN" sz="1600" dirty="0"/>
              <a:t>(</a:t>
            </a:r>
            <a:r>
              <a:rPr lang="en-IN" sz="1600" dirty="0" err="1"/>
              <a:t>X|not</a:t>
            </a:r>
            <a:r>
              <a:rPr lang="en-IN" sz="1600" dirty="0"/>
              <a:t> A) = Chance of a positive test (X) given that you didn’t have cancer (~A). This is a false positive, 9.6% in our case.</a:t>
            </a:r>
          </a:p>
        </p:txBody>
      </p:sp>
    </p:spTree>
    <p:extLst>
      <p:ext uri="{BB962C8B-B14F-4D97-AF65-F5344CB8AC3E}">
        <p14:creationId xmlns:p14="http://schemas.microsoft.com/office/powerpoint/2010/main" val="85561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Rectangle 2"/>
          <p:cNvSpPr/>
          <p:nvPr/>
        </p:nvSpPr>
        <p:spPr>
          <a:xfrm>
            <a:off x="493798" y="1333897"/>
            <a:ext cx="5715000" cy="4124206"/>
          </a:xfrm>
          <a:prstGeom prst="rect">
            <a:avLst/>
          </a:prstGeom>
        </p:spPr>
        <p:txBody>
          <a:bodyPr wrap="square">
            <a:spAutoFit/>
          </a:bodyPr>
          <a:lstStyle/>
          <a:p>
            <a:pPr algn="just"/>
            <a:r>
              <a:rPr lang="en-IN" sz="2400" dirty="0"/>
              <a:t>A patient goes to see a doctor. The doctor performs a test with </a:t>
            </a:r>
            <a:r>
              <a:rPr lang="en-IN" sz="2400" b="1" dirty="0" smtClean="0"/>
              <a:t>99%</a:t>
            </a:r>
            <a:r>
              <a:rPr lang="en-IN" sz="2400" dirty="0" smtClean="0"/>
              <a:t> reliability—</a:t>
            </a:r>
            <a:r>
              <a:rPr lang="en-IN" sz="2400" dirty="0"/>
              <a:t>that is, </a:t>
            </a:r>
            <a:endParaRPr lang="en-IN" sz="2400" dirty="0" smtClean="0"/>
          </a:p>
          <a:p>
            <a:pPr algn="just"/>
            <a:endParaRPr lang="en-IN" sz="1100" dirty="0"/>
          </a:p>
          <a:p>
            <a:pPr marL="342900" indent="-342900" algn="just">
              <a:buFont typeface="Arial" pitchFamily="34" charset="0"/>
              <a:buChar char="•"/>
            </a:pPr>
            <a:r>
              <a:rPr lang="en-IN" sz="2400" b="1" dirty="0" smtClean="0"/>
              <a:t>99%</a:t>
            </a:r>
            <a:r>
              <a:rPr lang="en-IN" sz="2400" dirty="0" smtClean="0"/>
              <a:t> </a:t>
            </a:r>
            <a:r>
              <a:rPr lang="en-IN" sz="2400" dirty="0"/>
              <a:t>of people who are sick </a:t>
            </a:r>
            <a:r>
              <a:rPr lang="en-IN" sz="2400" dirty="0" smtClean="0"/>
              <a:t>test </a:t>
            </a:r>
            <a:r>
              <a:rPr lang="en-IN" sz="2400" dirty="0"/>
              <a:t>positive and </a:t>
            </a:r>
            <a:endParaRPr lang="en-IN" sz="2400" dirty="0" smtClean="0"/>
          </a:p>
          <a:p>
            <a:pPr marL="342900" indent="-342900" algn="just">
              <a:buFont typeface="Arial" pitchFamily="34" charset="0"/>
              <a:buChar char="•"/>
            </a:pPr>
            <a:endParaRPr lang="en-IN" sz="1100" dirty="0"/>
          </a:p>
          <a:p>
            <a:pPr marL="342900" indent="-342900" algn="just">
              <a:buFont typeface="Arial" pitchFamily="34" charset="0"/>
              <a:buChar char="•"/>
            </a:pPr>
            <a:r>
              <a:rPr lang="en-IN" sz="2400" b="1" dirty="0" smtClean="0"/>
              <a:t>99%</a:t>
            </a:r>
            <a:r>
              <a:rPr lang="en-IN" sz="2400" dirty="0" smtClean="0"/>
              <a:t> of </a:t>
            </a:r>
            <a:r>
              <a:rPr lang="en-IN" sz="2400" dirty="0"/>
              <a:t>the healthy people </a:t>
            </a:r>
            <a:r>
              <a:rPr lang="en-IN" sz="2400" dirty="0" smtClean="0"/>
              <a:t>test </a:t>
            </a:r>
            <a:r>
              <a:rPr lang="en-IN" sz="2400" dirty="0"/>
              <a:t>negative. </a:t>
            </a:r>
            <a:endParaRPr lang="en-IN" sz="2400" dirty="0" smtClean="0"/>
          </a:p>
          <a:p>
            <a:pPr algn="just"/>
            <a:endParaRPr lang="en-IN" sz="1600" dirty="0"/>
          </a:p>
          <a:p>
            <a:pPr algn="just"/>
            <a:r>
              <a:rPr lang="en-IN" sz="2400" dirty="0" smtClean="0"/>
              <a:t>The </a:t>
            </a:r>
            <a:r>
              <a:rPr lang="en-IN" sz="2400" dirty="0"/>
              <a:t>doctor knows that only </a:t>
            </a:r>
            <a:r>
              <a:rPr lang="en-IN" sz="2400" b="1" dirty="0" smtClean="0"/>
              <a:t>1%</a:t>
            </a:r>
            <a:r>
              <a:rPr lang="en-IN" sz="2400" dirty="0" smtClean="0"/>
              <a:t> of </a:t>
            </a:r>
            <a:r>
              <a:rPr lang="en-IN" sz="2400" dirty="0"/>
              <a:t>the people in the country are sick.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0" y="2181903"/>
            <a:ext cx="2654300" cy="242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4000" y="5689867"/>
            <a:ext cx="8534400" cy="400110"/>
          </a:xfrm>
          <a:prstGeom prst="rect">
            <a:avLst/>
          </a:prstGeom>
        </p:spPr>
        <p:txBody>
          <a:bodyPr wrap="square">
            <a:spAutoFit/>
          </a:bodyPr>
          <a:lstStyle/>
          <a:p>
            <a:r>
              <a:rPr lang="en-IN" sz="2000" dirty="0" smtClean="0">
                <a:solidFill>
                  <a:srgbClr val="FF0000"/>
                </a:solidFill>
              </a:rPr>
              <a:t>Now: </a:t>
            </a:r>
            <a:r>
              <a:rPr lang="en-IN" sz="2000" dirty="0">
                <a:solidFill>
                  <a:srgbClr val="FF0000"/>
                </a:solidFill>
              </a:rPr>
              <a:t>if the patient tests positive, </a:t>
            </a:r>
            <a:r>
              <a:rPr lang="en-IN" sz="2000" dirty="0" smtClean="0">
                <a:solidFill>
                  <a:srgbClr val="FF0000"/>
                </a:solidFill>
              </a:rPr>
              <a:t>what </a:t>
            </a:r>
            <a:r>
              <a:rPr lang="en-IN" sz="2000" dirty="0">
                <a:solidFill>
                  <a:srgbClr val="FF0000"/>
                </a:solidFill>
              </a:rPr>
              <a:t>are the chances the patient is sick?</a:t>
            </a:r>
          </a:p>
        </p:txBody>
      </p:sp>
    </p:spTree>
    <p:extLst>
      <p:ext uri="{BB962C8B-B14F-4D97-AF65-F5344CB8AC3E}">
        <p14:creationId xmlns:p14="http://schemas.microsoft.com/office/powerpoint/2010/main" val="673227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1028700" y="1215936"/>
            <a:ext cx="7531100" cy="646331"/>
          </a:xfrm>
          <a:prstGeom prst="rect">
            <a:avLst/>
          </a:prstGeom>
        </p:spPr>
        <p:txBody>
          <a:bodyPr wrap="square">
            <a:spAutoFit/>
          </a:bodyPr>
          <a:lstStyle/>
          <a:p>
            <a:r>
              <a:rPr lang="en-IN" dirty="0"/>
              <a:t>It all comes down to the chance of a true positive result divided by the chance of any positive result. We can simplify the equation to:</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398" y="2193925"/>
            <a:ext cx="256950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7500" y="3024644"/>
            <a:ext cx="8369300" cy="2800767"/>
          </a:xfrm>
          <a:prstGeom prst="rect">
            <a:avLst/>
          </a:prstGeom>
        </p:spPr>
        <p:txBody>
          <a:bodyPr wrap="square">
            <a:spAutoFit/>
          </a:bodyPr>
          <a:lstStyle/>
          <a:p>
            <a:pPr marL="285750" indent="-285750">
              <a:buFont typeface="Arial" pitchFamily="34" charset="0"/>
              <a:buChar char="•"/>
            </a:pPr>
            <a:r>
              <a:rPr lang="en-IN" sz="1600" dirty="0" err="1"/>
              <a:t>Pr</a:t>
            </a:r>
            <a:r>
              <a:rPr lang="en-IN" sz="1600" dirty="0"/>
              <a:t>(X) is a normalizing constant and helps scale our equation. Without it, we might think that a positive test result gives us an 80% chance of having cancer.</a:t>
            </a:r>
          </a:p>
          <a:p>
            <a:pPr marL="285750" indent="-285750">
              <a:buFont typeface="Arial" pitchFamily="34" charset="0"/>
              <a:buChar char="•"/>
            </a:pPr>
            <a:endParaRPr lang="en-IN" sz="1600" dirty="0"/>
          </a:p>
          <a:p>
            <a:pPr marL="285750" indent="-285750">
              <a:buFont typeface="Arial" pitchFamily="34" charset="0"/>
              <a:buChar char="•"/>
            </a:pPr>
            <a:r>
              <a:rPr lang="en-IN" sz="1600" dirty="0" err="1"/>
              <a:t>Pr</a:t>
            </a:r>
            <a:r>
              <a:rPr lang="en-IN" sz="1600" dirty="0"/>
              <a:t>(X) tells us the chance of getting any positive result, whether it’s a real positive in the cancer population (1%) or a false positive in the non-cancer population (99%). It’s a bit like a weighted average, and helps us compare against the overall chance of a positive result.</a:t>
            </a:r>
          </a:p>
          <a:p>
            <a:pPr marL="285750" indent="-285750">
              <a:buFont typeface="Arial" pitchFamily="34" charset="0"/>
              <a:buChar char="•"/>
            </a:pPr>
            <a:endParaRPr lang="en-IN" sz="1600" dirty="0"/>
          </a:p>
          <a:p>
            <a:pPr marL="285750" indent="-285750">
              <a:buFont typeface="Arial" pitchFamily="34" charset="0"/>
              <a:buChar char="•"/>
            </a:pPr>
            <a:r>
              <a:rPr lang="en-IN" sz="1600" dirty="0"/>
              <a:t>In our case, </a:t>
            </a:r>
            <a:r>
              <a:rPr lang="en-IN" sz="1600" dirty="0" err="1"/>
              <a:t>Pr</a:t>
            </a:r>
            <a:r>
              <a:rPr lang="en-IN" sz="1600" dirty="0"/>
              <a:t>(X) gets really large because of the potential for false positives. Thank you, normalizing constant, for setting us straight! This is the part many of us may neglect, which makes the result of 7.8% counter-intuitive.</a:t>
            </a:r>
          </a:p>
        </p:txBody>
      </p:sp>
    </p:spTree>
    <p:extLst>
      <p:ext uri="{BB962C8B-B14F-4D97-AF65-F5344CB8AC3E}">
        <p14:creationId xmlns:p14="http://schemas.microsoft.com/office/powerpoint/2010/main" val="957261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Spam </a:t>
            </a:r>
            <a:r>
              <a:rPr lang="en-IN" dirty="0" smtClean="0"/>
              <a:t>Filtering</a:t>
            </a:r>
            <a:endParaRPr lang="en-IN" dirty="0"/>
          </a:p>
        </p:txBody>
      </p:sp>
      <p:sp>
        <p:nvSpPr>
          <p:cNvPr id="3" name="Rectangle 2"/>
          <p:cNvSpPr/>
          <p:nvPr/>
        </p:nvSpPr>
        <p:spPr>
          <a:xfrm>
            <a:off x="901700" y="1172339"/>
            <a:ext cx="7251700" cy="1323439"/>
          </a:xfrm>
          <a:prstGeom prst="rect">
            <a:avLst/>
          </a:prstGeom>
        </p:spPr>
        <p:txBody>
          <a:bodyPr wrap="square">
            <a:spAutoFit/>
          </a:bodyPr>
          <a:lstStyle/>
          <a:p>
            <a:r>
              <a:rPr lang="en-IN" sz="1600" dirty="0" smtClean="0"/>
              <a:t>One </a:t>
            </a:r>
            <a:r>
              <a:rPr lang="en-IN" sz="1600" dirty="0"/>
              <a:t>clever application of Bayes’ Theorem is in spam filtering. We have</a:t>
            </a:r>
          </a:p>
          <a:p>
            <a:endParaRPr lang="en-IN" sz="1600" dirty="0"/>
          </a:p>
          <a:p>
            <a:r>
              <a:rPr lang="en-IN" sz="1600" dirty="0"/>
              <a:t>Event A: The message is spam.</a:t>
            </a:r>
          </a:p>
          <a:p>
            <a:r>
              <a:rPr lang="en-IN" sz="1600" dirty="0"/>
              <a:t>Test X: The message contains certain words (X)</a:t>
            </a:r>
          </a:p>
          <a:p>
            <a:r>
              <a:rPr lang="en-IN" sz="1600" dirty="0"/>
              <a:t>Plugged into a more readable formula (from Wikipedia):</a:t>
            </a:r>
          </a:p>
        </p:txBody>
      </p:sp>
      <p:sp>
        <p:nvSpPr>
          <p:cNvPr id="4" name="Rectangle 3"/>
          <p:cNvSpPr/>
          <p:nvPr/>
        </p:nvSpPr>
        <p:spPr>
          <a:xfrm>
            <a:off x="190500" y="3536246"/>
            <a:ext cx="8661400" cy="2800767"/>
          </a:xfrm>
          <a:prstGeom prst="rect">
            <a:avLst/>
          </a:prstGeom>
        </p:spPr>
        <p:txBody>
          <a:bodyPr wrap="square">
            <a:spAutoFit/>
          </a:bodyPr>
          <a:lstStyle/>
          <a:p>
            <a:r>
              <a:rPr lang="en-IN" sz="1600" dirty="0"/>
              <a:t>Bayesian filtering allows us to predict the chance a message is really spam given the “test results” (the presence of certain words). Clearly, words like “</a:t>
            </a:r>
            <a:r>
              <a:rPr lang="en-IN" sz="1600" dirty="0" err="1"/>
              <a:t>viagra</a:t>
            </a:r>
            <a:r>
              <a:rPr lang="en-IN" sz="1600" dirty="0"/>
              <a:t>” have a higher chance of appearing in spam messages than in normal ones.</a:t>
            </a:r>
          </a:p>
          <a:p>
            <a:endParaRPr lang="en-IN" sz="1600" dirty="0"/>
          </a:p>
          <a:p>
            <a:r>
              <a:rPr lang="en-IN" sz="1600" dirty="0"/>
              <a:t>Spam filtering based on a blacklist is flawed — it’s too restrictive and false positives are too great. But Bayesian filtering gives us a middle ground — we use probabilities. As we </a:t>
            </a:r>
            <a:r>
              <a:rPr lang="en-IN" sz="1600" dirty="0" err="1"/>
              <a:t>analyze</a:t>
            </a:r>
            <a:r>
              <a:rPr lang="en-IN" sz="1600" dirty="0"/>
              <a:t> the words in a message, we can compute the chance it is spam (rather than making a yes/no decision). If a message has a 99.9% chance of being spam, it probably is. As the filter gets trained with more and more messages, it updates the probabilities that certain words lead to spam messages. Advanced Bayesian filters can examine multiple words in a row, as another data point.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2636837"/>
            <a:ext cx="3524250"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026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IN" dirty="0"/>
          </a:p>
        </p:txBody>
      </p:sp>
      <p:sp>
        <p:nvSpPr>
          <p:cNvPr id="3" name="Rectangle 2"/>
          <p:cNvSpPr/>
          <p:nvPr/>
        </p:nvSpPr>
        <p:spPr>
          <a:xfrm>
            <a:off x="457200" y="1566039"/>
            <a:ext cx="8483600" cy="4154984"/>
          </a:xfrm>
          <a:prstGeom prst="rect">
            <a:avLst/>
          </a:prstGeom>
        </p:spPr>
        <p:txBody>
          <a:bodyPr wrap="square">
            <a:spAutoFit/>
          </a:bodyPr>
          <a:lstStyle/>
          <a:p>
            <a:pPr algn="just"/>
            <a:r>
              <a:rPr lang="en-IN" sz="2400" dirty="0"/>
              <a:t>The intuitive answer is 99 </a:t>
            </a:r>
            <a:r>
              <a:rPr lang="en-IN" sz="2400" dirty="0" smtClean="0"/>
              <a:t>%, </a:t>
            </a:r>
            <a:r>
              <a:rPr lang="en-IN" sz="2400" dirty="0"/>
              <a:t>but the correct answer is </a:t>
            </a:r>
            <a:r>
              <a:rPr lang="en-IN" sz="2400" dirty="0">
                <a:solidFill>
                  <a:srgbClr val="F7F8FB"/>
                </a:solidFill>
              </a:rPr>
              <a:t>50</a:t>
            </a:r>
            <a:r>
              <a:rPr lang="en-IN" sz="2400" dirty="0"/>
              <a:t> </a:t>
            </a:r>
            <a:r>
              <a:rPr lang="en-IN" sz="2400" dirty="0" smtClean="0"/>
              <a:t>%.</a:t>
            </a:r>
          </a:p>
          <a:p>
            <a:pPr algn="just"/>
            <a:endParaRPr lang="en-IN" sz="2400" b="1" dirty="0">
              <a:solidFill>
                <a:srgbClr val="FF0000"/>
              </a:solidFill>
            </a:endParaRPr>
          </a:p>
          <a:p>
            <a:pPr algn="just"/>
            <a:r>
              <a:rPr lang="en-IN" sz="2400" b="1" dirty="0" err="1" smtClean="0">
                <a:solidFill>
                  <a:srgbClr val="FF0000"/>
                </a:solidFill>
              </a:rPr>
              <a:t>Bayes's</a:t>
            </a:r>
            <a:r>
              <a:rPr lang="en-IN" sz="2400" dirty="0" smtClean="0"/>
              <a:t> </a:t>
            </a:r>
            <a:r>
              <a:rPr lang="en-IN" sz="2400" dirty="0"/>
              <a:t>theorem gives us the relationship between what we know and what we want to </a:t>
            </a:r>
            <a:r>
              <a:rPr lang="en-IN" sz="2400" dirty="0" smtClean="0"/>
              <a:t>know.  </a:t>
            </a:r>
          </a:p>
          <a:p>
            <a:pPr algn="just"/>
            <a:endParaRPr lang="en-IN" sz="2400" dirty="0"/>
          </a:p>
          <a:p>
            <a:pPr algn="just"/>
            <a:r>
              <a:rPr lang="en-IN" sz="2400" dirty="0" smtClean="0"/>
              <a:t>In </a:t>
            </a:r>
            <a:r>
              <a:rPr lang="en-IN" sz="2400" dirty="0"/>
              <a:t>this </a:t>
            </a:r>
            <a:r>
              <a:rPr lang="en-IN" sz="2400" dirty="0" smtClean="0"/>
              <a:t>problem what </a:t>
            </a:r>
            <a:r>
              <a:rPr lang="en-IN" sz="2400" dirty="0"/>
              <a:t>we are given--what we know--is p(+|s), which a mathematician would read as "the probability of testing positive given that you are sick"; </a:t>
            </a:r>
            <a:endParaRPr lang="en-IN" sz="2400" dirty="0" smtClean="0"/>
          </a:p>
          <a:p>
            <a:pPr algn="just"/>
            <a:endParaRPr lang="en-IN" sz="2400" dirty="0"/>
          </a:p>
          <a:p>
            <a:pPr algn="just"/>
            <a:r>
              <a:rPr lang="en-IN" sz="2400" dirty="0" smtClean="0"/>
              <a:t>what </a:t>
            </a:r>
            <a:r>
              <a:rPr lang="en-IN" sz="2400" dirty="0"/>
              <a:t>we want to know is p(s|+), or "the probability of being sick given that you tested positive.</a:t>
            </a:r>
          </a:p>
        </p:txBody>
      </p:sp>
    </p:spTree>
    <p:extLst>
      <p:ext uri="{BB962C8B-B14F-4D97-AF65-F5344CB8AC3E}">
        <p14:creationId xmlns:p14="http://schemas.microsoft.com/office/powerpoint/2010/main" val="4040808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IN" dirty="0"/>
          </a:p>
        </p:txBody>
      </p:sp>
      <p:sp>
        <p:nvSpPr>
          <p:cNvPr id="3" name="Rectangle 2"/>
          <p:cNvSpPr/>
          <p:nvPr/>
        </p:nvSpPr>
        <p:spPr>
          <a:xfrm>
            <a:off x="736600" y="1320443"/>
            <a:ext cx="8064500" cy="4801314"/>
          </a:xfrm>
          <a:prstGeom prst="rect">
            <a:avLst/>
          </a:prstGeom>
        </p:spPr>
        <p:txBody>
          <a:bodyPr wrap="square">
            <a:spAutoFit/>
          </a:bodyPr>
          <a:lstStyle/>
          <a:p>
            <a:pPr algn="just"/>
            <a:r>
              <a:rPr lang="en-IN" dirty="0"/>
              <a:t> Imagine that the above story takes place in a small country, with 10,000 people. </a:t>
            </a:r>
            <a:endParaRPr lang="en-IN" dirty="0" smtClean="0"/>
          </a:p>
          <a:p>
            <a:pPr algn="just"/>
            <a:endParaRPr lang="en-IN" dirty="0"/>
          </a:p>
          <a:p>
            <a:pPr algn="just"/>
            <a:r>
              <a:rPr lang="en-IN" dirty="0" smtClean="0"/>
              <a:t>From </a:t>
            </a:r>
            <a:r>
              <a:rPr lang="en-IN" dirty="0"/>
              <a:t>the prior p(s)=0.01, we know that 1 </a:t>
            </a:r>
            <a:r>
              <a:rPr lang="en-IN" dirty="0" smtClean="0"/>
              <a:t>%, </a:t>
            </a:r>
            <a:r>
              <a:rPr lang="en-IN" dirty="0"/>
              <a:t>or 100 people, are sick, and 9,900 are healthy. </a:t>
            </a:r>
            <a:endParaRPr lang="en-IN" dirty="0" smtClean="0"/>
          </a:p>
          <a:p>
            <a:pPr algn="just"/>
            <a:endParaRPr lang="en-IN" dirty="0"/>
          </a:p>
          <a:p>
            <a:pPr algn="just"/>
            <a:r>
              <a:rPr lang="en-IN" dirty="0" smtClean="0"/>
              <a:t>If </a:t>
            </a:r>
            <a:r>
              <a:rPr lang="en-IN" dirty="0"/>
              <a:t>we administer the test to everyone, the most probable result is that </a:t>
            </a:r>
            <a:r>
              <a:rPr lang="en-IN" b="1" dirty="0"/>
              <a:t>99</a:t>
            </a:r>
            <a:r>
              <a:rPr lang="en-IN" dirty="0"/>
              <a:t> of the 100 sick people test positive. </a:t>
            </a:r>
            <a:endParaRPr lang="en-IN" dirty="0" smtClean="0"/>
          </a:p>
          <a:p>
            <a:pPr algn="just"/>
            <a:endParaRPr lang="en-IN" dirty="0"/>
          </a:p>
          <a:p>
            <a:pPr algn="just"/>
            <a:r>
              <a:rPr lang="en-IN" dirty="0" smtClean="0"/>
              <a:t>Since </a:t>
            </a:r>
            <a:r>
              <a:rPr lang="en-IN" dirty="0"/>
              <a:t>the test has a 1 </a:t>
            </a:r>
            <a:r>
              <a:rPr lang="en-IN" dirty="0" smtClean="0"/>
              <a:t>% error </a:t>
            </a:r>
            <a:r>
              <a:rPr lang="en-IN" dirty="0"/>
              <a:t>rate, however, it is also probable that </a:t>
            </a:r>
            <a:r>
              <a:rPr lang="en-IN" b="1" dirty="0"/>
              <a:t>99</a:t>
            </a:r>
            <a:r>
              <a:rPr lang="en-IN" dirty="0"/>
              <a:t> of the healthy people test positive. </a:t>
            </a:r>
            <a:endParaRPr lang="en-IN" dirty="0" smtClean="0"/>
          </a:p>
          <a:p>
            <a:pPr algn="just"/>
            <a:endParaRPr lang="en-IN" dirty="0"/>
          </a:p>
          <a:p>
            <a:pPr algn="just"/>
            <a:r>
              <a:rPr lang="en-IN" dirty="0" smtClean="0"/>
              <a:t>Now </a:t>
            </a:r>
            <a:r>
              <a:rPr lang="en-IN" dirty="0"/>
              <a:t>if the doctor sends everyone who tests positive to the national hospital, there will be an equal number of healthy and sick patients. </a:t>
            </a:r>
            <a:endParaRPr lang="en-IN" dirty="0" smtClean="0"/>
          </a:p>
          <a:p>
            <a:pPr algn="just"/>
            <a:endParaRPr lang="en-IN" dirty="0"/>
          </a:p>
          <a:p>
            <a:pPr algn="just"/>
            <a:r>
              <a:rPr lang="en-IN" dirty="0" smtClean="0"/>
              <a:t>If </a:t>
            </a:r>
            <a:r>
              <a:rPr lang="en-IN" dirty="0"/>
              <a:t>you meet one, even though you are armed with the information that the patient tested positive, there is only a 50 </a:t>
            </a:r>
            <a:r>
              <a:rPr lang="en-IN" dirty="0" smtClean="0"/>
              <a:t>% chance </a:t>
            </a:r>
            <a:r>
              <a:rPr lang="en-IN" dirty="0"/>
              <a:t>this person is sick.</a:t>
            </a:r>
          </a:p>
        </p:txBody>
      </p:sp>
    </p:spTree>
    <p:extLst>
      <p:ext uri="{BB962C8B-B14F-4D97-AF65-F5344CB8AC3E}">
        <p14:creationId xmlns:p14="http://schemas.microsoft.com/office/powerpoint/2010/main" val="268674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800100" y="1244580"/>
            <a:ext cx="7556500" cy="3416320"/>
          </a:xfrm>
          <a:prstGeom prst="rect">
            <a:avLst/>
          </a:prstGeom>
        </p:spPr>
        <p:txBody>
          <a:bodyPr wrap="square">
            <a:spAutoFit/>
          </a:bodyPr>
          <a:lstStyle/>
          <a:p>
            <a:pPr algn="just"/>
            <a:r>
              <a:rPr lang="en-IN" sz="2400" dirty="0"/>
              <a:t>Now imagine the doctor moves to another country, performing the same test, with the same likelihood (p(+|s)) and, for that matter, the same success rate for healthy people, which we might call p(-|h), "the probability of scoring negative given that one is healthy." </a:t>
            </a:r>
            <a:endParaRPr lang="en-IN" sz="2400" dirty="0" smtClean="0"/>
          </a:p>
          <a:p>
            <a:pPr algn="just"/>
            <a:endParaRPr lang="en-IN" sz="2400" dirty="0"/>
          </a:p>
          <a:p>
            <a:pPr algn="just"/>
            <a:r>
              <a:rPr lang="en-IN" sz="2400" dirty="0" smtClean="0"/>
              <a:t>In </a:t>
            </a:r>
            <a:r>
              <a:rPr lang="en-IN" sz="2400" dirty="0"/>
              <a:t>this country, however, we suppose that only one in every 200 people is sick. </a:t>
            </a:r>
            <a:endParaRPr lang="en-IN" sz="2400" dirty="0" smtClean="0"/>
          </a:p>
        </p:txBody>
      </p:sp>
      <p:sp>
        <p:nvSpPr>
          <p:cNvPr id="4" name="Rectangle 3"/>
          <p:cNvSpPr/>
          <p:nvPr/>
        </p:nvSpPr>
        <p:spPr>
          <a:xfrm>
            <a:off x="800100" y="4975136"/>
            <a:ext cx="7467600" cy="1200329"/>
          </a:xfrm>
          <a:prstGeom prst="rect">
            <a:avLst/>
          </a:prstGeom>
        </p:spPr>
        <p:txBody>
          <a:bodyPr wrap="square">
            <a:spAutoFit/>
          </a:bodyPr>
          <a:lstStyle/>
          <a:p>
            <a:pPr algn="just"/>
            <a:r>
              <a:rPr lang="en-IN" sz="2400" dirty="0"/>
              <a:t>If a new patient tests positive, it is actually more probable that the patient is healthy than sick. The doctor needs to update the prior.</a:t>
            </a:r>
          </a:p>
        </p:txBody>
      </p:sp>
    </p:spTree>
    <p:extLst>
      <p:ext uri="{BB962C8B-B14F-4D97-AF65-F5344CB8AC3E}">
        <p14:creationId xmlns:p14="http://schemas.microsoft.com/office/powerpoint/2010/main" val="111094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and Statistics</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973" y="2595134"/>
            <a:ext cx="5570153" cy="275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58800" y="1267805"/>
            <a:ext cx="8343900" cy="1200329"/>
          </a:xfrm>
          <a:prstGeom prst="rect">
            <a:avLst/>
          </a:prstGeom>
        </p:spPr>
        <p:txBody>
          <a:bodyPr wrap="square">
            <a:spAutoFit/>
          </a:bodyPr>
          <a:lstStyle/>
          <a:p>
            <a:r>
              <a:rPr lang="en-IN" b="1" dirty="0">
                <a:solidFill>
                  <a:srgbClr val="FF0000"/>
                </a:solidFill>
              </a:rPr>
              <a:t>Probability</a:t>
            </a:r>
            <a:r>
              <a:rPr lang="en-IN" dirty="0">
                <a:solidFill>
                  <a:srgbClr val="FF0000"/>
                </a:solidFill>
              </a:rPr>
              <a:t> </a:t>
            </a:r>
            <a:r>
              <a:rPr lang="en-IN" dirty="0"/>
              <a:t>is starting with an animal, and figuring out what footprints it will make</a:t>
            </a:r>
            <a:r>
              <a:rPr lang="en-IN" dirty="0" smtClean="0"/>
              <a:t>.</a:t>
            </a:r>
          </a:p>
          <a:p>
            <a:endParaRPr lang="en-IN" dirty="0"/>
          </a:p>
          <a:p>
            <a:r>
              <a:rPr lang="en-IN" b="1" dirty="0">
                <a:solidFill>
                  <a:srgbClr val="FF0000"/>
                </a:solidFill>
              </a:rPr>
              <a:t>Statistics</a:t>
            </a:r>
            <a:r>
              <a:rPr lang="en-IN" dirty="0"/>
              <a:t> is seeing a footprint, and guessing the animal.</a:t>
            </a:r>
          </a:p>
        </p:txBody>
      </p:sp>
      <p:sp>
        <p:nvSpPr>
          <p:cNvPr id="4" name="Rectangle 3"/>
          <p:cNvSpPr/>
          <p:nvPr/>
        </p:nvSpPr>
        <p:spPr>
          <a:xfrm>
            <a:off x="292100" y="5377860"/>
            <a:ext cx="8610600" cy="830997"/>
          </a:xfrm>
          <a:prstGeom prst="rect">
            <a:avLst/>
          </a:prstGeom>
        </p:spPr>
        <p:txBody>
          <a:bodyPr wrap="square">
            <a:spAutoFit/>
          </a:bodyPr>
          <a:lstStyle/>
          <a:p>
            <a:r>
              <a:rPr lang="en-IN" sz="1600" b="1" dirty="0">
                <a:solidFill>
                  <a:srgbClr val="FF0000"/>
                </a:solidFill>
              </a:rPr>
              <a:t>Statistics is harder. </a:t>
            </a:r>
            <a:endParaRPr lang="en-IN" sz="1600" b="1" dirty="0" smtClean="0">
              <a:solidFill>
                <a:srgbClr val="FF0000"/>
              </a:solidFill>
            </a:endParaRPr>
          </a:p>
          <a:p>
            <a:r>
              <a:rPr lang="en-IN" sz="1600" b="1" dirty="0" smtClean="0"/>
              <a:t>We </a:t>
            </a:r>
            <a:r>
              <a:rPr lang="en-IN" sz="1600" b="1" dirty="0"/>
              <a:t>measure the footprints and have to guess what animal it could be. A bear? A human? If we get 6 heads and 4 tails, what're the chances of a fair coin?</a:t>
            </a:r>
          </a:p>
        </p:txBody>
      </p:sp>
    </p:spTree>
    <p:extLst>
      <p:ext uri="{BB962C8B-B14F-4D97-AF65-F5344CB8AC3E}">
        <p14:creationId xmlns:p14="http://schemas.microsoft.com/office/powerpoint/2010/main" val="3230972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35566"/>
            <a:ext cx="8229600" cy="792162"/>
          </a:xfrm>
        </p:spPr>
        <p:txBody>
          <a:bodyPr/>
          <a:lstStyle/>
          <a:p>
            <a:r>
              <a:rPr lang="en-US" dirty="0" smtClean="0"/>
              <a:t>What is Probability</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888" y="1218626"/>
            <a:ext cx="3452812" cy="458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93900" y="5806509"/>
            <a:ext cx="3962400" cy="307777"/>
          </a:xfrm>
          <a:prstGeom prst="rect">
            <a:avLst/>
          </a:prstGeom>
        </p:spPr>
        <p:txBody>
          <a:bodyPr wrap="square">
            <a:spAutoFit/>
          </a:bodyPr>
          <a:lstStyle/>
          <a:p>
            <a:r>
              <a:rPr lang="en-IN" sz="1400" dirty="0"/>
              <a:t>A Graphical Intuition for Definition of Probability</a:t>
            </a:r>
          </a:p>
        </p:txBody>
      </p:sp>
    </p:spTree>
    <p:extLst>
      <p:ext uri="{BB962C8B-B14F-4D97-AF65-F5344CB8AC3E}">
        <p14:creationId xmlns:p14="http://schemas.microsoft.com/office/powerpoint/2010/main" val="1611939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0166"/>
            <a:ext cx="8229600" cy="792162"/>
          </a:xfrm>
        </p:spPr>
        <p:txBody>
          <a:bodyPr/>
          <a:lstStyle/>
          <a:p>
            <a:r>
              <a:rPr lang="en-IN" dirty="0" smtClean="0"/>
              <a:t>Probability</a:t>
            </a:r>
            <a:endParaRPr lang="en-IN" dirty="0"/>
          </a:p>
        </p:txBody>
      </p:sp>
      <p:grpSp>
        <p:nvGrpSpPr>
          <p:cNvPr id="4" name="Group 3"/>
          <p:cNvGrpSpPr/>
          <p:nvPr/>
        </p:nvGrpSpPr>
        <p:grpSpPr>
          <a:xfrm>
            <a:off x="141503" y="1249363"/>
            <a:ext cx="2715997" cy="3386137"/>
            <a:chOff x="141503" y="1404938"/>
            <a:chExt cx="2817598" cy="3309592"/>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87" y="1404938"/>
              <a:ext cx="1978629" cy="146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03" y="2933701"/>
              <a:ext cx="2817598" cy="178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2120155"/>
            <a:ext cx="3175000" cy="377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563" y="1249363"/>
            <a:ext cx="2623511"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27321" y="5930900"/>
            <a:ext cx="1595117" cy="276999"/>
          </a:xfrm>
          <a:prstGeom prst="rect">
            <a:avLst/>
          </a:prstGeom>
        </p:spPr>
        <p:txBody>
          <a:bodyPr wrap="none">
            <a:spAutoFit/>
          </a:bodyPr>
          <a:lstStyle/>
          <a:p>
            <a:r>
              <a:rPr lang="en-IN" sz="1200" b="1" dirty="0"/>
              <a:t>Probability A and B</a:t>
            </a:r>
          </a:p>
        </p:txBody>
      </p:sp>
      <p:sp>
        <p:nvSpPr>
          <p:cNvPr id="10" name="Rectangle 9"/>
          <p:cNvSpPr/>
          <p:nvPr/>
        </p:nvSpPr>
        <p:spPr>
          <a:xfrm>
            <a:off x="515608" y="4762500"/>
            <a:ext cx="1474891" cy="276999"/>
          </a:xfrm>
          <a:prstGeom prst="rect">
            <a:avLst/>
          </a:prstGeom>
        </p:spPr>
        <p:txBody>
          <a:bodyPr wrap="none">
            <a:spAutoFit/>
          </a:bodyPr>
          <a:lstStyle/>
          <a:p>
            <a:r>
              <a:rPr lang="en-IN" sz="1200" b="1" dirty="0"/>
              <a:t>Probability </a:t>
            </a:r>
            <a:r>
              <a:rPr lang="en-IN" sz="1200" b="1" dirty="0" smtClean="0"/>
              <a:t>A or </a:t>
            </a:r>
            <a:r>
              <a:rPr lang="en-IN" sz="1200" b="1" dirty="0"/>
              <a:t>B</a:t>
            </a:r>
          </a:p>
        </p:txBody>
      </p:sp>
      <p:sp>
        <p:nvSpPr>
          <p:cNvPr id="6" name="Rectangle 5"/>
          <p:cNvSpPr/>
          <p:nvPr/>
        </p:nvSpPr>
        <p:spPr>
          <a:xfrm>
            <a:off x="6127826" y="4993333"/>
            <a:ext cx="2876474" cy="461665"/>
          </a:xfrm>
          <a:prstGeom prst="rect">
            <a:avLst/>
          </a:prstGeom>
        </p:spPr>
        <p:txBody>
          <a:bodyPr wrap="square">
            <a:spAutoFit/>
          </a:bodyPr>
          <a:lstStyle/>
          <a:p>
            <a:pPr algn="ctr"/>
            <a:r>
              <a:rPr lang="en-IN" sz="1200" b="1" dirty="0"/>
              <a:t>Probability of B Given A is Calculated by Reducing Possibilities</a:t>
            </a:r>
          </a:p>
        </p:txBody>
      </p:sp>
    </p:spTree>
    <p:extLst>
      <p:ext uri="{BB962C8B-B14F-4D97-AF65-F5344CB8AC3E}">
        <p14:creationId xmlns:p14="http://schemas.microsoft.com/office/powerpoint/2010/main" val="34986670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3.xml><?xml version="1.0" encoding="utf-8"?>
<ds:datastoreItem xmlns:ds="http://schemas.openxmlformats.org/officeDocument/2006/customXml" ds:itemID="{AC8A0C4F-596F-49FD-B18B-0ACB1AC42ADE}">
  <ds:schemaRef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9012</TotalTime>
  <Words>3470</Words>
  <Application>Microsoft Office PowerPoint</Application>
  <PresentationFormat>On-screen Show (4:3)</PresentationFormat>
  <Paragraphs>247</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ppt_Template_Capgemini</vt:lpstr>
      <vt:lpstr>think-cell Slide</vt:lpstr>
      <vt:lpstr>Bayesian Theorem</vt:lpstr>
      <vt:lpstr>PowerPoint Presentation</vt:lpstr>
      <vt:lpstr>Example</vt:lpstr>
      <vt:lpstr>Example  cont..</vt:lpstr>
      <vt:lpstr>Example   cont..</vt:lpstr>
      <vt:lpstr>PowerPoint Presentation</vt:lpstr>
      <vt:lpstr>Probability and Statistics</vt:lpstr>
      <vt:lpstr>What is Probability</vt:lpstr>
      <vt:lpstr>Probability</vt:lpstr>
      <vt:lpstr>Deriving Bayes' Theorem</vt:lpstr>
      <vt:lpstr>Bayes Rule </vt:lpstr>
      <vt:lpstr>PowerPoint Presentation</vt:lpstr>
      <vt:lpstr>Paradoxical Problem </vt:lpstr>
      <vt:lpstr>Paradoxical Problem   cont..</vt:lpstr>
      <vt:lpstr>Riddle</vt:lpstr>
      <vt:lpstr>Problem Analysis </vt:lpstr>
      <vt:lpstr>Example II</vt:lpstr>
      <vt:lpstr>Example II  Analysis</vt:lpstr>
      <vt:lpstr>Base Rate  and Like hood Ratio</vt:lpstr>
      <vt:lpstr>Example II  cont…</vt:lpstr>
      <vt:lpstr>Conditional Probability</vt:lpstr>
      <vt:lpstr>Conditional Probability</vt:lpstr>
      <vt:lpstr>Bayes Theorem</vt:lpstr>
      <vt:lpstr>PowerPoint Presentation</vt:lpstr>
      <vt:lpstr>Mammogram  Tests  …cont..</vt:lpstr>
      <vt:lpstr>Anatomy of a Test</vt:lpstr>
      <vt:lpstr>How Accurate Is The Test?</vt:lpstr>
      <vt:lpstr>How Accurate Is The Test?</vt:lpstr>
      <vt:lpstr>Bayes’ Theorem</vt:lpstr>
      <vt:lpstr>PowerPoint Presentation</vt:lpstr>
      <vt:lpstr>Bayesian Spam Filtering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Bilurkar</dc:creator>
  <cp:lastModifiedBy>Pradeep Bilurkar</cp:lastModifiedBy>
  <cp:revision>402</cp:revision>
  <dcterms:created xsi:type="dcterms:W3CDTF">2014-04-28T11:21:39Z</dcterms:created>
  <dcterms:modified xsi:type="dcterms:W3CDTF">2016-08-24T11:22:59Z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