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61"/>
  </p:notesMasterIdLst>
  <p:handoutMasterIdLst>
    <p:handoutMasterId r:id="rId62"/>
  </p:handoutMasterIdLst>
  <p:sldIdLst>
    <p:sldId id="259" r:id="rId2"/>
    <p:sldId id="265" r:id="rId3"/>
    <p:sldId id="266" r:id="rId4"/>
    <p:sldId id="318" r:id="rId5"/>
    <p:sldId id="319" r:id="rId6"/>
    <p:sldId id="320" r:id="rId7"/>
    <p:sldId id="321" r:id="rId8"/>
    <p:sldId id="267" r:id="rId9"/>
    <p:sldId id="268" r:id="rId10"/>
    <p:sldId id="269" r:id="rId11"/>
    <p:sldId id="270" r:id="rId12"/>
    <p:sldId id="271" r:id="rId13"/>
    <p:sldId id="272" r:id="rId14"/>
    <p:sldId id="274" r:id="rId15"/>
    <p:sldId id="275" r:id="rId16"/>
    <p:sldId id="276" r:id="rId17"/>
    <p:sldId id="339" r:id="rId18"/>
    <p:sldId id="340" r:id="rId19"/>
    <p:sldId id="341" r:id="rId20"/>
    <p:sldId id="342" r:id="rId21"/>
    <p:sldId id="343" r:id="rId22"/>
    <p:sldId id="344" r:id="rId23"/>
    <p:sldId id="345" r:id="rId24"/>
    <p:sldId id="346" r:id="rId25"/>
    <p:sldId id="347" r:id="rId26"/>
    <p:sldId id="348" r:id="rId27"/>
    <p:sldId id="349" r:id="rId28"/>
    <p:sldId id="350" r:id="rId29"/>
    <p:sldId id="351" r:id="rId30"/>
    <p:sldId id="352" r:id="rId31"/>
    <p:sldId id="353" r:id="rId32"/>
    <p:sldId id="288" r:id="rId33"/>
    <p:sldId id="278" r:id="rId34"/>
    <p:sldId id="279" r:id="rId35"/>
    <p:sldId id="359" r:id="rId36"/>
    <p:sldId id="354" r:id="rId37"/>
    <p:sldId id="355" r:id="rId38"/>
    <p:sldId id="356" r:id="rId39"/>
    <p:sldId id="357" r:id="rId40"/>
    <p:sldId id="358" r:id="rId41"/>
    <p:sldId id="280" r:id="rId42"/>
    <p:sldId id="281" r:id="rId43"/>
    <p:sldId id="282" r:id="rId44"/>
    <p:sldId id="283" r:id="rId45"/>
    <p:sldId id="284" r:id="rId46"/>
    <p:sldId id="285" r:id="rId47"/>
    <p:sldId id="286" r:id="rId48"/>
    <p:sldId id="327" r:id="rId49"/>
    <p:sldId id="328" r:id="rId50"/>
    <p:sldId id="329" r:id="rId51"/>
    <p:sldId id="330" r:id="rId52"/>
    <p:sldId id="331" r:id="rId53"/>
    <p:sldId id="332" r:id="rId54"/>
    <p:sldId id="333" r:id="rId55"/>
    <p:sldId id="334" r:id="rId56"/>
    <p:sldId id="335" r:id="rId57"/>
    <p:sldId id="336" r:id="rId58"/>
    <p:sldId id="337" r:id="rId59"/>
    <p:sldId id="305"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74" autoAdjust="0"/>
    <p:restoredTop sz="83977" autoAdjust="0"/>
  </p:normalViewPr>
  <p:slideViewPr>
    <p:cSldViewPr>
      <p:cViewPr>
        <p:scale>
          <a:sx n="100" d="100"/>
          <a:sy n="100" d="100"/>
        </p:scale>
        <p:origin x="-1974" y="-378"/>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5" d="100"/>
          <a:sy n="85" d="100"/>
        </p:scale>
        <p:origin x="-383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harts/_rels/chart1.xml.rels><?xml version="1.0" encoding="UTF-8" standalone="yes"?>
<Relationships xmlns="http://schemas.openxmlformats.org/package/2006/relationships"><Relationship Id="rId1" Type="http://schemas.openxmlformats.org/officeDocument/2006/relationships/oleObject" Target="file:///D:\PAHS%20SVN\Scripts\Advisory%20Report\All%20Component%20Advisory%20report%2003Nov201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596923871222454E-2"/>
          <c:y val="4.9817925111430628E-2"/>
          <c:w val="0.86195013123359576"/>
          <c:h val="0.92657489492115863"/>
        </c:manualLayout>
      </c:layout>
      <c:scatterChart>
        <c:scatterStyle val="lineMarker"/>
        <c:varyColors val="0"/>
        <c:ser>
          <c:idx val="0"/>
          <c:order val="0"/>
          <c:tx>
            <c:strRef>
              <c:f>Sheet2!$D$1</c:f>
              <c:strCache>
                <c:ptCount val="1"/>
                <c:pt idx="0">
                  <c:v>Y</c:v>
                </c:pt>
              </c:strCache>
            </c:strRef>
          </c:tx>
          <c:spPr>
            <a:ln w="28575">
              <a:noFill/>
            </a:ln>
          </c:spPr>
          <c:xVal>
            <c:numRef>
              <c:f>Sheet2!$C$2:$C$11</c:f>
              <c:numCache>
                <c:formatCode>General</c:formatCode>
                <c:ptCount val="10"/>
                <c:pt idx="0">
                  <c:v>-0.82789999999999997</c:v>
                </c:pt>
                <c:pt idx="1">
                  <c:v>1.7769999999999999</c:v>
                </c:pt>
                <c:pt idx="2">
                  <c:v>-0.99199999999999999</c:v>
                </c:pt>
                <c:pt idx="3">
                  <c:v>-0.2742</c:v>
                </c:pt>
                <c:pt idx="4">
                  <c:v>-0.16785</c:v>
                </c:pt>
                <c:pt idx="5">
                  <c:v>-0.91290000000000004</c:v>
                </c:pt>
                <c:pt idx="6">
                  <c:v>9.9109000000000003E-2</c:v>
                </c:pt>
                <c:pt idx="7">
                  <c:v>1.1445700000000001</c:v>
                </c:pt>
                <c:pt idx="8">
                  <c:v>0.43804599999999999</c:v>
                </c:pt>
                <c:pt idx="9">
                  <c:v>1.2238</c:v>
                </c:pt>
              </c:numCache>
            </c:numRef>
          </c:xVal>
          <c:yVal>
            <c:numRef>
              <c:f>Sheet2!$D$2:$D$11</c:f>
              <c:numCache>
                <c:formatCode>General</c:formatCode>
                <c:ptCount val="10"/>
                <c:pt idx="0">
                  <c:v>-0.17510999999999999</c:v>
                </c:pt>
                <c:pt idx="1">
                  <c:v>0.1482</c:v>
                </c:pt>
                <c:pt idx="2">
                  <c:v>0.38429999999999997</c:v>
                </c:pt>
                <c:pt idx="3">
                  <c:v>0.13041</c:v>
                </c:pt>
                <c:pt idx="4">
                  <c:v>-0.20949799999999999</c:v>
                </c:pt>
                <c:pt idx="5">
                  <c:v>0.17528199999999999</c:v>
                </c:pt>
                <c:pt idx="6">
                  <c:v>-0.34982000000000002</c:v>
                </c:pt>
                <c:pt idx="7">
                  <c:v>6.4172000000000007E-2</c:v>
                </c:pt>
                <c:pt idx="8">
                  <c:v>0.17763999999999999</c:v>
                </c:pt>
                <c:pt idx="9">
                  <c:v>-0.16267000000000001</c:v>
                </c:pt>
              </c:numCache>
            </c:numRef>
          </c:yVal>
          <c:smooth val="0"/>
        </c:ser>
        <c:dLbls>
          <c:showLegendKey val="0"/>
          <c:showVal val="0"/>
          <c:showCatName val="0"/>
          <c:showSerName val="0"/>
          <c:showPercent val="0"/>
          <c:showBubbleSize val="0"/>
        </c:dLbls>
        <c:axId val="83403520"/>
        <c:axId val="83405056"/>
      </c:scatterChart>
      <c:valAx>
        <c:axId val="83403520"/>
        <c:scaling>
          <c:orientation val="minMax"/>
          <c:max val="2"/>
          <c:min val="-1.5"/>
        </c:scaling>
        <c:delete val="0"/>
        <c:axPos val="b"/>
        <c:numFmt formatCode="General" sourceLinked="1"/>
        <c:majorTickMark val="out"/>
        <c:minorTickMark val="none"/>
        <c:tickLblPos val="nextTo"/>
        <c:crossAx val="83405056"/>
        <c:crosses val="autoZero"/>
        <c:crossBetween val="midCat"/>
      </c:valAx>
      <c:valAx>
        <c:axId val="83405056"/>
        <c:scaling>
          <c:orientation val="minMax"/>
          <c:max val="2"/>
          <c:min val="-2"/>
        </c:scaling>
        <c:delete val="0"/>
        <c:axPos val="l"/>
        <c:numFmt formatCode="General" sourceLinked="1"/>
        <c:majorTickMark val="out"/>
        <c:minorTickMark val="none"/>
        <c:tickLblPos val="nextTo"/>
        <c:crossAx val="83403520"/>
        <c:crosses val="autoZero"/>
        <c:crossBetween val="midCat"/>
      </c:valAx>
    </c:plotArea>
    <c:legend>
      <c:legendPos val="r"/>
      <c:overlay val="0"/>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1/12/2017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340435708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1/12/2017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85595610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b="0" dirty="0" smtClean="0"/>
              <a:t>Right-click on a slide to add sections.</a:t>
            </a:r>
            <a:r>
              <a:rPr lang="en-US" sz="1200" b="0" baseline="0" dirty="0" smtClean="0"/>
              <a:t> Sections can help to organize your slides or facilitate collaboration between multiple authors.</a:t>
            </a:r>
            <a:endParaRPr lang="en-US" sz="1200" b="0" dirty="0" smtClean="0"/>
          </a:p>
          <a:p>
            <a:pPr lvl="0"/>
            <a:endParaRPr lang="en-US" sz="1200" b="1" dirty="0" smtClean="0"/>
          </a:p>
          <a:p>
            <a:pPr lvl="0"/>
            <a:r>
              <a:rPr lang="en-US" sz="1200" b="1" dirty="0" smtClean="0"/>
              <a:t>Notes</a:t>
            </a:r>
          </a:p>
          <a:p>
            <a:pPr lvl="0"/>
            <a:r>
              <a:rPr lang="en-US" sz="1200" dirty="0" smtClean="0"/>
              <a:t>Use the Notes section for delivery notes or to provide additional details for the audience.</a:t>
            </a:r>
            <a:r>
              <a:rPr lang="en-US" sz="1200" baseline="0" dirty="0" smtClean="0"/>
              <a:t> View these notes in Presentation View during your presentation. </a:t>
            </a:r>
          </a:p>
          <a:p>
            <a:pPr lvl="0">
              <a:buFontTx/>
              <a:buNone/>
            </a:pPr>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a:t>
            </a:r>
            <a:r>
              <a:rPr lang="en-US" sz="1200" dirty="0" err="1" smtClean="0"/>
              <a:t>grayscale</a:t>
            </a:r>
            <a:r>
              <a:rPr lang="en-US" sz="1200" dirty="0" smtClean="0"/>
              <a:t>. Run a test print to make sure your colors work when printed in pure black and white and </a:t>
            </a:r>
            <a:r>
              <a:rPr lang="en-US" sz="1200" dirty="0" err="1" smtClean="0"/>
              <a:t>grayscale</a:t>
            </a:r>
            <a:r>
              <a:rPr lang="en-US" sz="1200" dirty="0" smtClean="0"/>
              <a:t>.</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68692B61-E764-412A-88EA-EB5B7C4E629F}" type="datetime1">
              <a:rPr lang="en-US" smtClean="0"/>
              <a:t>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152400"/>
            <a:ext cx="8001000" cy="685800"/>
          </a:xfrm>
        </p:spPr>
        <p:txBody>
          <a:bodyPr anchor="ctr" anchorCtr="0">
            <a:normAutofit/>
          </a:bodyPr>
          <a:lstStyle>
            <a:lvl1pPr algn="l">
              <a:defRPr lang="en-US" sz="3200" baseline="0" dirty="0">
                <a:solidFill>
                  <a:srgbClr val="C00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762000" y="1143000"/>
            <a:ext cx="8077200" cy="5029199"/>
          </a:xfrm>
        </p:spPr>
        <p:txBody>
          <a:bodyPr>
            <a:normAutofit/>
          </a:bodyPr>
          <a:lstStyle>
            <a:lvl1pPr algn="just">
              <a:defRPr sz="1600" baseline="0">
                <a:latin typeface="Arial" panose="020B0604020202020204" pitchFamily="34" charset="0"/>
              </a:defRPr>
            </a:lvl1pPr>
            <a:lvl2pPr algn="just">
              <a:defRPr sz="1600" baseline="0">
                <a:latin typeface="Arial" panose="020B0604020202020204" pitchFamily="34" charset="0"/>
              </a:defRPr>
            </a:lvl2pPr>
            <a:lvl3pPr algn="just">
              <a:defRPr sz="1600" baseline="0">
                <a:latin typeface="Arial" panose="020B0604020202020204" pitchFamily="34" charset="0"/>
              </a:defRPr>
            </a:lvl3pPr>
            <a:lvl4pPr algn="just">
              <a:defRPr sz="1600" baseline="0">
                <a:latin typeface="Arial" panose="020B0604020202020204" pitchFamily="34" charset="0"/>
              </a:defRPr>
            </a:lvl4pPr>
            <a:lvl5pPr algn="just">
              <a:defRPr sz="1600" baseline="0">
                <a:latin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762000" y="6324600"/>
            <a:ext cx="2133600" cy="365125"/>
          </a:xfrm>
        </p:spPr>
        <p:txBody>
          <a:bodyPr/>
          <a:lstStyle/>
          <a:p>
            <a:fld id="{FDA4EA2C-4819-4A80-8F95-F779EE04D339}" type="datetime1">
              <a:rPr lang="en-US" smtClean="0"/>
              <a:t>1/12/2017</a:t>
            </a:fld>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EF842C-521E-4C30-AA5E-6341CF02E2D9}" type="datetime1">
              <a:rPr lang="en-US" smtClean="0"/>
              <a:t>1/12/2017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656782" y="304800"/>
            <a:ext cx="8077200" cy="487362"/>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66307" y="990600"/>
            <a:ext cx="8077200" cy="51355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928A37-FC42-4085-858F-1E542DA69968}" type="datetime1">
              <a:rPr lang="en-US" smtClean="0"/>
              <a:t>1/12/2017</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Lst>
  <p:transition spd="slow">
    <p:wipe dir="d"/>
  </p:transition>
  <p:timing>
    <p:tnLst>
      <p:par>
        <p:cTn id="1" dur="indefinite" restart="never" nodeType="tmRoot"/>
      </p:par>
    </p:tnLst>
  </p:timing>
  <p:hf sldNum="0" hdr="0" ftr="0"/>
  <p:txStyles>
    <p:titleStyle>
      <a:lvl1pPr algn="l" defTabSz="914400" rtl="0" eaLnBrk="1" latinLnBrk="0" hangingPunct="1">
        <a:spcBef>
          <a:spcPct val="0"/>
        </a:spcBef>
        <a:buNone/>
        <a:defRPr lang="en-US" sz="3200" kern="1200" baseline="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emf"/></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1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4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26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4.emf"/><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 Id="rId5" Type="http://schemas.openxmlformats.org/officeDocument/2006/relationships/image" Target="../media/image40.png"/><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3.xml"/><Relationship Id="rId4" Type="http://schemas.openxmlformats.org/officeDocument/2006/relationships/image" Target="../media/image60.png"/></Relationships>
</file>

<file path=ppt/slides/_rels/slide5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3695700" y="2209800"/>
            <a:ext cx="5410200" cy="1600200"/>
          </a:xfrm>
        </p:spPr>
        <p:txBody>
          <a:bodyPr>
            <a:normAutofit/>
          </a:bodyPr>
          <a:lstStyle/>
          <a:p>
            <a:pPr algn="ctr"/>
            <a:r>
              <a:rPr lang="en-US" dirty="0" smtClean="0"/>
              <a:t>Principal Component Analysis </a:t>
            </a:r>
            <a:br>
              <a:rPr lang="en-US" dirty="0" smtClean="0"/>
            </a:br>
            <a:r>
              <a:rPr lang="en-US" dirty="0" smtClean="0"/>
              <a:t>and </a:t>
            </a:r>
            <a:br>
              <a:rPr lang="en-US" dirty="0" smtClean="0"/>
            </a:br>
            <a:r>
              <a:rPr lang="en-US" dirty="0" smtClean="0"/>
              <a:t>Singular Value Decomposition </a:t>
            </a:r>
            <a:endParaRPr lang="en-US" dirty="0"/>
          </a:p>
        </p:txBody>
      </p:sp>
      <p:sp>
        <p:nvSpPr>
          <p:cNvPr id="3" name="Subtitle 2"/>
          <p:cNvSpPr>
            <a:spLocks noGrp="1"/>
          </p:cNvSpPr>
          <p:nvPr>
            <p:ph type="subTitle" idx="1"/>
            <p:custDataLst>
              <p:tags r:id="rId3"/>
            </p:custDataLst>
          </p:nvPr>
        </p:nvSpPr>
        <p:spPr>
          <a:xfrm>
            <a:off x="4114800" y="4191000"/>
            <a:ext cx="4772528" cy="609600"/>
          </a:xfrm>
        </p:spPr>
        <p:txBody>
          <a:bodyPr>
            <a:normAutofit/>
          </a:bodyPr>
          <a:lstStyle/>
          <a:p>
            <a:r>
              <a:rPr lang="en-US" sz="2400" dirty="0" smtClean="0">
                <a:latin typeface="+mn-lt"/>
              </a:rPr>
              <a:t>Dr. Pradeep Bilurkar</a:t>
            </a:r>
            <a:endParaRPr lang="en-US" sz="2400" dirty="0">
              <a:latin typeface="+mn-lt"/>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258" y="304800"/>
            <a:ext cx="8451742" cy="609600"/>
          </a:xfrm>
        </p:spPr>
        <p:txBody>
          <a:bodyPr/>
          <a:lstStyle/>
          <a:p>
            <a:r>
              <a:rPr lang="en-IN" sz="2800" dirty="0" smtClean="0"/>
              <a:t>Variance</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1447800"/>
                <a:ext cx="8092965" cy="3962400"/>
              </a:xfrm>
            </p:spPr>
            <p:txBody>
              <a:bodyPr>
                <a:normAutofit/>
              </a:bodyPr>
              <a:lstStyle/>
              <a:p>
                <a:pPr marL="0" indent="0">
                  <a:buNone/>
                </a:pPr>
                <a:r>
                  <a:rPr lang="en-IN" dirty="0" smtClean="0"/>
                  <a:t>Variance </a:t>
                </a:r>
                <a:r>
                  <a:rPr lang="en-IN" dirty="0"/>
                  <a:t>is another measure of the spread of data in a data set. In fact it is </a:t>
                </a:r>
                <a:r>
                  <a:rPr lang="en-IN" dirty="0" smtClean="0"/>
                  <a:t>almost identical </a:t>
                </a:r>
                <a:r>
                  <a:rPr lang="en-IN" dirty="0"/>
                  <a:t>to the standard deviation. The formula is </a:t>
                </a:r>
                <a:endParaRPr lang="en-IN" dirty="0" smtClean="0"/>
              </a:p>
              <a:p>
                <a:pPr marL="0" indent="0">
                  <a:buNone/>
                </a:pPr>
                <a:endParaRPr lang="en-US" i="1" dirty="0" smtClean="0">
                  <a:latin typeface="Cambria Math"/>
                </a:endParaRPr>
              </a:p>
              <a:p>
                <a:pPr marL="0" indent="0" algn="ctr">
                  <a:buNone/>
                </a:pPr>
                <a14:m>
                  <m:oMath xmlns:m="http://schemas.openxmlformats.org/officeDocument/2006/math">
                    <m:sSup>
                      <m:sSupPr>
                        <m:ctrlPr>
                          <a:rPr lang="en-IN" b="1" i="1" smtClean="0">
                            <a:latin typeface="Cambria Math"/>
                          </a:rPr>
                        </m:ctrlPr>
                      </m:sSupPr>
                      <m:e>
                        <m:r>
                          <a:rPr lang="en-US" b="1" i="1" smtClean="0">
                            <a:latin typeface="Cambria Math"/>
                          </a:rPr>
                          <m:t>𝑺</m:t>
                        </m:r>
                      </m:e>
                      <m:sup>
                        <m:r>
                          <a:rPr lang="en-US" b="1" i="1" smtClean="0">
                            <a:latin typeface="Cambria Math"/>
                          </a:rPr>
                          <m:t>𝟐</m:t>
                        </m:r>
                      </m:sup>
                    </m:sSup>
                  </m:oMath>
                </a14:m>
                <a:r>
                  <a:rPr lang="en-IN" b="1" dirty="0" smtClean="0"/>
                  <a:t>  = </a:t>
                </a:r>
                <a14:m>
                  <m:oMath xmlns:m="http://schemas.openxmlformats.org/officeDocument/2006/math">
                    <m:f>
                      <m:fPr>
                        <m:ctrlPr>
                          <a:rPr lang="en-IN" sz="2400" b="1" i="1">
                            <a:latin typeface="Cambria Math"/>
                          </a:rPr>
                        </m:ctrlPr>
                      </m:fPr>
                      <m:num>
                        <m:sSup>
                          <m:sSupPr>
                            <m:ctrlPr>
                              <a:rPr lang="en-IN" sz="2400" b="1" i="1" dirty="0">
                                <a:latin typeface="Cambria Math"/>
                              </a:rPr>
                            </m:ctrlPr>
                          </m:sSupPr>
                          <m:e>
                            <m:r>
                              <a:rPr lang="en-US" sz="2400" b="1" i="1" dirty="0" smtClean="0">
                                <a:latin typeface="Cambria Math"/>
                              </a:rPr>
                              <m:t>  </m:t>
                            </m:r>
                            <m:d>
                              <m:dPr>
                                <m:ctrlPr>
                                  <a:rPr lang="en-US" sz="2400" b="1" i="1">
                                    <a:latin typeface="Cambria Math"/>
                                  </a:rPr>
                                </m:ctrlPr>
                              </m:dPr>
                              <m:e>
                                <m:sSub>
                                  <m:sSubPr>
                                    <m:ctrlPr>
                                      <a:rPr lang="en-US" sz="2400" b="1" i="1">
                                        <a:latin typeface="Cambria Math"/>
                                      </a:rPr>
                                    </m:ctrlPr>
                                  </m:sSubPr>
                                  <m:e>
                                    <m:r>
                                      <a:rPr lang="en-US" sz="2400" b="1" i="1" smtClean="0">
                                        <a:latin typeface="Cambria Math"/>
                                      </a:rPr>
                                      <m:t>𝑿</m:t>
                                    </m:r>
                                  </m:e>
                                  <m:sub>
                                    <m:r>
                                      <a:rPr lang="en-US" sz="2400" b="1" i="1">
                                        <a:latin typeface="Cambria Math"/>
                                      </a:rPr>
                                      <m:t>𝒊</m:t>
                                    </m:r>
                                  </m:sub>
                                </m:sSub>
                                <m:r>
                                  <a:rPr lang="en-US" sz="2400" b="1" i="1">
                                    <a:latin typeface="Cambria Math"/>
                                  </a:rPr>
                                  <m:t>−</m:t>
                                </m:r>
                                <m:acc>
                                  <m:accPr>
                                    <m:chr m:val="̅"/>
                                    <m:ctrlPr>
                                      <a:rPr lang="en-US" sz="2400" b="1" i="1">
                                        <a:latin typeface="Cambria Math"/>
                                      </a:rPr>
                                    </m:ctrlPr>
                                  </m:accPr>
                                  <m:e>
                                    <m:r>
                                      <a:rPr lang="en-US" sz="2400" b="1" i="1" smtClean="0">
                                        <a:latin typeface="Cambria Math"/>
                                      </a:rPr>
                                      <m:t>𝑿</m:t>
                                    </m:r>
                                  </m:e>
                                </m:acc>
                              </m:e>
                            </m:d>
                          </m:e>
                          <m:sup>
                            <m:r>
                              <a:rPr lang="en-US" sz="2400" b="1" i="1" smtClean="0">
                                <a:latin typeface="Cambria Math"/>
                              </a:rPr>
                              <m:t> </m:t>
                            </m:r>
                            <m:r>
                              <a:rPr lang="en-US" sz="2400" b="1" i="1" dirty="0">
                                <a:latin typeface="Cambria Math"/>
                              </a:rPr>
                              <m:t>𝟐</m:t>
                            </m:r>
                          </m:sup>
                        </m:sSup>
                      </m:num>
                      <m:den>
                        <m:r>
                          <a:rPr lang="en-US" sz="2400" b="1" i="1">
                            <a:latin typeface="Cambria Math"/>
                          </a:rPr>
                          <m:t>𝒏</m:t>
                        </m:r>
                        <m:r>
                          <a:rPr lang="en-US" sz="2400" b="1" i="1">
                            <a:latin typeface="Cambria Math"/>
                          </a:rPr>
                          <m:t>−</m:t>
                        </m:r>
                        <m:r>
                          <a:rPr lang="en-US" sz="2400" b="1" i="1">
                            <a:latin typeface="Cambria Math"/>
                          </a:rPr>
                          <m:t>𝟏</m:t>
                        </m:r>
                      </m:den>
                    </m:f>
                  </m:oMath>
                </a14:m>
                <a:r>
                  <a:rPr lang="en-US" sz="2400" b="1" dirty="0" smtClean="0"/>
                  <a:t>    =   </a:t>
                </a:r>
                <a:r>
                  <a:rPr lang="en-IN" sz="2400" b="1" dirty="0" smtClean="0"/>
                  <a:t> </a:t>
                </a:r>
                <a14:m>
                  <m:oMath xmlns:m="http://schemas.openxmlformats.org/officeDocument/2006/math">
                    <m:f>
                      <m:fPr>
                        <m:ctrlPr>
                          <a:rPr lang="en-IN" sz="2400" b="1" i="1">
                            <a:latin typeface="Cambria Math"/>
                          </a:rPr>
                        </m:ctrlPr>
                      </m:fPr>
                      <m:num>
                        <m:sSup>
                          <m:sSupPr>
                            <m:ctrlPr>
                              <a:rPr lang="en-IN" sz="2400" b="1" i="1" dirty="0" smtClean="0">
                                <a:latin typeface="Cambria Math"/>
                              </a:rPr>
                            </m:ctrlPr>
                          </m:sSupPr>
                          <m:e>
                            <m:d>
                              <m:dPr>
                                <m:ctrlPr>
                                  <a:rPr lang="en-US" sz="2400" b="1" i="1">
                                    <a:latin typeface="Cambria Math"/>
                                  </a:rPr>
                                </m:ctrlPr>
                              </m:dPr>
                              <m:e>
                                <m:sSub>
                                  <m:sSubPr>
                                    <m:ctrlPr>
                                      <a:rPr lang="en-US" sz="2400" b="1" i="1">
                                        <a:latin typeface="Cambria Math"/>
                                      </a:rPr>
                                    </m:ctrlPr>
                                  </m:sSubPr>
                                  <m:e>
                                    <m:r>
                                      <a:rPr lang="en-US" sz="2400" b="1" i="1" smtClean="0">
                                        <a:latin typeface="Cambria Math"/>
                                      </a:rPr>
                                      <m:t>𝑿</m:t>
                                    </m:r>
                                  </m:e>
                                  <m:sub>
                                    <m:r>
                                      <a:rPr lang="en-US" sz="2400" b="1" i="1">
                                        <a:latin typeface="Cambria Math"/>
                                      </a:rPr>
                                      <m:t>𝒊</m:t>
                                    </m:r>
                                  </m:sub>
                                </m:sSub>
                                <m:r>
                                  <a:rPr lang="en-US" sz="2400" b="1" i="1">
                                    <a:latin typeface="Cambria Math"/>
                                  </a:rPr>
                                  <m:t>−</m:t>
                                </m:r>
                                <m:acc>
                                  <m:accPr>
                                    <m:chr m:val="̅"/>
                                    <m:ctrlPr>
                                      <a:rPr lang="en-US" sz="2400" b="1" i="1">
                                        <a:latin typeface="Cambria Math"/>
                                      </a:rPr>
                                    </m:ctrlPr>
                                  </m:accPr>
                                  <m:e>
                                    <m:r>
                                      <a:rPr lang="en-US" sz="2400" b="1" i="1" smtClean="0">
                                        <a:latin typeface="Cambria Math"/>
                                      </a:rPr>
                                      <m:t>𝑿</m:t>
                                    </m:r>
                                  </m:e>
                                </m:acc>
                                <m:r>
                                  <a:rPr lang="en-US" sz="2400" b="1" i="1" smtClean="0">
                                    <a:latin typeface="Cambria Math"/>
                                  </a:rPr>
                                  <m:t> </m:t>
                                </m:r>
                              </m:e>
                            </m:d>
                            <m:r>
                              <a:rPr lang="en-US" sz="2400" b="1" i="1" smtClean="0">
                                <a:latin typeface="Cambria Math"/>
                              </a:rPr>
                              <m:t> ∗  </m:t>
                            </m:r>
                            <m:d>
                              <m:dPr>
                                <m:ctrlPr>
                                  <a:rPr lang="en-US" sz="2400" b="1" i="1">
                                    <a:latin typeface="Cambria Math"/>
                                  </a:rPr>
                                </m:ctrlPr>
                              </m:dPr>
                              <m:e>
                                <m:sSub>
                                  <m:sSubPr>
                                    <m:ctrlPr>
                                      <a:rPr lang="en-US" sz="2400" b="1" i="1">
                                        <a:latin typeface="Cambria Math"/>
                                      </a:rPr>
                                    </m:ctrlPr>
                                  </m:sSubPr>
                                  <m:e>
                                    <m:r>
                                      <a:rPr lang="en-US" sz="2400" b="1" i="1">
                                        <a:latin typeface="Cambria Math"/>
                                      </a:rPr>
                                      <m:t>𝑿</m:t>
                                    </m:r>
                                  </m:e>
                                  <m:sub>
                                    <m:r>
                                      <a:rPr lang="en-US" sz="2400" b="1" i="1">
                                        <a:latin typeface="Cambria Math"/>
                                      </a:rPr>
                                      <m:t>𝒊</m:t>
                                    </m:r>
                                  </m:sub>
                                </m:sSub>
                                <m:r>
                                  <a:rPr lang="en-US" sz="2400" b="1" i="1">
                                    <a:latin typeface="Cambria Math"/>
                                  </a:rPr>
                                  <m:t>−</m:t>
                                </m:r>
                                <m:acc>
                                  <m:accPr>
                                    <m:chr m:val="̅"/>
                                    <m:ctrlPr>
                                      <a:rPr lang="en-US" sz="2400" b="1" i="1">
                                        <a:latin typeface="Cambria Math"/>
                                      </a:rPr>
                                    </m:ctrlPr>
                                  </m:accPr>
                                  <m:e>
                                    <m:r>
                                      <a:rPr lang="en-US" sz="2400" b="1" i="1" smtClean="0">
                                        <a:latin typeface="Cambria Math"/>
                                      </a:rPr>
                                      <m:t>𝑿</m:t>
                                    </m:r>
                                  </m:e>
                                </m:acc>
                              </m:e>
                            </m:d>
                          </m:e>
                          <m:sup>
                            <m:r>
                              <a:rPr lang="en-US" sz="2400" b="1" i="1" dirty="0" smtClean="0">
                                <a:latin typeface="Cambria Math"/>
                              </a:rPr>
                              <m:t>      </m:t>
                            </m:r>
                          </m:sup>
                        </m:sSup>
                      </m:num>
                      <m:den>
                        <m:r>
                          <a:rPr lang="en-US" sz="2400" b="1" i="1">
                            <a:latin typeface="Cambria Math"/>
                          </a:rPr>
                          <m:t>𝒏</m:t>
                        </m:r>
                        <m:r>
                          <a:rPr lang="en-US" sz="2400" b="1" i="1">
                            <a:latin typeface="Cambria Math"/>
                          </a:rPr>
                          <m:t>−</m:t>
                        </m:r>
                        <m:r>
                          <a:rPr lang="en-US" sz="2400" b="1" i="1">
                            <a:latin typeface="Cambria Math"/>
                          </a:rPr>
                          <m:t>𝟏</m:t>
                        </m:r>
                      </m:den>
                    </m:f>
                  </m:oMath>
                </a14:m>
                <a:r>
                  <a:rPr lang="en-US" sz="2400" dirty="0"/>
                  <a:t> </a:t>
                </a:r>
                <a:endParaRPr lang="en-US" sz="2400" dirty="0" smtClean="0"/>
              </a:p>
              <a:p>
                <a:pPr marL="0" indent="0" algn="ctr">
                  <a:buNone/>
                </a:pPr>
                <a:endParaRPr lang="en-US" sz="2400" dirty="0" smtClean="0"/>
              </a:p>
              <a:p>
                <a:pPr marL="0" indent="0">
                  <a:buNone/>
                </a:pPr>
                <a:r>
                  <a:rPr lang="en-IN" dirty="0"/>
                  <a:t>Standard deviation and variance only operate on 1 dimension, so that you could only calculate the standard deviation for each dimension of the data set independently of the other dimensions</a:t>
                </a:r>
                <a:r>
                  <a:rPr lang="en-IN" dirty="0" smtClean="0"/>
                  <a:t>.</a:t>
                </a:r>
              </a:p>
              <a:p>
                <a:pPr marL="0" indent="0">
                  <a:buNone/>
                </a:pPr>
                <a:endParaRPr lang="en-IN" dirty="0"/>
              </a:p>
              <a:p>
                <a:pPr marL="0" indent="0">
                  <a:buNone/>
                </a:pPr>
                <a:r>
                  <a:rPr lang="en-IN" dirty="0" smtClean="0"/>
                  <a:t> </a:t>
                </a:r>
                <a:r>
                  <a:rPr lang="en-IN" dirty="0"/>
                  <a:t>However, it is useful to have a similar measure to find out how much the dimensions vary from the mean with respect to each other</a:t>
                </a:r>
                <a:r>
                  <a:rPr lang="en-IN" sz="2400" dirty="0"/>
                  <a:t>.</a:t>
                </a:r>
              </a:p>
              <a:p>
                <a:pPr marL="0" indent="0">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1447800"/>
                <a:ext cx="8092965" cy="3962400"/>
              </a:xfrm>
              <a:blipFill rotWithShape="1">
                <a:blip r:embed="rId2"/>
                <a:stretch>
                  <a:fillRect l="-377" t="-462" r="-301"/>
                </a:stretch>
              </a:blipFill>
            </p:spPr>
            <p:txBody>
              <a:bodyPr/>
              <a:lstStyle/>
              <a:p>
                <a:r>
                  <a:rPr lang="en-US">
                    <a:noFill/>
                  </a:rPr>
                  <a:t> </a:t>
                </a:r>
              </a:p>
            </p:txBody>
          </p:sp>
        </mc:Fallback>
      </mc:AlternateContent>
      <p:sp>
        <p:nvSpPr>
          <p:cNvPr id="7" name="Date Placeholder 6"/>
          <p:cNvSpPr>
            <a:spLocks noGrp="1"/>
          </p:cNvSpPr>
          <p:nvPr>
            <p:ph type="dt" sz="half" idx="10"/>
          </p:nvPr>
        </p:nvSpPr>
        <p:spPr/>
        <p:txBody>
          <a:bodyPr/>
          <a:lstStyle/>
          <a:p>
            <a:fld id="{8B34423B-B57D-4D4F-A4FB-D7B39F2D61E6}" type="datetime1">
              <a:rPr lang="en-US" smtClean="0"/>
              <a:t>1/12/2017</a:t>
            </a:fld>
            <a:endParaRPr lang="en-US" dirty="0"/>
          </a:p>
        </p:txBody>
      </p:sp>
    </p:spTree>
    <p:extLst>
      <p:ext uri="{BB962C8B-B14F-4D97-AF65-F5344CB8AC3E}">
        <p14:creationId xmlns:p14="http://schemas.microsoft.com/office/powerpoint/2010/main" val="1831632500"/>
      </p:ext>
    </p:extLst>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962" y="228600"/>
            <a:ext cx="8499038" cy="717550"/>
          </a:xfrm>
        </p:spPr>
        <p:txBody>
          <a:bodyPr>
            <a:normAutofit/>
          </a:bodyPr>
          <a:lstStyle/>
          <a:p>
            <a:r>
              <a:rPr lang="en-US" sz="3600" dirty="0" smtClean="0"/>
              <a:t>Covariance</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990600"/>
                <a:ext cx="7987861" cy="4900612"/>
              </a:xfrm>
            </p:spPr>
            <p:txBody>
              <a:bodyPr>
                <a:normAutofit/>
              </a:bodyPr>
              <a:lstStyle/>
              <a:p>
                <a:pPr marL="0" indent="0">
                  <a:buNone/>
                </a:pPr>
                <a:r>
                  <a:rPr lang="en-IN" dirty="0" smtClean="0"/>
                  <a:t>Covariance </a:t>
                </a:r>
                <a:r>
                  <a:rPr lang="en-IN" dirty="0"/>
                  <a:t>is such a measure. Covariance is always measured </a:t>
                </a:r>
                <a:r>
                  <a:rPr lang="en-IN" i="1" dirty="0"/>
                  <a:t>between </a:t>
                </a:r>
                <a:r>
                  <a:rPr lang="en-IN" dirty="0"/>
                  <a:t>2 dimensions</a:t>
                </a:r>
                <a:r>
                  <a:rPr lang="en-IN" dirty="0" smtClean="0"/>
                  <a:t>. If </a:t>
                </a:r>
                <a:r>
                  <a:rPr lang="en-IN" dirty="0"/>
                  <a:t>you calculate the covariance between one dimension and </a:t>
                </a:r>
                <a:r>
                  <a:rPr lang="en-IN" i="1" dirty="0"/>
                  <a:t>itself</a:t>
                </a:r>
                <a:r>
                  <a:rPr lang="en-IN" dirty="0"/>
                  <a:t>, you get </a:t>
                </a:r>
                <a:r>
                  <a:rPr lang="en-IN" dirty="0" smtClean="0"/>
                  <a:t>the variance</a:t>
                </a:r>
                <a:r>
                  <a:rPr lang="en-IN" dirty="0"/>
                  <a:t>. So, if you had a 3-dimensional </a:t>
                </a:r>
                <a:r>
                  <a:rPr lang="en-IN" dirty="0" smtClean="0"/>
                  <a:t>data set (</a:t>
                </a:r>
                <a:r>
                  <a:rPr lang="en-IN" dirty="0" err="1" smtClean="0"/>
                  <a:t>x,y,z</a:t>
                </a:r>
                <a:r>
                  <a:rPr lang="en-IN" dirty="0" smtClean="0"/>
                  <a:t>)  then you measure covariance between </a:t>
                </a:r>
                <a:r>
                  <a:rPr lang="en-IN" dirty="0" err="1" smtClean="0"/>
                  <a:t>x&amp;y</a:t>
                </a:r>
                <a:r>
                  <a:rPr lang="en-IN" dirty="0" smtClean="0"/>
                  <a:t> dimension , </a:t>
                </a:r>
                <a:r>
                  <a:rPr lang="en-IN" dirty="0" err="1" smtClean="0"/>
                  <a:t>y&amp;z</a:t>
                </a:r>
                <a:r>
                  <a:rPr lang="en-IN" dirty="0" smtClean="0"/>
                  <a:t> dimension and </a:t>
                </a:r>
                <a:r>
                  <a:rPr lang="en-IN" dirty="0" err="1" smtClean="0"/>
                  <a:t>x&amp;z</a:t>
                </a:r>
                <a:r>
                  <a:rPr lang="en-IN" dirty="0" smtClean="0"/>
                  <a:t> dimension</a:t>
                </a:r>
              </a:p>
              <a:p>
                <a:pPr marL="0" indent="0">
                  <a:buNone/>
                </a:pPr>
                <a:endParaRPr lang="en-IN" dirty="0" smtClean="0"/>
              </a:p>
              <a:p>
                <a:pPr marL="0" indent="0">
                  <a:buNone/>
                </a:pPr>
                <a:r>
                  <a:rPr lang="en-IN" dirty="0" smtClean="0"/>
                  <a:t>The </a:t>
                </a:r>
                <a:r>
                  <a:rPr lang="en-IN" dirty="0"/>
                  <a:t>formula for covariance is very similar to the formula for variance. The </a:t>
                </a:r>
                <a:r>
                  <a:rPr lang="en-IN" dirty="0" smtClean="0"/>
                  <a:t>formula for </a:t>
                </a:r>
                <a:r>
                  <a:rPr lang="en-IN" dirty="0"/>
                  <a:t>variance could also be written like this</a:t>
                </a:r>
                <a:r>
                  <a:rPr lang="en-IN" dirty="0" smtClean="0"/>
                  <a:t>:</a:t>
                </a:r>
              </a:p>
              <a:p>
                <a:pPr marL="0" indent="0" algn="ctr">
                  <a:buNone/>
                </a:pPr>
                <a:r>
                  <a:rPr lang="en-IN" b="1" dirty="0" err="1" smtClean="0"/>
                  <a:t>Var</a:t>
                </a:r>
                <a:r>
                  <a:rPr lang="en-IN" b="1" dirty="0" smtClean="0"/>
                  <a:t>(X)=     </a:t>
                </a:r>
                <a:r>
                  <a:rPr lang="en-IN" sz="2400" b="1" dirty="0" smtClean="0"/>
                  <a:t> </a:t>
                </a:r>
                <a14:m>
                  <m:oMath xmlns:m="http://schemas.openxmlformats.org/officeDocument/2006/math">
                    <m:f>
                      <m:fPr>
                        <m:ctrlPr>
                          <a:rPr lang="en-IN" sz="2400" b="1" i="1">
                            <a:latin typeface="Cambria Math"/>
                          </a:rPr>
                        </m:ctrlPr>
                      </m:fPr>
                      <m:num>
                        <m:sSup>
                          <m:sSupPr>
                            <m:ctrlPr>
                              <a:rPr lang="en-IN" sz="2400" b="1" i="1" dirty="0">
                                <a:latin typeface="Cambria Math"/>
                              </a:rPr>
                            </m:ctrlPr>
                          </m:sSupPr>
                          <m:e>
                            <m:d>
                              <m:dPr>
                                <m:ctrlPr>
                                  <a:rPr lang="en-US" sz="2400" b="1" i="1">
                                    <a:latin typeface="Cambria Math"/>
                                  </a:rPr>
                                </m:ctrlPr>
                              </m:dPr>
                              <m:e>
                                <m:sSub>
                                  <m:sSubPr>
                                    <m:ctrlPr>
                                      <a:rPr lang="en-US" sz="2400" b="1" i="1">
                                        <a:latin typeface="Cambria Math"/>
                                      </a:rPr>
                                    </m:ctrlPr>
                                  </m:sSubPr>
                                  <m:e>
                                    <m:r>
                                      <a:rPr lang="en-US" sz="2400" b="1" i="1" smtClean="0">
                                        <a:latin typeface="Cambria Math"/>
                                      </a:rPr>
                                      <m:t>𝑿</m:t>
                                    </m:r>
                                  </m:e>
                                  <m:sub>
                                    <m:r>
                                      <a:rPr lang="en-US" sz="2400" b="1" i="1">
                                        <a:latin typeface="Cambria Math"/>
                                      </a:rPr>
                                      <m:t>𝒊</m:t>
                                    </m:r>
                                  </m:sub>
                                </m:sSub>
                                <m:r>
                                  <a:rPr lang="en-US" sz="2400" b="1" i="1">
                                    <a:latin typeface="Cambria Math"/>
                                  </a:rPr>
                                  <m:t>−</m:t>
                                </m:r>
                                <m:acc>
                                  <m:accPr>
                                    <m:chr m:val="̅"/>
                                    <m:ctrlPr>
                                      <a:rPr lang="en-US" sz="2400" b="1" i="1">
                                        <a:latin typeface="Cambria Math"/>
                                      </a:rPr>
                                    </m:ctrlPr>
                                  </m:accPr>
                                  <m:e>
                                    <m:r>
                                      <a:rPr lang="en-US" sz="2400" b="1" i="1" smtClean="0">
                                        <a:latin typeface="Cambria Math"/>
                                      </a:rPr>
                                      <m:t>𝑿</m:t>
                                    </m:r>
                                  </m:e>
                                </m:acc>
                              </m:e>
                            </m:d>
                            <m:r>
                              <a:rPr lang="en-US" sz="2400" b="1" i="1" smtClean="0">
                                <a:latin typeface="Cambria Math"/>
                              </a:rPr>
                              <m:t>  ∗  </m:t>
                            </m:r>
                            <m:d>
                              <m:dPr>
                                <m:ctrlPr>
                                  <a:rPr lang="en-US" sz="2400" b="1" i="1">
                                    <a:latin typeface="Cambria Math"/>
                                  </a:rPr>
                                </m:ctrlPr>
                              </m:dPr>
                              <m:e>
                                <m:sSub>
                                  <m:sSubPr>
                                    <m:ctrlPr>
                                      <a:rPr lang="en-US" sz="2400" b="1" i="1">
                                        <a:latin typeface="Cambria Math"/>
                                      </a:rPr>
                                    </m:ctrlPr>
                                  </m:sSubPr>
                                  <m:e>
                                    <m:r>
                                      <a:rPr lang="en-US" sz="2400" b="1" i="1" smtClean="0">
                                        <a:latin typeface="Cambria Math"/>
                                      </a:rPr>
                                      <m:t>𝑿</m:t>
                                    </m:r>
                                  </m:e>
                                  <m:sub>
                                    <m:r>
                                      <a:rPr lang="en-US" sz="2400" b="1" i="1">
                                        <a:latin typeface="Cambria Math"/>
                                      </a:rPr>
                                      <m:t>𝒊</m:t>
                                    </m:r>
                                  </m:sub>
                                </m:sSub>
                                <m:r>
                                  <a:rPr lang="en-US" sz="2400" b="1" i="1">
                                    <a:latin typeface="Cambria Math"/>
                                  </a:rPr>
                                  <m:t>−</m:t>
                                </m:r>
                                <m:r>
                                  <a:rPr lang="en-US" sz="2400" b="1" i="1" smtClean="0">
                                    <a:latin typeface="Cambria Math"/>
                                  </a:rPr>
                                  <m:t>𝑿</m:t>
                                </m:r>
                              </m:e>
                            </m:d>
                          </m:e>
                          <m:sup>
                            <m:r>
                              <a:rPr lang="en-US" sz="2400" b="1" i="1" dirty="0">
                                <a:latin typeface="Cambria Math"/>
                              </a:rPr>
                              <m:t>      </m:t>
                            </m:r>
                          </m:sup>
                        </m:sSup>
                      </m:num>
                      <m:den>
                        <m:r>
                          <a:rPr lang="en-US" sz="2400" b="1" i="1">
                            <a:latin typeface="Cambria Math"/>
                          </a:rPr>
                          <m:t>𝒏</m:t>
                        </m:r>
                        <m:r>
                          <a:rPr lang="en-US" sz="2400" b="1" i="1">
                            <a:latin typeface="Cambria Math"/>
                          </a:rPr>
                          <m:t>−</m:t>
                        </m:r>
                        <m:r>
                          <a:rPr lang="en-US" sz="2400" b="1" i="1">
                            <a:latin typeface="Cambria Math"/>
                          </a:rPr>
                          <m:t>𝟏</m:t>
                        </m:r>
                      </m:den>
                    </m:f>
                  </m:oMath>
                </a14:m>
                <a:endParaRPr lang="en-IN" sz="2400" b="1" dirty="0" smtClean="0"/>
              </a:p>
              <a:p>
                <a:pPr marL="0" indent="0" algn="ctr">
                  <a:buNone/>
                </a:pPr>
                <a:r>
                  <a:rPr lang="en-US" b="1" dirty="0" err="1" smtClean="0"/>
                  <a:t>Cov</a:t>
                </a:r>
                <a:r>
                  <a:rPr lang="en-US" b="1" dirty="0" smtClean="0"/>
                  <a:t>(X,Y) = </a:t>
                </a:r>
                <a14:m>
                  <m:oMath xmlns:m="http://schemas.openxmlformats.org/officeDocument/2006/math">
                    <m:f>
                      <m:fPr>
                        <m:ctrlPr>
                          <a:rPr lang="en-IN" sz="2400" b="1" i="1">
                            <a:latin typeface="Cambria Math"/>
                          </a:rPr>
                        </m:ctrlPr>
                      </m:fPr>
                      <m:num>
                        <m:sSup>
                          <m:sSupPr>
                            <m:ctrlPr>
                              <a:rPr lang="en-IN" sz="2400" b="1" i="1" dirty="0">
                                <a:latin typeface="Cambria Math"/>
                              </a:rPr>
                            </m:ctrlPr>
                          </m:sSupPr>
                          <m:e>
                            <m:d>
                              <m:dPr>
                                <m:ctrlPr>
                                  <a:rPr lang="en-US" sz="2400" b="1" i="1">
                                    <a:latin typeface="Cambria Math"/>
                                  </a:rPr>
                                </m:ctrlPr>
                              </m:dPr>
                              <m:e>
                                <m:sSub>
                                  <m:sSubPr>
                                    <m:ctrlPr>
                                      <a:rPr lang="en-US" sz="2400" b="1" i="1">
                                        <a:latin typeface="Cambria Math"/>
                                      </a:rPr>
                                    </m:ctrlPr>
                                  </m:sSubPr>
                                  <m:e>
                                    <m:r>
                                      <a:rPr lang="en-US" sz="2400" b="1" i="1" smtClean="0">
                                        <a:latin typeface="Cambria Math"/>
                                      </a:rPr>
                                      <m:t>𝑿</m:t>
                                    </m:r>
                                  </m:e>
                                  <m:sub>
                                    <m:r>
                                      <a:rPr lang="en-US" sz="2400" b="1" i="1">
                                        <a:latin typeface="Cambria Math"/>
                                      </a:rPr>
                                      <m:t>𝒊</m:t>
                                    </m:r>
                                  </m:sub>
                                </m:sSub>
                                <m:r>
                                  <a:rPr lang="en-US" sz="2400" b="1" i="1">
                                    <a:latin typeface="Cambria Math"/>
                                  </a:rPr>
                                  <m:t>−</m:t>
                                </m:r>
                                <m:acc>
                                  <m:accPr>
                                    <m:chr m:val="̅"/>
                                    <m:ctrlPr>
                                      <a:rPr lang="en-US" sz="2400" b="1" i="1">
                                        <a:latin typeface="Cambria Math"/>
                                      </a:rPr>
                                    </m:ctrlPr>
                                  </m:accPr>
                                  <m:e>
                                    <m:r>
                                      <a:rPr lang="en-US" sz="2400" b="1" i="1" smtClean="0">
                                        <a:latin typeface="Cambria Math"/>
                                      </a:rPr>
                                      <m:t>𝑿</m:t>
                                    </m:r>
                                  </m:e>
                                </m:acc>
                              </m:e>
                            </m:d>
                            <m:r>
                              <a:rPr lang="en-US" sz="2400" b="1" i="1" smtClean="0">
                                <a:latin typeface="Cambria Math"/>
                              </a:rPr>
                              <m:t>  ∗ </m:t>
                            </m:r>
                            <m:d>
                              <m:dPr>
                                <m:ctrlPr>
                                  <a:rPr lang="en-US" sz="2400" b="1" i="1">
                                    <a:latin typeface="Cambria Math"/>
                                  </a:rPr>
                                </m:ctrlPr>
                              </m:dPr>
                              <m:e>
                                <m:sSub>
                                  <m:sSubPr>
                                    <m:ctrlPr>
                                      <a:rPr lang="en-US" sz="2400" b="1" i="1">
                                        <a:latin typeface="Cambria Math"/>
                                      </a:rPr>
                                    </m:ctrlPr>
                                  </m:sSubPr>
                                  <m:e>
                                    <m:r>
                                      <a:rPr lang="en-US" sz="2400" b="1" i="1" smtClean="0">
                                        <a:latin typeface="Cambria Math"/>
                                      </a:rPr>
                                      <m:t>𝒀</m:t>
                                    </m:r>
                                  </m:e>
                                  <m:sub>
                                    <m:r>
                                      <a:rPr lang="en-US" sz="2400" b="1" i="1">
                                        <a:latin typeface="Cambria Math"/>
                                      </a:rPr>
                                      <m:t>𝒊</m:t>
                                    </m:r>
                                  </m:sub>
                                </m:sSub>
                                <m:r>
                                  <a:rPr lang="en-US" sz="2400" b="1" i="1">
                                    <a:latin typeface="Cambria Math"/>
                                  </a:rPr>
                                  <m:t>−</m:t>
                                </m:r>
                                <m:acc>
                                  <m:accPr>
                                    <m:chr m:val="̅"/>
                                    <m:ctrlPr>
                                      <a:rPr lang="en-US" sz="2400" b="1" i="1">
                                        <a:latin typeface="Cambria Math"/>
                                      </a:rPr>
                                    </m:ctrlPr>
                                  </m:accPr>
                                  <m:e>
                                    <m:r>
                                      <a:rPr lang="en-US" sz="2400" b="1" i="1" smtClean="0">
                                        <a:latin typeface="Cambria Math"/>
                                      </a:rPr>
                                      <m:t>𝒀</m:t>
                                    </m:r>
                                  </m:e>
                                </m:acc>
                              </m:e>
                            </m:d>
                          </m:e>
                          <m:sup>
                            <m:r>
                              <a:rPr lang="en-US" sz="2400" b="1" i="1" dirty="0">
                                <a:latin typeface="Cambria Math"/>
                              </a:rPr>
                              <m:t>      </m:t>
                            </m:r>
                          </m:sup>
                        </m:sSup>
                      </m:num>
                      <m:den>
                        <m:r>
                          <a:rPr lang="en-US" sz="2400" b="1" i="1">
                            <a:latin typeface="Cambria Math"/>
                          </a:rPr>
                          <m:t>𝒏</m:t>
                        </m:r>
                        <m:r>
                          <a:rPr lang="en-US" sz="2400" b="1" i="1">
                            <a:latin typeface="Cambria Math"/>
                          </a:rPr>
                          <m:t>−</m:t>
                        </m:r>
                        <m:r>
                          <a:rPr lang="en-US" sz="2400" b="1" i="1">
                            <a:latin typeface="Cambria Math"/>
                          </a:rPr>
                          <m:t>𝟏</m:t>
                        </m:r>
                      </m:den>
                    </m:f>
                  </m:oMath>
                </a14:m>
                <a:endParaRPr lang="en-IN" sz="24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990600"/>
                <a:ext cx="7987861" cy="4900612"/>
              </a:xfrm>
              <a:blipFill rotWithShape="1">
                <a:blip r:embed="rId2"/>
                <a:stretch>
                  <a:fillRect l="-382" t="-374" r="-382"/>
                </a:stretch>
              </a:blipFill>
            </p:spPr>
            <p:txBody>
              <a:bodyPr/>
              <a:lstStyle/>
              <a:p>
                <a:r>
                  <a:rPr lang="en-US">
                    <a:noFill/>
                  </a:rPr>
                  <a:t> </a:t>
                </a:r>
              </a:p>
            </p:txBody>
          </p:sp>
        </mc:Fallback>
      </mc:AlternateContent>
      <p:sp>
        <p:nvSpPr>
          <p:cNvPr id="6" name="Date Placeholder 5"/>
          <p:cNvSpPr>
            <a:spLocks noGrp="1"/>
          </p:cNvSpPr>
          <p:nvPr>
            <p:ph type="dt" sz="half" idx="10"/>
          </p:nvPr>
        </p:nvSpPr>
        <p:spPr/>
        <p:txBody>
          <a:bodyPr/>
          <a:lstStyle/>
          <a:p>
            <a:fld id="{11DADF46-C253-4D03-9CED-CE7674EEA42D}" type="datetime1">
              <a:rPr lang="en-US" smtClean="0"/>
              <a:t>1/12/2017</a:t>
            </a:fld>
            <a:endParaRPr lang="en-US" dirty="0"/>
          </a:p>
        </p:txBody>
      </p:sp>
    </p:spTree>
    <p:extLst>
      <p:ext uri="{BB962C8B-B14F-4D97-AF65-F5344CB8AC3E}">
        <p14:creationId xmlns:p14="http://schemas.microsoft.com/office/powerpoint/2010/main" val="2082309746"/>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258" y="152400"/>
            <a:ext cx="8451742" cy="762000"/>
          </a:xfrm>
        </p:spPr>
        <p:txBody>
          <a:bodyPr/>
          <a:lstStyle/>
          <a:p>
            <a:r>
              <a:rPr lang="en-US" dirty="0" smtClean="0"/>
              <a:t>Covariance</a:t>
            </a:r>
            <a:endParaRPr lang="en-IN" dirty="0"/>
          </a:p>
        </p:txBody>
      </p:sp>
      <p:sp>
        <p:nvSpPr>
          <p:cNvPr id="3" name="Content Placeholder 2"/>
          <p:cNvSpPr>
            <a:spLocks noGrp="1"/>
          </p:cNvSpPr>
          <p:nvPr>
            <p:ph idx="1"/>
          </p:nvPr>
        </p:nvSpPr>
        <p:spPr>
          <a:xfrm>
            <a:off x="762000" y="1143000"/>
            <a:ext cx="7696199" cy="5033303"/>
          </a:xfrm>
        </p:spPr>
        <p:txBody>
          <a:bodyPr>
            <a:normAutofit lnSpcReduction="10000"/>
          </a:bodyPr>
          <a:lstStyle/>
          <a:p>
            <a:pPr marL="0" indent="0">
              <a:buNone/>
            </a:pPr>
            <a:r>
              <a:rPr lang="en-IN" dirty="0" smtClean="0"/>
              <a:t>Imagine </a:t>
            </a:r>
            <a:r>
              <a:rPr lang="en-IN" dirty="0"/>
              <a:t>we have gone into </a:t>
            </a:r>
            <a:r>
              <a:rPr lang="en-IN" dirty="0" smtClean="0"/>
              <a:t>the world </a:t>
            </a:r>
            <a:r>
              <a:rPr lang="en-IN" dirty="0"/>
              <a:t>and collected some 2-dimensional data, say, we have asked a bunch of </a:t>
            </a:r>
            <a:r>
              <a:rPr lang="en-IN" dirty="0" smtClean="0"/>
              <a:t>students how </a:t>
            </a:r>
            <a:r>
              <a:rPr lang="en-IN" dirty="0"/>
              <a:t>many hours in total that they spent studying </a:t>
            </a:r>
            <a:r>
              <a:rPr lang="en-IN" dirty="0" smtClean="0"/>
              <a:t>PHY-241</a:t>
            </a:r>
            <a:r>
              <a:rPr lang="en-IN" dirty="0"/>
              <a:t>, and the mark that </a:t>
            </a:r>
            <a:r>
              <a:rPr lang="en-IN" dirty="0" smtClean="0"/>
              <a:t>they received</a:t>
            </a:r>
            <a:r>
              <a:rPr lang="en-IN" dirty="0"/>
              <a:t>. So we have two dimensions, the first is </a:t>
            </a:r>
            <a:r>
              <a:rPr lang="en-IN" dirty="0" smtClean="0"/>
              <a:t>the  say </a:t>
            </a:r>
            <a:r>
              <a:rPr lang="en-IN" b="1" dirty="0" smtClean="0"/>
              <a:t>H  </a:t>
            </a:r>
            <a:r>
              <a:rPr lang="en-IN" dirty="0" smtClean="0"/>
              <a:t>dimension</a:t>
            </a:r>
            <a:r>
              <a:rPr lang="en-IN" dirty="0"/>
              <a:t>, the hours studied</a:t>
            </a:r>
            <a:r>
              <a:rPr lang="en-IN" dirty="0" smtClean="0"/>
              <a:t>, and </a:t>
            </a:r>
            <a:r>
              <a:rPr lang="en-IN" dirty="0"/>
              <a:t>the  </a:t>
            </a:r>
            <a:r>
              <a:rPr lang="en-IN" dirty="0" smtClean="0"/>
              <a:t>second dimension  </a:t>
            </a:r>
            <a:r>
              <a:rPr lang="en-IN" b="1" dirty="0" smtClean="0"/>
              <a:t>M</a:t>
            </a:r>
            <a:r>
              <a:rPr lang="en-IN" dirty="0" smtClean="0"/>
              <a:t> , </a:t>
            </a:r>
            <a:r>
              <a:rPr lang="en-IN" dirty="0"/>
              <a:t>the mark </a:t>
            </a:r>
            <a:r>
              <a:rPr lang="en-IN" dirty="0" smtClean="0"/>
              <a:t>received.</a:t>
            </a:r>
          </a:p>
          <a:p>
            <a:pPr marL="0" indent="0">
              <a:buNone/>
            </a:pPr>
            <a:r>
              <a:rPr lang="en-US" b="1" dirty="0" smtClean="0"/>
              <a:t>		</a:t>
            </a:r>
            <a:r>
              <a:rPr lang="en-US" b="1" dirty="0"/>
              <a:t>H</a:t>
            </a:r>
            <a:r>
              <a:rPr lang="en-US" dirty="0" smtClean="0"/>
              <a:t>=[</a:t>
            </a:r>
            <a:r>
              <a:rPr lang="en-US" dirty="0"/>
              <a:t>6,4,8,2,1,3,5,10</a:t>
            </a:r>
            <a:r>
              <a:rPr lang="en-US" dirty="0" smtClean="0"/>
              <a:t>]</a:t>
            </a:r>
          </a:p>
          <a:p>
            <a:pPr marL="0" indent="0">
              <a:buNone/>
            </a:pPr>
            <a:endParaRPr lang="en-US" dirty="0" smtClean="0"/>
          </a:p>
          <a:p>
            <a:pPr marL="0" indent="0">
              <a:buNone/>
            </a:pPr>
            <a:r>
              <a:rPr lang="en-US" dirty="0" smtClean="0"/>
              <a:t>		</a:t>
            </a:r>
            <a:r>
              <a:rPr lang="en-US" b="1" dirty="0" smtClean="0"/>
              <a:t>M</a:t>
            </a:r>
            <a:r>
              <a:rPr lang="en-US" dirty="0"/>
              <a:t>= [58, 38, 76, 18, 10, 34, 55, 90</a:t>
            </a:r>
            <a:r>
              <a:rPr lang="en-US" dirty="0" smtClean="0"/>
              <a:t>]</a:t>
            </a:r>
          </a:p>
          <a:p>
            <a:pPr marL="0" indent="0">
              <a:buNone/>
            </a:pPr>
            <a:endParaRPr lang="en-US" dirty="0" smtClean="0"/>
          </a:p>
          <a:p>
            <a:pPr marL="0" indent="0">
              <a:buNone/>
            </a:pPr>
            <a:r>
              <a:rPr lang="en-US" dirty="0" smtClean="0"/>
              <a:t>		</a:t>
            </a:r>
            <a:r>
              <a:rPr lang="en-US" b="1" dirty="0" err="1"/>
              <a:t>c</a:t>
            </a:r>
            <a:r>
              <a:rPr lang="en-US" b="1" dirty="0" err="1" smtClean="0"/>
              <a:t>ov</a:t>
            </a:r>
            <a:r>
              <a:rPr lang="en-US" b="1" dirty="0" smtClean="0"/>
              <a:t>(H,M)    =  83.34</a:t>
            </a:r>
          </a:p>
          <a:p>
            <a:pPr marL="0" indent="0">
              <a:buNone/>
            </a:pPr>
            <a:endParaRPr lang="en-US" b="1" dirty="0" smtClean="0"/>
          </a:p>
          <a:p>
            <a:pPr marL="0" indent="0">
              <a:buNone/>
            </a:pPr>
            <a:r>
              <a:rPr lang="en-US" dirty="0" smtClean="0"/>
              <a:t>If Marks </a:t>
            </a:r>
            <a:r>
              <a:rPr lang="en-US" dirty="0"/>
              <a:t>obtained </a:t>
            </a:r>
            <a:r>
              <a:rPr lang="en-US" dirty="0" smtClean="0"/>
              <a:t>are, if H is now no of hours put in for non curricular activities. </a:t>
            </a:r>
          </a:p>
          <a:p>
            <a:pPr marL="0" indent="0">
              <a:buNone/>
            </a:pPr>
            <a:r>
              <a:rPr lang="en-US" dirty="0" smtClean="0"/>
              <a:t>		</a:t>
            </a:r>
          </a:p>
          <a:p>
            <a:pPr marL="0" indent="0">
              <a:buNone/>
            </a:pPr>
            <a:r>
              <a:rPr lang="en-US" b="1" dirty="0"/>
              <a:t>	</a:t>
            </a:r>
            <a:r>
              <a:rPr lang="en-US" b="1" dirty="0" smtClean="0"/>
              <a:t>	H</a:t>
            </a:r>
            <a:r>
              <a:rPr lang="en-US" dirty="0"/>
              <a:t>=[6,4,8,2,1,3,5,10</a:t>
            </a:r>
            <a:r>
              <a:rPr lang="en-US" dirty="0" smtClean="0"/>
              <a:t>]</a:t>
            </a:r>
          </a:p>
          <a:p>
            <a:pPr marL="0" indent="0">
              <a:buNone/>
            </a:pPr>
            <a:endParaRPr lang="en-US" dirty="0"/>
          </a:p>
          <a:p>
            <a:pPr marL="0" indent="0">
              <a:buNone/>
            </a:pPr>
            <a:r>
              <a:rPr lang="en-US" dirty="0"/>
              <a:t>	</a:t>
            </a:r>
            <a:r>
              <a:rPr lang="en-US" dirty="0" smtClean="0"/>
              <a:t>	</a:t>
            </a:r>
            <a:r>
              <a:rPr lang="en-US" b="1" dirty="0"/>
              <a:t>M</a:t>
            </a:r>
            <a:r>
              <a:rPr lang="en-US" dirty="0" smtClean="0"/>
              <a:t> =[</a:t>
            </a:r>
            <a:r>
              <a:rPr lang="en-US" dirty="0"/>
              <a:t>10,76,90,55,58,38,18, </a:t>
            </a:r>
            <a:r>
              <a:rPr lang="en-US" dirty="0" smtClean="0"/>
              <a:t>30]</a:t>
            </a:r>
          </a:p>
          <a:p>
            <a:pPr marL="0" indent="0">
              <a:buNone/>
            </a:pPr>
            <a:endParaRPr lang="en-US" dirty="0" smtClean="0"/>
          </a:p>
          <a:p>
            <a:pPr marL="0" indent="0">
              <a:buNone/>
            </a:pPr>
            <a:r>
              <a:rPr lang="en-US" dirty="0" smtClean="0"/>
              <a:t>		</a:t>
            </a:r>
            <a:r>
              <a:rPr lang="en-US" b="1" dirty="0" err="1" smtClean="0"/>
              <a:t>cov</a:t>
            </a:r>
            <a:r>
              <a:rPr lang="en-US" b="1" dirty="0" smtClean="0"/>
              <a:t>(H,M)    = - 33.70</a:t>
            </a:r>
            <a:endParaRPr lang="en-US" b="1" dirty="0"/>
          </a:p>
          <a:p>
            <a:endParaRPr lang="en-IN" b="1" dirty="0"/>
          </a:p>
        </p:txBody>
      </p:sp>
      <p:sp>
        <p:nvSpPr>
          <p:cNvPr id="6" name="Date Placeholder 5"/>
          <p:cNvSpPr>
            <a:spLocks noGrp="1"/>
          </p:cNvSpPr>
          <p:nvPr>
            <p:ph type="dt" sz="half" idx="10"/>
          </p:nvPr>
        </p:nvSpPr>
        <p:spPr/>
        <p:txBody>
          <a:bodyPr/>
          <a:lstStyle/>
          <a:p>
            <a:fld id="{D87F9163-7C5A-4642-A497-BFB5E9B97A41}" type="datetime1">
              <a:rPr lang="en-US" smtClean="0"/>
              <a:t>1/12/2017</a:t>
            </a:fld>
            <a:endParaRPr lang="en-US" dirty="0"/>
          </a:p>
        </p:txBody>
      </p:sp>
    </p:spTree>
    <p:extLst>
      <p:ext uri="{BB962C8B-B14F-4D97-AF65-F5344CB8AC3E}">
        <p14:creationId xmlns:p14="http://schemas.microsoft.com/office/powerpoint/2010/main" val="2860516754"/>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37742"/>
            <a:ext cx="7921625" cy="581408"/>
          </a:xfrm>
        </p:spPr>
        <p:txBody>
          <a:bodyPr>
            <a:normAutofit/>
          </a:bodyPr>
          <a:lstStyle/>
          <a:p>
            <a:r>
              <a:rPr lang="en-US" dirty="0" smtClean="0">
                <a:latin typeface="Arial" panose="020B0604020202020204" pitchFamily="34" charset="0"/>
                <a:cs typeface="Arial" panose="020B0604020202020204" pitchFamily="34" charset="0"/>
              </a:rPr>
              <a:t>Marks Vs  No of Hours of Study Data</a:t>
            </a:r>
            <a:endParaRPr lang="en-IN" dirty="0">
              <a:latin typeface="Arial" panose="020B0604020202020204" pitchFamily="34" charset="0"/>
              <a:cs typeface="Arial" panose="020B0604020202020204" pitchFamily="34" charset="0"/>
            </a:endParaRPr>
          </a:p>
        </p:txBody>
      </p:sp>
      <p:pic>
        <p:nvPicPr>
          <p:cNvPr id="2052"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048000" y="838200"/>
            <a:ext cx="3124200" cy="2834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724400" y="2667000"/>
            <a:ext cx="1245476" cy="369332"/>
          </a:xfrm>
          <a:prstGeom prst="rect">
            <a:avLst/>
          </a:prstGeom>
          <a:noFill/>
        </p:spPr>
        <p:txBody>
          <a:bodyPr wrap="square" rtlCol="0">
            <a:spAutoFit/>
          </a:bodyPr>
          <a:lstStyle/>
          <a:p>
            <a:r>
              <a:rPr lang="en-US" dirty="0" err="1" smtClean="0"/>
              <a:t>cov</a:t>
            </a:r>
            <a:r>
              <a:rPr lang="en-US" dirty="0" smtClean="0"/>
              <a:t>=83.34</a:t>
            </a:r>
            <a:endParaRPr lang="en-IN" dirty="0"/>
          </a:p>
        </p:txBody>
      </p:sp>
      <p:sp>
        <p:nvSpPr>
          <p:cNvPr id="3" name="Date Placeholder 2"/>
          <p:cNvSpPr>
            <a:spLocks noGrp="1"/>
          </p:cNvSpPr>
          <p:nvPr>
            <p:ph type="dt" sz="half" idx="10"/>
          </p:nvPr>
        </p:nvSpPr>
        <p:spPr/>
        <p:txBody>
          <a:bodyPr/>
          <a:lstStyle/>
          <a:p>
            <a:fld id="{C0A89564-AD21-4AB9-9555-3E0B6C52445C}" type="datetime1">
              <a:rPr lang="en-US" smtClean="0"/>
              <a:t>1/12/2017</a:t>
            </a:fld>
            <a:endParaRPr lang="en-US" dirty="0"/>
          </a:p>
        </p:txBody>
      </p:sp>
      <p:pic>
        <p:nvPicPr>
          <p:cNvPr id="12" name="Picture 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16749" y="3672939"/>
            <a:ext cx="5186702"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1391816"/>
      </p:ext>
    </p:ext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467507" cy="609600"/>
          </a:xfrm>
        </p:spPr>
        <p:txBody>
          <a:bodyPr/>
          <a:lstStyle/>
          <a:p>
            <a:r>
              <a:rPr lang="en-US" dirty="0" smtClean="0"/>
              <a:t>Covariance of Matrix </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95400"/>
                <a:ext cx="7857907" cy="4495800"/>
              </a:xfrm>
            </p:spPr>
            <p:txBody>
              <a:bodyPr>
                <a:normAutofit/>
              </a:bodyPr>
              <a:lstStyle/>
              <a:p>
                <a:pPr>
                  <a:lnSpc>
                    <a:spcPct val="150000"/>
                  </a:lnSpc>
                </a:pPr>
                <a:r>
                  <a:rPr lang="en-IN" dirty="0" smtClean="0"/>
                  <a:t>Covariance </a:t>
                </a:r>
                <a:r>
                  <a:rPr lang="en-IN" dirty="0"/>
                  <a:t>is always measured between 2 dimensions. If we have a data </a:t>
                </a:r>
                <a:r>
                  <a:rPr lang="en-IN" dirty="0" smtClean="0"/>
                  <a:t>set with </a:t>
                </a:r>
                <a:r>
                  <a:rPr lang="en-IN" dirty="0"/>
                  <a:t>more than 2 dimensions, there is more than one covariance </a:t>
                </a:r>
                <a:r>
                  <a:rPr lang="en-IN" dirty="0" smtClean="0"/>
                  <a:t>Measurement </a:t>
                </a:r>
                <a:r>
                  <a:rPr lang="en-IN" dirty="0"/>
                  <a:t>that </a:t>
                </a:r>
                <a:r>
                  <a:rPr lang="en-IN" dirty="0" smtClean="0"/>
                  <a:t>can be </a:t>
                </a:r>
                <a:r>
                  <a:rPr lang="en-IN" dirty="0"/>
                  <a:t>calculated. </a:t>
                </a:r>
                <a:r>
                  <a:rPr lang="en-IN" dirty="0" smtClean="0"/>
                  <a:t>For example, from a 3 dimensional data set dimension (</a:t>
                </a:r>
                <a:r>
                  <a:rPr lang="en-IN" dirty="0" err="1" smtClean="0"/>
                  <a:t>x,y,z</a:t>
                </a:r>
                <a:r>
                  <a:rPr lang="en-IN" dirty="0" smtClean="0"/>
                  <a:t>), three covariance can be calculated. </a:t>
                </a:r>
                <a:r>
                  <a:rPr lang="en-IN" dirty="0" err="1"/>
                  <a:t>c</a:t>
                </a:r>
                <a:r>
                  <a:rPr lang="en-IN" dirty="0" err="1" smtClean="0"/>
                  <a:t>ov</a:t>
                </a:r>
                <a:r>
                  <a:rPr lang="en-IN" dirty="0" smtClean="0"/>
                  <a:t>(</a:t>
                </a:r>
                <a:r>
                  <a:rPr lang="en-IN" dirty="0" err="1" smtClean="0"/>
                  <a:t>x,y</a:t>
                </a:r>
                <a:r>
                  <a:rPr lang="en-IN" dirty="0" smtClean="0"/>
                  <a:t>), </a:t>
                </a:r>
                <a:r>
                  <a:rPr lang="en-IN" dirty="0" err="1" smtClean="0"/>
                  <a:t>cov</a:t>
                </a:r>
                <a:r>
                  <a:rPr lang="en-IN" dirty="0" smtClean="0"/>
                  <a:t>(</a:t>
                </a:r>
                <a:r>
                  <a:rPr lang="en-IN" dirty="0" err="1" smtClean="0"/>
                  <a:t>y,z</a:t>
                </a:r>
                <a:r>
                  <a:rPr lang="en-IN" dirty="0" smtClean="0"/>
                  <a:t>) and </a:t>
                </a:r>
                <a:r>
                  <a:rPr lang="en-IN" dirty="0" err="1" smtClean="0"/>
                  <a:t>cov</a:t>
                </a:r>
                <a:r>
                  <a:rPr lang="en-IN" dirty="0" smtClean="0"/>
                  <a:t>(</a:t>
                </a:r>
                <a:r>
                  <a:rPr lang="en-IN" dirty="0" err="1" smtClean="0"/>
                  <a:t>z,x</a:t>
                </a:r>
                <a:r>
                  <a:rPr lang="en-IN" dirty="0" smtClean="0"/>
                  <a:t>).</a:t>
                </a:r>
              </a:p>
              <a:p>
                <a:pPr>
                  <a:lnSpc>
                    <a:spcPct val="150000"/>
                  </a:lnSpc>
                </a:pPr>
                <a:r>
                  <a:rPr lang="en-US" dirty="0" smtClean="0"/>
                  <a:t>In general  for N dimension no of covariance's  will be</a:t>
                </a:r>
              </a:p>
              <a:p>
                <a:pPr marL="457200" lvl="1" indent="0">
                  <a:buNone/>
                </a:pPr>
                <a14:m>
                  <m:oMathPara xmlns:m="http://schemas.openxmlformats.org/officeDocument/2006/math">
                    <m:oMathParaPr>
                      <m:jc m:val="centerGroup"/>
                    </m:oMathParaPr>
                    <m:oMath xmlns:m="http://schemas.openxmlformats.org/officeDocument/2006/math">
                      <m:f>
                        <m:fPr>
                          <m:ctrlPr>
                            <a:rPr lang="en-US" b="1" i="1" smtClean="0">
                              <a:latin typeface="Cambria Math"/>
                            </a:rPr>
                          </m:ctrlPr>
                        </m:fPr>
                        <m:num>
                          <m:r>
                            <a:rPr lang="en-US" b="1" i="1" smtClean="0">
                              <a:latin typeface="Cambria Math"/>
                            </a:rPr>
                            <m:t>𝒏</m:t>
                          </m:r>
                          <m:r>
                            <a:rPr lang="en-US" b="1" i="1" smtClean="0">
                              <a:latin typeface="Cambria Math"/>
                            </a:rPr>
                            <m:t>!</m:t>
                          </m:r>
                        </m:num>
                        <m:den>
                          <m:d>
                            <m:dPr>
                              <m:ctrlPr>
                                <a:rPr lang="en-US" b="1" i="1" smtClean="0">
                                  <a:latin typeface="Cambria Math"/>
                                </a:rPr>
                              </m:ctrlPr>
                            </m:dPr>
                            <m:e>
                              <m:r>
                                <a:rPr lang="en-US" b="1" i="1" smtClean="0">
                                  <a:latin typeface="Cambria Math"/>
                                </a:rPr>
                                <m:t>𝒏</m:t>
                              </m:r>
                              <m:r>
                                <a:rPr lang="en-US" b="1" i="1" smtClean="0">
                                  <a:latin typeface="Cambria Math"/>
                                </a:rPr>
                                <m:t>−</m:t>
                              </m:r>
                              <m:r>
                                <a:rPr lang="en-US" b="1" i="1" smtClean="0">
                                  <a:latin typeface="Cambria Math"/>
                                </a:rPr>
                                <m:t>𝟐</m:t>
                              </m:r>
                            </m:e>
                          </m:d>
                          <m:r>
                            <a:rPr lang="en-US" b="1" i="1" smtClean="0">
                              <a:latin typeface="Cambria Math"/>
                            </a:rPr>
                            <m:t> ! </m:t>
                          </m:r>
                          <m:r>
                            <a:rPr lang="en-US" b="1" i="1" smtClean="0">
                              <a:latin typeface="Cambria Math"/>
                              <a:ea typeface="Cambria Math"/>
                            </a:rPr>
                            <m:t>×</m:t>
                          </m:r>
                          <m:r>
                            <a:rPr lang="en-US" b="1" i="1" smtClean="0">
                              <a:latin typeface="Cambria Math"/>
                              <a:ea typeface="Cambria Math"/>
                            </a:rPr>
                            <m:t>𝟐</m:t>
                          </m:r>
                          <m:r>
                            <a:rPr lang="en-US" b="1" i="1" smtClean="0">
                              <a:latin typeface="Cambria Math"/>
                              <a:ea typeface="Cambria Math"/>
                            </a:rPr>
                            <m:t> ! </m:t>
                          </m:r>
                        </m:den>
                      </m:f>
                    </m:oMath>
                  </m:oMathPara>
                </a14:m>
                <a:endParaRPr lang="en-US" b="1" dirty="0" smtClean="0"/>
              </a:p>
              <a:p>
                <a:pPr marL="457200" lvl="1" indent="0">
                  <a:buNone/>
                </a:pPr>
                <a:endParaRPr lang="en-US" b="1" dirty="0" smtClean="0"/>
              </a:p>
              <a:p>
                <a:pPr marL="361950" lvl="1" indent="-361950">
                  <a:buFont typeface="Arial" panose="020B0604020202020204" pitchFamily="34" charset="0"/>
                  <a:buChar char="•"/>
                </a:pPr>
                <a:r>
                  <a:rPr lang="en-US" dirty="0" smtClean="0"/>
                  <a:t>We can represent n dimensional  data in m x n matrix form. </a:t>
                </a:r>
              </a:p>
              <a:p>
                <a:pPr marL="361950" lvl="1" indent="-361950">
                  <a:buFont typeface="Arial" panose="020B0604020202020204" pitchFamily="34" charset="0"/>
                  <a:buChar char="•"/>
                </a:pPr>
                <a:endParaRPr lang="en-US" b="1" dirty="0"/>
              </a:p>
              <a:p>
                <a:pPr marL="0" lvl="1" indent="0">
                  <a:buNone/>
                </a:pPr>
                <a:r>
                  <a:rPr lang="en-US" b="1" dirty="0"/>
                  <a:t>	</a:t>
                </a:r>
                <a:r>
                  <a:rPr lang="en-US" b="1" dirty="0" smtClean="0"/>
                  <a:t>	         </a:t>
                </a:r>
                <a:r>
                  <a:rPr lang="en-IN" dirty="0" smtClean="0"/>
                  <a:t>C = </a:t>
                </a:r>
                <a14:m>
                  <m:oMath xmlns:m="http://schemas.openxmlformats.org/officeDocument/2006/math">
                    <m:d>
                      <m:dPr>
                        <m:ctrlPr>
                          <a:rPr lang="en-IN" i="1" smtClean="0">
                            <a:latin typeface="Cambria Math"/>
                          </a:rPr>
                        </m:ctrlPr>
                      </m:dPr>
                      <m:e>
                        <m:eqArr>
                          <m:eqArrPr>
                            <m:ctrlPr>
                              <a:rPr lang="en-US" b="0" i="1" smtClean="0">
                                <a:latin typeface="Cambria Math"/>
                              </a:rPr>
                            </m:ctrlPr>
                          </m:eqArrPr>
                          <m:e>
                            <m:r>
                              <m:rPr>
                                <m:sty m:val="p"/>
                              </m:rPr>
                              <a:rPr lang="en-US" b="0" i="0" smtClean="0">
                                <a:latin typeface="Cambria Math"/>
                              </a:rPr>
                              <m:t>cov</m:t>
                            </m:r>
                            <m:r>
                              <a:rPr lang="en-US" b="0" i="0" smtClean="0">
                                <a:latin typeface="Cambria Math"/>
                              </a:rPr>
                              <m:t> </m:t>
                            </m:r>
                            <m:d>
                              <m:dPr>
                                <m:ctrlPr>
                                  <a:rPr lang="en-US" b="0" i="1" smtClean="0">
                                    <a:latin typeface="Cambria Math"/>
                                  </a:rPr>
                                </m:ctrlPr>
                              </m:dPr>
                              <m:e>
                                <m:r>
                                  <m:rPr>
                                    <m:sty m:val="p"/>
                                  </m:rPr>
                                  <a:rPr lang="en-US" b="0" i="0" smtClean="0">
                                    <a:latin typeface="Cambria Math"/>
                                  </a:rPr>
                                  <m:t>x</m:t>
                                </m:r>
                                <m:r>
                                  <a:rPr lang="en-US" b="0" i="0" smtClean="0">
                                    <a:latin typeface="Cambria Math"/>
                                  </a:rPr>
                                  <m:t>,</m:t>
                                </m:r>
                                <m:r>
                                  <m:rPr>
                                    <m:sty m:val="p"/>
                                  </m:rPr>
                                  <a:rPr lang="en-US" b="0" i="0" smtClean="0">
                                    <a:latin typeface="Cambria Math"/>
                                  </a:rPr>
                                  <m:t>x</m:t>
                                </m:r>
                              </m:e>
                            </m:d>
                            <m:r>
                              <a:rPr lang="en-US" b="0" i="0" smtClean="0">
                                <a:latin typeface="Cambria Math"/>
                              </a:rPr>
                              <m:t>      </m:t>
                            </m:r>
                            <m:r>
                              <m:rPr>
                                <m:sty m:val="p"/>
                              </m:rPr>
                              <a:rPr lang="en-US" b="0" i="0" smtClean="0">
                                <a:latin typeface="Cambria Math"/>
                              </a:rPr>
                              <m:t>cov</m:t>
                            </m:r>
                            <m:d>
                              <m:dPr>
                                <m:ctrlPr>
                                  <a:rPr lang="en-US" b="0" i="1" smtClean="0">
                                    <a:latin typeface="Cambria Math"/>
                                  </a:rPr>
                                </m:ctrlPr>
                              </m:dPr>
                              <m:e>
                                <m:r>
                                  <m:rPr>
                                    <m:sty m:val="p"/>
                                  </m:rPr>
                                  <a:rPr lang="en-US" b="0" i="0" smtClean="0">
                                    <a:latin typeface="Cambria Math"/>
                                  </a:rPr>
                                  <m:t>x</m:t>
                                </m:r>
                                <m:r>
                                  <a:rPr lang="en-US" b="0" i="0" smtClean="0">
                                    <a:latin typeface="Cambria Math"/>
                                  </a:rPr>
                                  <m:t>,</m:t>
                                </m:r>
                                <m:r>
                                  <m:rPr>
                                    <m:sty m:val="p"/>
                                  </m:rPr>
                                  <a:rPr lang="en-US" b="0" i="0" smtClean="0">
                                    <a:latin typeface="Cambria Math"/>
                                  </a:rPr>
                                  <m:t>y</m:t>
                                </m:r>
                              </m:e>
                            </m:d>
                            <m:r>
                              <a:rPr lang="en-US" b="0" i="0" smtClean="0">
                                <a:latin typeface="Cambria Math"/>
                              </a:rPr>
                              <m:t>   </m:t>
                            </m:r>
                            <m:r>
                              <m:rPr>
                                <m:sty m:val="p"/>
                              </m:rPr>
                              <a:rPr lang="en-US" b="0" i="0" smtClean="0">
                                <a:latin typeface="Cambria Math"/>
                              </a:rPr>
                              <m:t>cov</m:t>
                            </m:r>
                            <m:r>
                              <a:rPr lang="en-US" b="0" i="0" smtClean="0">
                                <a:latin typeface="Cambria Math"/>
                              </a:rPr>
                              <m:t>(</m:t>
                            </m:r>
                            <m:r>
                              <m:rPr>
                                <m:sty m:val="p"/>
                              </m:rPr>
                              <a:rPr lang="en-US" b="0" i="0" smtClean="0">
                                <a:latin typeface="Cambria Math"/>
                              </a:rPr>
                              <m:t>x</m:t>
                            </m:r>
                            <m:r>
                              <a:rPr lang="en-US" b="0" i="0" smtClean="0">
                                <a:latin typeface="Cambria Math"/>
                              </a:rPr>
                              <m:t>,</m:t>
                            </m:r>
                            <m:r>
                              <m:rPr>
                                <m:sty m:val="p"/>
                              </m:rPr>
                              <a:rPr lang="en-US" b="0" i="0" smtClean="0">
                                <a:latin typeface="Cambria Math"/>
                              </a:rPr>
                              <m:t>z</m:t>
                            </m:r>
                            <m:r>
                              <a:rPr lang="en-US" b="0" i="0" smtClean="0">
                                <a:latin typeface="Cambria Math"/>
                              </a:rPr>
                              <m:t>)</m:t>
                            </m:r>
                          </m:e>
                          <m:e>
                            <m:r>
                              <a:rPr lang="en-US" b="0" i="0" smtClean="0">
                                <a:latin typeface="Cambria Math"/>
                              </a:rPr>
                              <m:t>  </m:t>
                            </m:r>
                            <m:r>
                              <m:rPr>
                                <m:sty m:val="p"/>
                              </m:rPr>
                              <a:rPr lang="en-US">
                                <a:latin typeface="Cambria Math"/>
                              </a:rPr>
                              <m:t>cov</m:t>
                            </m:r>
                            <m:r>
                              <a:rPr lang="en-US">
                                <a:latin typeface="Cambria Math"/>
                              </a:rPr>
                              <m:t> </m:t>
                            </m:r>
                            <m:d>
                              <m:dPr>
                                <m:ctrlPr>
                                  <a:rPr lang="en-US" i="1">
                                    <a:latin typeface="Cambria Math"/>
                                  </a:rPr>
                                </m:ctrlPr>
                              </m:dPr>
                              <m:e>
                                <m:r>
                                  <m:rPr>
                                    <m:sty m:val="p"/>
                                  </m:rPr>
                                  <a:rPr lang="en-US" b="0" i="0" smtClean="0">
                                    <a:latin typeface="Cambria Math"/>
                                  </a:rPr>
                                  <m:t>y</m:t>
                                </m:r>
                                <m:r>
                                  <a:rPr lang="en-US">
                                    <a:latin typeface="Cambria Math"/>
                                  </a:rPr>
                                  <m:t>,</m:t>
                                </m:r>
                                <m:r>
                                  <a:rPr lang="en-US" b="0" i="1" smtClean="0">
                                    <a:latin typeface="Cambria Math"/>
                                  </a:rPr>
                                  <m:t>𝑥</m:t>
                                </m:r>
                              </m:e>
                            </m:d>
                            <m:r>
                              <a:rPr lang="en-US" b="0" i="0" smtClean="0">
                                <a:latin typeface="Cambria Math"/>
                              </a:rPr>
                              <m:t>    </m:t>
                            </m:r>
                            <m:r>
                              <a:rPr lang="en-US">
                                <a:latin typeface="Cambria Math"/>
                              </a:rPr>
                              <m:t> </m:t>
                            </m:r>
                            <m:r>
                              <m:rPr>
                                <m:sty m:val="p"/>
                              </m:rPr>
                              <a:rPr lang="en-US">
                                <a:latin typeface="Cambria Math"/>
                              </a:rPr>
                              <m:t>cov</m:t>
                            </m:r>
                            <m:d>
                              <m:dPr>
                                <m:ctrlPr>
                                  <a:rPr lang="en-US" i="1">
                                    <a:latin typeface="Cambria Math"/>
                                  </a:rPr>
                                </m:ctrlPr>
                              </m:dPr>
                              <m:e>
                                <m:r>
                                  <m:rPr>
                                    <m:sty m:val="p"/>
                                  </m:rPr>
                                  <a:rPr lang="en-US" b="0" i="0" smtClean="0">
                                    <a:latin typeface="Cambria Math"/>
                                  </a:rPr>
                                  <m:t>y</m:t>
                                </m:r>
                                <m:r>
                                  <a:rPr lang="en-US">
                                    <a:latin typeface="Cambria Math"/>
                                  </a:rPr>
                                  <m:t>,</m:t>
                                </m:r>
                                <m:r>
                                  <m:rPr>
                                    <m:sty m:val="p"/>
                                  </m:rPr>
                                  <a:rPr lang="en-US">
                                    <a:latin typeface="Cambria Math"/>
                                  </a:rPr>
                                  <m:t>y</m:t>
                                </m:r>
                              </m:e>
                            </m:d>
                            <m:r>
                              <a:rPr lang="en-US">
                                <a:latin typeface="Cambria Math"/>
                              </a:rPr>
                              <m:t>   </m:t>
                            </m:r>
                            <m:r>
                              <a:rPr lang="en-US" b="0" i="0" smtClean="0">
                                <a:latin typeface="Cambria Math"/>
                              </a:rPr>
                              <m:t> </m:t>
                            </m:r>
                            <m:r>
                              <m:rPr>
                                <m:sty m:val="p"/>
                              </m:rPr>
                              <a:rPr lang="en-US">
                                <a:latin typeface="Cambria Math"/>
                              </a:rPr>
                              <m:t>cov</m:t>
                            </m:r>
                            <m:r>
                              <a:rPr lang="en-US">
                                <a:latin typeface="Cambria Math"/>
                              </a:rPr>
                              <m:t>(</m:t>
                            </m:r>
                            <m:r>
                              <m:rPr>
                                <m:sty m:val="p"/>
                              </m:rPr>
                              <a:rPr lang="en-US" b="0" i="0" smtClean="0">
                                <a:latin typeface="Cambria Math"/>
                              </a:rPr>
                              <m:t>y</m:t>
                            </m:r>
                            <m:r>
                              <a:rPr lang="en-US">
                                <a:latin typeface="Cambria Math"/>
                              </a:rPr>
                              <m:t>,</m:t>
                            </m:r>
                            <m:r>
                              <m:rPr>
                                <m:sty m:val="p"/>
                              </m:rPr>
                              <a:rPr lang="en-US">
                                <a:latin typeface="Cambria Math"/>
                              </a:rPr>
                              <m:t>z</m:t>
                            </m:r>
                            <m:r>
                              <a:rPr lang="en-US" b="0" i="1" smtClean="0">
                                <a:latin typeface="Cambria Math"/>
                              </a:rPr>
                              <m:t>)</m:t>
                            </m:r>
                          </m:e>
                          <m:e>
                            <m:r>
                              <m:rPr>
                                <m:sty m:val="p"/>
                              </m:rPr>
                              <a:rPr lang="en-US">
                                <a:latin typeface="Cambria Math"/>
                              </a:rPr>
                              <m:t>cov</m:t>
                            </m:r>
                            <m:r>
                              <a:rPr lang="en-US">
                                <a:latin typeface="Cambria Math"/>
                              </a:rPr>
                              <m:t> </m:t>
                            </m:r>
                            <m:d>
                              <m:dPr>
                                <m:ctrlPr>
                                  <a:rPr lang="en-US" i="1">
                                    <a:latin typeface="Cambria Math"/>
                                  </a:rPr>
                                </m:ctrlPr>
                              </m:dPr>
                              <m:e>
                                <m:r>
                                  <m:rPr>
                                    <m:sty m:val="p"/>
                                  </m:rPr>
                                  <a:rPr lang="en-US" b="0" i="0" smtClean="0">
                                    <a:latin typeface="Cambria Math"/>
                                  </a:rPr>
                                  <m:t>z</m:t>
                                </m:r>
                                <m:r>
                                  <a:rPr lang="en-US">
                                    <a:latin typeface="Cambria Math"/>
                                  </a:rPr>
                                  <m:t>,</m:t>
                                </m:r>
                                <m:r>
                                  <a:rPr lang="en-US" b="0" i="1" smtClean="0">
                                    <a:latin typeface="Cambria Math"/>
                                  </a:rPr>
                                  <m:t>𝑥</m:t>
                                </m:r>
                              </m:e>
                            </m:d>
                            <m:r>
                              <a:rPr lang="en-US">
                                <a:latin typeface="Cambria Math"/>
                              </a:rPr>
                              <m:t> </m:t>
                            </m:r>
                            <m:r>
                              <a:rPr lang="en-US" b="0" i="0" smtClean="0">
                                <a:latin typeface="Cambria Math"/>
                              </a:rPr>
                              <m:t>     </m:t>
                            </m:r>
                            <m:r>
                              <m:rPr>
                                <m:sty m:val="p"/>
                              </m:rPr>
                              <a:rPr lang="en-US">
                                <a:latin typeface="Cambria Math"/>
                              </a:rPr>
                              <m:t>cov</m:t>
                            </m:r>
                            <m:d>
                              <m:dPr>
                                <m:ctrlPr>
                                  <a:rPr lang="en-US" i="1">
                                    <a:latin typeface="Cambria Math"/>
                                  </a:rPr>
                                </m:ctrlPr>
                              </m:dPr>
                              <m:e>
                                <m:r>
                                  <m:rPr>
                                    <m:sty m:val="p"/>
                                  </m:rPr>
                                  <a:rPr lang="en-US" b="0" i="0" smtClean="0">
                                    <a:latin typeface="Cambria Math"/>
                                  </a:rPr>
                                  <m:t>z</m:t>
                                </m:r>
                                <m:r>
                                  <a:rPr lang="en-US">
                                    <a:latin typeface="Cambria Math"/>
                                  </a:rPr>
                                  <m:t>,</m:t>
                                </m:r>
                                <m:r>
                                  <m:rPr>
                                    <m:sty m:val="p"/>
                                  </m:rPr>
                                  <a:rPr lang="en-US">
                                    <a:latin typeface="Cambria Math"/>
                                  </a:rPr>
                                  <m:t>y</m:t>
                                </m:r>
                              </m:e>
                            </m:d>
                            <m:r>
                              <a:rPr lang="en-US">
                                <a:latin typeface="Cambria Math"/>
                              </a:rPr>
                              <m:t>   </m:t>
                            </m:r>
                            <m:r>
                              <a:rPr lang="en-US" b="0" i="0" smtClean="0">
                                <a:latin typeface="Cambria Math"/>
                              </a:rPr>
                              <m:t> </m:t>
                            </m:r>
                            <m:r>
                              <m:rPr>
                                <m:sty m:val="p"/>
                              </m:rPr>
                              <a:rPr lang="en-US">
                                <a:latin typeface="Cambria Math"/>
                              </a:rPr>
                              <m:t>cov</m:t>
                            </m:r>
                            <m:r>
                              <a:rPr lang="en-US">
                                <a:latin typeface="Cambria Math"/>
                              </a:rPr>
                              <m:t>(</m:t>
                            </m:r>
                            <m:r>
                              <m:rPr>
                                <m:sty m:val="p"/>
                              </m:rPr>
                              <a:rPr lang="en-US" b="0" i="0" smtClean="0">
                                <a:latin typeface="Cambria Math"/>
                              </a:rPr>
                              <m:t>z</m:t>
                            </m:r>
                            <m:r>
                              <a:rPr lang="en-US">
                                <a:latin typeface="Cambria Math"/>
                              </a:rPr>
                              <m:t>,</m:t>
                            </m:r>
                            <m:r>
                              <m:rPr>
                                <m:sty m:val="p"/>
                              </m:rPr>
                              <a:rPr lang="en-US">
                                <a:latin typeface="Cambria Math"/>
                              </a:rPr>
                              <m:t>z</m:t>
                            </m:r>
                            <m:r>
                              <a:rPr lang="en-US" b="0" i="1" smtClean="0">
                                <a:latin typeface="Cambria Math"/>
                              </a:rPr>
                              <m:t>)</m:t>
                            </m:r>
                          </m:e>
                        </m:eqArr>
                      </m:e>
                    </m:d>
                  </m:oMath>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95400"/>
                <a:ext cx="7857907" cy="4495800"/>
              </a:xfrm>
              <a:blipFill rotWithShape="1">
                <a:blip r:embed="rId2"/>
                <a:stretch>
                  <a:fillRect l="-310" r="-388"/>
                </a:stretch>
              </a:blipFill>
            </p:spPr>
            <p:txBody>
              <a:bodyPr/>
              <a:lstStyle/>
              <a:p>
                <a:r>
                  <a:rPr lang="en-US">
                    <a:noFill/>
                  </a:rPr>
                  <a:t> </a:t>
                </a:r>
              </a:p>
            </p:txBody>
          </p:sp>
        </mc:Fallback>
      </mc:AlternateContent>
      <p:sp>
        <p:nvSpPr>
          <p:cNvPr id="6" name="Date Placeholder 5"/>
          <p:cNvSpPr>
            <a:spLocks noGrp="1"/>
          </p:cNvSpPr>
          <p:nvPr>
            <p:ph type="dt" sz="half" idx="10"/>
          </p:nvPr>
        </p:nvSpPr>
        <p:spPr/>
        <p:txBody>
          <a:bodyPr/>
          <a:lstStyle/>
          <a:p>
            <a:fld id="{3A73413F-522D-4BE1-91F2-D0F542460E80}" type="datetime1">
              <a:rPr lang="en-US" smtClean="0"/>
              <a:t>1/12/2017</a:t>
            </a:fld>
            <a:endParaRPr lang="en-US" dirty="0"/>
          </a:p>
        </p:txBody>
      </p:sp>
    </p:spTree>
    <p:extLst>
      <p:ext uri="{BB962C8B-B14F-4D97-AF65-F5344CB8AC3E}">
        <p14:creationId xmlns:p14="http://schemas.microsoft.com/office/powerpoint/2010/main" val="90643315"/>
      </p:ext>
    </p:extLst>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050" y="304800"/>
            <a:ext cx="8483273" cy="609600"/>
          </a:xfrm>
        </p:spPr>
        <p:txBody>
          <a:bodyPr/>
          <a:lstStyle/>
          <a:p>
            <a:r>
              <a:rPr lang="en-US" dirty="0" smtClean="0"/>
              <a:t>Exercise</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3053226"/>
              </p:ext>
            </p:extLst>
          </p:nvPr>
        </p:nvGraphicFramePr>
        <p:xfrm>
          <a:off x="1790237" y="2057400"/>
          <a:ext cx="5352008" cy="1415337"/>
        </p:xfrm>
        <a:graphic>
          <a:graphicData uri="http://schemas.openxmlformats.org/drawingml/2006/table">
            <a:tbl>
              <a:tblPr>
                <a:tableStyleId>{5C22544A-7EE6-4342-B048-85BDC9FD1C3A}</a:tableStyleId>
              </a:tblPr>
              <a:tblGrid>
                <a:gridCol w="2152348"/>
                <a:gridCol w="1121531"/>
                <a:gridCol w="1055558"/>
                <a:gridCol w="1022571"/>
              </a:tblGrid>
              <a:tr h="252250">
                <a:tc>
                  <a:txBody>
                    <a:bodyPr/>
                    <a:lstStyle/>
                    <a:p>
                      <a:pPr algn="l" fontAlgn="b"/>
                      <a:r>
                        <a:rPr lang="en-IN" sz="1600" b="1" u="none" strike="noStrike" dirty="0">
                          <a:effectLst/>
                        </a:rPr>
                        <a:t>Item Number</a:t>
                      </a:r>
                      <a:endParaRPr lang="en-IN" sz="1600" b="1" i="0" u="none" strike="noStrike" dirty="0">
                        <a:solidFill>
                          <a:srgbClr val="000000"/>
                        </a:solidFill>
                        <a:effectLst/>
                        <a:latin typeface="Calibri"/>
                      </a:endParaRPr>
                    </a:p>
                  </a:txBody>
                  <a:tcPr marL="9525" marR="9525" marT="9525" marB="0" anchor="b"/>
                </a:tc>
                <a:tc>
                  <a:txBody>
                    <a:bodyPr/>
                    <a:lstStyle/>
                    <a:p>
                      <a:pPr algn="r" fontAlgn="b"/>
                      <a:r>
                        <a:rPr lang="en-IN" sz="1600" b="1" u="none" strike="noStrike" dirty="0">
                          <a:effectLst/>
                        </a:rPr>
                        <a:t>1</a:t>
                      </a:r>
                      <a:endParaRPr lang="en-IN" sz="1600" b="1" i="0" u="none" strike="noStrike" dirty="0">
                        <a:solidFill>
                          <a:srgbClr val="000000"/>
                        </a:solidFill>
                        <a:effectLst/>
                        <a:latin typeface="Calibri"/>
                      </a:endParaRPr>
                    </a:p>
                  </a:txBody>
                  <a:tcPr marL="9525" marR="9525" marT="9525" marB="0" anchor="b"/>
                </a:tc>
                <a:tc>
                  <a:txBody>
                    <a:bodyPr/>
                    <a:lstStyle/>
                    <a:p>
                      <a:pPr algn="r" fontAlgn="b"/>
                      <a:r>
                        <a:rPr lang="en-IN" sz="1600" b="1" u="none" strike="noStrike" dirty="0">
                          <a:effectLst/>
                        </a:rPr>
                        <a:t>2</a:t>
                      </a:r>
                      <a:endParaRPr lang="en-IN" sz="1600" b="1" i="0" u="none" strike="noStrike" dirty="0">
                        <a:solidFill>
                          <a:srgbClr val="000000"/>
                        </a:solidFill>
                        <a:effectLst/>
                        <a:latin typeface="Calibri"/>
                      </a:endParaRPr>
                    </a:p>
                  </a:txBody>
                  <a:tcPr marL="9525" marR="9525" marT="9525" marB="0" anchor="b"/>
                </a:tc>
                <a:tc>
                  <a:txBody>
                    <a:bodyPr/>
                    <a:lstStyle/>
                    <a:p>
                      <a:pPr algn="r" fontAlgn="b"/>
                      <a:r>
                        <a:rPr lang="en-IN" sz="1600" b="1" u="none" strike="noStrike" dirty="0">
                          <a:effectLst/>
                        </a:rPr>
                        <a:t>3</a:t>
                      </a:r>
                      <a:endParaRPr lang="en-IN" sz="1600" b="1" i="0" u="none" strike="noStrike" dirty="0">
                        <a:solidFill>
                          <a:srgbClr val="000000"/>
                        </a:solidFill>
                        <a:effectLst/>
                        <a:latin typeface="Calibri"/>
                      </a:endParaRPr>
                    </a:p>
                  </a:txBody>
                  <a:tcPr marL="9525" marR="9525" marT="9525" marB="0" anchor="b"/>
                </a:tc>
              </a:tr>
              <a:tr h="387324">
                <a:tc>
                  <a:txBody>
                    <a:bodyPr/>
                    <a:lstStyle/>
                    <a:p>
                      <a:pPr algn="l" fontAlgn="b"/>
                      <a:r>
                        <a:rPr lang="en-IN" sz="1600" b="1" u="none" strike="noStrike" dirty="0">
                          <a:effectLst/>
                        </a:rPr>
                        <a:t>x</a:t>
                      </a:r>
                      <a:endParaRPr lang="en-IN" sz="1600" b="1" i="0" u="none" strike="noStrike" dirty="0">
                        <a:solidFill>
                          <a:srgbClr val="000000"/>
                        </a:solidFill>
                        <a:effectLst/>
                        <a:latin typeface="Calibri"/>
                      </a:endParaRPr>
                    </a:p>
                  </a:txBody>
                  <a:tcPr marL="9525" marR="9525" marT="9525" marB="0" anchor="b"/>
                </a:tc>
                <a:tc>
                  <a:txBody>
                    <a:bodyPr/>
                    <a:lstStyle/>
                    <a:p>
                      <a:pPr algn="r" fontAlgn="b"/>
                      <a:r>
                        <a:rPr lang="en-IN" sz="1600" u="none" strike="noStrike" dirty="0">
                          <a:effectLst/>
                        </a:rPr>
                        <a:t>1</a:t>
                      </a:r>
                      <a:endParaRPr lang="en-IN" sz="1600" b="0" i="0" u="none" strike="noStrike" dirty="0">
                        <a:solidFill>
                          <a:srgbClr val="000000"/>
                        </a:solidFill>
                        <a:effectLst/>
                        <a:latin typeface="Calibri"/>
                      </a:endParaRPr>
                    </a:p>
                  </a:txBody>
                  <a:tcPr marL="9525" marR="9525" marT="9525" marB="0" anchor="b"/>
                </a:tc>
                <a:tc>
                  <a:txBody>
                    <a:bodyPr/>
                    <a:lstStyle/>
                    <a:p>
                      <a:pPr algn="r" fontAlgn="b"/>
                      <a:r>
                        <a:rPr lang="en-IN" sz="1600" u="none" strike="noStrike">
                          <a:effectLst/>
                        </a:rPr>
                        <a:t>-1</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a:effectLst/>
                        </a:rPr>
                        <a:t>4</a:t>
                      </a:r>
                      <a:endParaRPr lang="en-IN" sz="1600" b="0" i="0" u="none" strike="noStrike">
                        <a:solidFill>
                          <a:srgbClr val="000000"/>
                        </a:solidFill>
                        <a:effectLst/>
                        <a:latin typeface="Calibri"/>
                      </a:endParaRPr>
                    </a:p>
                  </a:txBody>
                  <a:tcPr marL="9525" marR="9525" marT="9525" marB="0" anchor="b"/>
                </a:tc>
              </a:tr>
              <a:tr h="424212">
                <a:tc>
                  <a:txBody>
                    <a:bodyPr/>
                    <a:lstStyle/>
                    <a:p>
                      <a:pPr algn="l" fontAlgn="b"/>
                      <a:r>
                        <a:rPr lang="en-IN" sz="1600" b="1" u="none" strike="noStrike" dirty="0">
                          <a:effectLst/>
                        </a:rPr>
                        <a:t>y</a:t>
                      </a:r>
                      <a:endParaRPr lang="en-IN" sz="1600" b="1" i="0" u="none" strike="noStrike" dirty="0">
                        <a:solidFill>
                          <a:srgbClr val="000000"/>
                        </a:solidFill>
                        <a:effectLst/>
                        <a:latin typeface="Calibri"/>
                      </a:endParaRPr>
                    </a:p>
                  </a:txBody>
                  <a:tcPr marL="9525" marR="9525" marT="9525" marB="0" anchor="b"/>
                </a:tc>
                <a:tc>
                  <a:txBody>
                    <a:bodyPr/>
                    <a:lstStyle/>
                    <a:p>
                      <a:pPr algn="r" fontAlgn="b"/>
                      <a:r>
                        <a:rPr lang="en-IN" sz="1600" u="none" strike="noStrike" dirty="0">
                          <a:effectLst/>
                        </a:rPr>
                        <a:t>2</a:t>
                      </a:r>
                      <a:endParaRPr lang="en-IN" sz="1600" b="0" i="0" u="none" strike="noStrike" dirty="0">
                        <a:solidFill>
                          <a:srgbClr val="000000"/>
                        </a:solidFill>
                        <a:effectLst/>
                        <a:latin typeface="Calibri"/>
                      </a:endParaRPr>
                    </a:p>
                  </a:txBody>
                  <a:tcPr marL="9525" marR="9525" marT="9525" marB="0" anchor="b"/>
                </a:tc>
                <a:tc>
                  <a:txBody>
                    <a:bodyPr/>
                    <a:lstStyle/>
                    <a:p>
                      <a:pPr algn="r" fontAlgn="b"/>
                      <a:r>
                        <a:rPr lang="en-IN" sz="1600" u="none" strike="noStrike">
                          <a:effectLst/>
                        </a:rPr>
                        <a:t>1</a:t>
                      </a:r>
                      <a:endParaRPr lang="en-IN" sz="1600" b="0" i="0" u="none" strike="noStrike">
                        <a:solidFill>
                          <a:srgbClr val="000000"/>
                        </a:solidFill>
                        <a:effectLst/>
                        <a:latin typeface="Calibri"/>
                      </a:endParaRPr>
                    </a:p>
                  </a:txBody>
                  <a:tcPr marL="9525" marR="9525" marT="9525" marB="0" anchor="b"/>
                </a:tc>
                <a:tc>
                  <a:txBody>
                    <a:bodyPr/>
                    <a:lstStyle/>
                    <a:p>
                      <a:pPr algn="r" fontAlgn="b"/>
                      <a:r>
                        <a:rPr lang="en-IN" sz="1600" u="none" strike="noStrike">
                          <a:effectLst/>
                        </a:rPr>
                        <a:t>3</a:t>
                      </a:r>
                      <a:endParaRPr lang="en-IN" sz="1600" b="0" i="0" u="none" strike="noStrike">
                        <a:solidFill>
                          <a:srgbClr val="000000"/>
                        </a:solidFill>
                        <a:effectLst/>
                        <a:latin typeface="Calibri"/>
                      </a:endParaRPr>
                    </a:p>
                  </a:txBody>
                  <a:tcPr marL="9525" marR="9525" marT="9525" marB="0" anchor="b"/>
                </a:tc>
              </a:tr>
              <a:tr h="350436">
                <a:tc>
                  <a:txBody>
                    <a:bodyPr/>
                    <a:lstStyle/>
                    <a:p>
                      <a:pPr algn="l" fontAlgn="b"/>
                      <a:r>
                        <a:rPr lang="en-IN" sz="1600" b="1" u="none" strike="noStrike" dirty="0">
                          <a:effectLst/>
                        </a:rPr>
                        <a:t>z</a:t>
                      </a:r>
                      <a:endParaRPr lang="en-IN" sz="1600" b="1" i="0" u="none" strike="noStrike" dirty="0">
                        <a:solidFill>
                          <a:srgbClr val="000000"/>
                        </a:solidFill>
                        <a:effectLst/>
                        <a:latin typeface="Calibri"/>
                      </a:endParaRPr>
                    </a:p>
                  </a:txBody>
                  <a:tcPr marL="9525" marR="9525" marT="9525" marB="0" anchor="b"/>
                </a:tc>
                <a:tc>
                  <a:txBody>
                    <a:bodyPr/>
                    <a:lstStyle/>
                    <a:p>
                      <a:pPr algn="r" fontAlgn="b"/>
                      <a:r>
                        <a:rPr lang="en-IN" sz="1600" u="none" strike="noStrike" dirty="0">
                          <a:effectLst/>
                        </a:rPr>
                        <a:t>1</a:t>
                      </a:r>
                      <a:endParaRPr lang="en-IN" sz="1600" b="0" i="0" u="none" strike="noStrike" dirty="0">
                        <a:solidFill>
                          <a:srgbClr val="000000"/>
                        </a:solidFill>
                        <a:effectLst/>
                        <a:latin typeface="Calibri"/>
                      </a:endParaRPr>
                    </a:p>
                  </a:txBody>
                  <a:tcPr marL="9525" marR="9525" marT="9525" marB="0" anchor="b"/>
                </a:tc>
                <a:tc>
                  <a:txBody>
                    <a:bodyPr/>
                    <a:lstStyle/>
                    <a:p>
                      <a:pPr algn="r" fontAlgn="b"/>
                      <a:r>
                        <a:rPr lang="en-IN" sz="1600" u="none" strike="noStrike" dirty="0">
                          <a:effectLst/>
                        </a:rPr>
                        <a:t>3</a:t>
                      </a:r>
                      <a:endParaRPr lang="en-IN" sz="1600" b="0" i="0" u="none" strike="noStrike" dirty="0">
                        <a:solidFill>
                          <a:srgbClr val="000000"/>
                        </a:solidFill>
                        <a:effectLst/>
                        <a:latin typeface="Calibri"/>
                      </a:endParaRPr>
                    </a:p>
                  </a:txBody>
                  <a:tcPr marL="9525" marR="9525" marT="9525" marB="0" anchor="b"/>
                </a:tc>
                <a:tc>
                  <a:txBody>
                    <a:bodyPr/>
                    <a:lstStyle/>
                    <a:p>
                      <a:pPr algn="r" fontAlgn="b"/>
                      <a:r>
                        <a:rPr lang="en-IN" sz="1600" u="none" strike="noStrike" dirty="0">
                          <a:effectLst/>
                        </a:rPr>
                        <a:t>-1</a:t>
                      </a:r>
                      <a:endParaRPr lang="en-IN" sz="1600" b="0" i="0" u="none" strike="noStrike" dirty="0">
                        <a:solidFill>
                          <a:srgbClr val="000000"/>
                        </a:solidFill>
                        <a:effectLst/>
                        <a:latin typeface="Calibri"/>
                      </a:endParaRPr>
                    </a:p>
                  </a:txBody>
                  <a:tcPr marL="9525" marR="9525" marT="9525" marB="0" anchor="b"/>
                </a:tc>
              </a:tr>
            </a:tbl>
          </a:graphicData>
        </a:graphic>
      </p:graphicFrame>
      <p:sp>
        <p:nvSpPr>
          <p:cNvPr id="8" name="TextBox 7"/>
          <p:cNvSpPr txBox="1"/>
          <p:nvPr/>
        </p:nvSpPr>
        <p:spPr>
          <a:xfrm>
            <a:off x="863823" y="1219200"/>
            <a:ext cx="7242937" cy="338554"/>
          </a:xfrm>
          <a:prstGeom prst="rect">
            <a:avLst/>
          </a:prstGeom>
          <a:noFill/>
        </p:spPr>
        <p:txBody>
          <a:bodyPr wrap="square" rtlCol="0">
            <a:spAutoFit/>
          </a:bodyPr>
          <a:lstStyle/>
          <a:p>
            <a:r>
              <a:rPr lang="en-US" sz="1600" dirty="0" smtClean="0">
                <a:latin typeface="Arial" panose="020B0604020202020204" pitchFamily="34" charset="0"/>
                <a:cs typeface="Arial" panose="020B0604020202020204" pitchFamily="34" charset="0"/>
              </a:rPr>
              <a:t>Find covariance of  following 3 dimensional set of  data</a:t>
            </a:r>
            <a:endParaRPr lang="en-IN" sz="16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9" name="TextBox 8"/>
              <p:cNvSpPr txBox="1"/>
              <p:nvPr/>
            </p:nvSpPr>
            <p:spPr>
              <a:xfrm>
                <a:off x="1324960" y="3913564"/>
                <a:ext cx="6781800" cy="1012072"/>
              </a:xfrm>
              <a:prstGeom prst="rect">
                <a:avLst/>
              </a:prstGeom>
              <a:noFill/>
            </p:spPr>
            <p:txBody>
              <a:bodyPr wrap="square" rtlCol="0">
                <a:spAutoFit/>
              </a:bodyPr>
              <a:lstStyle/>
              <a:p>
                <a:r>
                  <a:rPr lang="en-US" sz="1600" dirty="0" smtClean="0">
                    <a:latin typeface="Arial" panose="020B0604020202020204" pitchFamily="34" charset="0"/>
                    <a:cs typeface="Arial" panose="020B0604020202020204" pitchFamily="34" charset="0"/>
                  </a:rPr>
                  <a:t>     C = </a:t>
                </a:r>
                <a14:m>
                  <m:oMath xmlns:m="http://schemas.openxmlformats.org/officeDocument/2006/math">
                    <m:d>
                      <m:dPr>
                        <m:ctrlPr>
                          <a:rPr lang="en-US" sz="1600" i="1" smtClean="0">
                            <a:latin typeface="Cambria Math"/>
                          </a:rPr>
                        </m:ctrlPr>
                      </m:dPr>
                      <m:e>
                        <m:eqArr>
                          <m:eqArrPr>
                            <m:ctrlPr>
                              <a:rPr lang="en-US" sz="1600" b="0" i="1" smtClean="0">
                                <a:latin typeface="Cambria Math"/>
                              </a:rPr>
                            </m:ctrlPr>
                          </m:eqArrPr>
                          <m:e>
                            <m:r>
                              <a:rPr lang="en-US" sz="1600" b="0" i="1" smtClean="0">
                                <a:latin typeface="Cambria Math"/>
                              </a:rPr>
                              <m:t>  1 −1         4</m:t>
                            </m:r>
                          </m:e>
                          <m:e>
                            <m:r>
                              <a:rPr lang="en-US" sz="1600" b="0" i="1" smtClean="0">
                                <a:latin typeface="Cambria Math"/>
                              </a:rPr>
                              <m:t>   2      1          3</m:t>
                            </m:r>
                          </m:e>
                          <m:e>
                            <m:r>
                              <a:rPr lang="en-US" sz="1600" b="0" i="1" smtClean="0">
                                <a:latin typeface="Cambria Math"/>
                              </a:rPr>
                              <m:t>    1       3      −1</m:t>
                            </m:r>
                          </m:e>
                          <m:e/>
                        </m:eqArr>
                      </m:e>
                    </m:d>
                  </m:oMath>
                </a14:m>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a:t>
                </a:r>
                <a:r>
                  <a:rPr lang="en-IN" sz="1600" dirty="0" err="1" smtClean="0">
                    <a:latin typeface="Arial" panose="020B0604020202020204" pitchFamily="34" charset="0"/>
                    <a:cs typeface="Arial" panose="020B0604020202020204" pitchFamily="34" charset="0"/>
                  </a:rPr>
                  <a:t>Cov</a:t>
                </a:r>
                <a:r>
                  <a:rPr lang="en-IN" sz="1600" dirty="0" smtClean="0">
                    <a:latin typeface="Arial" panose="020B0604020202020204" pitchFamily="34" charset="0"/>
                    <a:cs typeface="Arial" panose="020B0604020202020204" pitchFamily="34" charset="0"/>
                  </a:rPr>
                  <a:t>  =</a:t>
                </a:r>
                <a:endParaRPr lang="en-IN" sz="1600" dirty="0">
                  <a:latin typeface="Arial" panose="020B0604020202020204" pitchFamily="34" charset="0"/>
                  <a:cs typeface="Arial" panose="020B0604020202020204" pitchFamily="34"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1324960" y="3913564"/>
                <a:ext cx="6781800" cy="1012072"/>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4876800" y="3904039"/>
                <a:ext cx="2359373" cy="101207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sz="1600" i="1" smtClean="0">
                              <a:latin typeface="Cambria Math"/>
                            </a:rPr>
                          </m:ctrlPr>
                        </m:dPr>
                        <m:e>
                          <m:eqArr>
                            <m:eqArrPr>
                              <m:ctrlPr>
                                <a:rPr lang="en-US" sz="1600" i="1" smtClean="0">
                                  <a:latin typeface="Cambria Math"/>
                                </a:rPr>
                              </m:ctrlPr>
                            </m:eqArrPr>
                            <m:e>
                              <m:r>
                                <m:rPr>
                                  <m:nor/>
                                </m:rPr>
                                <a:rPr lang="en-IN" sz="1600" dirty="0">
                                  <a:latin typeface="Arial" panose="020B0604020202020204" pitchFamily="34" charset="0"/>
                                  <a:cs typeface="Arial" panose="020B0604020202020204" pitchFamily="34" charset="0"/>
                                </a:rPr>
                                <m:t>6.3    2.5   −5.0</m:t>
                              </m:r>
                            </m:e>
                            <m:e>
                              <m:r>
                                <m:rPr>
                                  <m:nor/>
                                </m:rPr>
                                <a:rPr lang="en-IN" sz="1600" dirty="0">
                                  <a:latin typeface="Arial" panose="020B0604020202020204" pitchFamily="34" charset="0"/>
                                  <a:cs typeface="Arial" panose="020B0604020202020204" pitchFamily="34" charset="0"/>
                                </a:rPr>
                                <m:t>2.5    1.0   −2.</m:t>
                              </m:r>
                              <m:r>
                                <a:rPr lang="en-US" sz="1600" b="0" i="1" dirty="0" smtClean="0">
                                  <a:latin typeface="Cambria Math"/>
                                </a:rPr>
                                <m:t>0</m:t>
                              </m:r>
                            </m:e>
                            <m:e>
                              <m:r>
                                <m:rPr>
                                  <m:nor/>
                                </m:rPr>
                                <a:rPr lang="en-IN" sz="1600" dirty="0">
                                  <a:latin typeface="Arial" panose="020B0604020202020204" pitchFamily="34" charset="0"/>
                                  <a:cs typeface="Arial" panose="020B0604020202020204" pitchFamily="34" charset="0"/>
                                </a:rPr>
                                <m:t>−5.0   −2.0    4.0</m:t>
                              </m:r>
                            </m:e>
                            <m:e/>
                          </m:eqArr>
                        </m:e>
                      </m:d>
                    </m:oMath>
                  </m:oMathPara>
                </a14:m>
                <a:endParaRPr lang="en-IN" sz="1600" dirty="0">
                  <a:latin typeface="Arial" panose="020B0604020202020204" pitchFamily="34" charset="0"/>
                  <a:cs typeface="Arial" panose="020B0604020202020204" pitchFamily="34"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4876800" y="3904039"/>
                <a:ext cx="2359373" cy="1012072"/>
              </a:xfrm>
              <a:prstGeom prst="rect">
                <a:avLst/>
              </a:prstGeom>
              <a:blipFill rotWithShape="1">
                <a:blip r:embed="rId3"/>
                <a:stretch>
                  <a:fillRect/>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fld id="{DCD492E7-66A6-4A71-9B54-071193545EEF}" type="datetime1">
              <a:rPr lang="en-US" sz="1600" smtClean="0">
                <a:latin typeface="Arial" panose="020B0604020202020204" pitchFamily="34" charset="0"/>
                <a:cs typeface="Arial" panose="020B0604020202020204" pitchFamily="34" charset="0"/>
              </a:rPr>
              <a:t>1/12/2017</a:t>
            </a:fld>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4372978"/>
      </p:ext>
    </p:extLst>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727" y="304800"/>
            <a:ext cx="8413360" cy="685800"/>
          </a:xfrm>
        </p:spPr>
        <p:txBody>
          <a:bodyPr>
            <a:normAutofit/>
          </a:bodyPr>
          <a:lstStyle/>
          <a:p>
            <a:r>
              <a:rPr lang="en-US" dirty="0" smtClean="0"/>
              <a:t>Matrix Algebra</a:t>
            </a:r>
            <a:endParaRPr lang="en-IN"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5215" y="1084200"/>
            <a:ext cx="5260458"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041" y="3719177"/>
            <a:ext cx="5391969"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025215" y="3161868"/>
            <a:ext cx="3090039" cy="369332"/>
          </a:xfrm>
          <a:prstGeom prst="rect">
            <a:avLst/>
          </a:prstGeom>
          <a:noFill/>
        </p:spPr>
        <p:txBody>
          <a:bodyPr wrap="square" rtlCol="0">
            <a:spAutoFit/>
          </a:bodyPr>
          <a:lstStyle/>
          <a:p>
            <a:r>
              <a:rPr lang="en-US" dirty="0" smtClean="0"/>
              <a:t>Length of the Vectors      =</a:t>
            </a:r>
            <a:endParaRPr lang="en-IN" dirty="0"/>
          </a:p>
        </p:txBody>
      </p:sp>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6882" y="3104478"/>
            <a:ext cx="2694918" cy="484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fld id="{D7D27B03-5BEC-45BB-B7CC-D84CABDDBA07}" type="datetime1">
              <a:rPr lang="en-US" smtClean="0"/>
              <a:t>1/12/2017</a:t>
            </a:fld>
            <a:endParaRPr lang="en-US" dirty="0"/>
          </a:p>
        </p:txBody>
      </p:sp>
    </p:spTree>
    <p:extLst>
      <p:ext uri="{BB962C8B-B14F-4D97-AF65-F5344CB8AC3E}">
        <p14:creationId xmlns:p14="http://schemas.microsoft.com/office/powerpoint/2010/main" val="3941469747"/>
      </p:ext>
    </p:extLst>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621" y="228600"/>
            <a:ext cx="7921625" cy="551793"/>
          </a:xfrm>
        </p:spPr>
        <p:txBody>
          <a:bodyPr>
            <a:normAutofit fontScale="90000"/>
          </a:bodyPr>
          <a:lstStyle/>
          <a:p>
            <a:r>
              <a:rPr lang="en-US" dirty="0" smtClean="0"/>
              <a:t>Example </a:t>
            </a:r>
            <a:endParaRPr lang="en-IN" dirty="0"/>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a:xfrm>
                <a:off x="831377" y="1600730"/>
                <a:ext cx="1674305" cy="552587"/>
              </a:xfrm>
              <a:prstGeom prst="rect">
                <a:avLst/>
              </a:prstGeom>
            </p:spPr>
            <p:txBody>
              <a:bodyPr wrap="none">
                <a:spAutoFit/>
              </a:bodyPr>
              <a:lstStyle/>
              <a:p>
                <a:pPr marL="0" indent="0" algn="ctr">
                  <a:buNone/>
                </a:pPr>
                <a:r>
                  <a:rPr lang="en-US" sz="1800" dirty="0" smtClean="0">
                    <a:solidFill>
                      <a:schemeClr val="tx1"/>
                    </a:solidFill>
                    <a:cs typeface="Arial" panose="020B0604020202020204" pitchFamily="34" charset="0"/>
                  </a:rPr>
                  <a:t> </a:t>
                </a:r>
                <a:r>
                  <a:rPr lang="en-US" sz="1800" dirty="0">
                    <a:solidFill>
                      <a:schemeClr val="tx1"/>
                    </a:solidFill>
                    <a:cs typeface="Arial" panose="020B0604020202020204" pitchFamily="34" charset="0"/>
                  </a:rPr>
                  <a:t>A</a:t>
                </a:r>
                <a:r>
                  <a:rPr lang="en-US" sz="1800" dirty="0" smtClean="0">
                    <a:solidFill>
                      <a:schemeClr val="tx1"/>
                    </a:solidFill>
                    <a:cs typeface="Arial" panose="020B0604020202020204" pitchFamily="34" charset="0"/>
                  </a:rPr>
                  <a:t> = </a:t>
                </a:r>
                <a14:m>
                  <m:oMath xmlns:m="http://schemas.openxmlformats.org/officeDocument/2006/math">
                    <m:d>
                      <m:dPr>
                        <m:ctrlPr>
                          <a:rPr lang="en-US" sz="1800" i="1" smtClean="0">
                            <a:solidFill>
                              <a:schemeClr val="tx1"/>
                            </a:solidFill>
                            <a:latin typeface="Cambria Math"/>
                          </a:rPr>
                        </m:ctrlPr>
                      </m:dPr>
                      <m:e>
                        <m:eqArr>
                          <m:eqArrPr>
                            <m:ctrlPr>
                              <a:rPr lang="en-US" sz="1800" b="0" i="1" smtClean="0">
                                <a:solidFill>
                                  <a:schemeClr val="tx1"/>
                                </a:solidFill>
                                <a:latin typeface="Cambria Math"/>
                              </a:rPr>
                            </m:ctrlPr>
                          </m:eqArrPr>
                          <m:e>
                            <m:r>
                              <a:rPr lang="en-US" sz="1800" b="0" i="1" smtClean="0">
                                <a:solidFill>
                                  <a:schemeClr val="tx1"/>
                                </a:solidFill>
                                <a:latin typeface="Cambria Math"/>
                              </a:rPr>
                              <m:t>2  −4</m:t>
                            </m:r>
                          </m:e>
                          <m:e>
                            <m:r>
                              <a:rPr lang="en-US" sz="1800" b="0" i="1" smtClean="0">
                                <a:solidFill>
                                  <a:schemeClr val="tx1"/>
                                </a:solidFill>
                                <a:latin typeface="Cambria Math"/>
                              </a:rPr>
                              <m:t>−1 −1 </m:t>
                            </m:r>
                          </m:e>
                        </m:eqArr>
                      </m:e>
                    </m:d>
                  </m:oMath>
                </a14:m>
                <a:endParaRPr lang="en-IN" sz="1800" dirty="0" smtClean="0">
                  <a:solidFill>
                    <a:schemeClr val="tx1"/>
                  </a:solidFill>
                  <a:cs typeface="Arial" panose="020B0604020202020204" pitchFamily="34" charset="0"/>
                </a:endParaRPr>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xfrm>
                <a:off x="831377" y="1600730"/>
                <a:ext cx="1674305" cy="552587"/>
              </a:xfrm>
              <a:prstGeom prst="rect">
                <a:avLst/>
              </a:prstGeom>
              <a:blipFill rotWithShape="1">
                <a:blip r:embed="rId2"/>
                <a:stretch>
                  <a:fillRect b="-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7"/>
              <p:cNvSpPr txBox="1">
                <a:spLocks/>
              </p:cNvSpPr>
              <p:nvPr/>
            </p:nvSpPr>
            <p:spPr bwMode="auto">
              <a:xfrm>
                <a:off x="3739237" y="1515946"/>
                <a:ext cx="1687000" cy="659283"/>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lvl1pPr marL="342900" indent="-342900" algn="l" rtl="0" eaLnBrk="1" fontAlgn="base" hangingPunct="1">
                  <a:lnSpc>
                    <a:spcPct val="120000"/>
                  </a:lnSpc>
                  <a:spcBef>
                    <a:spcPct val="35000"/>
                  </a:spcBef>
                  <a:spcAft>
                    <a:spcPct val="0"/>
                  </a:spcAft>
                  <a:buChar char="•"/>
                  <a:defRPr>
                    <a:solidFill>
                      <a:srgbClr val="665546"/>
                    </a:solidFill>
                    <a:latin typeface="+mn-lt"/>
                    <a:ea typeface="+mn-ea"/>
                    <a:cs typeface="+mn-cs"/>
                  </a:defRPr>
                </a:lvl1pPr>
                <a:lvl2pPr marL="742950" indent="-285750" algn="l" rtl="0" eaLnBrk="1" fontAlgn="base" hangingPunct="1">
                  <a:lnSpc>
                    <a:spcPct val="120000"/>
                  </a:lnSpc>
                  <a:spcBef>
                    <a:spcPct val="35000"/>
                  </a:spcBef>
                  <a:spcAft>
                    <a:spcPct val="0"/>
                  </a:spcAft>
                  <a:buChar char="–"/>
                  <a:defRPr>
                    <a:solidFill>
                      <a:srgbClr val="665546"/>
                    </a:solidFill>
                    <a:latin typeface="+mn-lt"/>
                  </a:defRPr>
                </a:lvl2pPr>
                <a:lvl3pPr marL="1143000" indent="-228600" algn="l" rtl="0" eaLnBrk="1" fontAlgn="base" hangingPunct="1">
                  <a:lnSpc>
                    <a:spcPct val="120000"/>
                  </a:lnSpc>
                  <a:spcBef>
                    <a:spcPct val="35000"/>
                  </a:spcBef>
                  <a:spcAft>
                    <a:spcPct val="0"/>
                  </a:spcAft>
                  <a:buChar char="•"/>
                  <a:defRPr sz="1600">
                    <a:solidFill>
                      <a:srgbClr val="665546"/>
                    </a:solidFill>
                    <a:latin typeface="+mn-lt"/>
                  </a:defRPr>
                </a:lvl3pPr>
                <a:lvl4pPr marL="1600200" indent="-228600" algn="l" rtl="0" eaLnBrk="1" fontAlgn="base" hangingPunct="1">
                  <a:lnSpc>
                    <a:spcPct val="120000"/>
                  </a:lnSpc>
                  <a:spcBef>
                    <a:spcPct val="35000"/>
                  </a:spcBef>
                  <a:spcAft>
                    <a:spcPct val="0"/>
                  </a:spcAft>
                  <a:buChar char="–"/>
                  <a:defRPr sz="1400">
                    <a:solidFill>
                      <a:srgbClr val="665546"/>
                    </a:solidFill>
                    <a:latin typeface="+mn-lt"/>
                  </a:defRPr>
                </a:lvl4pPr>
                <a:lvl5pPr marL="2057400" indent="-228600" algn="l" rtl="0" eaLnBrk="1" fontAlgn="base" hangingPunct="1">
                  <a:lnSpc>
                    <a:spcPct val="120000"/>
                  </a:lnSpc>
                  <a:spcBef>
                    <a:spcPct val="35000"/>
                  </a:spcBef>
                  <a:spcAft>
                    <a:spcPct val="0"/>
                  </a:spcAft>
                  <a:buChar char="»"/>
                  <a:defRPr sz="1200">
                    <a:solidFill>
                      <a:srgbClr val="665546"/>
                    </a:solidFill>
                    <a:latin typeface="+mn-lt"/>
                  </a:defRPr>
                </a:lvl5pPr>
                <a:lvl6pPr marL="2514600" indent="-228600" algn="l" rtl="0" eaLnBrk="1" fontAlgn="base" hangingPunct="1">
                  <a:lnSpc>
                    <a:spcPct val="120000"/>
                  </a:lnSpc>
                  <a:spcBef>
                    <a:spcPct val="35000"/>
                  </a:spcBef>
                  <a:spcAft>
                    <a:spcPct val="0"/>
                  </a:spcAft>
                  <a:buChar char="»"/>
                  <a:defRPr sz="1200">
                    <a:solidFill>
                      <a:srgbClr val="665546"/>
                    </a:solidFill>
                    <a:latin typeface="+mn-lt"/>
                  </a:defRPr>
                </a:lvl6pPr>
                <a:lvl7pPr marL="2971800" indent="-228600" algn="l" rtl="0" eaLnBrk="1" fontAlgn="base" hangingPunct="1">
                  <a:lnSpc>
                    <a:spcPct val="120000"/>
                  </a:lnSpc>
                  <a:spcBef>
                    <a:spcPct val="35000"/>
                  </a:spcBef>
                  <a:spcAft>
                    <a:spcPct val="0"/>
                  </a:spcAft>
                  <a:buChar char="»"/>
                  <a:defRPr sz="1200">
                    <a:solidFill>
                      <a:srgbClr val="665546"/>
                    </a:solidFill>
                    <a:latin typeface="+mn-lt"/>
                  </a:defRPr>
                </a:lvl7pPr>
                <a:lvl8pPr marL="3429000" indent="-228600" algn="l" rtl="0" eaLnBrk="1" fontAlgn="base" hangingPunct="1">
                  <a:lnSpc>
                    <a:spcPct val="120000"/>
                  </a:lnSpc>
                  <a:spcBef>
                    <a:spcPct val="35000"/>
                  </a:spcBef>
                  <a:spcAft>
                    <a:spcPct val="0"/>
                  </a:spcAft>
                  <a:buChar char="»"/>
                  <a:defRPr sz="1200">
                    <a:solidFill>
                      <a:srgbClr val="665546"/>
                    </a:solidFill>
                    <a:latin typeface="+mn-lt"/>
                  </a:defRPr>
                </a:lvl8pPr>
                <a:lvl9pPr marL="3886200" indent="-228600" algn="l" rtl="0" eaLnBrk="1" fontAlgn="base" hangingPunct="1">
                  <a:lnSpc>
                    <a:spcPct val="120000"/>
                  </a:lnSpc>
                  <a:spcBef>
                    <a:spcPct val="35000"/>
                  </a:spcBef>
                  <a:spcAft>
                    <a:spcPct val="0"/>
                  </a:spcAft>
                  <a:buChar char="»"/>
                  <a:defRPr sz="1200">
                    <a:solidFill>
                      <a:srgbClr val="665546"/>
                    </a:solidFill>
                    <a:latin typeface="+mn-lt"/>
                  </a:defRPr>
                </a:lvl9pPr>
              </a:lstStyle>
              <a:p>
                <a:pPr marL="0" indent="0" algn="ctr">
                  <a:buFontTx/>
                  <a:buNone/>
                </a:pPr>
                <a:r>
                  <a:rPr lang="en-US" sz="2000" dirty="0" smtClean="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ƛI</a:t>
                </a:r>
                <a:r>
                  <a:rPr lang="en-US"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 </a:t>
                </a:r>
                <a14:m>
                  <m:oMath xmlns:m="http://schemas.openxmlformats.org/officeDocument/2006/math">
                    <m:d>
                      <m:dPr>
                        <m:ctrlPr>
                          <a:rPr lang="en-US" i="1">
                            <a:solidFill>
                              <a:schemeClr val="tx1"/>
                            </a:solidFill>
                            <a:latin typeface="Cambria Math"/>
                            <a:cs typeface="Arial" panose="020B0604020202020204" pitchFamily="34" charset="0"/>
                          </a:rPr>
                        </m:ctrlPr>
                      </m:dPr>
                      <m:e>
                        <m:eqArr>
                          <m:eqArrPr>
                            <m:ctrlPr>
                              <a:rPr lang="en-US" i="1">
                                <a:solidFill>
                                  <a:schemeClr val="tx1"/>
                                </a:solidFill>
                                <a:latin typeface="Cambria Math"/>
                                <a:cs typeface="Arial" panose="020B0604020202020204" pitchFamily="34" charset="0"/>
                              </a:rPr>
                            </m:ctrlPr>
                          </m:eqArrPr>
                          <m:e>
                            <m:r>
                              <m:rPr>
                                <m:nor/>
                              </m:rPr>
                              <a:rPr lang="en-US" dirty="0">
                                <a:solidFill>
                                  <a:schemeClr val="tx1"/>
                                </a:solidFill>
                                <a:latin typeface="Arial" panose="020B0604020202020204" pitchFamily="34" charset="0"/>
                                <a:cs typeface="Arial" panose="020B0604020202020204" pitchFamily="34" charset="0"/>
                              </a:rPr>
                              <m:t>ƛ</m:t>
                            </m:r>
                            <m:r>
                              <a:rPr lang="en-US" dirty="0">
                                <a:solidFill>
                                  <a:schemeClr val="tx1"/>
                                </a:solidFill>
                                <a:latin typeface="Cambria Math"/>
                                <a:cs typeface="Arial" panose="020B0604020202020204" pitchFamily="34" charset="0"/>
                              </a:rPr>
                              <m:t>     </m:t>
                            </m:r>
                            <m:r>
                              <a:rPr lang="en-US">
                                <a:solidFill>
                                  <a:schemeClr val="tx1"/>
                                </a:solidFill>
                                <a:latin typeface="Cambria Math"/>
                                <a:cs typeface="Arial" panose="020B0604020202020204" pitchFamily="34" charset="0"/>
                              </a:rPr>
                              <m:t>0</m:t>
                            </m:r>
                          </m:e>
                          <m:e>
                            <m:r>
                              <m:rPr>
                                <m:nor/>
                              </m:rPr>
                              <a:rPr lang="en-US">
                                <a:solidFill>
                                  <a:schemeClr val="tx1"/>
                                </a:solidFill>
                                <a:latin typeface="Arial" panose="020B0604020202020204" pitchFamily="34" charset="0"/>
                                <a:cs typeface="Arial" panose="020B0604020202020204" pitchFamily="34" charset="0"/>
                              </a:rPr>
                              <m:t>0      </m:t>
                            </m:r>
                            <m:r>
                              <m:rPr>
                                <m:nor/>
                              </m:rPr>
                              <a:rPr lang="en-US" dirty="0">
                                <a:solidFill>
                                  <a:schemeClr val="tx1"/>
                                </a:solidFill>
                                <a:latin typeface="Arial" panose="020B0604020202020204" pitchFamily="34" charset="0"/>
                                <a:cs typeface="Arial" panose="020B0604020202020204" pitchFamily="34" charset="0"/>
                              </a:rPr>
                              <m:t>ƛ</m:t>
                            </m:r>
                          </m:e>
                        </m:eqArr>
                      </m:e>
                    </m:d>
                  </m:oMath>
                </a14:m>
                <a:endParaRPr lang="en-IN" dirty="0">
                  <a:solidFill>
                    <a:schemeClr val="tx1"/>
                  </a:solidFill>
                  <a:latin typeface="Arial" panose="020B0604020202020204" pitchFamily="34" charset="0"/>
                  <a:cs typeface="Arial" panose="020B0604020202020204" pitchFamily="34" charset="0"/>
                </a:endParaRPr>
              </a:p>
            </p:txBody>
          </p:sp>
        </mc:Choice>
        <mc:Fallback xmlns="">
          <p:sp>
            <p:nvSpPr>
              <p:cNvPr id="11" name="Content Placeholder 7"/>
              <p:cNvSpPr txBox="1">
                <a:spLocks noRot="1" noChangeAspect="1" noMove="1" noResize="1" noEditPoints="1" noAdjustHandles="1" noChangeArrowheads="1" noChangeShapeType="1" noTextEdit="1"/>
              </p:cNvSpPr>
              <p:nvPr/>
            </p:nvSpPr>
            <p:spPr bwMode="auto">
              <a:xfrm>
                <a:off x="3739237" y="1515946"/>
                <a:ext cx="1687000" cy="659283"/>
              </a:xfrm>
              <a:prstGeom prst="rect">
                <a:avLst/>
              </a:prstGeom>
              <a:blipFill rotWithShape="1">
                <a:blip r:embed="rId3"/>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710502" y="3572941"/>
                <a:ext cx="2450172" cy="3973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 </m:t>
                      </m:r>
                      <m:sSup>
                        <m:sSupPr>
                          <m:ctrlPr>
                            <a:rPr lang="en-US" i="1" smtClean="0">
                              <a:latin typeface="Cambria Math"/>
                            </a:rPr>
                          </m:ctrlPr>
                        </m:sSupPr>
                        <m:e>
                          <m:r>
                            <m:rPr>
                              <m:nor/>
                            </m:rPr>
                            <a:rPr lang="en-US" dirty="0">
                              <a:latin typeface="Arial" panose="020B0604020202020204" pitchFamily="34" charset="0"/>
                              <a:cs typeface="Arial" panose="020B0604020202020204" pitchFamily="34" charset="0"/>
                            </a:rPr>
                            <m:t>ƛ</m:t>
                          </m:r>
                        </m:e>
                        <m:sup>
                          <m:r>
                            <a:rPr lang="en-US" i="1" smtClean="0">
                              <a:latin typeface="Cambria Math"/>
                            </a:rPr>
                            <m:t>2</m:t>
                          </m:r>
                        </m:sup>
                      </m:sSup>
                      <m:r>
                        <a:rPr lang="en-US" b="0" i="1" smtClean="0">
                          <a:latin typeface="Cambria Math"/>
                        </a:rPr>
                        <m:t>−</m:t>
                      </m:r>
                      <m:r>
                        <m:rPr>
                          <m:nor/>
                        </m:rPr>
                        <a:rPr lang="en-US" dirty="0">
                          <a:latin typeface="Arial" panose="020B0604020202020204" pitchFamily="34" charset="0"/>
                          <a:cs typeface="Arial" panose="020B0604020202020204" pitchFamily="34" charset="0"/>
                        </a:rPr>
                        <m:t>ƛ</m:t>
                      </m:r>
                      <m:r>
                        <a:rPr lang="en-US" b="0" i="1" dirty="0" smtClean="0">
                          <a:latin typeface="Cambria Math"/>
                        </a:rPr>
                        <m:t>−6=0 ⇒</m:t>
                      </m:r>
                    </m:oMath>
                  </m:oMathPara>
                </a14:m>
                <a:endParaRPr lang="en-IN" dirty="0">
                  <a:latin typeface="Arial" panose="020B0604020202020204" pitchFamily="34" charset="0"/>
                  <a:cs typeface="Arial" panose="020B0604020202020204" pitchFamily="34"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2710502" y="3572941"/>
                <a:ext cx="2450172" cy="397353"/>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5171628" y="3564975"/>
                <a:ext cx="2468841" cy="369332"/>
              </a:xfrm>
              <a:prstGeom prst="rect">
                <a:avLst/>
              </a:prstGeom>
              <a:noFill/>
            </p:spPr>
            <p:txBody>
              <a:bodyPr wrap="square" rtlCol="0">
                <a:spAutoFit/>
              </a:bodyPr>
              <a:lstStyle/>
              <a:p>
                <a:pPr algn="ctr"/>
                <a14:m>
                  <m:oMath xmlns:m="http://schemas.openxmlformats.org/officeDocument/2006/math">
                    <m:r>
                      <m:rPr>
                        <m:nor/>
                      </m:rPr>
                      <a:rPr lang="en-US" dirty="0" smtClean="0">
                        <a:latin typeface="Arial" panose="020B0604020202020204" pitchFamily="34" charset="0"/>
                        <a:cs typeface="Arial" panose="020B0604020202020204" pitchFamily="34" charset="0"/>
                      </a:rPr>
                      <m:t>ƛ</m:t>
                    </m:r>
                    <m:r>
                      <m:rPr>
                        <m:nor/>
                      </m:rPr>
                      <a:rPr lang="en-US" b="0" i="0" baseline="-40000" dirty="0" smtClean="0">
                        <a:latin typeface="Arial" panose="020B0604020202020204" pitchFamily="34" charset="0"/>
                        <a:cs typeface="Arial" panose="020B0604020202020204" pitchFamily="34" charset="0"/>
                      </a:rPr>
                      <m:t>1</m:t>
                    </m:r>
                    <m:r>
                      <m:rPr>
                        <m:nor/>
                      </m:rPr>
                      <a:rPr lang="en-US" b="0" i="0" dirty="0" smtClean="0">
                        <a:latin typeface="Arial" panose="020B0604020202020204" pitchFamily="34" charset="0"/>
                        <a:cs typeface="Arial" panose="020B0604020202020204" pitchFamily="34" charset="0"/>
                      </a:rPr>
                      <m:t> </m:t>
                    </m:r>
                    <m:r>
                      <a:rPr lang="en-US" b="0" i="1" dirty="0" smtClean="0">
                        <a:latin typeface="Cambria Math"/>
                      </a:rPr>
                      <m:t>= 3, </m:t>
                    </m:r>
                    <m:r>
                      <a:rPr lang="en-US" b="0" i="1" dirty="0" smtClean="0">
                        <a:latin typeface="Cambria Math"/>
                      </a:rPr>
                      <m:t>𝑎𝑛𝑑</m:t>
                    </m:r>
                    <m:r>
                      <m:rPr>
                        <m:nor/>
                      </m:rPr>
                      <a:rPr lang="en-US" b="0" i="0" dirty="0" smtClean="0">
                        <a:latin typeface="Arial" panose="020B0604020202020204" pitchFamily="34" charset="0"/>
                        <a:cs typeface="Arial" panose="020B0604020202020204" pitchFamily="34" charset="0"/>
                      </a:rPr>
                      <m:t>    </m:t>
                    </m:r>
                    <m:r>
                      <m:rPr>
                        <m:nor/>
                      </m:rPr>
                      <a:rPr lang="en-US" dirty="0">
                        <a:latin typeface="Arial" panose="020B0604020202020204" pitchFamily="34" charset="0"/>
                        <a:cs typeface="Arial" panose="020B0604020202020204" pitchFamily="34" charset="0"/>
                      </a:rPr>
                      <m:t>ƛ</m:t>
                    </m:r>
                    <m:r>
                      <m:rPr>
                        <m:nor/>
                      </m:rPr>
                      <a:rPr lang="en-US" b="0" i="0" baseline="-40000" dirty="0" smtClean="0">
                        <a:latin typeface="Arial" panose="020B0604020202020204" pitchFamily="34" charset="0"/>
                        <a:cs typeface="Arial" panose="020B0604020202020204" pitchFamily="34" charset="0"/>
                      </a:rPr>
                      <m:t>2  </m:t>
                    </m:r>
                  </m:oMath>
                </a14:m>
                <a:r>
                  <a:rPr lang="en-IN" dirty="0" smtClean="0">
                    <a:latin typeface="Arial" panose="020B0604020202020204" pitchFamily="34" charset="0"/>
                    <a:cs typeface="Arial" panose="020B0604020202020204" pitchFamily="34" charset="0"/>
                  </a:rPr>
                  <a:t>=  - 2 </a:t>
                </a:r>
                <a:endParaRPr lang="en-IN" dirty="0">
                  <a:latin typeface="Arial" panose="020B0604020202020204" pitchFamily="34" charset="0"/>
                  <a:cs typeface="Arial" panose="020B0604020202020204" pitchFamily="34"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5171628" y="3564975"/>
                <a:ext cx="2468841" cy="369332"/>
              </a:xfrm>
              <a:prstGeom prst="rect">
                <a:avLst/>
              </a:prstGeom>
              <a:blipFill rotWithShape="1">
                <a:blip r:embed="rId5"/>
                <a:stretch>
                  <a:fillRect t="-8333" r="-4691"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1000839" y="4472501"/>
                <a:ext cx="2143172" cy="369332"/>
              </a:xfrm>
              <a:prstGeom prst="rect">
                <a:avLst/>
              </a:prstGeom>
            </p:spPr>
            <p:txBody>
              <a:bodyPr wrap="square">
                <a:spAutoFit/>
              </a:bodyPr>
              <a:lstStyle/>
              <a:p>
                <a:r>
                  <a:rPr lang="en-US" dirty="0" smtClean="0"/>
                  <a:t>( </a:t>
                </a:r>
                <a:r>
                  <a:rPr lang="en-US" dirty="0"/>
                  <a:t>A- </a:t>
                </a:r>
                <a:r>
                  <a:rPr lang="en-US" dirty="0" smtClean="0"/>
                  <a:t>ƛ</a:t>
                </a:r>
                <a14:m>
                  <m:oMath xmlns:m="http://schemas.openxmlformats.org/officeDocument/2006/math">
                    <m:r>
                      <m:rPr>
                        <m:nor/>
                      </m:rPr>
                      <a:rPr lang="en-US" baseline="-40000" dirty="0"/>
                      <m:t>1</m:t>
                    </m:r>
                  </m:oMath>
                </a14:m>
                <a:r>
                  <a:rPr lang="en-US" dirty="0" smtClean="0"/>
                  <a:t> I</a:t>
                </a:r>
                <a:r>
                  <a:rPr lang="en-US" dirty="0"/>
                  <a:t>) </a:t>
                </a:r>
                <a:r>
                  <a:rPr lang="en-US" dirty="0" smtClean="0"/>
                  <a:t>* v  </a:t>
                </a:r>
                <a:r>
                  <a:rPr lang="en-US" dirty="0"/>
                  <a:t>=   </a:t>
                </a:r>
                <a:r>
                  <a:rPr lang="en-US" dirty="0" smtClean="0"/>
                  <a:t>0  =&gt; </a:t>
                </a:r>
                <a:endParaRPr lang="en-IN" dirty="0"/>
              </a:p>
            </p:txBody>
          </p:sp>
        </mc:Choice>
        <mc:Fallback xmlns="">
          <p:sp>
            <p:nvSpPr>
              <p:cNvPr id="12" name="Rectangle 11"/>
              <p:cNvSpPr>
                <a:spLocks noRot="1" noChangeAspect="1" noMove="1" noResize="1" noEditPoints="1" noAdjustHandles="1" noChangeArrowheads="1" noChangeShapeType="1" noTextEdit="1"/>
              </p:cNvSpPr>
              <p:nvPr/>
            </p:nvSpPr>
            <p:spPr>
              <a:xfrm>
                <a:off x="1000839" y="4472501"/>
                <a:ext cx="2143172" cy="369332"/>
              </a:xfrm>
              <a:prstGeom prst="rect">
                <a:avLst/>
              </a:prstGeom>
              <a:blipFill rotWithShape="1">
                <a:blip r:embed="rId6"/>
                <a:stretch>
                  <a:fillRect l="-2273" t="-8333" r="-142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2752719" y="4346770"/>
                <a:ext cx="3666325" cy="645561"/>
              </a:xfrm>
              <a:prstGeom prst="rect">
                <a:avLst/>
              </a:prstGeom>
            </p:spPr>
            <p:txBody>
              <a:bodyPr wrap="none">
                <a:spAutoFit/>
              </a:bodyPr>
              <a:lstStyle/>
              <a:p>
                <a:r>
                  <a:rPr lang="en-US" sz="1600" dirty="0" smtClean="0">
                    <a:solidFill>
                      <a:prstClr val="black"/>
                    </a:solidFill>
                  </a:rPr>
                  <a:t>=   </a:t>
                </a:r>
                <a14:m>
                  <m:oMath xmlns:m="http://schemas.openxmlformats.org/officeDocument/2006/math">
                    <m:d>
                      <m:dPr>
                        <m:ctrlPr>
                          <a:rPr lang="en-US" sz="1600" i="1" smtClean="0">
                            <a:solidFill>
                              <a:prstClr val="black"/>
                            </a:solidFill>
                            <a:latin typeface="Cambria Math"/>
                          </a:rPr>
                        </m:ctrlPr>
                      </m:dPr>
                      <m:e>
                        <m:d>
                          <m:dPr>
                            <m:ctrlPr>
                              <a:rPr lang="en-US" sz="1600" i="1">
                                <a:solidFill>
                                  <a:prstClr val="black"/>
                                </a:solidFill>
                                <a:latin typeface="Cambria Math"/>
                              </a:rPr>
                            </m:ctrlPr>
                          </m:dPr>
                          <m:e>
                            <m:eqArr>
                              <m:eqArrPr>
                                <m:ctrlPr>
                                  <a:rPr lang="en-US" sz="1600" i="1">
                                    <a:solidFill>
                                      <a:prstClr val="black"/>
                                    </a:solidFill>
                                    <a:latin typeface="Cambria Math"/>
                                  </a:rPr>
                                </m:ctrlPr>
                              </m:eqArrPr>
                              <m:e>
                                <m:r>
                                  <a:rPr lang="en-US" sz="1600" i="1">
                                    <a:solidFill>
                                      <a:prstClr val="black"/>
                                    </a:solidFill>
                                    <a:latin typeface="Cambria Math"/>
                                  </a:rPr>
                                  <m:t>2  −4</m:t>
                                </m:r>
                              </m:e>
                              <m:e>
                                <m:r>
                                  <a:rPr lang="en-US" sz="1600" i="1">
                                    <a:solidFill>
                                      <a:prstClr val="black"/>
                                    </a:solidFill>
                                    <a:latin typeface="Cambria Math"/>
                                  </a:rPr>
                                  <m:t>−1 −1 </m:t>
                                </m:r>
                              </m:e>
                            </m:eqArr>
                          </m:e>
                        </m:d>
                        <m:r>
                          <a:rPr lang="en-US" sz="1600" i="1">
                            <a:solidFill>
                              <a:prstClr val="black"/>
                            </a:solidFill>
                            <a:latin typeface="Cambria Math"/>
                          </a:rPr>
                          <m:t> </m:t>
                        </m:r>
                        <m:r>
                          <m:rPr>
                            <m:nor/>
                          </m:rPr>
                          <a:rPr lang="en-IN" sz="1600" dirty="0"/>
                          <m:t>  −   </m:t>
                        </m:r>
                        <m:d>
                          <m:dPr>
                            <m:ctrlPr>
                              <a:rPr lang="en-US" sz="1600" i="1">
                                <a:solidFill>
                                  <a:prstClr val="black"/>
                                </a:solidFill>
                                <a:latin typeface="Cambria Math"/>
                              </a:rPr>
                            </m:ctrlPr>
                          </m:dPr>
                          <m:e>
                            <m:eqArr>
                              <m:eqArrPr>
                                <m:ctrlPr>
                                  <a:rPr lang="en-US" sz="1600" i="1">
                                    <a:solidFill>
                                      <a:prstClr val="black"/>
                                    </a:solidFill>
                                    <a:latin typeface="Cambria Math"/>
                                  </a:rPr>
                                </m:ctrlPr>
                              </m:eqArrPr>
                              <m:e>
                                <m:r>
                                  <m:rPr>
                                    <m:nor/>
                                  </m:rPr>
                                  <a:rPr lang="en-US" sz="1600" dirty="0"/>
                                  <m:t>ƛ</m:t>
                                </m:r>
                                <m:r>
                                  <m:rPr>
                                    <m:nor/>
                                  </m:rPr>
                                  <a:rPr lang="en-US" sz="1600" baseline="-40000" dirty="0"/>
                                  <m:t>1</m:t>
                                </m:r>
                                <m:r>
                                  <a:rPr lang="en-US" sz="1600" i="1" baseline="-40000" dirty="0">
                                    <a:latin typeface="Cambria Math"/>
                                  </a:rPr>
                                  <m:t>    </m:t>
                                </m:r>
                                <m:r>
                                  <a:rPr lang="en-US" sz="1600" i="1">
                                    <a:solidFill>
                                      <a:prstClr val="black"/>
                                    </a:solidFill>
                                    <a:latin typeface="Cambria Math"/>
                                  </a:rPr>
                                  <m:t>0</m:t>
                                </m:r>
                              </m:e>
                              <m:e>
                                <m:r>
                                  <m:rPr>
                                    <m:nor/>
                                  </m:rPr>
                                  <a:rPr lang="en-US" sz="1600">
                                    <a:solidFill>
                                      <a:prstClr val="black"/>
                                    </a:solidFill>
                                    <a:latin typeface="Cambria Math"/>
                                  </a:rPr>
                                  <m:t>0      </m:t>
                                </m:r>
                                <m:r>
                                  <m:rPr>
                                    <m:nor/>
                                  </m:rPr>
                                  <a:rPr lang="en-US" sz="1600" dirty="0"/>
                                  <m:t>ƛ</m:t>
                                </m:r>
                                <m:r>
                                  <m:rPr>
                                    <m:nor/>
                                  </m:rPr>
                                  <a:rPr lang="en-US" sz="1600" baseline="-40000" dirty="0"/>
                                  <m:t>1</m:t>
                                </m:r>
                              </m:e>
                            </m:eqArr>
                          </m:e>
                        </m:d>
                      </m:e>
                    </m:d>
                    <m:r>
                      <a:rPr lang="en-US" sz="1600" b="0" i="1" smtClean="0">
                        <a:solidFill>
                          <a:prstClr val="black"/>
                        </a:solidFill>
                        <a:latin typeface="Cambria Math"/>
                      </a:rPr>
                      <m:t>   </m:t>
                    </m:r>
                  </m:oMath>
                </a14:m>
                <a:r>
                  <a:rPr lang="en-IN" sz="1600" dirty="0" smtClean="0"/>
                  <a:t>*</a:t>
                </a:r>
                <a:r>
                  <a:rPr lang="en-US" sz="1600" dirty="0">
                    <a:solidFill>
                      <a:prstClr val="black"/>
                    </a:solidFill>
                  </a:rPr>
                  <a:t> </a:t>
                </a:r>
                <a14:m>
                  <m:oMath xmlns:m="http://schemas.openxmlformats.org/officeDocument/2006/math">
                    <m:d>
                      <m:dPr>
                        <m:ctrlPr>
                          <a:rPr lang="en-US" sz="1600" i="1">
                            <a:solidFill>
                              <a:prstClr val="black"/>
                            </a:solidFill>
                            <a:latin typeface="Cambria Math"/>
                          </a:rPr>
                        </m:ctrlPr>
                      </m:dPr>
                      <m:e>
                        <m:eqArr>
                          <m:eqArrPr>
                            <m:ctrlPr>
                              <a:rPr lang="en-US" sz="1600" i="1">
                                <a:solidFill>
                                  <a:prstClr val="black"/>
                                </a:solidFill>
                                <a:latin typeface="Cambria Math"/>
                              </a:rPr>
                            </m:ctrlPr>
                          </m:eqArrPr>
                          <m:e>
                            <m:r>
                              <a:rPr lang="en-US" sz="1600" b="0" i="1" smtClean="0">
                                <a:solidFill>
                                  <a:prstClr val="black"/>
                                </a:solidFill>
                                <a:latin typeface="Cambria Math"/>
                              </a:rPr>
                              <m:t>𝑣</m:t>
                            </m:r>
                            <m:r>
                              <a:rPr lang="en-US" sz="1600" b="0" i="1" smtClean="0">
                                <a:solidFill>
                                  <a:prstClr val="black"/>
                                </a:solidFill>
                                <a:latin typeface="Cambria Math"/>
                              </a:rPr>
                              <m:t>1</m:t>
                            </m:r>
                          </m:e>
                          <m:e>
                            <m:r>
                              <a:rPr lang="en-US" sz="1600" b="0" i="1" smtClean="0">
                                <a:solidFill>
                                  <a:prstClr val="black"/>
                                </a:solidFill>
                                <a:latin typeface="Cambria Math"/>
                              </a:rPr>
                              <m:t>𝑣</m:t>
                            </m:r>
                            <m:r>
                              <a:rPr lang="en-US" sz="1600" b="0" i="1" smtClean="0">
                                <a:solidFill>
                                  <a:prstClr val="black"/>
                                </a:solidFill>
                                <a:latin typeface="Cambria Math"/>
                              </a:rPr>
                              <m:t>2 </m:t>
                            </m:r>
                          </m:e>
                        </m:eqArr>
                      </m:e>
                    </m:d>
                  </m:oMath>
                </a14:m>
                <a:r>
                  <a:rPr lang="en-IN" sz="1600" dirty="0" smtClean="0"/>
                  <a:t>   </a:t>
                </a:r>
                <a:endParaRPr lang="en-IN" sz="1600" dirty="0"/>
              </a:p>
            </p:txBody>
          </p:sp>
        </mc:Choice>
        <mc:Fallback xmlns="">
          <p:sp>
            <p:nvSpPr>
              <p:cNvPr id="14" name="Rectangle 13"/>
              <p:cNvSpPr>
                <a:spLocks noRot="1" noChangeAspect="1" noMove="1" noResize="1" noEditPoints="1" noAdjustHandles="1" noChangeArrowheads="1" noChangeShapeType="1" noTextEdit="1"/>
              </p:cNvSpPr>
              <p:nvPr/>
            </p:nvSpPr>
            <p:spPr>
              <a:xfrm>
                <a:off x="2752719" y="4346770"/>
                <a:ext cx="3666325" cy="645561"/>
              </a:xfrm>
              <a:prstGeom prst="rect">
                <a:avLst/>
              </a:prstGeom>
              <a:blipFill rotWithShape="1">
                <a:blip r:embed="rId7"/>
                <a:stretch>
                  <a:fillRect l="-9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3035525" y="5112538"/>
                <a:ext cx="2885534" cy="567976"/>
              </a:xfrm>
              <a:prstGeom prst="rect">
                <a:avLst/>
              </a:prstGeom>
            </p:spPr>
            <p:txBody>
              <a:bodyPr wrap="none">
                <a:spAutoFit/>
              </a:bodyPr>
              <a:lstStyle/>
              <a:p>
                <a14:m>
                  <m:oMath xmlns:m="http://schemas.openxmlformats.org/officeDocument/2006/math">
                    <m:d>
                      <m:dPr>
                        <m:ctrlPr>
                          <a:rPr lang="en-US" sz="1600" i="1" smtClean="0">
                            <a:solidFill>
                              <a:prstClr val="black"/>
                            </a:solidFill>
                            <a:latin typeface="Cambria Math"/>
                          </a:rPr>
                        </m:ctrlPr>
                      </m:dPr>
                      <m:e>
                        <m:eqArr>
                          <m:eqArrPr>
                            <m:ctrlPr>
                              <a:rPr lang="en-US" sz="1600" i="1">
                                <a:solidFill>
                                  <a:prstClr val="black"/>
                                </a:solidFill>
                                <a:latin typeface="Cambria Math"/>
                              </a:rPr>
                            </m:ctrlPr>
                          </m:eqArrPr>
                          <m:e>
                            <m:r>
                              <a:rPr lang="en-US" sz="1600" b="0" i="1" smtClean="0">
                                <a:solidFill>
                                  <a:prstClr val="black"/>
                                </a:solidFill>
                                <a:latin typeface="Cambria Math"/>
                              </a:rPr>
                              <m:t>(</m:t>
                            </m:r>
                            <m:r>
                              <a:rPr lang="en-US" sz="1600" i="1">
                                <a:solidFill>
                                  <a:prstClr val="black"/>
                                </a:solidFill>
                                <a:latin typeface="Cambria Math"/>
                              </a:rPr>
                              <m:t>2</m:t>
                            </m:r>
                            <m:r>
                              <a:rPr lang="en-US" sz="1600" b="0" i="1" smtClean="0">
                                <a:solidFill>
                                  <a:prstClr val="black"/>
                                </a:solidFill>
                                <a:latin typeface="Cambria Math"/>
                              </a:rPr>
                              <m:t>−3) </m:t>
                            </m:r>
                            <m:r>
                              <a:rPr lang="en-US" sz="1600" i="1">
                                <a:solidFill>
                                  <a:prstClr val="black"/>
                                </a:solidFill>
                                <a:latin typeface="Cambria Math"/>
                              </a:rPr>
                              <m:t>  </m:t>
                            </m:r>
                            <m:r>
                              <a:rPr lang="en-US" sz="1600" b="0" i="1" smtClean="0">
                                <a:solidFill>
                                  <a:prstClr val="black"/>
                                </a:solidFill>
                                <a:latin typeface="Cambria Math"/>
                              </a:rPr>
                              <m:t>      </m:t>
                            </m:r>
                            <m:r>
                              <a:rPr lang="en-US" sz="1600" i="1">
                                <a:solidFill>
                                  <a:prstClr val="black"/>
                                </a:solidFill>
                                <a:latin typeface="Cambria Math"/>
                              </a:rPr>
                              <m:t>−4</m:t>
                            </m:r>
                          </m:e>
                          <m:e>
                            <m:r>
                              <a:rPr lang="en-US" sz="1600" i="1">
                                <a:solidFill>
                                  <a:prstClr val="black"/>
                                </a:solidFill>
                                <a:latin typeface="Cambria Math"/>
                              </a:rPr>
                              <m:t>−1 </m:t>
                            </m:r>
                            <m:r>
                              <a:rPr lang="en-US" sz="1600" b="0" i="1" smtClean="0">
                                <a:solidFill>
                                  <a:prstClr val="black"/>
                                </a:solidFill>
                                <a:latin typeface="Cambria Math"/>
                              </a:rPr>
                              <m:t>      (</m:t>
                            </m:r>
                            <m:r>
                              <a:rPr lang="en-US" sz="1600" i="1">
                                <a:solidFill>
                                  <a:prstClr val="black"/>
                                </a:solidFill>
                                <a:latin typeface="Cambria Math"/>
                              </a:rPr>
                              <m:t>−1 </m:t>
                            </m:r>
                            <m:r>
                              <a:rPr lang="en-US" sz="1600" b="0" i="1" smtClean="0">
                                <a:solidFill>
                                  <a:prstClr val="black"/>
                                </a:solidFill>
                                <a:latin typeface="Cambria Math"/>
                              </a:rPr>
                              <m:t>−3)</m:t>
                            </m:r>
                          </m:e>
                        </m:eqArr>
                      </m:e>
                    </m:d>
                  </m:oMath>
                </a14:m>
                <a:r>
                  <a:rPr lang="en-IN" sz="1600" dirty="0"/>
                  <a:t> *</a:t>
                </a:r>
                <a:r>
                  <a:rPr lang="en-US" sz="1600" dirty="0">
                    <a:solidFill>
                      <a:prstClr val="black"/>
                    </a:solidFill>
                  </a:rPr>
                  <a:t> </a:t>
                </a:r>
                <a14:m>
                  <m:oMath xmlns:m="http://schemas.openxmlformats.org/officeDocument/2006/math">
                    <m:d>
                      <m:dPr>
                        <m:ctrlPr>
                          <a:rPr lang="en-US" sz="1600" i="1">
                            <a:solidFill>
                              <a:prstClr val="black"/>
                            </a:solidFill>
                            <a:latin typeface="Cambria Math"/>
                          </a:rPr>
                        </m:ctrlPr>
                      </m:dPr>
                      <m:e>
                        <m:eqArr>
                          <m:eqArrPr>
                            <m:ctrlPr>
                              <a:rPr lang="en-US" sz="1600" i="1">
                                <a:solidFill>
                                  <a:prstClr val="black"/>
                                </a:solidFill>
                                <a:latin typeface="Cambria Math"/>
                              </a:rPr>
                            </m:ctrlPr>
                          </m:eqArrPr>
                          <m:e>
                            <m:r>
                              <a:rPr lang="en-US" sz="1600" i="1">
                                <a:solidFill>
                                  <a:prstClr val="black"/>
                                </a:solidFill>
                                <a:latin typeface="Cambria Math"/>
                              </a:rPr>
                              <m:t>𝑣</m:t>
                            </m:r>
                            <m:r>
                              <a:rPr lang="en-US" sz="1600" i="1">
                                <a:solidFill>
                                  <a:prstClr val="black"/>
                                </a:solidFill>
                                <a:latin typeface="Cambria Math"/>
                              </a:rPr>
                              <m:t>1</m:t>
                            </m:r>
                          </m:e>
                          <m:e>
                            <m:r>
                              <a:rPr lang="en-US" sz="1600" i="1">
                                <a:solidFill>
                                  <a:prstClr val="black"/>
                                </a:solidFill>
                                <a:latin typeface="Cambria Math"/>
                              </a:rPr>
                              <m:t>𝑣</m:t>
                            </m:r>
                            <m:r>
                              <a:rPr lang="en-US" sz="1600" i="1">
                                <a:solidFill>
                                  <a:prstClr val="black"/>
                                </a:solidFill>
                                <a:latin typeface="Cambria Math"/>
                              </a:rPr>
                              <m:t>2 </m:t>
                            </m:r>
                          </m:e>
                        </m:eqArr>
                      </m:e>
                    </m:d>
                  </m:oMath>
                </a14:m>
                <a:r>
                  <a:rPr lang="en-IN" sz="1600" dirty="0" smtClean="0"/>
                  <a:t>  =0 </a:t>
                </a:r>
                <a:endParaRPr lang="en-IN" sz="1600" dirty="0"/>
              </a:p>
            </p:txBody>
          </p:sp>
        </mc:Choice>
        <mc:Fallback xmlns="">
          <p:sp>
            <p:nvSpPr>
              <p:cNvPr id="15" name="Rectangle 14"/>
              <p:cNvSpPr>
                <a:spLocks noRot="1" noChangeAspect="1" noMove="1" noResize="1" noEditPoints="1" noAdjustHandles="1" noChangeArrowheads="1" noChangeShapeType="1" noTextEdit="1"/>
              </p:cNvSpPr>
              <p:nvPr/>
            </p:nvSpPr>
            <p:spPr>
              <a:xfrm>
                <a:off x="3035525" y="5112538"/>
                <a:ext cx="2885534" cy="567976"/>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2975504" y="5688971"/>
                <a:ext cx="3005575" cy="554383"/>
              </a:xfrm>
              <a:prstGeom prst="rect">
                <a:avLst/>
              </a:prstGeom>
              <a:noFill/>
            </p:spPr>
            <p:txBody>
              <a:bodyPr wrap="square" rtlCol="0">
                <a:spAutoFit/>
              </a:bodyPr>
              <a:lstStyle/>
              <a:p>
                <a:r>
                  <a:rPr lang="en-US" dirty="0" smtClean="0"/>
                  <a:t>-v</a:t>
                </a:r>
                <a:r>
                  <a:rPr lang="en-US" baseline="-40000" dirty="0" smtClean="0"/>
                  <a:t>1</a:t>
                </a:r>
                <a:r>
                  <a:rPr lang="en-US" dirty="0" smtClean="0"/>
                  <a:t>  - 4 v</a:t>
                </a:r>
                <a:r>
                  <a:rPr lang="en-US" baseline="-40000" dirty="0" smtClean="0"/>
                  <a:t>2</a:t>
                </a:r>
                <a:r>
                  <a:rPr lang="en-US" dirty="0" smtClean="0"/>
                  <a:t> =0  </a:t>
                </a:r>
                <a:r>
                  <a:rPr lang="en-US" dirty="0" smtClean="0">
                    <a:sym typeface="Wingdings" panose="05000000000000000000" pitchFamily="2" charset="2"/>
                  </a:rPr>
                  <a:t> </a:t>
                </a:r>
                <a:r>
                  <a:rPr lang="en-IN" dirty="0" smtClean="0">
                    <a:sym typeface="Wingdings" panose="05000000000000000000" pitchFamily="2" charset="2"/>
                  </a:rPr>
                  <a:t>   </a:t>
                </a:r>
                <a14:m>
                  <m:oMath xmlns:m="http://schemas.openxmlformats.org/officeDocument/2006/math">
                    <m:d>
                      <m:dPr>
                        <m:ctrlPr>
                          <a:rPr lang="en-US" i="1">
                            <a:solidFill>
                              <a:prstClr val="black"/>
                            </a:solidFill>
                            <a:latin typeface="Cambria Math"/>
                          </a:rPr>
                        </m:ctrlPr>
                      </m:dPr>
                      <m:e>
                        <m:eqArr>
                          <m:eqArrPr>
                            <m:ctrlPr>
                              <a:rPr lang="en-US" i="1">
                                <a:solidFill>
                                  <a:prstClr val="black"/>
                                </a:solidFill>
                                <a:latin typeface="Cambria Math"/>
                              </a:rPr>
                            </m:ctrlPr>
                          </m:eqArrPr>
                          <m:e>
                            <m:r>
                              <a:rPr lang="en-US" b="0" i="1" smtClean="0">
                                <a:solidFill>
                                  <a:prstClr val="black"/>
                                </a:solidFill>
                                <a:latin typeface="Cambria Math"/>
                              </a:rPr>
                              <m:t>4</m:t>
                            </m:r>
                          </m:e>
                          <m:e>
                            <m:r>
                              <a:rPr lang="en-US" b="0" i="1" smtClean="0">
                                <a:solidFill>
                                  <a:prstClr val="black"/>
                                </a:solidFill>
                                <a:latin typeface="Cambria Math"/>
                              </a:rPr>
                              <m:t>−1</m:t>
                            </m:r>
                            <m:r>
                              <a:rPr lang="en-US" i="1">
                                <a:solidFill>
                                  <a:prstClr val="black"/>
                                </a:solidFill>
                                <a:latin typeface="Cambria Math"/>
                              </a:rPr>
                              <m:t> </m:t>
                            </m:r>
                          </m:e>
                        </m:eqArr>
                      </m:e>
                    </m:d>
                  </m:oMath>
                </a14:m>
                <a:r>
                  <a:rPr lang="en-IN" dirty="0"/>
                  <a:t> </a:t>
                </a:r>
              </a:p>
            </p:txBody>
          </p:sp>
        </mc:Choice>
        <mc:Fallback xmlns="">
          <p:sp>
            <p:nvSpPr>
              <p:cNvPr id="16" name="TextBox 15"/>
              <p:cNvSpPr txBox="1">
                <a:spLocks noRot="1" noChangeAspect="1" noMove="1" noResize="1" noEditPoints="1" noAdjustHandles="1" noChangeArrowheads="1" noChangeShapeType="1" noTextEdit="1"/>
              </p:cNvSpPr>
              <p:nvPr/>
            </p:nvSpPr>
            <p:spPr>
              <a:xfrm>
                <a:off x="2975504" y="5688971"/>
                <a:ext cx="3005575" cy="554383"/>
              </a:xfrm>
              <a:prstGeom prst="rect">
                <a:avLst/>
              </a:prstGeom>
              <a:blipFill rotWithShape="1">
                <a:blip r:embed="rId9"/>
                <a:stretch>
                  <a:fillRect l="-1623" b="-43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6135519" y="1000035"/>
                <a:ext cx="2286000" cy="1200329"/>
              </a:xfrm>
              <a:prstGeom prst="rect">
                <a:avLst/>
              </a:prstGeom>
              <a:noFill/>
            </p:spPr>
            <p:txBody>
              <a:bodyPr wrap="square" rtlCol="0">
                <a:spAutoFit/>
              </a:bodyPr>
              <a:lstStyle/>
              <a:p>
                <a:r>
                  <a:rPr lang="en-US" b="1" dirty="0" smtClean="0"/>
                  <a:t>A  * V = </a:t>
                </a:r>
                <a14:m>
                  <m:oMath xmlns:m="http://schemas.openxmlformats.org/officeDocument/2006/math">
                    <m:r>
                      <m:rPr>
                        <m:nor/>
                      </m:rPr>
                      <a:rPr lang="en-US" b="1" dirty="0"/>
                      <m:t>ƛ</m:t>
                    </m:r>
                    <m:r>
                      <a:rPr lang="en-US" b="1" i="1" dirty="0">
                        <a:latin typeface="Cambria Math"/>
                      </a:rPr>
                      <m:t> </m:t>
                    </m:r>
                  </m:oMath>
                </a14:m>
                <a:r>
                  <a:rPr lang="en-US" b="1" dirty="0"/>
                  <a:t>* </a:t>
                </a:r>
                <a:r>
                  <a:rPr lang="en-US" b="1" dirty="0" smtClean="0"/>
                  <a:t>V</a:t>
                </a:r>
              </a:p>
              <a:p>
                <a:r>
                  <a:rPr lang="en-US" b="1" dirty="0" smtClean="0"/>
                  <a:t>A  </a:t>
                </a:r>
                <a:r>
                  <a:rPr lang="en-US" b="1" dirty="0"/>
                  <a:t>* V</a:t>
                </a:r>
                <a:r>
                  <a:rPr lang="en-US" b="1" dirty="0" smtClean="0"/>
                  <a:t>-  </a:t>
                </a:r>
                <a14:m>
                  <m:oMath xmlns:m="http://schemas.openxmlformats.org/officeDocument/2006/math">
                    <m:r>
                      <m:rPr>
                        <m:nor/>
                      </m:rPr>
                      <a:rPr lang="en-US" b="1" dirty="0"/>
                      <m:t>ƛ</m:t>
                    </m:r>
                    <m:r>
                      <a:rPr lang="en-US" b="1" i="1" dirty="0">
                        <a:latin typeface="Cambria Math"/>
                      </a:rPr>
                      <m:t> </m:t>
                    </m:r>
                  </m:oMath>
                </a14:m>
                <a:r>
                  <a:rPr lang="en-US" b="1" dirty="0"/>
                  <a:t>* </a:t>
                </a:r>
                <a:r>
                  <a:rPr lang="en-US" b="1" dirty="0" smtClean="0"/>
                  <a:t>V  =   0</a:t>
                </a:r>
              </a:p>
              <a:p>
                <a:r>
                  <a:rPr lang="en-US" b="1" dirty="0" smtClean="0"/>
                  <a:t>(A -  </a:t>
                </a:r>
                <a14:m>
                  <m:oMath xmlns:m="http://schemas.openxmlformats.org/officeDocument/2006/math">
                    <m:r>
                      <m:rPr>
                        <m:nor/>
                      </m:rPr>
                      <a:rPr lang="en-US" b="1" dirty="0"/>
                      <m:t>ƛ</m:t>
                    </m:r>
                    <m:r>
                      <a:rPr lang="en-US" b="1" i="1" dirty="0" smtClean="0">
                        <a:latin typeface="Cambria Math"/>
                      </a:rPr>
                      <m:t>  </m:t>
                    </m:r>
                    <m:r>
                      <a:rPr lang="en-US" b="1" i="1" dirty="0" smtClean="0">
                        <a:latin typeface="Cambria Math"/>
                      </a:rPr>
                      <m:t>𝑰</m:t>
                    </m:r>
                    <m:r>
                      <a:rPr lang="en-US" b="1" i="1" dirty="0">
                        <a:latin typeface="Cambria Math"/>
                      </a:rPr>
                      <m:t> </m:t>
                    </m:r>
                  </m:oMath>
                </a14:m>
                <a:r>
                  <a:rPr lang="en-US" b="1" dirty="0" smtClean="0"/>
                  <a:t>) * V  =   0</a:t>
                </a:r>
              </a:p>
              <a:p>
                <a:r>
                  <a:rPr lang="en-US" b="1" dirty="0" smtClean="0"/>
                  <a:t> </a:t>
                </a:r>
                <a:r>
                  <a:rPr lang="en-US" b="1" dirty="0" err="1"/>
                  <a:t>det</a:t>
                </a:r>
                <a:r>
                  <a:rPr lang="en-US" b="1" dirty="0"/>
                  <a:t>( </a:t>
                </a:r>
                <a:r>
                  <a:rPr lang="en-US" b="1" dirty="0" smtClean="0"/>
                  <a:t> A-  </a:t>
                </a:r>
                <a:r>
                  <a:rPr lang="en-US" b="1" dirty="0" err="1" smtClean="0"/>
                  <a:t>ƛI</a:t>
                </a:r>
                <a:r>
                  <a:rPr lang="en-US" b="1" dirty="0" smtClean="0"/>
                  <a:t> )  </a:t>
                </a:r>
                <a:r>
                  <a:rPr lang="en-US" b="1" dirty="0"/>
                  <a:t>=   0</a:t>
                </a:r>
                <a:endParaRPr lang="en-IN" b="1" dirty="0"/>
              </a:p>
            </p:txBody>
          </p:sp>
        </mc:Choice>
        <mc:Fallback xmlns="">
          <p:sp>
            <p:nvSpPr>
              <p:cNvPr id="17" name="TextBox 16"/>
              <p:cNvSpPr txBox="1">
                <a:spLocks noRot="1" noChangeAspect="1" noMove="1" noResize="1" noEditPoints="1" noAdjustHandles="1" noChangeArrowheads="1" noChangeShapeType="1" noTextEdit="1"/>
              </p:cNvSpPr>
              <p:nvPr/>
            </p:nvSpPr>
            <p:spPr>
              <a:xfrm>
                <a:off x="6135519" y="1000035"/>
                <a:ext cx="2286000" cy="1200329"/>
              </a:xfrm>
              <a:prstGeom prst="rect">
                <a:avLst/>
              </a:prstGeom>
              <a:blipFill rotWithShape="1">
                <a:blip r:embed="rId10"/>
                <a:stretch>
                  <a:fillRect l="-2133" t="-2538" b="-7107"/>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fld id="{F0132204-AFBA-4E06-B78A-C5EE62A81CB7}" type="datetime1">
              <a:rPr lang="en-US" smtClean="0"/>
              <a:t>1/12/2017</a:t>
            </a:fld>
            <a:endParaRPr lang="en-US" dirty="0"/>
          </a:p>
        </p:txBody>
      </p:sp>
      <mc:AlternateContent xmlns:mc="http://schemas.openxmlformats.org/markup-compatibility/2006" xmlns:a14="http://schemas.microsoft.com/office/drawing/2010/main">
        <mc:Choice Requires="a14">
          <p:sp>
            <p:nvSpPr>
              <p:cNvPr id="18" name="Content Placeholder 7"/>
              <p:cNvSpPr txBox="1">
                <a:spLocks/>
              </p:cNvSpPr>
              <p:nvPr/>
            </p:nvSpPr>
            <p:spPr>
              <a:xfrm>
                <a:off x="2461090" y="1600200"/>
                <a:ext cx="1308692" cy="554254"/>
              </a:xfrm>
              <a:prstGeom prst="rect">
                <a:avLst/>
              </a:prstGeom>
            </p:spPr>
            <p:txBody>
              <a:bodyPr vert="horz" wrap="none" lIns="91440" tIns="45720" rIns="91440" bIns="45720" rtlCol="0">
                <a:spAutoFit/>
              </a:bodyPr>
              <a:lstStyle>
                <a:lvl1pPr marL="342900" indent="-342900" algn="just" defTabSz="914400" rtl="0" eaLnBrk="1" latinLnBrk="0" hangingPunct="1">
                  <a:spcBef>
                    <a:spcPct val="20000"/>
                  </a:spcBef>
                  <a:buFont typeface="Arial" pitchFamily="34" charset="0"/>
                  <a:buChar char="•"/>
                  <a:defRPr sz="1600" kern="1200" baseline="0">
                    <a:solidFill>
                      <a:schemeClr val="tx1"/>
                    </a:solidFill>
                    <a:latin typeface="Arial" panose="020B0604020202020204" pitchFamily="34" charset="0"/>
                    <a:ea typeface="+mn-ea"/>
                    <a:cs typeface="+mn-cs"/>
                  </a:defRPr>
                </a:lvl1pPr>
                <a:lvl2pPr marL="742950" indent="-285750" algn="just" defTabSz="914400" rtl="0" eaLnBrk="1" latinLnBrk="0" hangingPunct="1">
                  <a:spcBef>
                    <a:spcPct val="20000"/>
                  </a:spcBef>
                  <a:buFont typeface="Arial" pitchFamily="34" charset="0"/>
                  <a:buChar char="–"/>
                  <a:defRPr sz="1600" kern="1200" baseline="0">
                    <a:solidFill>
                      <a:schemeClr val="tx1"/>
                    </a:solidFill>
                    <a:latin typeface="Arial" panose="020B0604020202020204" pitchFamily="34" charset="0"/>
                    <a:ea typeface="+mn-ea"/>
                    <a:cs typeface="+mn-cs"/>
                  </a:defRPr>
                </a:lvl2pPr>
                <a:lvl3pPr marL="1143000" indent="-228600" algn="just" defTabSz="914400" rtl="0" eaLnBrk="1" latinLnBrk="0" hangingPunct="1">
                  <a:spcBef>
                    <a:spcPct val="20000"/>
                  </a:spcBef>
                  <a:buFont typeface="Arial" pitchFamily="34" charset="0"/>
                  <a:buChar char="•"/>
                  <a:defRPr sz="1600" kern="1200" baseline="0">
                    <a:solidFill>
                      <a:schemeClr val="tx1"/>
                    </a:solidFill>
                    <a:latin typeface="Arial" panose="020B0604020202020204" pitchFamily="34" charset="0"/>
                    <a:ea typeface="+mn-ea"/>
                    <a:cs typeface="+mn-cs"/>
                  </a:defRPr>
                </a:lvl3pPr>
                <a:lvl4pPr marL="1600200" indent="-228600" algn="just" defTabSz="914400" rtl="0" eaLnBrk="1" latinLnBrk="0" hangingPunct="1">
                  <a:spcBef>
                    <a:spcPct val="20000"/>
                  </a:spcBef>
                  <a:buFont typeface="Arial" pitchFamily="34" charset="0"/>
                  <a:buChar char="–"/>
                  <a:defRPr sz="1600" kern="1200" baseline="0">
                    <a:solidFill>
                      <a:schemeClr val="tx1"/>
                    </a:solidFill>
                    <a:latin typeface="Arial" panose="020B0604020202020204" pitchFamily="34" charset="0"/>
                    <a:ea typeface="+mn-ea"/>
                    <a:cs typeface="+mn-cs"/>
                  </a:defRPr>
                </a:lvl4pPr>
                <a:lvl5pPr marL="2057400" indent="-228600" algn="just" defTabSz="914400" rtl="0" eaLnBrk="1" latinLnBrk="0" hangingPunct="1">
                  <a:spcBef>
                    <a:spcPct val="20000"/>
                  </a:spcBef>
                  <a:buFont typeface="Arial" pitchFamily="34" charset="0"/>
                  <a:buChar char="»"/>
                  <a:defRPr sz="1600" kern="1200" baseline="0">
                    <a:solidFill>
                      <a:schemeClr val="tx1"/>
                    </a:solidFill>
                    <a:latin typeface="Arial" panose="020B06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dirty="0" smtClean="0">
                    <a:solidFill>
                      <a:schemeClr val="tx1"/>
                    </a:solidFill>
                    <a:cs typeface="Arial" panose="020B0604020202020204" pitchFamily="34" charset="0"/>
                  </a:rPr>
                  <a:t> </a:t>
                </a:r>
                <a:r>
                  <a:rPr lang="en-US" sz="1800" dirty="0">
                    <a:cs typeface="Arial" panose="020B0604020202020204" pitchFamily="34" charset="0"/>
                  </a:rPr>
                  <a:t>I = </a:t>
                </a:r>
                <a14:m>
                  <m:oMath xmlns:m="http://schemas.openxmlformats.org/officeDocument/2006/math">
                    <m:d>
                      <m:dPr>
                        <m:ctrlPr>
                          <a:rPr lang="en-US" sz="1800" i="1">
                            <a:latin typeface="Cambria Math"/>
                            <a:cs typeface="Arial" panose="020B0604020202020204" pitchFamily="34" charset="0"/>
                          </a:rPr>
                        </m:ctrlPr>
                      </m:dPr>
                      <m:e>
                        <m:eqArr>
                          <m:eqArrPr>
                            <m:ctrlPr>
                              <a:rPr lang="en-US" sz="1800" i="1">
                                <a:latin typeface="Cambria Math"/>
                                <a:cs typeface="Arial" panose="020B0604020202020204" pitchFamily="34" charset="0"/>
                              </a:rPr>
                            </m:ctrlPr>
                          </m:eqArrPr>
                          <m:e>
                            <m:r>
                              <a:rPr lang="en-US" sz="1800">
                                <a:latin typeface="Cambria Math"/>
                                <a:cs typeface="Arial" panose="020B0604020202020204" pitchFamily="34" charset="0"/>
                              </a:rPr>
                              <m:t> 1  0</m:t>
                            </m:r>
                          </m:e>
                          <m:e>
                            <m:r>
                              <a:rPr lang="en-US" sz="1800">
                                <a:latin typeface="Cambria Math"/>
                                <a:cs typeface="Arial" panose="020B0604020202020204" pitchFamily="34" charset="0"/>
                              </a:rPr>
                              <m:t> 0  1 </m:t>
                            </m:r>
                          </m:e>
                        </m:eqArr>
                        <m:r>
                          <a:rPr lang="en-US" sz="1800">
                            <a:latin typeface="Cambria Math"/>
                            <a:cs typeface="Arial" panose="020B0604020202020204" pitchFamily="34" charset="0"/>
                          </a:rPr>
                          <m:t> </m:t>
                        </m:r>
                      </m:e>
                    </m:d>
                  </m:oMath>
                </a14:m>
                <a:endParaRPr lang="en-IN" sz="1800" dirty="0">
                  <a:cs typeface="Arial" panose="020B0604020202020204" pitchFamily="34" charset="0"/>
                </a:endParaRPr>
              </a:p>
            </p:txBody>
          </p:sp>
        </mc:Choice>
        <mc:Fallback xmlns="">
          <p:sp>
            <p:nvSpPr>
              <p:cNvPr id="18" name="Content Placeholder 7"/>
              <p:cNvSpPr txBox="1">
                <a:spLocks noRot="1" noChangeAspect="1" noMove="1" noResize="1" noEditPoints="1" noAdjustHandles="1" noChangeArrowheads="1" noChangeShapeType="1" noTextEdit="1"/>
              </p:cNvSpPr>
              <p:nvPr/>
            </p:nvSpPr>
            <p:spPr>
              <a:xfrm>
                <a:off x="2461090" y="1600200"/>
                <a:ext cx="1308692" cy="554254"/>
              </a:xfrm>
              <a:prstGeom prst="rect">
                <a:avLst/>
              </a:prstGeom>
              <a:blipFill rotWithShape="1">
                <a:blip r:embed="rId11"/>
                <a:stretch>
                  <a:fillRect/>
                </a:stretch>
              </a:blipFill>
            </p:spPr>
            <p:txBody>
              <a:bodyPr/>
              <a:lstStyle/>
              <a:p>
                <a:r>
                  <a:rPr lang="en-US">
                    <a:noFill/>
                  </a:rPr>
                  <a:t> </a:t>
                </a:r>
              </a:p>
            </p:txBody>
          </p:sp>
        </mc:Fallback>
      </mc:AlternateContent>
      <p:sp>
        <p:nvSpPr>
          <p:cNvPr id="4" name="Rectangle 3"/>
          <p:cNvSpPr/>
          <p:nvPr/>
        </p:nvSpPr>
        <p:spPr>
          <a:xfrm>
            <a:off x="838200" y="3040197"/>
            <a:ext cx="2411301" cy="369332"/>
          </a:xfrm>
          <a:prstGeom prst="rect">
            <a:avLst/>
          </a:prstGeom>
        </p:spPr>
        <p:txBody>
          <a:bodyPr wrap="none">
            <a:spAutoFit/>
          </a:bodyPr>
          <a:lstStyle/>
          <a:p>
            <a:r>
              <a:rPr lang="en-US" b="1" dirty="0"/>
              <a:t> </a:t>
            </a:r>
            <a:r>
              <a:rPr lang="en-US" dirty="0" err="1">
                <a:latin typeface="Arial" panose="020B0604020202020204" pitchFamily="34" charset="0"/>
                <a:cs typeface="Arial" panose="020B0604020202020204" pitchFamily="34" charset="0"/>
              </a:rPr>
              <a:t>det</a:t>
            </a:r>
            <a:r>
              <a:rPr lang="en-US" dirty="0">
                <a:latin typeface="Arial" panose="020B0604020202020204" pitchFamily="34" charset="0"/>
                <a:cs typeface="Arial" panose="020B0604020202020204" pitchFamily="34" charset="0"/>
              </a:rPr>
              <a:t>(  A-  </a:t>
            </a:r>
            <a:r>
              <a:rPr lang="en-US" dirty="0" err="1">
                <a:latin typeface="Arial" panose="020B0604020202020204" pitchFamily="34" charset="0"/>
                <a:cs typeface="Arial" panose="020B0604020202020204" pitchFamily="34" charset="0"/>
              </a:rPr>
              <a:t>ƛI</a:t>
            </a:r>
            <a:r>
              <a:rPr lang="en-US" dirty="0">
                <a:latin typeface="Arial" panose="020B0604020202020204" pitchFamily="34" charset="0"/>
                <a:cs typeface="Arial" panose="020B0604020202020204" pitchFamily="34" charset="0"/>
              </a:rPr>
              <a:t> )  =   0  =&gt;</a:t>
            </a:r>
            <a:endParaRPr lang="en-IN"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0" name="Content Placeholder 7"/>
              <p:cNvSpPr txBox="1">
                <a:spLocks/>
              </p:cNvSpPr>
              <p:nvPr/>
            </p:nvSpPr>
            <p:spPr bwMode="auto">
              <a:xfrm>
                <a:off x="2925008" y="2667000"/>
                <a:ext cx="4542591" cy="8860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1" fontAlgn="base" hangingPunct="1">
                  <a:lnSpc>
                    <a:spcPct val="120000"/>
                  </a:lnSpc>
                  <a:spcBef>
                    <a:spcPct val="35000"/>
                  </a:spcBef>
                  <a:spcAft>
                    <a:spcPct val="0"/>
                  </a:spcAft>
                  <a:buChar char="•"/>
                  <a:defRPr>
                    <a:solidFill>
                      <a:srgbClr val="665546"/>
                    </a:solidFill>
                    <a:latin typeface="+mn-lt"/>
                    <a:ea typeface="+mn-ea"/>
                    <a:cs typeface="+mn-cs"/>
                  </a:defRPr>
                </a:lvl1pPr>
                <a:lvl2pPr marL="742950" indent="-285750" algn="l" rtl="0" eaLnBrk="1" fontAlgn="base" hangingPunct="1">
                  <a:lnSpc>
                    <a:spcPct val="120000"/>
                  </a:lnSpc>
                  <a:spcBef>
                    <a:spcPct val="35000"/>
                  </a:spcBef>
                  <a:spcAft>
                    <a:spcPct val="0"/>
                  </a:spcAft>
                  <a:buChar char="–"/>
                  <a:defRPr>
                    <a:solidFill>
                      <a:srgbClr val="665546"/>
                    </a:solidFill>
                    <a:latin typeface="+mn-lt"/>
                  </a:defRPr>
                </a:lvl2pPr>
                <a:lvl3pPr marL="1143000" indent="-228600" algn="l" rtl="0" eaLnBrk="1" fontAlgn="base" hangingPunct="1">
                  <a:lnSpc>
                    <a:spcPct val="120000"/>
                  </a:lnSpc>
                  <a:spcBef>
                    <a:spcPct val="35000"/>
                  </a:spcBef>
                  <a:spcAft>
                    <a:spcPct val="0"/>
                  </a:spcAft>
                  <a:buChar char="•"/>
                  <a:defRPr sz="1600">
                    <a:solidFill>
                      <a:srgbClr val="665546"/>
                    </a:solidFill>
                    <a:latin typeface="+mn-lt"/>
                  </a:defRPr>
                </a:lvl3pPr>
                <a:lvl4pPr marL="1600200" indent="-228600" algn="l" rtl="0" eaLnBrk="1" fontAlgn="base" hangingPunct="1">
                  <a:lnSpc>
                    <a:spcPct val="120000"/>
                  </a:lnSpc>
                  <a:spcBef>
                    <a:spcPct val="35000"/>
                  </a:spcBef>
                  <a:spcAft>
                    <a:spcPct val="0"/>
                  </a:spcAft>
                  <a:buChar char="–"/>
                  <a:defRPr sz="1400">
                    <a:solidFill>
                      <a:srgbClr val="665546"/>
                    </a:solidFill>
                    <a:latin typeface="+mn-lt"/>
                  </a:defRPr>
                </a:lvl4pPr>
                <a:lvl5pPr marL="2057400" indent="-228600" algn="l" rtl="0" eaLnBrk="1" fontAlgn="base" hangingPunct="1">
                  <a:lnSpc>
                    <a:spcPct val="120000"/>
                  </a:lnSpc>
                  <a:spcBef>
                    <a:spcPct val="35000"/>
                  </a:spcBef>
                  <a:spcAft>
                    <a:spcPct val="0"/>
                  </a:spcAft>
                  <a:buChar char="»"/>
                  <a:defRPr sz="1200">
                    <a:solidFill>
                      <a:srgbClr val="665546"/>
                    </a:solidFill>
                    <a:latin typeface="+mn-lt"/>
                  </a:defRPr>
                </a:lvl5pPr>
                <a:lvl6pPr marL="2514600" indent="-228600" algn="l" rtl="0" eaLnBrk="1" fontAlgn="base" hangingPunct="1">
                  <a:lnSpc>
                    <a:spcPct val="120000"/>
                  </a:lnSpc>
                  <a:spcBef>
                    <a:spcPct val="35000"/>
                  </a:spcBef>
                  <a:spcAft>
                    <a:spcPct val="0"/>
                  </a:spcAft>
                  <a:buChar char="»"/>
                  <a:defRPr sz="1200">
                    <a:solidFill>
                      <a:srgbClr val="665546"/>
                    </a:solidFill>
                    <a:latin typeface="+mn-lt"/>
                  </a:defRPr>
                </a:lvl6pPr>
                <a:lvl7pPr marL="2971800" indent="-228600" algn="l" rtl="0" eaLnBrk="1" fontAlgn="base" hangingPunct="1">
                  <a:lnSpc>
                    <a:spcPct val="120000"/>
                  </a:lnSpc>
                  <a:spcBef>
                    <a:spcPct val="35000"/>
                  </a:spcBef>
                  <a:spcAft>
                    <a:spcPct val="0"/>
                  </a:spcAft>
                  <a:buChar char="»"/>
                  <a:defRPr sz="1200">
                    <a:solidFill>
                      <a:srgbClr val="665546"/>
                    </a:solidFill>
                    <a:latin typeface="+mn-lt"/>
                  </a:defRPr>
                </a:lvl7pPr>
                <a:lvl8pPr marL="3429000" indent="-228600" algn="l" rtl="0" eaLnBrk="1" fontAlgn="base" hangingPunct="1">
                  <a:lnSpc>
                    <a:spcPct val="120000"/>
                  </a:lnSpc>
                  <a:spcBef>
                    <a:spcPct val="35000"/>
                  </a:spcBef>
                  <a:spcAft>
                    <a:spcPct val="0"/>
                  </a:spcAft>
                  <a:buChar char="»"/>
                  <a:defRPr sz="1200">
                    <a:solidFill>
                      <a:srgbClr val="665546"/>
                    </a:solidFill>
                    <a:latin typeface="+mn-lt"/>
                  </a:defRPr>
                </a:lvl8pPr>
                <a:lvl9pPr marL="3886200" indent="-228600" algn="l" rtl="0" eaLnBrk="1" fontAlgn="base" hangingPunct="1">
                  <a:lnSpc>
                    <a:spcPct val="120000"/>
                  </a:lnSpc>
                  <a:spcBef>
                    <a:spcPct val="35000"/>
                  </a:spcBef>
                  <a:spcAft>
                    <a:spcPct val="0"/>
                  </a:spcAft>
                  <a:buChar char="»"/>
                  <a:defRPr sz="1200">
                    <a:solidFill>
                      <a:srgbClr val="665546"/>
                    </a:solidFill>
                    <a:latin typeface="+mn-lt"/>
                  </a:defRPr>
                </a:lvl9pPr>
              </a:lstStyle>
              <a:p>
                <a:pPr marL="0" indent="0" algn="ctr">
                  <a:buFontTx/>
                  <a:buNone/>
                </a:pPr>
                <a:r>
                  <a:rPr lang="en-US" sz="1600" dirty="0" smtClean="0">
                    <a:solidFill>
                      <a:prstClr val="black"/>
                    </a:solidFill>
                  </a:rPr>
                  <a:t> </a:t>
                </a:r>
                <a14:m>
                  <m:oMath xmlns:m="http://schemas.openxmlformats.org/officeDocument/2006/math">
                    <m:d>
                      <m:dPr>
                        <m:ctrlPr>
                          <a:rPr lang="en-US" i="1" smtClean="0">
                            <a:solidFill>
                              <a:prstClr val="black"/>
                            </a:solidFill>
                            <a:latin typeface="Cambria Math"/>
                          </a:rPr>
                        </m:ctrlPr>
                      </m:dPr>
                      <m:e>
                        <m:eqArr>
                          <m:eqArrPr>
                            <m:ctrlPr>
                              <a:rPr lang="en-US" i="1" smtClean="0">
                                <a:solidFill>
                                  <a:prstClr val="black"/>
                                </a:solidFill>
                                <a:latin typeface="Cambria Math"/>
                              </a:rPr>
                            </m:ctrlPr>
                          </m:eqArrPr>
                          <m:e>
                            <m:r>
                              <m:rPr>
                                <m:nor/>
                              </m:rPr>
                              <a:rPr lang="en-US" b="0" i="0" smtClean="0">
                                <a:solidFill>
                                  <a:prstClr val="black"/>
                                </a:solidFill>
                                <a:latin typeface="Arial" panose="020B0604020202020204" pitchFamily="34" charset="0"/>
                                <a:cs typeface="Arial" panose="020B0604020202020204" pitchFamily="34" charset="0"/>
                              </a:rPr>
                              <m:t>2−</m:t>
                            </m:r>
                            <m:r>
                              <m:rPr>
                                <m:nor/>
                              </m:rPr>
                              <a:rPr lang="en-US" dirty="0">
                                <a:latin typeface="Arial" panose="020B0604020202020204" pitchFamily="34" charset="0"/>
                                <a:cs typeface="Arial" panose="020B0604020202020204" pitchFamily="34" charset="0"/>
                              </a:rPr>
                              <m:t>ƛ</m:t>
                            </m:r>
                            <m:r>
                              <a:rPr lang="en-US" b="0" i="1" dirty="0" smtClean="0">
                                <a:latin typeface="Cambria Math"/>
                              </a:rPr>
                              <m:t>     −4</m:t>
                            </m:r>
                          </m:e>
                          <m:e>
                            <m:r>
                              <m:rPr>
                                <m:nor/>
                              </m:rPr>
                              <a:rPr lang="en-US" b="0" i="0" smtClean="0">
                                <a:solidFill>
                                  <a:prstClr val="black"/>
                                </a:solidFill>
                                <a:latin typeface="Arial" panose="020B0604020202020204" pitchFamily="34" charset="0"/>
                                <a:cs typeface="Arial" panose="020B0604020202020204" pitchFamily="34" charset="0"/>
                              </a:rPr>
                              <m:t>−1     −1− </m:t>
                            </m:r>
                            <m:r>
                              <m:rPr>
                                <m:nor/>
                              </m:rPr>
                              <a:rPr lang="en-US" dirty="0">
                                <a:latin typeface="Arial" panose="020B0604020202020204" pitchFamily="34" charset="0"/>
                                <a:cs typeface="Arial" panose="020B0604020202020204" pitchFamily="34" charset="0"/>
                              </a:rPr>
                              <m:t>ƛ</m:t>
                            </m:r>
                          </m:e>
                        </m:eqArr>
                      </m:e>
                    </m:d>
                    <m:r>
                      <a:rPr lang="en-US" b="0" i="0" dirty="0" smtClean="0">
                        <a:latin typeface="Cambria Math"/>
                      </a:rPr>
                      <m:t>=</m:t>
                    </m:r>
                  </m:oMath>
                </a14:m>
                <a:r>
                  <a:rPr lang="en-IN" dirty="0" smtClean="0">
                    <a:latin typeface="Arial" panose="020B0604020202020204" pitchFamily="34" charset="0"/>
                    <a:cs typeface="Arial" panose="020B0604020202020204" pitchFamily="34" charset="0"/>
                  </a:rPr>
                  <a:t>  ( (</a:t>
                </a:r>
                <a14:m>
                  <m:oMath xmlns:m="http://schemas.openxmlformats.org/officeDocument/2006/math">
                    <m:r>
                      <m:rPr>
                        <m:nor/>
                      </m:rPr>
                      <a:rPr lang="en-US">
                        <a:solidFill>
                          <a:prstClr val="black"/>
                        </a:solidFill>
                        <a:latin typeface="Arial" panose="020B0604020202020204" pitchFamily="34" charset="0"/>
                        <a:cs typeface="Arial" panose="020B0604020202020204" pitchFamily="34" charset="0"/>
                      </a:rPr>
                      <m:t>2−</m:t>
                    </m:r>
                    <m:r>
                      <m:rPr>
                        <m:nor/>
                      </m:rPr>
                      <a:rPr lang="en-US" dirty="0">
                        <a:latin typeface="Arial" panose="020B0604020202020204" pitchFamily="34" charset="0"/>
                        <a:cs typeface="Arial" panose="020B0604020202020204" pitchFamily="34" charset="0"/>
                      </a:rPr>
                      <m:t>ƛ</m:t>
                    </m:r>
                  </m:oMath>
                </a14:m>
                <a:r>
                  <a:rPr lang="en-IN" dirty="0" smtClean="0">
                    <a:latin typeface="Arial" panose="020B0604020202020204" pitchFamily="34" charset="0"/>
                    <a:cs typeface="Arial" panose="020B0604020202020204" pitchFamily="34" charset="0"/>
                  </a:rPr>
                  <a:t>) * (</a:t>
                </a:r>
                <a14:m>
                  <m:oMath xmlns:m="http://schemas.openxmlformats.org/officeDocument/2006/math">
                    <m:r>
                      <m:rPr>
                        <m:nor/>
                      </m:rPr>
                      <a:rPr lang="en-US">
                        <a:solidFill>
                          <a:prstClr val="black"/>
                        </a:solidFill>
                        <a:latin typeface="Arial" panose="020B0604020202020204" pitchFamily="34" charset="0"/>
                        <a:cs typeface="Arial" panose="020B0604020202020204" pitchFamily="34" charset="0"/>
                      </a:rPr>
                      <m:t>1− </m:t>
                    </m:r>
                    <m:r>
                      <m:rPr>
                        <m:nor/>
                      </m:rPr>
                      <a:rPr lang="en-US" dirty="0">
                        <a:latin typeface="Arial" panose="020B0604020202020204" pitchFamily="34" charset="0"/>
                        <a:cs typeface="Arial" panose="020B0604020202020204" pitchFamily="34" charset="0"/>
                      </a:rPr>
                      <m:t>ƛ</m:t>
                    </m:r>
                  </m:oMath>
                </a14:m>
                <a:r>
                  <a:rPr lang="en-IN" dirty="0" smtClean="0">
                    <a:latin typeface="Arial" panose="020B0604020202020204" pitchFamily="34" charset="0"/>
                    <a:cs typeface="Arial" panose="020B0604020202020204" pitchFamily="34" charset="0"/>
                  </a:rPr>
                  <a:t>))-(-4)*(-1))</a:t>
                </a:r>
              </a:p>
            </p:txBody>
          </p:sp>
        </mc:Choice>
        <mc:Fallback xmlns="">
          <p:sp>
            <p:nvSpPr>
              <p:cNvPr id="20" name="Content Placeholder 7"/>
              <p:cNvSpPr txBox="1">
                <a:spLocks noRot="1" noChangeAspect="1" noMove="1" noResize="1" noEditPoints="1" noAdjustHandles="1" noChangeArrowheads="1" noChangeShapeType="1" noTextEdit="1"/>
              </p:cNvSpPr>
              <p:nvPr/>
            </p:nvSpPr>
            <p:spPr bwMode="auto">
              <a:xfrm>
                <a:off x="2925008" y="2667000"/>
                <a:ext cx="4542591" cy="886012"/>
              </a:xfrm>
              <a:prstGeom prst="rect">
                <a:avLst/>
              </a:prstGeom>
              <a:blipFill rotWithShape="1">
                <a:blip r:embed="rId12"/>
                <a:stretch>
                  <a:fillRect/>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723742146"/>
      </p:ext>
    </p:extLst>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962" y="304800"/>
            <a:ext cx="8118038" cy="533400"/>
          </a:xfrm>
        </p:spPr>
        <p:txBody>
          <a:bodyPr>
            <a:noAutofit/>
          </a:bodyPr>
          <a:lstStyle/>
          <a:p>
            <a:r>
              <a:rPr lang="en-US" dirty="0" smtClean="0"/>
              <a:t>Exercise</a:t>
            </a:r>
            <a:endParaRPr lang="en-IN"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19200"/>
            <a:ext cx="7162800" cy="4541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ate Placeholder 5"/>
          <p:cNvSpPr>
            <a:spLocks noGrp="1"/>
          </p:cNvSpPr>
          <p:nvPr>
            <p:ph type="dt" sz="half" idx="10"/>
          </p:nvPr>
        </p:nvSpPr>
        <p:spPr/>
        <p:txBody>
          <a:bodyPr/>
          <a:lstStyle/>
          <a:p>
            <a:fld id="{BC5F278F-5834-4B52-84DA-8BE1E93B90BD}" type="datetime1">
              <a:rPr lang="en-US" smtClean="0"/>
              <a:t>1/12/2017</a:t>
            </a:fld>
            <a:endParaRPr lang="en-US" dirty="0"/>
          </a:p>
        </p:txBody>
      </p:sp>
    </p:spTree>
    <p:extLst>
      <p:ext uri="{BB962C8B-B14F-4D97-AF65-F5344CB8AC3E}">
        <p14:creationId xmlns:p14="http://schemas.microsoft.com/office/powerpoint/2010/main" val="3159974152"/>
      </p:ext>
    </p:extLst>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727" y="304800"/>
            <a:ext cx="8483273" cy="1098550"/>
          </a:xfrm>
        </p:spPr>
        <p:txBody>
          <a:bodyPr>
            <a:normAutofit/>
          </a:bodyPr>
          <a:lstStyle/>
          <a:p>
            <a:r>
              <a:rPr lang="en-US" dirty="0" smtClean="0"/>
              <a:t>Principal Component Analysis</a:t>
            </a:r>
            <a:endParaRPr lang="en-IN" dirty="0"/>
          </a:p>
        </p:txBody>
      </p:sp>
      <p:sp>
        <p:nvSpPr>
          <p:cNvPr id="3" name="Content Placeholder 2"/>
          <p:cNvSpPr>
            <a:spLocks noGrp="1"/>
          </p:cNvSpPr>
          <p:nvPr>
            <p:ph idx="1"/>
          </p:nvPr>
        </p:nvSpPr>
        <p:spPr>
          <a:xfrm>
            <a:off x="838200" y="1295400"/>
            <a:ext cx="7819697" cy="4900612"/>
          </a:xfrm>
        </p:spPr>
        <p:txBody>
          <a:bodyPr>
            <a:normAutofit/>
          </a:bodyPr>
          <a:lstStyle/>
          <a:p>
            <a:pPr marL="0" indent="0">
              <a:lnSpc>
                <a:spcPct val="150000"/>
              </a:lnSpc>
              <a:buNone/>
            </a:pPr>
            <a:r>
              <a:rPr lang="en-IN" sz="1800" dirty="0"/>
              <a:t>It is a </a:t>
            </a:r>
            <a:r>
              <a:rPr lang="en-IN" sz="1800" dirty="0" smtClean="0"/>
              <a:t>way of </a:t>
            </a:r>
            <a:r>
              <a:rPr lang="en-IN" sz="1800" dirty="0"/>
              <a:t>identifying patterns in data, and expressing the data in such a way as to </a:t>
            </a:r>
            <a:r>
              <a:rPr lang="en-IN" sz="1800" dirty="0" smtClean="0"/>
              <a:t>highlight their </a:t>
            </a:r>
            <a:r>
              <a:rPr lang="en-IN" sz="1800" dirty="0"/>
              <a:t>similarities and differences. Since patterns in data can be hard to find in data </a:t>
            </a:r>
            <a:r>
              <a:rPr lang="en-IN" sz="1800" dirty="0" smtClean="0"/>
              <a:t>of high </a:t>
            </a:r>
            <a:r>
              <a:rPr lang="en-IN" sz="1800" dirty="0"/>
              <a:t>dimension, where the luxury of graphical representation is not </a:t>
            </a:r>
            <a:r>
              <a:rPr lang="en-IN" sz="1800" dirty="0" smtClean="0"/>
              <a:t>available.</a:t>
            </a:r>
          </a:p>
          <a:p>
            <a:pPr marL="0" indent="0">
              <a:lnSpc>
                <a:spcPct val="150000"/>
              </a:lnSpc>
              <a:buNone/>
            </a:pPr>
            <a:endParaRPr lang="en-IN" sz="1800" dirty="0" smtClean="0"/>
          </a:p>
          <a:p>
            <a:pPr marL="0" indent="0">
              <a:lnSpc>
                <a:spcPct val="150000"/>
              </a:lnSpc>
              <a:buNone/>
            </a:pPr>
            <a:r>
              <a:rPr lang="en-IN" sz="1800" dirty="0"/>
              <a:t>The other main advantage of PCA is that once you have found these patterns in </a:t>
            </a:r>
            <a:r>
              <a:rPr lang="en-IN" sz="1800" dirty="0" smtClean="0"/>
              <a:t>the data</a:t>
            </a:r>
            <a:r>
              <a:rPr lang="en-IN" sz="1800" dirty="0"/>
              <a:t>, </a:t>
            </a:r>
            <a:r>
              <a:rPr lang="en-IN" sz="1800" dirty="0" smtClean="0"/>
              <a:t>you can  </a:t>
            </a:r>
            <a:r>
              <a:rPr lang="en-IN" sz="1800" dirty="0"/>
              <a:t>compress the data, </a:t>
            </a:r>
            <a:r>
              <a:rPr lang="en-IN" sz="1800" dirty="0" err="1"/>
              <a:t>ie</a:t>
            </a:r>
            <a:r>
              <a:rPr lang="en-IN" sz="1800" dirty="0"/>
              <a:t>. by reducing the number of dimensions, </a:t>
            </a:r>
            <a:r>
              <a:rPr lang="en-IN" sz="1800" dirty="0" smtClean="0"/>
              <a:t>without much </a:t>
            </a:r>
            <a:r>
              <a:rPr lang="en-IN" sz="1800" dirty="0"/>
              <a:t>loss of information. This technique used in image </a:t>
            </a:r>
            <a:r>
              <a:rPr lang="en-IN" sz="1800" dirty="0" smtClean="0"/>
              <a:t>compression, </a:t>
            </a:r>
            <a:r>
              <a:rPr lang="en-IN" sz="1800" dirty="0"/>
              <a:t>PCA </a:t>
            </a:r>
            <a:r>
              <a:rPr lang="en-IN" sz="1800" dirty="0" smtClean="0"/>
              <a:t>is a </a:t>
            </a:r>
            <a:r>
              <a:rPr lang="en-IN" sz="1800" dirty="0"/>
              <a:t>powerful tool for analysing data.</a:t>
            </a:r>
          </a:p>
        </p:txBody>
      </p:sp>
      <p:sp>
        <p:nvSpPr>
          <p:cNvPr id="6" name="Date Placeholder 5"/>
          <p:cNvSpPr>
            <a:spLocks noGrp="1"/>
          </p:cNvSpPr>
          <p:nvPr>
            <p:ph type="dt" sz="half" idx="10"/>
          </p:nvPr>
        </p:nvSpPr>
        <p:spPr/>
        <p:txBody>
          <a:bodyPr/>
          <a:lstStyle/>
          <a:p>
            <a:fld id="{8967BD80-C835-4E5E-8F5C-7F53AC5CA70D}" type="datetime1">
              <a:rPr lang="en-US" smtClean="0"/>
              <a:t>1/12/2017</a:t>
            </a:fld>
            <a:endParaRPr lang="en-US" dirty="0"/>
          </a:p>
        </p:txBody>
      </p:sp>
    </p:spTree>
    <p:extLst>
      <p:ext uri="{BB962C8B-B14F-4D97-AF65-F5344CB8AC3E}">
        <p14:creationId xmlns:p14="http://schemas.microsoft.com/office/powerpoint/2010/main" val="2290823470"/>
      </p:ext>
    </p:extLst>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8530568" cy="657225"/>
          </a:xfrm>
        </p:spPr>
        <p:txBody>
          <a:bodyPr/>
          <a:lstStyle/>
          <a:p>
            <a:r>
              <a:rPr lang="en-US" dirty="0" smtClean="0"/>
              <a:t>Principle Component Analysis-</a:t>
            </a:r>
            <a:endParaRPr lang="en-IN" dirty="0"/>
          </a:p>
        </p:txBody>
      </p:sp>
      <p:sp>
        <p:nvSpPr>
          <p:cNvPr id="3" name="Content Placeholder 2"/>
          <p:cNvSpPr>
            <a:spLocks noGrp="1"/>
          </p:cNvSpPr>
          <p:nvPr>
            <p:ph idx="1"/>
          </p:nvPr>
        </p:nvSpPr>
        <p:spPr>
          <a:xfrm>
            <a:off x="990600" y="1371600"/>
            <a:ext cx="7654268" cy="3048000"/>
          </a:xfrm>
        </p:spPr>
        <p:txBody>
          <a:bodyPr>
            <a:normAutofit/>
          </a:bodyPr>
          <a:lstStyle/>
          <a:p>
            <a:pPr algn="just">
              <a:lnSpc>
                <a:spcPct val="150000"/>
              </a:lnSpc>
            </a:pPr>
            <a:r>
              <a:rPr lang="en-IN" dirty="0" smtClean="0"/>
              <a:t>Introduction </a:t>
            </a:r>
            <a:r>
              <a:rPr lang="en-IN" dirty="0"/>
              <a:t>to mathematical concepts that will be used in </a:t>
            </a:r>
            <a:r>
              <a:rPr lang="en-IN" dirty="0" smtClean="0"/>
              <a:t>PCA and SVD. </a:t>
            </a:r>
            <a:r>
              <a:rPr lang="en-IN" dirty="0"/>
              <a:t>It covers standard deviation, covariance, eigenvectors and </a:t>
            </a:r>
            <a:r>
              <a:rPr lang="en-IN" dirty="0" smtClean="0"/>
              <a:t>eigenvalues, matrix diagonalization.</a:t>
            </a:r>
          </a:p>
          <a:p>
            <a:pPr algn="just">
              <a:lnSpc>
                <a:spcPct val="150000"/>
              </a:lnSpc>
            </a:pPr>
            <a:endParaRPr lang="en-IN" dirty="0" smtClean="0"/>
          </a:p>
          <a:p>
            <a:pPr algn="just">
              <a:lnSpc>
                <a:spcPct val="150000"/>
              </a:lnSpc>
            </a:pPr>
            <a:r>
              <a:rPr lang="en-IN" dirty="0" smtClean="0"/>
              <a:t>Understanding </a:t>
            </a:r>
            <a:r>
              <a:rPr lang="en-IN" dirty="0"/>
              <a:t>of Principal </a:t>
            </a:r>
            <a:r>
              <a:rPr lang="en-IN" dirty="0" smtClean="0"/>
              <a:t>Components Analysis </a:t>
            </a:r>
            <a:r>
              <a:rPr lang="en-IN" dirty="0"/>
              <a:t>(PCA</a:t>
            </a:r>
            <a:r>
              <a:rPr lang="en-IN" dirty="0" smtClean="0"/>
              <a:t>)/SVD</a:t>
            </a:r>
          </a:p>
          <a:p>
            <a:pPr marL="0" indent="0" algn="just">
              <a:lnSpc>
                <a:spcPct val="150000"/>
              </a:lnSpc>
              <a:buNone/>
            </a:pPr>
            <a:r>
              <a:rPr lang="en-IN" dirty="0" smtClean="0"/>
              <a:t>  </a:t>
            </a:r>
          </a:p>
          <a:p>
            <a:pPr algn="just">
              <a:lnSpc>
                <a:spcPct val="150000"/>
              </a:lnSpc>
            </a:pPr>
            <a:r>
              <a:rPr lang="en-US" dirty="0" smtClean="0"/>
              <a:t>Applications/Usage of both the techniques.</a:t>
            </a:r>
            <a:endParaRPr lang="en-IN" dirty="0" smtClean="0"/>
          </a:p>
          <a:p>
            <a:pPr algn="just">
              <a:lnSpc>
                <a:spcPct val="150000"/>
              </a:lnSpc>
            </a:pPr>
            <a:endParaRPr lang="en-IN" dirty="0" smtClean="0"/>
          </a:p>
        </p:txBody>
      </p:sp>
      <p:sp>
        <p:nvSpPr>
          <p:cNvPr id="6" name="Date Placeholder 5"/>
          <p:cNvSpPr>
            <a:spLocks noGrp="1"/>
          </p:cNvSpPr>
          <p:nvPr>
            <p:ph type="dt" sz="half" idx="10"/>
          </p:nvPr>
        </p:nvSpPr>
        <p:spPr/>
        <p:txBody>
          <a:bodyPr/>
          <a:lstStyle/>
          <a:p>
            <a:fld id="{408AB12A-B57C-4176-8263-D082873A1512}" type="datetime1">
              <a:rPr lang="en-US" smtClean="0"/>
              <a:t>1/12/2017</a:t>
            </a:fld>
            <a:endParaRPr lang="en-US" dirty="0"/>
          </a:p>
        </p:txBody>
      </p:sp>
    </p:spTree>
    <p:extLst>
      <p:ext uri="{BB962C8B-B14F-4D97-AF65-F5344CB8AC3E}">
        <p14:creationId xmlns:p14="http://schemas.microsoft.com/office/powerpoint/2010/main" val="2762863449"/>
      </p:ext>
    </p:extLst>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Process Steps for PCA</a:t>
            </a:r>
            <a:endParaRPr lang="en-IN" dirty="0"/>
          </a:p>
        </p:txBody>
      </p:sp>
      <p:sp>
        <p:nvSpPr>
          <p:cNvPr id="3" name="Content Placeholder 2"/>
          <p:cNvSpPr>
            <a:spLocks noGrp="1"/>
          </p:cNvSpPr>
          <p:nvPr>
            <p:ph idx="1"/>
          </p:nvPr>
        </p:nvSpPr>
        <p:spPr>
          <a:xfrm>
            <a:off x="914400" y="1524000"/>
            <a:ext cx="8077200" cy="3429000"/>
          </a:xfrm>
        </p:spPr>
        <p:txBody>
          <a:bodyPr/>
          <a:lstStyle/>
          <a:p>
            <a:pPr>
              <a:lnSpc>
                <a:spcPct val="200000"/>
              </a:lnSpc>
            </a:pPr>
            <a:r>
              <a:rPr lang="en-IN" b="1" dirty="0"/>
              <a:t>Step 1: Get some </a:t>
            </a:r>
            <a:r>
              <a:rPr lang="en-IN" b="1" dirty="0" smtClean="0"/>
              <a:t>data</a:t>
            </a:r>
          </a:p>
          <a:p>
            <a:pPr>
              <a:lnSpc>
                <a:spcPct val="200000"/>
              </a:lnSpc>
            </a:pPr>
            <a:r>
              <a:rPr lang="en-IN" b="1" dirty="0"/>
              <a:t>Step 2: Subtract the </a:t>
            </a:r>
            <a:r>
              <a:rPr lang="en-IN" b="1" dirty="0" smtClean="0"/>
              <a:t>mean</a:t>
            </a:r>
          </a:p>
          <a:p>
            <a:pPr>
              <a:lnSpc>
                <a:spcPct val="200000"/>
              </a:lnSpc>
            </a:pPr>
            <a:r>
              <a:rPr lang="en-IN" b="1" dirty="0"/>
              <a:t>Step 3: Calculate the covariance </a:t>
            </a:r>
            <a:r>
              <a:rPr lang="en-IN" b="1" dirty="0" smtClean="0"/>
              <a:t>matrix</a:t>
            </a:r>
          </a:p>
          <a:p>
            <a:pPr>
              <a:lnSpc>
                <a:spcPct val="200000"/>
              </a:lnSpc>
            </a:pPr>
            <a:r>
              <a:rPr lang="en-IN" b="1" dirty="0"/>
              <a:t>Step 4: Calculate the eigenvectors and eigenvalues of the </a:t>
            </a:r>
            <a:r>
              <a:rPr lang="en-IN" b="1" dirty="0" smtClean="0"/>
              <a:t>covariance matrix</a:t>
            </a:r>
          </a:p>
          <a:p>
            <a:pPr>
              <a:lnSpc>
                <a:spcPct val="200000"/>
              </a:lnSpc>
            </a:pPr>
            <a:r>
              <a:rPr lang="en-IN" b="1" dirty="0" smtClean="0"/>
              <a:t>Step </a:t>
            </a:r>
            <a:r>
              <a:rPr lang="en-IN" b="1" dirty="0"/>
              <a:t>5: Choosing components and forming a feature </a:t>
            </a:r>
            <a:r>
              <a:rPr lang="en-IN" b="1" dirty="0" smtClean="0"/>
              <a:t>vector</a:t>
            </a:r>
          </a:p>
          <a:p>
            <a:pPr>
              <a:lnSpc>
                <a:spcPct val="200000"/>
              </a:lnSpc>
            </a:pPr>
            <a:r>
              <a:rPr lang="en-IN" b="1" dirty="0"/>
              <a:t>Step </a:t>
            </a:r>
            <a:r>
              <a:rPr lang="en-IN" b="1" dirty="0" smtClean="0"/>
              <a:t>6: </a:t>
            </a:r>
            <a:r>
              <a:rPr lang="en-IN" b="1" dirty="0"/>
              <a:t>Deriving the new data set</a:t>
            </a:r>
            <a:endParaRPr lang="en-IN" dirty="0"/>
          </a:p>
        </p:txBody>
      </p:sp>
      <p:sp>
        <p:nvSpPr>
          <p:cNvPr id="6" name="Date Placeholder 5"/>
          <p:cNvSpPr>
            <a:spLocks noGrp="1"/>
          </p:cNvSpPr>
          <p:nvPr>
            <p:ph type="dt" sz="half" idx="10"/>
          </p:nvPr>
        </p:nvSpPr>
        <p:spPr/>
        <p:txBody>
          <a:bodyPr/>
          <a:lstStyle/>
          <a:p>
            <a:fld id="{D13B3090-BD40-4062-9322-9714051CFD60}" type="datetime1">
              <a:rPr lang="en-US" smtClean="0"/>
              <a:t>1/12/2017</a:t>
            </a:fld>
            <a:endParaRPr lang="en-US" dirty="0"/>
          </a:p>
        </p:txBody>
      </p:sp>
    </p:spTree>
    <p:extLst>
      <p:ext uri="{BB962C8B-B14F-4D97-AF65-F5344CB8AC3E}">
        <p14:creationId xmlns:p14="http://schemas.microsoft.com/office/powerpoint/2010/main" val="3195063599"/>
      </p:ext>
    </p:extLst>
  </p:cSld>
  <p:clrMapOvr>
    <a:masterClrMapping/>
  </p:clrMapOvr>
  <p:transition spd="slow">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32" y="304800"/>
            <a:ext cx="8578568" cy="578069"/>
          </a:xfrm>
        </p:spPr>
        <p:txBody>
          <a:bodyPr>
            <a:noAutofit/>
          </a:bodyPr>
          <a:lstStyle/>
          <a:p>
            <a:r>
              <a:rPr lang="en-US" dirty="0" smtClean="0"/>
              <a:t>Example</a:t>
            </a:r>
            <a:endParaRPr lang="en-IN" dirty="0"/>
          </a:p>
        </p:txBody>
      </p:sp>
      <p:pic>
        <p:nvPicPr>
          <p:cNvPr id="4098"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3048000" y="1981200"/>
            <a:ext cx="3710903"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9" name="Table 8"/>
          <p:cNvGraphicFramePr>
            <a:graphicFrameLocks noGrp="1"/>
          </p:cNvGraphicFramePr>
          <p:nvPr>
            <p:extLst>
              <p:ext uri="{D42A27DB-BD31-4B8C-83A1-F6EECF244321}">
                <p14:modId xmlns:p14="http://schemas.microsoft.com/office/powerpoint/2010/main" val="1641638859"/>
              </p:ext>
            </p:extLst>
          </p:nvPr>
        </p:nvGraphicFramePr>
        <p:xfrm>
          <a:off x="7094482" y="1824120"/>
          <a:ext cx="1553286" cy="3331207"/>
        </p:xfrm>
        <a:graphic>
          <a:graphicData uri="http://schemas.openxmlformats.org/drawingml/2006/table">
            <a:tbl>
              <a:tblPr/>
              <a:tblGrid>
                <a:gridCol w="776643"/>
                <a:gridCol w="776643"/>
              </a:tblGrid>
              <a:tr h="302837">
                <a:tc>
                  <a:txBody>
                    <a:bodyPr/>
                    <a:lstStyle/>
                    <a:p>
                      <a:pPr algn="r" fontAlgn="b"/>
                      <a:r>
                        <a:rPr lang="en-IN" sz="1600" b="1" i="0" u="none" strike="noStrike" dirty="0">
                          <a:solidFill>
                            <a:srgbClr val="000000"/>
                          </a:solidFill>
                          <a:effectLst/>
                          <a:latin typeface="Calibri"/>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1" i="0" u="none" strike="noStrike">
                          <a:solidFill>
                            <a:srgbClr val="000000"/>
                          </a:solidFill>
                          <a:effectLst/>
                          <a:latin typeface="Calibri"/>
                        </a:rPr>
                        <a: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2837">
                <a:tc>
                  <a:txBody>
                    <a:bodyPr/>
                    <a:lstStyle/>
                    <a:p>
                      <a:pPr algn="r" fontAlgn="b"/>
                      <a:r>
                        <a:rPr lang="en-IN" sz="1600" b="0" i="0" u="none" strike="noStrike" dirty="0">
                          <a:solidFill>
                            <a:srgbClr val="000000"/>
                          </a:solidFill>
                          <a:effectLst/>
                          <a:latin typeface="Calibri"/>
                        </a:rPr>
                        <a:t>0.69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a:solidFill>
                            <a:srgbClr val="000000"/>
                          </a:solidFill>
                          <a:effectLst/>
                          <a:latin typeface="Calibri"/>
                        </a:rPr>
                        <a:t>0.49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2837">
                <a:tc>
                  <a:txBody>
                    <a:bodyPr/>
                    <a:lstStyle/>
                    <a:p>
                      <a:pPr algn="r" fontAlgn="b"/>
                      <a:r>
                        <a:rPr lang="en-IN" sz="1600" b="0" i="0" u="none" strike="noStrike" dirty="0">
                          <a:solidFill>
                            <a:srgbClr val="000000"/>
                          </a:solidFill>
                          <a:effectLst/>
                          <a:latin typeface="Calibri"/>
                        </a:rPr>
                        <a:t>-1.31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a:solidFill>
                            <a:srgbClr val="000000"/>
                          </a:solidFill>
                          <a:effectLst/>
                          <a:latin typeface="Calibri"/>
                        </a:rPr>
                        <a:t>-1.21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2837">
                <a:tc>
                  <a:txBody>
                    <a:bodyPr/>
                    <a:lstStyle/>
                    <a:p>
                      <a:pPr algn="r" fontAlgn="b"/>
                      <a:r>
                        <a:rPr lang="en-IN" sz="1600" b="0" i="0" u="none" strike="noStrike" dirty="0">
                          <a:solidFill>
                            <a:srgbClr val="000000"/>
                          </a:solidFill>
                          <a:effectLst/>
                          <a:latin typeface="Calibri"/>
                        </a:rPr>
                        <a:t>0.39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a:solidFill>
                            <a:srgbClr val="000000"/>
                          </a:solidFill>
                          <a:effectLst/>
                          <a:latin typeface="Calibri"/>
                        </a:rPr>
                        <a:t>0.99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2837">
                <a:tc>
                  <a:txBody>
                    <a:bodyPr/>
                    <a:lstStyle/>
                    <a:p>
                      <a:pPr algn="r" fontAlgn="b"/>
                      <a:r>
                        <a:rPr lang="en-IN" sz="1600" b="0" i="0" u="none" strike="noStrike" dirty="0">
                          <a:solidFill>
                            <a:srgbClr val="000000"/>
                          </a:solidFill>
                          <a:effectLst/>
                          <a:latin typeface="Calibri"/>
                        </a:rPr>
                        <a:t>0.09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a:solidFill>
                            <a:srgbClr val="000000"/>
                          </a:solidFill>
                          <a:effectLst/>
                          <a:latin typeface="Calibri"/>
                        </a:rPr>
                        <a:t>0.29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2837">
                <a:tc>
                  <a:txBody>
                    <a:bodyPr/>
                    <a:lstStyle/>
                    <a:p>
                      <a:pPr algn="r" fontAlgn="b"/>
                      <a:r>
                        <a:rPr lang="en-IN" sz="1600" b="0" i="0" u="none" strike="noStrike" dirty="0">
                          <a:solidFill>
                            <a:srgbClr val="000000"/>
                          </a:solidFill>
                          <a:effectLst/>
                          <a:latin typeface="Calibri"/>
                        </a:rPr>
                        <a:t>1.29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a:solidFill>
                            <a:srgbClr val="000000"/>
                          </a:solidFill>
                          <a:effectLst/>
                          <a:latin typeface="Calibri"/>
                        </a:rPr>
                        <a:t>1.09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2837">
                <a:tc>
                  <a:txBody>
                    <a:bodyPr/>
                    <a:lstStyle/>
                    <a:p>
                      <a:pPr algn="r" fontAlgn="b"/>
                      <a:r>
                        <a:rPr lang="en-IN" sz="1600" b="0" i="0" u="none" strike="noStrike" dirty="0">
                          <a:solidFill>
                            <a:srgbClr val="000000"/>
                          </a:solidFill>
                          <a:effectLst/>
                          <a:latin typeface="Calibri"/>
                        </a:rPr>
                        <a:t>0.49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a:solidFill>
                            <a:srgbClr val="000000"/>
                          </a:solidFill>
                          <a:effectLst/>
                          <a:latin typeface="Calibri"/>
                        </a:rPr>
                        <a:t>0.79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2837">
                <a:tc>
                  <a:txBody>
                    <a:bodyPr/>
                    <a:lstStyle/>
                    <a:p>
                      <a:pPr algn="r" fontAlgn="b"/>
                      <a:r>
                        <a:rPr lang="en-IN" sz="1600" b="0" i="0" u="none" strike="noStrike" dirty="0">
                          <a:solidFill>
                            <a:srgbClr val="000000"/>
                          </a:solidFill>
                          <a:effectLst/>
                          <a:latin typeface="Calibri"/>
                        </a:rPr>
                        <a:t>0.19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a:solidFill>
                            <a:srgbClr val="000000"/>
                          </a:solidFill>
                          <a:effectLst/>
                          <a:latin typeface="Calibri"/>
                        </a:rPr>
                        <a:t>-0.31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2837">
                <a:tc>
                  <a:txBody>
                    <a:bodyPr/>
                    <a:lstStyle/>
                    <a:p>
                      <a:pPr algn="r" fontAlgn="b"/>
                      <a:r>
                        <a:rPr lang="en-IN" sz="1600" b="0" i="0" u="none" strike="noStrike" dirty="0">
                          <a:solidFill>
                            <a:srgbClr val="000000"/>
                          </a:solidFill>
                          <a:effectLst/>
                          <a:latin typeface="Calibri"/>
                        </a:rPr>
                        <a:t>-0.81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a:solidFill>
                            <a:srgbClr val="000000"/>
                          </a:solidFill>
                          <a:effectLst/>
                          <a:latin typeface="Calibri"/>
                        </a:rPr>
                        <a:t>-0.81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2837">
                <a:tc>
                  <a:txBody>
                    <a:bodyPr/>
                    <a:lstStyle/>
                    <a:p>
                      <a:pPr algn="r" fontAlgn="b"/>
                      <a:r>
                        <a:rPr lang="en-IN" sz="1600" b="0" i="0" u="none" strike="noStrike" dirty="0">
                          <a:solidFill>
                            <a:srgbClr val="000000"/>
                          </a:solidFill>
                          <a:effectLst/>
                          <a:latin typeface="Calibri"/>
                        </a:rPr>
                        <a:t>-0.31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dirty="0">
                          <a:solidFill>
                            <a:srgbClr val="000000"/>
                          </a:solidFill>
                          <a:effectLst/>
                          <a:latin typeface="Calibri"/>
                        </a:rPr>
                        <a:t>-0.31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2837">
                <a:tc>
                  <a:txBody>
                    <a:bodyPr/>
                    <a:lstStyle/>
                    <a:p>
                      <a:pPr algn="r" fontAlgn="b"/>
                      <a:r>
                        <a:rPr lang="en-IN" sz="1600" b="0" i="0" u="none" strike="noStrike">
                          <a:solidFill>
                            <a:srgbClr val="000000"/>
                          </a:solidFill>
                          <a:effectLst/>
                          <a:latin typeface="Calibri"/>
                        </a:rPr>
                        <a:t>-0.71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dirty="0">
                          <a:solidFill>
                            <a:srgbClr val="000000"/>
                          </a:solidFill>
                          <a:effectLst/>
                          <a:latin typeface="Calibri"/>
                        </a:rPr>
                        <a:t>-1.01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0" name="TextBox 9"/>
          <p:cNvSpPr txBox="1"/>
          <p:nvPr/>
        </p:nvSpPr>
        <p:spPr>
          <a:xfrm>
            <a:off x="1275364" y="5285968"/>
            <a:ext cx="1024759" cy="369332"/>
          </a:xfrm>
          <a:prstGeom prst="rect">
            <a:avLst/>
          </a:prstGeom>
          <a:noFill/>
        </p:spPr>
        <p:txBody>
          <a:bodyPr wrap="square" rtlCol="0">
            <a:spAutoFit/>
          </a:bodyPr>
          <a:lstStyle/>
          <a:p>
            <a:r>
              <a:rPr lang="en-US" dirty="0" smtClean="0"/>
              <a:t>Data</a:t>
            </a:r>
            <a:endParaRPr lang="en-IN" dirty="0"/>
          </a:p>
        </p:txBody>
      </p:sp>
      <p:sp>
        <p:nvSpPr>
          <p:cNvPr id="12" name="TextBox 11"/>
          <p:cNvSpPr txBox="1"/>
          <p:nvPr/>
        </p:nvSpPr>
        <p:spPr>
          <a:xfrm>
            <a:off x="7141779" y="5285968"/>
            <a:ext cx="1655379" cy="369332"/>
          </a:xfrm>
          <a:prstGeom prst="rect">
            <a:avLst/>
          </a:prstGeom>
          <a:noFill/>
        </p:spPr>
        <p:txBody>
          <a:bodyPr wrap="square" rtlCol="0">
            <a:spAutoFit/>
          </a:bodyPr>
          <a:lstStyle/>
          <a:p>
            <a:r>
              <a:rPr lang="en-US" dirty="0" smtClean="0"/>
              <a:t>Data Adjusted</a:t>
            </a:r>
            <a:endParaRPr lang="en-IN" dirty="0"/>
          </a:p>
        </p:txBody>
      </p:sp>
      <p:graphicFrame>
        <p:nvGraphicFramePr>
          <p:cNvPr id="11" name="Table 10"/>
          <p:cNvGraphicFramePr>
            <a:graphicFrameLocks noGrp="1"/>
          </p:cNvGraphicFramePr>
          <p:nvPr>
            <p:extLst>
              <p:ext uri="{D42A27DB-BD31-4B8C-83A1-F6EECF244321}">
                <p14:modId xmlns:p14="http://schemas.microsoft.com/office/powerpoint/2010/main" val="1172436040"/>
              </p:ext>
            </p:extLst>
          </p:nvPr>
        </p:nvGraphicFramePr>
        <p:xfrm>
          <a:off x="882869" y="1828800"/>
          <a:ext cx="1828800" cy="3300336"/>
        </p:xfrm>
        <a:graphic>
          <a:graphicData uri="http://schemas.openxmlformats.org/drawingml/2006/table">
            <a:tbl>
              <a:tblPr/>
              <a:tblGrid>
                <a:gridCol w="609600"/>
                <a:gridCol w="609600"/>
                <a:gridCol w="609600"/>
              </a:tblGrid>
              <a:tr h="275028">
                <a:tc>
                  <a:txBody>
                    <a:bodyPr/>
                    <a:lstStyle/>
                    <a:p>
                      <a:pPr algn="l" fontAlgn="b"/>
                      <a:r>
                        <a:rPr lang="en-IN" sz="16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1" i="0" u="none" strike="noStrike" dirty="0">
                          <a:solidFill>
                            <a:srgbClr val="000000"/>
                          </a:solidFill>
                          <a:effectLst/>
                          <a:latin typeface="Calibri"/>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1" i="0" u="none" strike="noStrike" dirty="0">
                          <a:solidFill>
                            <a:srgbClr val="000000"/>
                          </a:solidFill>
                          <a:effectLst/>
                          <a:latin typeface="Calibri"/>
                        </a:rPr>
                        <a: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5028">
                <a:tc>
                  <a:txBody>
                    <a:bodyPr/>
                    <a:lstStyle/>
                    <a:p>
                      <a:pPr algn="l" fontAlgn="b"/>
                      <a:r>
                        <a:rPr lang="en-IN" sz="16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a:solidFill>
                            <a:srgbClr val="000000"/>
                          </a:solidFill>
                          <a:effectLst/>
                          <a:latin typeface="Calibri"/>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dirty="0">
                          <a:solidFill>
                            <a:srgbClr val="000000"/>
                          </a:solidFill>
                          <a:effectLst/>
                          <a:latin typeface="Calibri"/>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5028">
                <a:tc>
                  <a:txBody>
                    <a:bodyPr/>
                    <a:lstStyle/>
                    <a:p>
                      <a:pPr algn="l" fontAlgn="b"/>
                      <a:r>
                        <a:rPr lang="en-IN" sz="16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a:solidFill>
                            <a:srgbClr val="000000"/>
                          </a:solidFill>
                          <a:effectLst/>
                          <a:latin typeface="Calibri"/>
                        </a:rPr>
                        <a:t>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dirty="0">
                          <a:solidFill>
                            <a:srgbClr val="000000"/>
                          </a:solidFill>
                          <a:effectLst/>
                          <a:latin typeface="Calibri"/>
                        </a:rPr>
                        <a:t>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5028">
                <a:tc>
                  <a:txBody>
                    <a:bodyPr/>
                    <a:lstStyle/>
                    <a:p>
                      <a:pPr algn="l" fontAlgn="b"/>
                      <a:r>
                        <a:rPr lang="en-IN" sz="16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a:solidFill>
                            <a:srgbClr val="000000"/>
                          </a:solidFill>
                          <a:effectLst/>
                          <a:latin typeface="Calibri"/>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dirty="0">
                          <a:solidFill>
                            <a:srgbClr val="000000"/>
                          </a:solidFill>
                          <a:effectLst/>
                          <a:latin typeface="Calibri"/>
                        </a:rPr>
                        <a:t>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5028">
                <a:tc>
                  <a:txBody>
                    <a:bodyPr/>
                    <a:lstStyle/>
                    <a:p>
                      <a:pPr algn="l" fontAlgn="b"/>
                      <a:r>
                        <a:rPr lang="en-IN" sz="16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a:solidFill>
                            <a:srgbClr val="000000"/>
                          </a:solidFill>
                          <a:effectLst/>
                          <a:latin typeface="Calibri"/>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dirty="0">
                          <a:solidFill>
                            <a:srgbClr val="000000"/>
                          </a:solidFill>
                          <a:effectLst/>
                          <a:latin typeface="Calibri"/>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5028">
                <a:tc>
                  <a:txBody>
                    <a:bodyPr/>
                    <a:lstStyle/>
                    <a:p>
                      <a:pPr algn="l" fontAlgn="b"/>
                      <a:r>
                        <a:rPr lang="en-IN" sz="16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a:solidFill>
                            <a:srgbClr val="000000"/>
                          </a:solidFill>
                          <a:effectLst/>
                          <a:latin typeface="Calibri"/>
                        </a:rPr>
                        <a:t>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dirty="0">
                          <a:solidFill>
                            <a:srgbClr val="000000"/>
                          </a:solidFill>
                          <a:effectLst/>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5028">
                <a:tc>
                  <a:txBody>
                    <a:bodyPr/>
                    <a:lstStyle/>
                    <a:p>
                      <a:pPr algn="l" fontAlgn="b"/>
                      <a:r>
                        <a:rPr lang="en-IN" sz="16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a:solidFill>
                            <a:srgbClr val="000000"/>
                          </a:solidFill>
                          <a:effectLst/>
                          <a:latin typeface="Calibri"/>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dirty="0">
                          <a:solidFill>
                            <a:srgbClr val="000000"/>
                          </a:solidFill>
                          <a:effectLst/>
                          <a:latin typeface="Calibri"/>
                        </a:rPr>
                        <a:t>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5028">
                <a:tc>
                  <a:txBody>
                    <a:bodyPr/>
                    <a:lstStyle/>
                    <a:p>
                      <a:pPr algn="l" fontAlgn="b"/>
                      <a:r>
                        <a:rPr lang="en-IN" sz="16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dirty="0">
                          <a:solidFill>
                            <a:srgbClr val="000000"/>
                          </a:solidFill>
                          <a:effectLst/>
                          <a:latin typeface="Calibri"/>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5028">
                <a:tc>
                  <a:txBody>
                    <a:bodyPr/>
                    <a:lstStyle/>
                    <a:p>
                      <a:pPr algn="l" fontAlgn="b"/>
                      <a:r>
                        <a:rPr lang="en-IN" sz="16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dirty="0">
                          <a:solidFill>
                            <a:srgbClr val="000000"/>
                          </a:solidFill>
                          <a:effectLst/>
                          <a:latin typeface="Calibri"/>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5028">
                <a:tc>
                  <a:txBody>
                    <a:bodyPr/>
                    <a:lstStyle/>
                    <a:p>
                      <a:pPr algn="l" fontAlgn="b"/>
                      <a:r>
                        <a:rPr lang="en-IN" sz="16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a:solidFill>
                            <a:srgbClr val="000000"/>
                          </a:solidFill>
                          <a:effectLst/>
                          <a:latin typeface="Calibri"/>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dirty="0">
                          <a:solidFill>
                            <a:srgbClr val="000000"/>
                          </a:solidFill>
                          <a:effectLst/>
                          <a:latin typeface="Calibri"/>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5028">
                <a:tc>
                  <a:txBody>
                    <a:bodyPr/>
                    <a:lstStyle/>
                    <a:p>
                      <a:pPr algn="l" fontAlgn="b"/>
                      <a:r>
                        <a:rPr lang="en-IN" sz="16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a:solidFill>
                            <a:srgbClr val="000000"/>
                          </a:solidFill>
                          <a:effectLst/>
                          <a:latin typeface="Calibri"/>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dirty="0">
                          <a:solidFill>
                            <a:srgbClr val="000000"/>
                          </a:solidFill>
                          <a:effectLst/>
                          <a:latin typeface="Calibri"/>
                        </a:rPr>
                        <a:t>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5028">
                <a:tc>
                  <a:txBody>
                    <a:bodyPr/>
                    <a:lstStyle/>
                    <a:p>
                      <a:pPr algn="r" fontAlgn="b"/>
                      <a:r>
                        <a:rPr lang="en-IN" sz="1600" b="1" i="0" u="none" strike="noStrike">
                          <a:solidFill>
                            <a:srgbClr val="000000"/>
                          </a:solidFill>
                          <a:effectLst/>
                          <a:latin typeface="Calibri"/>
                        </a:rPr>
                        <a:t>mean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a:solidFill>
                            <a:srgbClr val="000000"/>
                          </a:solidFill>
                          <a:effectLst/>
                          <a:latin typeface="Calibri"/>
                        </a:rPr>
                        <a:t>1.81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600" b="0" i="0" u="none" strike="noStrike" dirty="0">
                          <a:solidFill>
                            <a:srgbClr val="000000"/>
                          </a:solidFill>
                          <a:effectLst/>
                          <a:latin typeface="Calibri"/>
                        </a:rPr>
                        <a:t>1.91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3" name="Date Placeholder 2"/>
          <p:cNvSpPr>
            <a:spLocks noGrp="1"/>
          </p:cNvSpPr>
          <p:nvPr>
            <p:ph type="dt" sz="half" idx="10"/>
          </p:nvPr>
        </p:nvSpPr>
        <p:spPr/>
        <p:txBody>
          <a:bodyPr/>
          <a:lstStyle/>
          <a:p>
            <a:fld id="{490AA3E0-9B39-4052-923D-B8EED2460D78}" type="datetime1">
              <a:rPr lang="en-US" smtClean="0"/>
              <a:t>1/12/2017</a:t>
            </a:fld>
            <a:endParaRPr lang="en-US" dirty="0"/>
          </a:p>
        </p:txBody>
      </p:sp>
    </p:spTree>
    <p:extLst>
      <p:ext uri="{BB962C8B-B14F-4D97-AF65-F5344CB8AC3E}">
        <p14:creationId xmlns:p14="http://schemas.microsoft.com/office/powerpoint/2010/main" val="16507103"/>
      </p:ext>
    </p:extLst>
  </p:cSld>
  <p:clrMapOvr>
    <a:masterClrMapping/>
  </p:clrMapOvr>
  <p:transition spd="slow">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620" y="304800"/>
            <a:ext cx="8594215" cy="685800"/>
          </a:xfrm>
        </p:spPr>
        <p:txBody>
          <a:bodyPr>
            <a:normAutofit/>
          </a:bodyPr>
          <a:lstStyle/>
          <a:p>
            <a:r>
              <a:rPr lang="en-US" dirty="0" smtClean="0"/>
              <a:t>Example </a:t>
            </a:r>
            <a:r>
              <a:rPr lang="en-US" sz="2000" dirty="0" err="1" smtClean="0"/>
              <a:t>cont</a:t>
            </a:r>
            <a:endParaRPr lang="en-IN" sz="2000" dirty="0"/>
          </a:p>
        </p:txBody>
      </p:sp>
      <p:sp>
        <p:nvSpPr>
          <p:cNvPr id="7" name="TextBox 6"/>
          <p:cNvSpPr txBox="1"/>
          <p:nvPr/>
        </p:nvSpPr>
        <p:spPr>
          <a:xfrm>
            <a:off x="630620" y="3846731"/>
            <a:ext cx="8056179" cy="646331"/>
          </a:xfrm>
          <a:prstGeom prst="rect">
            <a:avLst/>
          </a:prstGeom>
          <a:noFill/>
        </p:spPr>
        <p:txBody>
          <a:bodyPr wrap="square" rtlCol="0">
            <a:spAutoFit/>
          </a:bodyPr>
          <a:lstStyle/>
          <a:p>
            <a:r>
              <a:rPr lang="en-IN" dirty="0"/>
              <a:t>So, since the non-diagonal elements in this covariance matrix are positive, we </a:t>
            </a:r>
            <a:r>
              <a:rPr lang="en-IN" dirty="0" smtClean="0"/>
              <a:t>should expect </a:t>
            </a:r>
            <a:r>
              <a:rPr lang="en-IN" dirty="0"/>
              <a:t>that both </a:t>
            </a:r>
            <a:r>
              <a:rPr lang="en-IN" dirty="0" smtClean="0"/>
              <a:t>the X and Y </a:t>
            </a:r>
            <a:r>
              <a:rPr lang="en-IN" dirty="0"/>
              <a:t>variable increase together</a:t>
            </a:r>
          </a:p>
        </p:txBody>
      </p:sp>
      <p:sp>
        <p:nvSpPr>
          <p:cNvPr id="8" name="TextBox 7"/>
          <p:cNvSpPr txBox="1"/>
          <p:nvPr/>
        </p:nvSpPr>
        <p:spPr>
          <a:xfrm>
            <a:off x="914400" y="1454948"/>
            <a:ext cx="6448097" cy="369332"/>
          </a:xfrm>
          <a:prstGeom prst="rect">
            <a:avLst/>
          </a:prstGeom>
          <a:noFill/>
        </p:spPr>
        <p:txBody>
          <a:bodyPr wrap="square" rtlCol="0">
            <a:spAutoFit/>
          </a:bodyPr>
          <a:lstStyle/>
          <a:p>
            <a:r>
              <a:rPr lang="en-IN" b="1" dirty="0"/>
              <a:t>Step 3: Calculate the covariance matrix</a:t>
            </a:r>
            <a:endParaRPr lang="en-IN" dirty="0"/>
          </a:p>
        </p:txBody>
      </p:sp>
      <mc:AlternateContent xmlns:mc="http://schemas.openxmlformats.org/markup-compatibility/2006" xmlns:a14="http://schemas.microsoft.com/office/drawing/2010/main">
        <mc:Choice Requires="a14">
          <p:sp>
            <p:nvSpPr>
              <p:cNvPr id="11" name="Rectangle 10"/>
              <p:cNvSpPr/>
              <p:nvPr/>
            </p:nvSpPr>
            <p:spPr>
              <a:xfrm>
                <a:off x="2729204" y="2581735"/>
                <a:ext cx="3711657" cy="1269643"/>
              </a:xfrm>
              <a:prstGeom prst="rect">
                <a:avLst/>
              </a:prstGeom>
            </p:spPr>
            <p:txBody>
              <a:bodyPr wrap="none">
                <a:spAutoFit/>
              </a:bodyPr>
              <a:lstStyle/>
              <a:p>
                <a:r>
                  <a:rPr lang="en-US" sz="2800" dirty="0" smtClean="0">
                    <a:solidFill>
                      <a:prstClr val="black"/>
                    </a:solidFill>
                  </a:rPr>
                  <a:t> C </a:t>
                </a:r>
                <a:r>
                  <a:rPr lang="en-US" dirty="0" smtClean="0">
                    <a:solidFill>
                      <a:prstClr val="black"/>
                    </a:solidFill>
                  </a:rPr>
                  <a:t>= </a:t>
                </a:r>
                <a14:m>
                  <m:oMath xmlns:m="http://schemas.openxmlformats.org/officeDocument/2006/math">
                    <m:d>
                      <m:dPr>
                        <m:ctrlPr>
                          <a:rPr lang="en-US" sz="2400" i="1" smtClean="0">
                            <a:solidFill>
                              <a:prstClr val="black"/>
                            </a:solidFill>
                            <a:latin typeface="Cambria Math"/>
                          </a:rPr>
                        </m:ctrlPr>
                      </m:dPr>
                      <m:e>
                        <m:eqArr>
                          <m:eqArrPr>
                            <m:ctrlPr>
                              <a:rPr lang="en-US" sz="2400" b="0" i="1" smtClean="0">
                                <a:solidFill>
                                  <a:prstClr val="black"/>
                                </a:solidFill>
                                <a:latin typeface="Cambria Math"/>
                              </a:rPr>
                            </m:ctrlPr>
                          </m:eqArrPr>
                          <m:e>
                            <m:r>
                              <a:rPr lang="en-US" sz="2400" b="0" i="1" smtClean="0">
                                <a:solidFill>
                                  <a:prstClr val="black"/>
                                </a:solidFill>
                                <a:latin typeface="Cambria Math"/>
                              </a:rPr>
                              <m:t>0.61655      0.61544</m:t>
                            </m:r>
                          </m:e>
                          <m:e>
                            <m:r>
                              <a:rPr lang="en-US" sz="2400" i="1">
                                <a:solidFill>
                                  <a:prstClr val="black"/>
                                </a:solidFill>
                                <a:latin typeface="Cambria Math"/>
                              </a:rPr>
                              <m:t>0.61544</m:t>
                            </m:r>
                            <m:r>
                              <a:rPr lang="en-US" sz="2400" b="0" i="1" smtClean="0">
                                <a:solidFill>
                                  <a:prstClr val="black"/>
                                </a:solidFill>
                                <a:latin typeface="Cambria Math"/>
                              </a:rPr>
                              <m:t>      </m:t>
                            </m:r>
                            <m:r>
                              <a:rPr lang="en-US" sz="2400" i="1">
                                <a:solidFill>
                                  <a:prstClr val="black"/>
                                </a:solidFill>
                                <a:latin typeface="Cambria Math"/>
                              </a:rPr>
                              <m:t>0.</m:t>
                            </m:r>
                            <m:r>
                              <a:rPr lang="en-US" sz="2400" b="0" i="1" smtClean="0">
                                <a:solidFill>
                                  <a:prstClr val="black"/>
                                </a:solidFill>
                                <a:latin typeface="Cambria Math"/>
                              </a:rPr>
                              <m:t>7</m:t>
                            </m:r>
                            <m:r>
                              <a:rPr lang="en-US" sz="2400" i="1">
                                <a:solidFill>
                                  <a:prstClr val="black"/>
                                </a:solidFill>
                                <a:latin typeface="Cambria Math"/>
                              </a:rPr>
                              <m:t>1655</m:t>
                            </m:r>
                          </m:e>
                        </m:eqArr>
                      </m:e>
                    </m:d>
                  </m:oMath>
                </a14:m>
                <a:endParaRPr lang="en-IN" sz="2400" dirty="0" smtClean="0"/>
              </a:p>
              <a:p>
                <a:endParaRPr lang="en-US" dirty="0"/>
              </a:p>
              <a:p>
                <a:endParaRPr lang="en-IN" dirty="0"/>
              </a:p>
            </p:txBody>
          </p:sp>
        </mc:Choice>
        <mc:Fallback xmlns="">
          <p:sp>
            <p:nvSpPr>
              <p:cNvPr id="11" name="Rectangle 10"/>
              <p:cNvSpPr>
                <a:spLocks noRot="1" noChangeAspect="1" noMove="1" noResize="1" noEditPoints="1" noAdjustHandles="1" noChangeArrowheads="1" noChangeShapeType="1" noTextEdit="1"/>
              </p:cNvSpPr>
              <p:nvPr/>
            </p:nvSpPr>
            <p:spPr>
              <a:xfrm>
                <a:off x="2729204" y="2581735"/>
                <a:ext cx="3711657" cy="1269643"/>
              </a:xfrm>
              <a:prstGeom prst="rect">
                <a:avLst/>
              </a:prstGeom>
              <a:blipFill rotWithShape="1">
                <a:blip r:embed="rId2"/>
                <a:stretch>
                  <a:fillRect l="-821"/>
                </a:stretch>
              </a:blipFill>
            </p:spPr>
            <p:txBody>
              <a:bodyPr/>
              <a:lstStyle/>
              <a:p>
                <a:r>
                  <a:rPr lang="en-IN">
                    <a:noFill/>
                  </a:rPr>
                  <a:t> </a:t>
                </a:r>
              </a:p>
            </p:txBody>
          </p:sp>
        </mc:Fallback>
      </mc:AlternateContent>
      <p:sp>
        <p:nvSpPr>
          <p:cNvPr id="3" name="Date Placeholder 2"/>
          <p:cNvSpPr>
            <a:spLocks noGrp="1"/>
          </p:cNvSpPr>
          <p:nvPr>
            <p:ph type="dt" sz="half" idx="10"/>
          </p:nvPr>
        </p:nvSpPr>
        <p:spPr/>
        <p:txBody>
          <a:bodyPr/>
          <a:lstStyle/>
          <a:p>
            <a:fld id="{A77AC2A9-AD96-4E0F-B373-5D7B862E841C}" type="datetime1">
              <a:rPr lang="en-US" smtClean="0"/>
              <a:t>1/12/2017</a:t>
            </a:fld>
            <a:endParaRPr lang="en-US" dirty="0"/>
          </a:p>
        </p:txBody>
      </p:sp>
    </p:spTree>
    <p:extLst>
      <p:ext uri="{BB962C8B-B14F-4D97-AF65-F5344CB8AC3E}">
        <p14:creationId xmlns:p14="http://schemas.microsoft.com/office/powerpoint/2010/main" val="364633534"/>
      </p:ext>
    </p:extLst>
  </p:cSld>
  <p:clrMapOvr>
    <a:masterClrMapping/>
  </p:clrMapOvr>
  <p:transition spd="slow">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961" y="228600"/>
            <a:ext cx="8140918" cy="940676"/>
          </a:xfrm>
        </p:spPr>
        <p:txBody>
          <a:bodyPr>
            <a:normAutofit/>
          </a:bodyPr>
          <a:lstStyle/>
          <a:p>
            <a:r>
              <a:rPr lang="en-US" dirty="0" smtClean="0"/>
              <a:t>Example </a:t>
            </a:r>
            <a:r>
              <a:rPr lang="en-US" sz="2000" dirty="0" smtClean="0"/>
              <a:t>Cont..</a:t>
            </a:r>
            <a:endParaRPr lang="en-IN" sz="2000" dirty="0"/>
          </a:p>
        </p:txBody>
      </p:sp>
      <p:sp>
        <p:nvSpPr>
          <p:cNvPr id="6" name="Content Placeholder 5"/>
          <p:cNvSpPr txBox="1">
            <a:spLocks noGrp="1"/>
          </p:cNvSpPr>
          <p:nvPr>
            <p:ph idx="1"/>
          </p:nvPr>
        </p:nvSpPr>
        <p:spPr>
          <a:xfrm>
            <a:off x="414831" y="1288669"/>
            <a:ext cx="8140918" cy="1518877"/>
          </a:xfrm>
          <a:prstGeom prst="rect">
            <a:avLst/>
          </a:prstGeom>
          <a:noFill/>
        </p:spPr>
        <p:txBody>
          <a:bodyPr wrap="square" rtlCol="0">
            <a:spAutoFit/>
          </a:bodyPr>
          <a:lstStyle/>
          <a:p>
            <a:r>
              <a:rPr lang="en-IN" b="1" dirty="0"/>
              <a:t>Step 4: Calculate the eigenvectors and eigenvalues of the </a:t>
            </a:r>
            <a:r>
              <a:rPr lang="en-IN" b="1" dirty="0" smtClean="0"/>
              <a:t>covariance matrix</a:t>
            </a:r>
          </a:p>
          <a:p>
            <a:pPr marL="361950" indent="0">
              <a:buNone/>
            </a:pPr>
            <a:r>
              <a:rPr lang="en-IN" dirty="0" smtClean="0"/>
              <a:t>Since </a:t>
            </a:r>
            <a:r>
              <a:rPr lang="en-IN" dirty="0"/>
              <a:t>the covariance matrix is square, we can calculate the eigenvectors </a:t>
            </a:r>
            <a:r>
              <a:rPr lang="en-IN" dirty="0" smtClean="0"/>
              <a:t> and eigenvalues for </a:t>
            </a:r>
            <a:r>
              <a:rPr lang="en-IN" dirty="0"/>
              <a:t>this </a:t>
            </a:r>
            <a:r>
              <a:rPr lang="en-IN" dirty="0" smtClean="0"/>
              <a:t>matrix.</a:t>
            </a:r>
            <a:endParaRPr lang="en-US" dirty="0"/>
          </a:p>
        </p:txBody>
      </p:sp>
      <p:sp>
        <p:nvSpPr>
          <p:cNvPr id="9" name="TextBox 8"/>
          <p:cNvSpPr txBox="1"/>
          <p:nvPr/>
        </p:nvSpPr>
        <p:spPr>
          <a:xfrm>
            <a:off x="804041" y="5287098"/>
            <a:ext cx="7882758" cy="646331"/>
          </a:xfrm>
          <a:prstGeom prst="rect">
            <a:avLst/>
          </a:prstGeom>
          <a:noFill/>
        </p:spPr>
        <p:txBody>
          <a:bodyPr wrap="square" rtlCol="0">
            <a:spAutoFit/>
          </a:bodyPr>
          <a:lstStyle/>
          <a:p>
            <a:r>
              <a:rPr lang="en-IN" dirty="0"/>
              <a:t>It is important to notice that these eigenvectors are both </a:t>
            </a:r>
            <a:r>
              <a:rPr lang="en-IN" i="1" dirty="0"/>
              <a:t>unit </a:t>
            </a:r>
            <a:r>
              <a:rPr lang="en-IN" dirty="0"/>
              <a:t>eigenvectors </a:t>
            </a:r>
            <a:r>
              <a:rPr lang="en-IN" dirty="0" err="1"/>
              <a:t>ie</a:t>
            </a:r>
            <a:r>
              <a:rPr lang="en-IN" dirty="0"/>
              <a:t>. </a:t>
            </a:r>
            <a:r>
              <a:rPr lang="en-IN" dirty="0" smtClean="0"/>
              <a:t>Their lengths </a:t>
            </a:r>
            <a:r>
              <a:rPr lang="en-IN" dirty="0"/>
              <a:t>are both 1.</a:t>
            </a:r>
          </a:p>
        </p:txBody>
      </p:sp>
      <mc:AlternateContent xmlns:mc="http://schemas.openxmlformats.org/markup-compatibility/2006" xmlns:a14="http://schemas.microsoft.com/office/drawing/2010/main">
        <mc:Choice Requires="a14">
          <p:sp>
            <p:nvSpPr>
              <p:cNvPr id="8" name="Rectangle 7"/>
              <p:cNvSpPr/>
              <p:nvPr/>
            </p:nvSpPr>
            <p:spPr>
              <a:xfrm>
                <a:off x="2985103" y="2871925"/>
                <a:ext cx="3930884" cy="708143"/>
              </a:xfrm>
              <a:prstGeom prst="rect">
                <a:avLst/>
              </a:prstGeom>
            </p:spPr>
            <p:txBody>
              <a:bodyPr wrap="none">
                <a:spAutoFit/>
              </a:bodyPr>
              <a:lstStyle/>
              <a:p>
                <a:r>
                  <a:rPr lang="en-US" sz="2400" dirty="0" smtClean="0">
                    <a:solidFill>
                      <a:prstClr val="black"/>
                    </a:solidFill>
                  </a:rPr>
                  <a:t>Eigen Values= </a:t>
                </a:r>
                <a14:m>
                  <m:oMath xmlns:m="http://schemas.openxmlformats.org/officeDocument/2006/math">
                    <m:d>
                      <m:dPr>
                        <m:ctrlPr>
                          <a:rPr lang="en-US" sz="2400" i="1">
                            <a:solidFill>
                              <a:prstClr val="black"/>
                            </a:solidFill>
                            <a:latin typeface="Cambria Math"/>
                          </a:rPr>
                        </m:ctrlPr>
                      </m:dPr>
                      <m:e>
                        <m:eqArr>
                          <m:eqArrPr>
                            <m:ctrlPr>
                              <a:rPr lang="en-US" sz="2400" i="1">
                                <a:solidFill>
                                  <a:prstClr val="black"/>
                                </a:solidFill>
                                <a:latin typeface="Cambria Math"/>
                              </a:rPr>
                            </m:ctrlPr>
                          </m:eqArrPr>
                          <m:e>
                            <m:r>
                              <a:rPr lang="en-US" sz="2400" b="0" i="1" smtClean="0">
                                <a:solidFill>
                                  <a:prstClr val="black"/>
                                </a:solidFill>
                                <a:latin typeface="Cambria Math"/>
                              </a:rPr>
                              <m:t>0.049083</m:t>
                            </m:r>
                            <m:r>
                              <a:rPr lang="en-US" sz="2400" i="1">
                                <a:solidFill>
                                  <a:prstClr val="black"/>
                                </a:solidFill>
                                <a:latin typeface="Cambria Math"/>
                              </a:rPr>
                              <m:t>  </m:t>
                            </m:r>
                          </m:e>
                          <m:e>
                            <m:r>
                              <a:rPr lang="en-US" sz="2400" b="0" i="1" smtClean="0">
                                <a:solidFill>
                                  <a:prstClr val="black"/>
                                </a:solidFill>
                                <a:latin typeface="Cambria Math"/>
                              </a:rPr>
                              <m:t>1.284027</m:t>
                            </m:r>
                            <m:r>
                              <a:rPr lang="en-US" sz="2400" i="1">
                                <a:solidFill>
                                  <a:prstClr val="black"/>
                                </a:solidFill>
                                <a:latin typeface="Cambria Math"/>
                              </a:rPr>
                              <m:t> </m:t>
                            </m:r>
                          </m:e>
                        </m:eqArr>
                      </m:e>
                    </m:d>
                  </m:oMath>
                </a14:m>
                <a:endParaRPr lang="en-IN" sz="2400" dirty="0"/>
              </a:p>
            </p:txBody>
          </p:sp>
        </mc:Choice>
        <mc:Fallback xmlns="">
          <p:sp>
            <p:nvSpPr>
              <p:cNvPr id="8" name="Rectangle 7"/>
              <p:cNvSpPr>
                <a:spLocks noRot="1" noChangeAspect="1" noMove="1" noResize="1" noEditPoints="1" noAdjustHandles="1" noChangeArrowheads="1" noChangeShapeType="1" noTextEdit="1"/>
              </p:cNvSpPr>
              <p:nvPr/>
            </p:nvSpPr>
            <p:spPr>
              <a:xfrm>
                <a:off x="2985103" y="2871925"/>
                <a:ext cx="3930884" cy="708143"/>
              </a:xfrm>
              <a:prstGeom prst="rect">
                <a:avLst/>
              </a:prstGeom>
              <a:blipFill rotWithShape="1">
                <a:blip r:embed="rId2"/>
                <a:stretch>
                  <a:fillRect l="-2481" b="-172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1353663" y="3976282"/>
                <a:ext cx="6263253" cy="715645"/>
              </a:xfrm>
              <a:prstGeom prst="rect">
                <a:avLst/>
              </a:prstGeom>
            </p:spPr>
            <p:txBody>
              <a:bodyPr wrap="none">
                <a:spAutoFit/>
              </a:bodyPr>
              <a:lstStyle/>
              <a:p>
                <a:r>
                  <a:rPr lang="en-US" sz="2400" dirty="0" smtClean="0">
                    <a:solidFill>
                      <a:prstClr val="black"/>
                    </a:solidFill>
                  </a:rPr>
                  <a:t>Eigen Vector = </a:t>
                </a:r>
                <a14:m>
                  <m:oMath xmlns:m="http://schemas.openxmlformats.org/officeDocument/2006/math">
                    <m:d>
                      <m:dPr>
                        <m:ctrlPr>
                          <a:rPr lang="en-US" sz="2400" i="1">
                            <a:solidFill>
                              <a:prstClr val="black"/>
                            </a:solidFill>
                            <a:latin typeface="Cambria Math"/>
                          </a:rPr>
                        </m:ctrlPr>
                      </m:dPr>
                      <m:e>
                        <m:eqArr>
                          <m:eqArrPr>
                            <m:ctrlPr>
                              <a:rPr lang="en-US" sz="2400" i="1">
                                <a:solidFill>
                                  <a:prstClr val="black"/>
                                </a:solidFill>
                                <a:latin typeface="Cambria Math"/>
                              </a:rPr>
                            </m:ctrlPr>
                          </m:eqArrPr>
                          <m:e>
                            <m:r>
                              <a:rPr lang="en-US" sz="2400" b="0" i="1" smtClean="0">
                                <a:solidFill>
                                  <a:prstClr val="black"/>
                                </a:solidFill>
                                <a:latin typeface="Cambria Math"/>
                              </a:rPr>
                              <m:t>−0.735178</m:t>
                            </m:r>
                            <m:r>
                              <a:rPr lang="en-US" sz="2400" i="1">
                                <a:solidFill>
                                  <a:prstClr val="black"/>
                                </a:solidFill>
                                <a:latin typeface="Cambria Math"/>
                              </a:rPr>
                              <m:t>      </m:t>
                            </m:r>
                            <m:r>
                              <a:rPr lang="en-US" sz="2400" b="0" i="1" smtClean="0">
                                <a:solidFill>
                                  <a:prstClr val="black"/>
                                </a:solidFill>
                                <a:latin typeface="Cambria Math"/>
                              </a:rPr>
                              <m:t>−0.6778733</m:t>
                            </m:r>
                          </m:e>
                          <m:e>
                            <m:r>
                              <a:rPr lang="en-US" sz="2400" b="0" i="1" smtClean="0">
                                <a:solidFill>
                                  <a:prstClr val="black"/>
                                </a:solidFill>
                                <a:latin typeface="Cambria Math"/>
                              </a:rPr>
                              <m:t>0.6778733 </m:t>
                            </m:r>
                            <m:r>
                              <a:rPr lang="en-US" sz="2400" i="1">
                                <a:solidFill>
                                  <a:prstClr val="black"/>
                                </a:solidFill>
                                <a:latin typeface="Cambria Math"/>
                              </a:rPr>
                              <m:t>      </m:t>
                            </m:r>
                            <m:r>
                              <a:rPr lang="en-US" sz="2400" b="0" i="1" smtClean="0">
                                <a:solidFill>
                                  <a:prstClr val="black"/>
                                </a:solidFill>
                                <a:latin typeface="Cambria Math"/>
                              </a:rPr>
                              <m:t>−0.7351786</m:t>
                            </m:r>
                          </m:e>
                        </m:eqArr>
                      </m:e>
                    </m:d>
                  </m:oMath>
                </a14:m>
                <a:endParaRPr lang="en-IN" sz="2400" dirty="0"/>
              </a:p>
            </p:txBody>
          </p:sp>
        </mc:Choice>
        <mc:Fallback xmlns="">
          <p:sp>
            <p:nvSpPr>
              <p:cNvPr id="10" name="Rectangle 9"/>
              <p:cNvSpPr>
                <a:spLocks noRot="1" noChangeAspect="1" noMove="1" noResize="1" noEditPoints="1" noAdjustHandles="1" noChangeArrowheads="1" noChangeShapeType="1" noTextEdit="1"/>
              </p:cNvSpPr>
              <p:nvPr/>
            </p:nvSpPr>
            <p:spPr>
              <a:xfrm>
                <a:off x="1353663" y="3976282"/>
                <a:ext cx="6263253" cy="715645"/>
              </a:xfrm>
              <a:prstGeom prst="rect">
                <a:avLst/>
              </a:prstGeom>
              <a:blipFill rotWithShape="1">
                <a:blip r:embed="rId3"/>
                <a:stretch>
                  <a:fillRect l="-1461" b="-847"/>
                </a:stretch>
              </a:blipFill>
            </p:spPr>
            <p:txBody>
              <a:bodyPr/>
              <a:lstStyle/>
              <a:p>
                <a:r>
                  <a:rPr lang="en-IN">
                    <a:noFill/>
                  </a:rPr>
                  <a:t> </a:t>
                </a:r>
              </a:p>
            </p:txBody>
          </p:sp>
        </mc:Fallback>
      </mc:AlternateContent>
      <p:sp>
        <p:nvSpPr>
          <p:cNvPr id="3" name="Date Placeholder 2"/>
          <p:cNvSpPr>
            <a:spLocks noGrp="1"/>
          </p:cNvSpPr>
          <p:nvPr>
            <p:ph type="dt" sz="half" idx="10"/>
          </p:nvPr>
        </p:nvSpPr>
        <p:spPr/>
        <p:txBody>
          <a:bodyPr/>
          <a:lstStyle/>
          <a:p>
            <a:fld id="{00F87A63-55D9-43DA-B24B-D1021D161FA0}" type="datetime1">
              <a:rPr lang="en-US" smtClean="0"/>
              <a:t>1/12/2017</a:t>
            </a:fld>
            <a:endParaRPr lang="en-US" dirty="0"/>
          </a:p>
        </p:txBody>
      </p:sp>
    </p:spTree>
    <p:extLst>
      <p:ext uri="{BB962C8B-B14F-4D97-AF65-F5344CB8AC3E}">
        <p14:creationId xmlns:p14="http://schemas.microsoft.com/office/powerpoint/2010/main" val="2043474851"/>
      </p:ext>
    </p:extLst>
  </p:cSld>
  <p:clrMapOvr>
    <a:masterClrMapping/>
  </p:clrMapOvr>
  <p:transition spd="slow">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1" y="304800"/>
            <a:ext cx="7921625" cy="909145"/>
          </a:xfrm>
        </p:spPr>
        <p:txBody>
          <a:bodyPr/>
          <a:lstStyle/>
          <a:p>
            <a:r>
              <a:rPr lang="en-US" dirty="0"/>
              <a:t>Example ……….</a:t>
            </a:r>
            <a:r>
              <a:rPr lang="en-US" sz="1100" dirty="0"/>
              <a:t>Continued</a:t>
            </a:r>
            <a:endParaRPr lang="en-IN" dirty="0"/>
          </a:p>
        </p:txBody>
      </p:sp>
      <p:sp>
        <p:nvSpPr>
          <p:cNvPr id="3" name="Content Placeholder 2"/>
          <p:cNvSpPr>
            <a:spLocks noGrp="1"/>
          </p:cNvSpPr>
          <p:nvPr>
            <p:ph idx="1"/>
          </p:nvPr>
        </p:nvSpPr>
        <p:spPr>
          <a:xfrm>
            <a:off x="918612" y="4130567"/>
            <a:ext cx="7921625" cy="1316260"/>
          </a:xfrm>
        </p:spPr>
        <p:txBody>
          <a:bodyPr>
            <a:normAutofit/>
          </a:bodyPr>
          <a:lstStyle/>
          <a:p>
            <a:pPr marL="0" indent="0">
              <a:buNone/>
            </a:pPr>
            <a:r>
              <a:rPr lang="en-IN" dirty="0" smtClean="0">
                <a:latin typeface="Times New Roman"/>
              </a:rPr>
              <a:t>Both the </a:t>
            </a:r>
            <a:r>
              <a:rPr lang="en-IN" dirty="0">
                <a:latin typeface="Times New Roman"/>
              </a:rPr>
              <a:t>eigenvector </a:t>
            </a:r>
            <a:r>
              <a:rPr lang="en-IN" dirty="0" smtClean="0">
                <a:latin typeface="Times New Roman"/>
              </a:rPr>
              <a:t> are </a:t>
            </a:r>
            <a:r>
              <a:rPr lang="en-IN" dirty="0">
                <a:latin typeface="Times New Roman"/>
              </a:rPr>
              <a:t>perpendicular to each other. But, more importantly</a:t>
            </a:r>
            <a:r>
              <a:rPr lang="en-IN" dirty="0" smtClean="0">
                <a:latin typeface="Times New Roman"/>
              </a:rPr>
              <a:t>, they </a:t>
            </a:r>
            <a:r>
              <a:rPr lang="en-IN" dirty="0">
                <a:latin typeface="Times New Roman"/>
              </a:rPr>
              <a:t>provide us with information about the patterns in the data. See how one of </a:t>
            </a:r>
            <a:r>
              <a:rPr lang="en-IN" dirty="0" smtClean="0">
                <a:latin typeface="Times New Roman"/>
              </a:rPr>
              <a:t>the eigenvectors </a:t>
            </a:r>
            <a:r>
              <a:rPr lang="en-IN" dirty="0">
                <a:latin typeface="Times New Roman"/>
              </a:rPr>
              <a:t>goes through the middle of the points, like drawing a line of best </a:t>
            </a:r>
            <a:r>
              <a:rPr lang="en-IN" dirty="0" smtClean="0">
                <a:latin typeface="Times New Roman"/>
              </a:rPr>
              <a:t>fit.</a:t>
            </a:r>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0232" y="1308865"/>
            <a:ext cx="5218387" cy="2821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914400" y="5359578"/>
            <a:ext cx="7914290" cy="726609"/>
          </a:xfrm>
          <a:prstGeom prst="rect">
            <a:avLst/>
          </a:prstGeom>
          <a:noFill/>
        </p:spPr>
        <p:txBody>
          <a:bodyPr wrap="square" rtlCol="0">
            <a:spAutoFit/>
          </a:bodyPr>
          <a:lstStyle/>
          <a:p>
            <a:pPr fontAlgn="base">
              <a:lnSpc>
                <a:spcPct val="120000"/>
              </a:lnSpc>
              <a:spcBef>
                <a:spcPct val="35000"/>
              </a:spcBef>
              <a:spcAft>
                <a:spcPct val="0"/>
              </a:spcAft>
            </a:pPr>
            <a:r>
              <a:rPr lang="en-IN" dirty="0">
                <a:solidFill>
                  <a:srgbClr val="665546"/>
                </a:solidFill>
                <a:latin typeface="Times New Roman"/>
              </a:rPr>
              <a:t>So, by this process of taking the eigenvectors of the covariance matrix, we have been able to extract lines that characterise the data.</a:t>
            </a:r>
          </a:p>
        </p:txBody>
      </p:sp>
      <p:sp>
        <p:nvSpPr>
          <p:cNvPr id="7" name="Date Placeholder 6"/>
          <p:cNvSpPr>
            <a:spLocks noGrp="1"/>
          </p:cNvSpPr>
          <p:nvPr>
            <p:ph type="dt" sz="half" idx="10"/>
          </p:nvPr>
        </p:nvSpPr>
        <p:spPr/>
        <p:txBody>
          <a:bodyPr/>
          <a:lstStyle/>
          <a:p>
            <a:fld id="{936BABE4-8C6C-46D0-8C3F-C44F1C9E4330}" type="datetime1">
              <a:rPr lang="en-US" smtClean="0"/>
              <a:t>1/12/2017</a:t>
            </a:fld>
            <a:endParaRPr lang="en-US" dirty="0"/>
          </a:p>
        </p:txBody>
      </p:sp>
    </p:spTree>
    <p:extLst>
      <p:ext uri="{BB962C8B-B14F-4D97-AF65-F5344CB8AC3E}">
        <p14:creationId xmlns:p14="http://schemas.microsoft.com/office/powerpoint/2010/main" val="923751065"/>
      </p:ext>
    </p:extLst>
  </p:cSld>
  <p:clrMapOvr>
    <a:masterClrMapping/>
  </p:clrMapOvr>
  <p:transition spd="slow">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713" y="476578"/>
            <a:ext cx="8272463" cy="1098550"/>
          </a:xfrm>
        </p:spPr>
        <p:txBody>
          <a:bodyPr/>
          <a:lstStyle/>
          <a:p>
            <a:r>
              <a:rPr lang="en-US" dirty="0"/>
              <a:t>Example ……….</a:t>
            </a:r>
            <a:r>
              <a:rPr lang="en-US" sz="1100" dirty="0"/>
              <a:t>Continued</a:t>
            </a:r>
            <a:endParaRPr lang="en-IN" dirty="0"/>
          </a:p>
        </p:txBody>
      </p:sp>
      <p:sp>
        <p:nvSpPr>
          <p:cNvPr id="6" name="Content Placeholder 5"/>
          <p:cNvSpPr>
            <a:spLocks noGrp="1"/>
          </p:cNvSpPr>
          <p:nvPr>
            <p:ph idx="1"/>
          </p:nvPr>
        </p:nvSpPr>
        <p:spPr>
          <a:xfrm>
            <a:off x="600075" y="1588214"/>
            <a:ext cx="7921625" cy="757563"/>
          </a:xfrm>
        </p:spPr>
        <p:txBody>
          <a:bodyPr/>
          <a:lstStyle/>
          <a:p>
            <a:pPr marL="0" indent="0">
              <a:buNone/>
            </a:pPr>
            <a:r>
              <a:rPr lang="en-IN" b="1" dirty="0"/>
              <a:t>Step 5: Choosing components and forming a feature vector</a:t>
            </a:r>
            <a:endParaRPr lang="en-IN" dirty="0"/>
          </a:p>
        </p:txBody>
      </p:sp>
      <p:sp>
        <p:nvSpPr>
          <p:cNvPr id="7" name="TextBox 6"/>
          <p:cNvSpPr txBox="1"/>
          <p:nvPr/>
        </p:nvSpPr>
        <p:spPr>
          <a:xfrm>
            <a:off x="620713" y="4752304"/>
            <a:ext cx="8003025" cy="830997"/>
          </a:xfrm>
          <a:prstGeom prst="rect">
            <a:avLst/>
          </a:prstGeom>
          <a:noFill/>
        </p:spPr>
        <p:txBody>
          <a:bodyPr wrap="square" rtlCol="0">
            <a:spAutoFit/>
          </a:bodyPr>
          <a:lstStyle/>
          <a:p>
            <a:r>
              <a:rPr lang="en-IN" sz="2400" dirty="0"/>
              <a:t>T</a:t>
            </a:r>
            <a:r>
              <a:rPr lang="en-IN" sz="2400" dirty="0" smtClean="0"/>
              <a:t>he </a:t>
            </a:r>
            <a:r>
              <a:rPr lang="en-IN" sz="2400" dirty="0"/>
              <a:t>eigenvector with the </a:t>
            </a:r>
            <a:r>
              <a:rPr lang="en-IN" sz="2400" i="1" dirty="0"/>
              <a:t>highest </a:t>
            </a:r>
            <a:r>
              <a:rPr lang="en-IN" sz="2400" dirty="0"/>
              <a:t>eigenvalue is the </a:t>
            </a:r>
            <a:r>
              <a:rPr lang="en-IN" sz="2400" dirty="0">
                <a:solidFill>
                  <a:srgbClr val="FF0000"/>
                </a:solidFill>
              </a:rPr>
              <a:t>principle component </a:t>
            </a:r>
            <a:r>
              <a:rPr lang="en-IN" sz="2400" dirty="0"/>
              <a:t>of the data set.</a:t>
            </a:r>
          </a:p>
        </p:txBody>
      </p:sp>
      <mc:AlternateContent xmlns:mc="http://schemas.openxmlformats.org/markup-compatibility/2006" xmlns:a14="http://schemas.microsoft.com/office/drawing/2010/main">
        <mc:Choice Requires="a14">
          <p:sp>
            <p:nvSpPr>
              <p:cNvPr id="11" name="Rectangle 10"/>
              <p:cNvSpPr/>
              <p:nvPr/>
            </p:nvSpPr>
            <p:spPr>
              <a:xfrm>
                <a:off x="2401778" y="2398960"/>
                <a:ext cx="4077849" cy="708143"/>
              </a:xfrm>
              <a:prstGeom prst="rect">
                <a:avLst/>
              </a:prstGeom>
            </p:spPr>
            <p:txBody>
              <a:bodyPr wrap="square">
                <a:spAutoFit/>
              </a:bodyPr>
              <a:lstStyle/>
              <a:p>
                <a:pPr algn="ctr"/>
                <a:r>
                  <a:rPr lang="en-US" sz="2400" dirty="0" smtClean="0">
                    <a:solidFill>
                      <a:prstClr val="black"/>
                    </a:solidFill>
                  </a:rPr>
                  <a:t>Eigen Values= </a:t>
                </a:r>
                <a14:m>
                  <m:oMath xmlns:m="http://schemas.openxmlformats.org/officeDocument/2006/math">
                    <m:d>
                      <m:dPr>
                        <m:ctrlPr>
                          <a:rPr lang="en-US" sz="2400" i="1">
                            <a:solidFill>
                              <a:prstClr val="black"/>
                            </a:solidFill>
                            <a:latin typeface="Cambria Math"/>
                          </a:rPr>
                        </m:ctrlPr>
                      </m:dPr>
                      <m:e>
                        <m:eqArr>
                          <m:eqArrPr>
                            <m:ctrlPr>
                              <a:rPr lang="en-US" sz="2400" i="1">
                                <a:solidFill>
                                  <a:prstClr val="black"/>
                                </a:solidFill>
                                <a:latin typeface="Cambria Math"/>
                              </a:rPr>
                            </m:ctrlPr>
                          </m:eqArrPr>
                          <m:e>
                            <m:r>
                              <a:rPr lang="en-US" sz="2400" b="0" i="1" smtClean="0">
                                <a:solidFill>
                                  <a:prstClr val="black"/>
                                </a:solidFill>
                                <a:latin typeface="Cambria Math"/>
                              </a:rPr>
                              <m:t>0.049083</m:t>
                            </m:r>
                            <m:r>
                              <a:rPr lang="en-US" sz="2400" i="1">
                                <a:solidFill>
                                  <a:prstClr val="black"/>
                                </a:solidFill>
                                <a:latin typeface="Cambria Math"/>
                              </a:rPr>
                              <m:t>  </m:t>
                            </m:r>
                          </m:e>
                          <m:e>
                            <m:r>
                              <a:rPr lang="en-US" sz="2400" b="0" i="1" smtClean="0">
                                <a:solidFill>
                                  <a:prstClr val="black"/>
                                </a:solidFill>
                                <a:latin typeface="Cambria Math"/>
                              </a:rPr>
                              <m:t>1.284027</m:t>
                            </m:r>
                            <m:r>
                              <a:rPr lang="en-US" sz="2400" i="1">
                                <a:solidFill>
                                  <a:prstClr val="black"/>
                                </a:solidFill>
                                <a:latin typeface="Cambria Math"/>
                              </a:rPr>
                              <m:t> </m:t>
                            </m:r>
                          </m:e>
                        </m:eqArr>
                      </m:e>
                    </m:d>
                  </m:oMath>
                </a14:m>
                <a:endParaRPr lang="en-IN" sz="2400" dirty="0"/>
              </a:p>
            </p:txBody>
          </p:sp>
        </mc:Choice>
        <mc:Fallback xmlns="">
          <p:sp>
            <p:nvSpPr>
              <p:cNvPr id="11" name="Rectangle 10"/>
              <p:cNvSpPr>
                <a:spLocks noRot="1" noChangeAspect="1" noMove="1" noResize="1" noEditPoints="1" noAdjustHandles="1" noChangeArrowheads="1" noChangeShapeType="1" noTextEdit="1"/>
              </p:cNvSpPr>
              <p:nvPr/>
            </p:nvSpPr>
            <p:spPr>
              <a:xfrm>
                <a:off x="2401778" y="2398960"/>
                <a:ext cx="4077849" cy="708143"/>
              </a:xfrm>
              <a:prstGeom prst="rect">
                <a:avLst/>
              </a:prstGeom>
              <a:blipFill rotWithShape="1">
                <a:blip r:embed="rId2"/>
                <a:stretch>
                  <a:fillRect b="-172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770339" y="3503317"/>
                <a:ext cx="6497419" cy="715645"/>
              </a:xfrm>
              <a:prstGeom prst="rect">
                <a:avLst/>
              </a:prstGeom>
            </p:spPr>
            <p:txBody>
              <a:bodyPr wrap="square">
                <a:spAutoFit/>
              </a:bodyPr>
              <a:lstStyle/>
              <a:p>
                <a:pPr algn="ctr"/>
                <a:r>
                  <a:rPr lang="en-US" sz="2400" dirty="0" smtClean="0">
                    <a:solidFill>
                      <a:prstClr val="black"/>
                    </a:solidFill>
                  </a:rPr>
                  <a:t>Eigen Vector = </a:t>
                </a:r>
                <a14:m>
                  <m:oMath xmlns:m="http://schemas.openxmlformats.org/officeDocument/2006/math">
                    <m:d>
                      <m:dPr>
                        <m:ctrlPr>
                          <a:rPr lang="en-US" sz="2400" i="1">
                            <a:solidFill>
                              <a:prstClr val="black"/>
                            </a:solidFill>
                            <a:latin typeface="Cambria Math"/>
                          </a:rPr>
                        </m:ctrlPr>
                      </m:dPr>
                      <m:e>
                        <m:eqArr>
                          <m:eqArrPr>
                            <m:ctrlPr>
                              <a:rPr lang="en-US" sz="2400" i="1">
                                <a:solidFill>
                                  <a:prstClr val="black"/>
                                </a:solidFill>
                                <a:latin typeface="Cambria Math"/>
                              </a:rPr>
                            </m:ctrlPr>
                          </m:eqArrPr>
                          <m:e>
                            <m:r>
                              <a:rPr lang="en-US" sz="2400" b="0" i="1" smtClean="0">
                                <a:solidFill>
                                  <a:prstClr val="black"/>
                                </a:solidFill>
                                <a:latin typeface="Cambria Math"/>
                              </a:rPr>
                              <m:t>−0.735178</m:t>
                            </m:r>
                            <m:r>
                              <a:rPr lang="en-US" sz="2400" i="1">
                                <a:solidFill>
                                  <a:prstClr val="black"/>
                                </a:solidFill>
                                <a:latin typeface="Cambria Math"/>
                              </a:rPr>
                              <m:t>      </m:t>
                            </m:r>
                            <m:r>
                              <a:rPr lang="en-US" sz="2400" b="0" i="1" smtClean="0">
                                <a:solidFill>
                                  <a:prstClr val="black"/>
                                </a:solidFill>
                                <a:latin typeface="Cambria Math"/>
                              </a:rPr>
                              <m:t>−0.6778733</m:t>
                            </m:r>
                          </m:e>
                          <m:e>
                            <m:r>
                              <a:rPr lang="en-US" sz="2400" b="0" i="1" smtClean="0">
                                <a:solidFill>
                                  <a:prstClr val="black"/>
                                </a:solidFill>
                                <a:latin typeface="Cambria Math"/>
                              </a:rPr>
                              <m:t>0.6778733 </m:t>
                            </m:r>
                            <m:r>
                              <a:rPr lang="en-US" sz="2400" i="1">
                                <a:solidFill>
                                  <a:prstClr val="black"/>
                                </a:solidFill>
                                <a:latin typeface="Cambria Math"/>
                              </a:rPr>
                              <m:t>      </m:t>
                            </m:r>
                            <m:r>
                              <a:rPr lang="en-US" sz="2400" b="0" i="1" smtClean="0">
                                <a:solidFill>
                                  <a:prstClr val="black"/>
                                </a:solidFill>
                                <a:latin typeface="Cambria Math"/>
                              </a:rPr>
                              <m:t>−0.7351786</m:t>
                            </m:r>
                          </m:e>
                        </m:eqArr>
                      </m:e>
                    </m:d>
                  </m:oMath>
                </a14:m>
                <a:endParaRPr lang="en-IN" sz="2400" dirty="0"/>
              </a:p>
            </p:txBody>
          </p:sp>
        </mc:Choice>
        <mc:Fallback xmlns="">
          <p:sp>
            <p:nvSpPr>
              <p:cNvPr id="12" name="Rectangle 11"/>
              <p:cNvSpPr>
                <a:spLocks noRot="1" noChangeAspect="1" noMove="1" noResize="1" noEditPoints="1" noAdjustHandles="1" noChangeArrowheads="1" noChangeShapeType="1" noTextEdit="1"/>
              </p:cNvSpPr>
              <p:nvPr/>
            </p:nvSpPr>
            <p:spPr>
              <a:xfrm>
                <a:off x="770339" y="3503317"/>
                <a:ext cx="6497419" cy="715645"/>
              </a:xfrm>
              <a:prstGeom prst="rect">
                <a:avLst/>
              </a:prstGeom>
              <a:blipFill rotWithShape="1">
                <a:blip r:embed="rId3"/>
                <a:stretch>
                  <a:fillRect b="-1709"/>
                </a:stretch>
              </a:blipFill>
            </p:spPr>
            <p:txBody>
              <a:bodyPr/>
              <a:lstStyle/>
              <a:p>
                <a:r>
                  <a:rPr lang="en-IN">
                    <a:noFill/>
                  </a:rPr>
                  <a:t> </a:t>
                </a:r>
              </a:p>
            </p:txBody>
          </p:sp>
        </mc:Fallback>
      </mc:AlternateContent>
      <p:sp>
        <p:nvSpPr>
          <p:cNvPr id="3" name="Date Placeholder 2"/>
          <p:cNvSpPr>
            <a:spLocks noGrp="1"/>
          </p:cNvSpPr>
          <p:nvPr>
            <p:ph type="dt" sz="half" idx="10"/>
          </p:nvPr>
        </p:nvSpPr>
        <p:spPr/>
        <p:txBody>
          <a:bodyPr/>
          <a:lstStyle/>
          <a:p>
            <a:fld id="{25FAB4D4-BD6D-4BB7-B00C-229404712997}" type="datetime1">
              <a:rPr lang="en-US" smtClean="0"/>
              <a:t>1/12/2017</a:t>
            </a:fld>
            <a:endParaRPr lang="en-US" dirty="0"/>
          </a:p>
        </p:txBody>
      </p:sp>
    </p:spTree>
    <p:extLst>
      <p:ext uri="{BB962C8B-B14F-4D97-AF65-F5344CB8AC3E}">
        <p14:creationId xmlns:p14="http://schemas.microsoft.com/office/powerpoint/2010/main" val="4109666747"/>
      </p:ext>
    </p:extLst>
  </p:cSld>
  <p:clrMapOvr>
    <a:masterClrMapping/>
  </p:clrMapOvr>
  <p:transition spd="slow">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793" y="304800"/>
            <a:ext cx="8341383" cy="893379"/>
          </a:xfrm>
        </p:spPr>
        <p:txBody>
          <a:bodyPr/>
          <a:lstStyle/>
          <a:p>
            <a:r>
              <a:rPr lang="en-US" dirty="0"/>
              <a:t>Example ……….</a:t>
            </a:r>
            <a:r>
              <a:rPr lang="en-US" sz="1100" dirty="0"/>
              <a:t>Continued</a:t>
            </a:r>
            <a:endParaRPr lang="en-IN" dirty="0"/>
          </a:p>
        </p:txBody>
      </p:sp>
      <p:sp>
        <p:nvSpPr>
          <p:cNvPr id="3" name="Content Placeholder 2"/>
          <p:cNvSpPr>
            <a:spLocks noGrp="1"/>
          </p:cNvSpPr>
          <p:nvPr>
            <p:ph idx="1"/>
          </p:nvPr>
        </p:nvSpPr>
        <p:spPr>
          <a:xfrm>
            <a:off x="685800" y="1295400"/>
            <a:ext cx="7436069" cy="4900612"/>
          </a:xfrm>
        </p:spPr>
        <p:txBody>
          <a:bodyPr/>
          <a:lstStyle/>
          <a:p>
            <a:pPr marL="0" indent="0">
              <a:buNone/>
            </a:pPr>
            <a:r>
              <a:rPr lang="en-IN" dirty="0"/>
              <a:t>In general, once eigenvectors are found from the covariance matrix, the next </a:t>
            </a:r>
            <a:r>
              <a:rPr lang="en-IN" dirty="0" smtClean="0"/>
              <a:t>step is </a:t>
            </a:r>
            <a:r>
              <a:rPr lang="en-IN" dirty="0"/>
              <a:t>to order them by eigenvalue, highest to lowest. This gives you the components </a:t>
            </a:r>
            <a:r>
              <a:rPr lang="en-IN" dirty="0" smtClean="0"/>
              <a:t>in order </a:t>
            </a:r>
            <a:r>
              <a:rPr lang="en-IN" dirty="0"/>
              <a:t>of significance. </a:t>
            </a:r>
            <a:endParaRPr lang="en-IN" dirty="0" smtClean="0"/>
          </a:p>
          <a:p>
            <a:pPr marL="0" indent="0">
              <a:buNone/>
            </a:pPr>
            <a:r>
              <a:rPr lang="en-IN" dirty="0" smtClean="0"/>
              <a:t>Now</a:t>
            </a:r>
            <a:r>
              <a:rPr lang="en-IN" dirty="0"/>
              <a:t>, if you like, you can decide to </a:t>
            </a:r>
            <a:r>
              <a:rPr lang="en-IN" i="1" dirty="0"/>
              <a:t>ignore </a:t>
            </a:r>
            <a:r>
              <a:rPr lang="en-IN" dirty="0"/>
              <a:t>the components </a:t>
            </a:r>
            <a:r>
              <a:rPr lang="en-IN" dirty="0" smtClean="0"/>
              <a:t>of lesser </a:t>
            </a:r>
            <a:r>
              <a:rPr lang="en-IN" dirty="0"/>
              <a:t>significance. </a:t>
            </a:r>
            <a:endParaRPr lang="en-IN" dirty="0" smtClean="0"/>
          </a:p>
          <a:p>
            <a:pPr marL="0" indent="0">
              <a:buNone/>
            </a:pPr>
            <a:r>
              <a:rPr lang="en-IN" dirty="0" smtClean="0"/>
              <a:t>You </a:t>
            </a:r>
            <a:r>
              <a:rPr lang="en-IN" dirty="0"/>
              <a:t>do lose some information, but if the eigenvalues are small, </a:t>
            </a:r>
            <a:r>
              <a:rPr lang="en-IN" dirty="0" smtClean="0"/>
              <a:t>you don’t </a:t>
            </a:r>
            <a:r>
              <a:rPr lang="en-IN" dirty="0"/>
              <a:t>lose much. </a:t>
            </a:r>
            <a:endParaRPr lang="en-IN" dirty="0" smtClean="0"/>
          </a:p>
          <a:p>
            <a:pPr marL="0" indent="0">
              <a:buNone/>
            </a:pPr>
            <a:r>
              <a:rPr lang="en-IN" dirty="0" smtClean="0"/>
              <a:t>If you leave out some components, the final data set will have less dimensions than the original. </a:t>
            </a:r>
          </a:p>
          <a:p>
            <a:pPr marL="0" indent="0">
              <a:buNone/>
            </a:pPr>
            <a:endParaRPr lang="en-IN" dirty="0" smtClean="0"/>
          </a:p>
          <a:p>
            <a:pPr marL="0" indent="0" algn="ctr">
              <a:buNone/>
            </a:pPr>
            <a:r>
              <a:rPr lang="en-IN" b="1" dirty="0" smtClean="0">
                <a:solidFill>
                  <a:schemeClr val="accent1">
                    <a:lumMod val="75000"/>
                  </a:schemeClr>
                </a:solidFill>
              </a:rPr>
              <a:t>In short  if you originally have </a:t>
            </a:r>
            <a:r>
              <a:rPr lang="en-IN" b="1" dirty="0" smtClean="0">
                <a:solidFill>
                  <a:srgbClr val="FF0000"/>
                </a:solidFill>
              </a:rPr>
              <a:t>n </a:t>
            </a:r>
            <a:r>
              <a:rPr lang="en-IN" b="1" dirty="0" smtClean="0">
                <a:solidFill>
                  <a:schemeClr val="accent1">
                    <a:lumMod val="75000"/>
                  </a:schemeClr>
                </a:solidFill>
              </a:rPr>
              <a:t> </a:t>
            </a:r>
            <a:r>
              <a:rPr lang="en-IN" b="1" dirty="0">
                <a:solidFill>
                  <a:schemeClr val="accent1">
                    <a:lumMod val="75000"/>
                  </a:schemeClr>
                </a:solidFill>
              </a:rPr>
              <a:t>dimensions </a:t>
            </a:r>
            <a:r>
              <a:rPr lang="en-IN" b="1" dirty="0" smtClean="0">
                <a:solidFill>
                  <a:schemeClr val="accent1">
                    <a:lumMod val="75000"/>
                  </a:schemeClr>
                </a:solidFill>
              </a:rPr>
              <a:t>in  your </a:t>
            </a:r>
            <a:r>
              <a:rPr lang="en-IN" b="1" dirty="0">
                <a:solidFill>
                  <a:schemeClr val="accent1">
                    <a:lumMod val="75000"/>
                  </a:schemeClr>
                </a:solidFill>
              </a:rPr>
              <a:t>data, and so you calculate </a:t>
            </a:r>
            <a:r>
              <a:rPr lang="en-IN" b="1" dirty="0">
                <a:solidFill>
                  <a:srgbClr val="FF0000"/>
                </a:solidFill>
              </a:rPr>
              <a:t>n</a:t>
            </a:r>
            <a:r>
              <a:rPr lang="en-IN" b="1" dirty="0">
                <a:solidFill>
                  <a:schemeClr val="accent1">
                    <a:lumMod val="75000"/>
                  </a:schemeClr>
                </a:solidFill>
              </a:rPr>
              <a:t>  </a:t>
            </a:r>
            <a:r>
              <a:rPr lang="en-IN" b="1" dirty="0" smtClean="0">
                <a:solidFill>
                  <a:schemeClr val="accent1">
                    <a:lumMod val="75000"/>
                  </a:schemeClr>
                </a:solidFill>
              </a:rPr>
              <a:t>eigenvectors </a:t>
            </a:r>
            <a:r>
              <a:rPr lang="en-IN" b="1" dirty="0">
                <a:solidFill>
                  <a:schemeClr val="accent1">
                    <a:lumMod val="75000"/>
                  </a:schemeClr>
                </a:solidFill>
              </a:rPr>
              <a:t>and eigenvalues, and then you </a:t>
            </a:r>
            <a:r>
              <a:rPr lang="en-IN" b="1" dirty="0" smtClean="0">
                <a:solidFill>
                  <a:schemeClr val="accent1">
                    <a:lumMod val="75000"/>
                  </a:schemeClr>
                </a:solidFill>
              </a:rPr>
              <a:t>choose only </a:t>
            </a:r>
            <a:r>
              <a:rPr lang="en-IN" b="1" dirty="0">
                <a:solidFill>
                  <a:schemeClr val="accent1">
                    <a:lumMod val="75000"/>
                  </a:schemeClr>
                </a:solidFill>
              </a:rPr>
              <a:t>the first </a:t>
            </a:r>
            <a:r>
              <a:rPr lang="en-IN" b="1" dirty="0" smtClean="0">
                <a:solidFill>
                  <a:schemeClr val="accent1">
                    <a:lumMod val="75000"/>
                  </a:schemeClr>
                </a:solidFill>
              </a:rPr>
              <a:t> </a:t>
            </a:r>
            <a:r>
              <a:rPr lang="en-IN" b="1" dirty="0" smtClean="0">
                <a:solidFill>
                  <a:srgbClr val="FF0000"/>
                </a:solidFill>
              </a:rPr>
              <a:t>p</a:t>
            </a:r>
            <a:r>
              <a:rPr lang="en-IN" b="1" dirty="0" smtClean="0">
                <a:solidFill>
                  <a:schemeClr val="accent1">
                    <a:lumMod val="75000"/>
                  </a:schemeClr>
                </a:solidFill>
              </a:rPr>
              <a:t>  eigenvectors</a:t>
            </a:r>
            <a:r>
              <a:rPr lang="en-IN" b="1" dirty="0">
                <a:solidFill>
                  <a:schemeClr val="accent1">
                    <a:lumMod val="75000"/>
                  </a:schemeClr>
                </a:solidFill>
              </a:rPr>
              <a:t>, then the final data set has </a:t>
            </a:r>
            <a:r>
              <a:rPr lang="en-IN" b="1" dirty="0" smtClean="0">
                <a:solidFill>
                  <a:schemeClr val="accent1">
                    <a:lumMod val="75000"/>
                  </a:schemeClr>
                </a:solidFill>
              </a:rPr>
              <a:t>only </a:t>
            </a:r>
            <a:r>
              <a:rPr lang="en-IN" b="1" dirty="0" smtClean="0">
                <a:solidFill>
                  <a:srgbClr val="FF0000"/>
                </a:solidFill>
              </a:rPr>
              <a:t>p</a:t>
            </a:r>
            <a:r>
              <a:rPr lang="en-IN" b="1" dirty="0" smtClean="0">
                <a:solidFill>
                  <a:schemeClr val="accent1">
                    <a:lumMod val="75000"/>
                  </a:schemeClr>
                </a:solidFill>
              </a:rPr>
              <a:t> </a:t>
            </a:r>
            <a:r>
              <a:rPr lang="en-IN" b="1" dirty="0">
                <a:solidFill>
                  <a:schemeClr val="accent1">
                    <a:lumMod val="75000"/>
                  </a:schemeClr>
                </a:solidFill>
              </a:rPr>
              <a:t>dimensions.</a:t>
            </a:r>
          </a:p>
        </p:txBody>
      </p:sp>
      <p:sp>
        <p:nvSpPr>
          <p:cNvPr id="6" name="Date Placeholder 5"/>
          <p:cNvSpPr>
            <a:spLocks noGrp="1"/>
          </p:cNvSpPr>
          <p:nvPr>
            <p:ph type="dt" sz="half" idx="10"/>
          </p:nvPr>
        </p:nvSpPr>
        <p:spPr/>
        <p:txBody>
          <a:bodyPr/>
          <a:lstStyle/>
          <a:p>
            <a:fld id="{B1C9FC8C-7815-41AF-97C4-5CD25C30B62A}" type="datetime1">
              <a:rPr lang="en-US" smtClean="0"/>
              <a:t>1/12/2017</a:t>
            </a:fld>
            <a:endParaRPr lang="en-US" dirty="0"/>
          </a:p>
        </p:txBody>
      </p:sp>
    </p:spTree>
    <p:extLst>
      <p:ext uri="{BB962C8B-B14F-4D97-AF65-F5344CB8AC3E}">
        <p14:creationId xmlns:p14="http://schemas.microsoft.com/office/powerpoint/2010/main" val="1860645281"/>
      </p:ext>
    </p:extLst>
  </p:cSld>
  <p:clrMapOvr>
    <a:masterClrMapping/>
  </p:clrMapOvr>
  <p:transition spd="slow">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903" y="304800"/>
            <a:ext cx="8483273" cy="861848"/>
          </a:xfrm>
        </p:spPr>
        <p:txBody>
          <a:bodyPr/>
          <a:lstStyle/>
          <a:p>
            <a:r>
              <a:rPr lang="en-US" dirty="0"/>
              <a:t>Example ……….</a:t>
            </a:r>
            <a:r>
              <a:rPr lang="en-US" sz="1100" dirty="0"/>
              <a:t>Continued</a:t>
            </a:r>
            <a:endParaRPr lang="en-IN" dirty="0"/>
          </a:p>
        </p:txBody>
      </p:sp>
      <p:sp>
        <p:nvSpPr>
          <p:cNvPr id="3" name="Content Placeholder 2"/>
          <p:cNvSpPr>
            <a:spLocks noGrp="1"/>
          </p:cNvSpPr>
          <p:nvPr>
            <p:ph idx="1"/>
          </p:nvPr>
        </p:nvSpPr>
        <p:spPr>
          <a:xfrm>
            <a:off x="914400" y="1257137"/>
            <a:ext cx="7963010" cy="5190959"/>
          </a:xfrm>
        </p:spPr>
        <p:txBody>
          <a:bodyPr/>
          <a:lstStyle/>
          <a:p>
            <a:pPr marL="0" indent="0">
              <a:buNone/>
            </a:pPr>
            <a:r>
              <a:rPr lang="en-IN" b="1" dirty="0" smtClean="0"/>
              <a:t>6</a:t>
            </a:r>
            <a:r>
              <a:rPr lang="en-IN" dirty="0" smtClean="0"/>
              <a:t>. </a:t>
            </a:r>
            <a:r>
              <a:rPr lang="en-IN" b="1" dirty="0" smtClean="0"/>
              <a:t>To form </a:t>
            </a:r>
            <a:r>
              <a:rPr lang="en-IN" b="1" dirty="0"/>
              <a:t>a feature vector</a:t>
            </a:r>
            <a:r>
              <a:rPr lang="en-IN" dirty="0"/>
              <a:t>, </a:t>
            </a:r>
            <a:endParaRPr lang="en-IN" dirty="0" smtClean="0"/>
          </a:p>
          <a:p>
            <a:pPr marL="0" indent="0">
              <a:buNone/>
            </a:pPr>
            <a:r>
              <a:rPr lang="en-IN" dirty="0" smtClean="0"/>
              <a:t>Feature vector  is just a </a:t>
            </a:r>
            <a:r>
              <a:rPr lang="en-IN" dirty="0"/>
              <a:t>fancy name for a matrix of vectors. This is constructed by taking the </a:t>
            </a:r>
            <a:r>
              <a:rPr lang="en-IN" dirty="0" smtClean="0"/>
              <a:t>eigenvectors that </a:t>
            </a:r>
            <a:r>
              <a:rPr lang="en-IN" dirty="0"/>
              <a:t>you want to keep from the list of eigenvectors, and forming a matrix with </a:t>
            </a:r>
            <a:r>
              <a:rPr lang="en-IN" dirty="0" smtClean="0"/>
              <a:t>these </a:t>
            </a:r>
            <a:r>
              <a:rPr lang="en-IN" dirty="0" err="1" smtClean="0"/>
              <a:t>eig</a:t>
            </a:r>
            <a:r>
              <a:rPr lang="en-IN" dirty="0" smtClean="0"/>
              <a:t> </a:t>
            </a:r>
            <a:r>
              <a:rPr lang="en-IN" dirty="0" err="1" smtClean="0"/>
              <a:t>envectors</a:t>
            </a:r>
            <a:r>
              <a:rPr lang="en-IN" dirty="0" smtClean="0"/>
              <a:t> </a:t>
            </a:r>
            <a:r>
              <a:rPr lang="en-IN" dirty="0"/>
              <a:t>in the columns</a:t>
            </a:r>
            <a:r>
              <a:rPr lang="en-IN" dirty="0" smtClean="0"/>
              <a:t>.</a:t>
            </a:r>
          </a:p>
          <a:p>
            <a:pPr marL="0" indent="0" algn="ctr">
              <a:buNone/>
            </a:pPr>
            <a:r>
              <a:rPr lang="en-US" b="1" dirty="0" smtClean="0"/>
              <a:t>Feature Vector = (eig</a:t>
            </a:r>
            <a:r>
              <a:rPr lang="en-US" b="1" baseline="-25000" dirty="0" smtClean="0"/>
              <a:t>1</a:t>
            </a:r>
            <a:r>
              <a:rPr lang="en-US" b="1" dirty="0" smtClean="0"/>
              <a:t>, eig</a:t>
            </a:r>
            <a:r>
              <a:rPr lang="en-US" b="1" baseline="-25000" dirty="0" smtClean="0"/>
              <a:t>2</a:t>
            </a:r>
            <a:r>
              <a:rPr lang="en-US" b="1" dirty="0" smtClean="0"/>
              <a:t>, eig</a:t>
            </a:r>
            <a:r>
              <a:rPr lang="en-US" b="1" baseline="-25000" dirty="0" smtClean="0"/>
              <a:t>3</a:t>
            </a:r>
            <a:r>
              <a:rPr lang="en-US" b="1" dirty="0" smtClean="0"/>
              <a:t>…….)</a:t>
            </a:r>
          </a:p>
          <a:p>
            <a:pPr marL="0" indent="0">
              <a:buNone/>
            </a:pPr>
            <a:r>
              <a:rPr lang="en-IN" dirty="0" smtClean="0"/>
              <a:t>Given our example set of data, and the fact that we have 2 eigenvectors, we have two choices. We can either form a feature vector with both of the eigenvectors:</a:t>
            </a:r>
            <a:endParaRPr lang="en-IN" dirty="0"/>
          </a:p>
        </p:txBody>
      </p:sp>
      <p:sp>
        <p:nvSpPr>
          <p:cNvPr id="6" name="TextBox 5"/>
          <p:cNvSpPr txBox="1"/>
          <p:nvPr/>
        </p:nvSpPr>
        <p:spPr>
          <a:xfrm>
            <a:off x="1066800" y="4918841"/>
            <a:ext cx="7399282" cy="646331"/>
          </a:xfrm>
          <a:prstGeom prst="rect">
            <a:avLst/>
          </a:prstGeom>
          <a:noFill/>
        </p:spPr>
        <p:txBody>
          <a:bodyPr wrap="square" rtlCol="0">
            <a:spAutoFit/>
          </a:bodyPr>
          <a:lstStyle/>
          <a:p>
            <a:r>
              <a:rPr lang="en-IN" dirty="0"/>
              <a:t>or, we can choose to leave out the smaller, less significant component and only have </a:t>
            </a:r>
            <a:r>
              <a:rPr lang="en-IN" dirty="0" smtClean="0"/>
              <a:t>a single </a:t>
            </a:r>
            <a:r>
              <a:rPr lang="en-IN" dirty="0"/>
              <a:t>column:</a:t>
            </a:r>
          </a:p>
        </p:txBody>
      </p:sp>
      <mc:AlternateContent xmlns:mc="http://schemas.openxmlformats.org/markup-compatibility/2006" xmlns:a14="http://schemas.microsoft.com/office/drawing/2010/main">
        <mc:Choice Requires="a14">
          <p:sp>
            <p:nvSpPr>
              <p:cNvPr id="11" name="Rectangle 10"/>
              <p:cNvSpPr/>
              <p:nvPr/>
            </p:nvSpPr>
            <p:spPr>
              <a:xfrm>
                <a:off x="1283874" y="4061302"/>
                <a:ext cx="6497419" cy="715645"/>
              </a:xfrm>
              <a:prstGeom prst="rect">
                <a:avLst/>
              </a:prstGeom>
            </p:spPr>
            <p:txBody>
              <a:bodyPr wrap="square">
                <a:spAutoFit/>
              </a:bodyPr>
              <a:lstStyle/>
              <a:p>
                <a:pPr algn="ctr"/>
                <a:r>
                  <a:rPr lang="en-US" sz="2400" dirty="0" smtClean="0">
                    <a:solidFill>
                      <a:prstClr val="black"/>
                    </a:solidFill>
                  </a:rPr>
                  <a:t>Feature Vector = </a:t>
                </a:r>
                <a14:m>
                  <m:oMath xmlns:m="http://schemas.openxmlformats.org/officeDocument/2006/math">
                    <m:d>
                      <m:dPr>
                        <m:ctrlPr>
                          <a:rPr lang="en-US" sz="2400" i="1">
                            <a:solidFill>
                              <a:prstClr val="black"/>
                            </a:solidFill>
                            <a:latin typeface="Cambria Math"/>
                          </a:rPr>
                        </m:ctrlPr>
                      </m:dPr>
                      <m:e>
                        <m:eqArr>
                          <m:eqArrPr>
                            <m:ctrlPr>
                              <a:rPr lang="en-US" sz="2400" i="1">
                                <a:solidFill>
                                  <a:prstClr val="black"/>
                                </a:solidFill>
                                <a:latin typeface="Cambria Math"/>
                              </a:rPr>
                            </m:ctrlPr>
                          </m:eqArrPr>
                          <m:e>
                            <m:r>
                              <a:rPr lang="en-US" sz="2400" b="0" i="1" smtClean="0">
                                <a:solidFill>
                                  <a:prstClr val="black"/>
                                </a:solidFill>
                                <a:latin typeface="Cambria Math"/>
                              </a:rPr>
                              <m:t>−0.735178</m:t>
                            </m:r>
                            <m:r>
                              <a:rPr lang="en-US" sz="2400" i="1">
                                <a:solidFill>
                                  <a:prstClr val="black"/>
                                </a:solidFill>
                                <a:latin typeface="Cambria Math"/>
                              </a:rPr>
                              <m:t>      </m:t>
                            </m:r>
                            <m:r>
                              <a:rPr lang="en-US" sz="2400" b="0" i="1" smtClean="0">
                                <a:solidFill>
                                  <a:prstClr val="black"/>
                                </a:solidFill>
                                <a:latin typeface="Cambria Math"/>
                              </a:rPr>
                              <m:t>−0.6778733</m:t>
                            </m:r>
                          </m:e>
                          <m:e>
                            <m:r>
                              <a:rPr lang="en-US" sz="2400" b="0" i="1" smtClean="0">
                                <a:solidFill>
                                  <a:prstClr val="black"/>
                                </a:solidFill>
                                <a:latin typeface="Cambria Math"/>
                              </a:rPr>
                              <m:t>0.6778733 </m:t>
                            </m:r>
                            <m:r>
                              <a:rPr lang="en-US" sz="2400" i="1">
                                <a:solidFill>
                                  <a:prstClr val="black"/>
                                </a:solidFill>
                                <a:latin typeface="Cambria Math"/>
                              </a:rPr>
                              <m:t>      </m:t>
                            </m:r>
                            <m:r>
                              <a:rPr lang="en-US" sz="2400" b="0" i="1" smtClean="0">
                                <a:solidFill>
                                  <a:prstClr val="black"/>
                                </a:solidFill>
                                <a:latin typeface="Cambria Math"/>
                              </a:rPr>
                              <m:t>−0.7351786</m:t>
                            </m:r>
                          </m:e>
                        </m:eqArr>
                      </m:e>
                    </m:d>
                  </m:oMath>
                </a14:m>
                <a:endParaRPr lang="en-IN" sz="2400" dirty="0"/>
              </a:p>
            </p:txBody>
          </p:sp>
        </mc:Choice>
        <mc:Fallback xmlns="">
          <p:sp>
            <p:nvSpPr>
              <p:cNvPr id="11" name="Rectangle 10"/>
              <p:cNvSpPr>
                <a:spLocks noRot="1" noChangeAspect="1" noMove="1" noResize="1" noEditPoints="1" noAdjustHandles="1" noChangeArrowheads="1" noChangeShapeType="1" noTextEdit="1"/>
              </p:cNvSpPr>
              <p:nvPr/>
            </p:nvSpPr>
            <p:spPr>
              <a:xfrm>
                <a:off x="1283874" y="4061302"/>
                <a:ext cx="6497419" cy="715645"/>
              </a:xfrm>
              <a:prstGeom prst="rect">
                <a:avLst/>
              </a:prstGeom>
              <a:blipFill rotWithShape="1">
                <a:blip r:embed="rId2"/>
                <a:stretch>
                  <a:fillRect l="-1315" b="-8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1283875" y="5565172"/>
                <a:ext cx="6497419" cy="715645"/>
              </a:xfrm>
              <a:prstGeom prst="rect">
                <a:avLst/>
              </a:prstGeom>
            </p:spPr>
            <p:txBody>
              <a:bodyPr wrap="square">
                <a:spAutoFit/>
              </a:bodyPr>
              <a:lstStyle/>
              <a:p>
                <a:pPr algn="ctr"/>
                <a:r>
                  <a:rPr lang="en-US" sz="2400" dirty="0">
                    <a:solidFill>
                      <a:prstClr val="black"/>
                    </a:solidFill>
                  </a:rPr>
                  <a:t>Feature </a:t>
                </a:r>
                <a:r>
                  <a:rPr lang="en-US" sz="2400" dirty="0" smtClean="0">
                    <a:solidFill>
                      <a:prstClr val="black"/>
                    </a:solidFill>
                  </a:rPr>
                  <a:t>Vector = </a:t>
                </a:r>
                <a14:m>
                  <m:oMath xmlns:m="http://schemas.openxmlformats.org/officeDocument/2006/math">
                    <m:d>
                      <m:dPr>
                        <m:ctrlPr>
                          <a:rPr lang="en-US" sz="2400" i="1">
                            <a:solidFill>
                              <a:prstClr val="black"/>
                            </a:solidFill>
                            <a:latin typeface="Cambria Math"/>
                          </a:rPr>
                        </m:ctrlPr>
                      </m:dPr>
                      <m:e>
                        <m:eqArr>
                          <m:eqArrPr>
                            <m:ctrlPr>
                              <a:rPr lang="en-US" sz="2400" i="1">
                                <a:solidFill>
                                  <a:prstClr val="black"/>
                                </a:solidFill>
                                <a:latin typeface="Cambria Math"/>
                              </a:rPr>
                            </m:ctrlPr>
                          </m:eqArrPr>
                          <m:e>
                            <m:r>
                              <a:rPr lang="en-US" sz="2400" b="0" i="1" smtClean="0">
                                <a:solidFill>
                                  <a:prstClr val="black"/>
                                </a:solidFill>
                                <a:latin typeface="Cambria Math"/>
                              </a:rPr>
                              <m:t>−0.6778733</m:t>
                            </m:r>
                          </m:e>
                          <m:e>
                            <m:r>
                              <a:rPr lang="en-US" sz="2400" i="1">
                                <a:solidFill>
                                  <a:prstClr val="black"/>
                                </a:solidFill>
                                <a:latin typeface="Cambria Math"/>
                              </a:rPr>
                              <m:t>  </m:t>
                            </m:r>
                            <m:r>
                              <a:rPr lang="en-US" sz="2400" b="0" i="1" smtClean="0">
                                <a:solidFill>
                                  <a:prstClr val="black"/>
                                </a:solidFill>
                                <a:latin typeface="Cambria Math"/>
                              </a:rPr>
                              <m:t>−0.7351786</m:t>
                            </m:r>
                          </m:e>
                        </m:eqArr>
                      </m:e>
                    </m:d>
                  </m:oMath>
                </a14:m>
                <a:endParaRPr lang="en-IN" sz="2400" dirty="0"/>
              </a:p>
            </p:txBody>
          </p:sp>
        </mc:Choice>
        <mc:Fallback xmlns="">
          <p:sp>
            <p:nvSpPr>
              <p:cNvPr id="12" name="Rectangle 11"/>
              <p:cNvSpPr>
                <a:spLocks noRot="1" noChangeAspect="1" noMove="1" noResize="1" noEditPoints="1" noAdjustHandles="1" noChangeArrowheads="1" noChangeShapeType="1" noTextEdit="1"/>
              </p:cNvSpPr>
              <p:nvPr/>
            </p:nvSpPr>
            <p:spPr>
              <a:xfrm>
                <a:off x="1283875" y="5565172"/>
                <a:ext cx="6497419" cy="715645"/>
              </a:xfrm>
              <a:prstGeom prst="rect">
                <a:avLst/>
              </a:prstGeom>
              <a:blipFill rotWithShape="1">
                <a:blip r:embed="rId3"/>
                <a:stretch>
                  <a:fillRect b="-855"/>
                </a:stretch>
              </a:blipFill>
            </p:spPr>
            <p:txBody>
              <a:bodyPr/>
              <a:lstStyle/>
              <a:p>
                <a:r>
                  <a:rPr lang="en-IN">
                    <a:noFill/>
                  </a:rPr>
                  <a:t> </a:t>
                </a:r>
              </a:p>
            </p:txBody>
          </p:sp>
        </mc:Fallback>
      </mc:AlternateContent>
      <p:sp>
        <p:nvSpPr>
          <p:cNvPr id="7" name="Date Placeholder 6"/>
          <p:cNvSpPr>
            <a:spLocks noGrp="1"/>
          </p:cNvSpPr>
          <p:nvPr>
            <p:ph type="dt" sz="half" idx="10"/>
          </p:nvPr>
        </p:nvSpPr>
        <p:spPr/>
        <p:txBody>
          <a:bodyPr/>
          <a:lstStyle/>
          <a:p>
            <a:fld id="{47A8E9D7-CBCC-4B72-83DF-9DC30E26FB53}" type="datetime1">
              <a:rPr lang="en-US" smtClean="0"/>
              <a:t>1/12/2017</a:t>
            </a:fld>
            <a:endParaRPr lang="en-US" dirty="0"/>
          </a:p>
        </p:txBody>
      </p:sp>
    </p:spTree>
    <p:extLst>
      <p:ext uri="{BB962C8B-B14F-4D97-AF65-F5344CB8AC3E}">
        <p14:creationId xmlns:p14="http://schemas.microsoft.com/office/powerpoint/2010/main" val="540107123"/>
      </p:ext>
    </p:extLst>
  </p:cSld>
  <p:clrMapOvr>
    <a:masterClrMapping/>
  </p:clrMapOvr>
  <p:transition spd="slow">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139" y="304800"/>
            <a:ext cx="8499038" cy="861848"/>
          </a:xfrm>
        </p:spPr>
        <p:txBody>
          <a:bodyPr/>
          <a:lstStyle/>
          <a:p>
            <a:r>
              <a:rPr lang="en-US" dirty="0"/>
              <a:t>Example ……….</a:t>
            </a:r>
            <a:r>
              <a:rPr lang="en-US" sz="1100" dirty="0"/>
              <a:t>Continued</a:t>
            </a:r>
            <a:endParaRPr lang="en-IN" dirty="0"/>
          </a:p>
        </p:txBody>
      </p:sp>
      <p:sp>
        <p:nvSpPr>
          <p:cNvPr id="3" name="Content Placeholder 2"/>
          <p:cNvSpPr>
            <a:spLocks noGrp="1"/>
          </p:cNvSpPr>
          <p:nvPr>
            <p:ph idx="1"/>
          </p:nvPr>
        </p:nvSpPr>
        <p:spPr>
          <a:xfrm>
            <a:off x="990599" y="1257137"/>
            <a:ext cx="7886811" cy="5175193"/>
          </a:xfrm>
        </p:spPr>
        <p:txBody>
          <a:bodyPr/>
          <a:lstStyle/>
          <a:p>
            <a:pPr marL="0" indent="0">
              <a:buNone/>
            </a:pPr>
            <a:r>
              <a:rPr lang="en-IN" b="1" dirty="0"/>
              <a:t>Step </a:t>
            </a:r>
            <a:r>
              <a:rPr lang="en-IN" b="1" dirty="0" smtClean="0"/>
              <a:t>7 : </a:t>
            </a:r>
            <a:r>
              <a:rPr lang="en-IN" b="1" dirty="0"/>
              <a:t>Deriving the new data </a:t>
            </a:r>
            <a:r>
              <a:rPr lang="en-IN" b="1" dirty="0" smtClean="0"/>
              <a:t>set</a:t>
            </a:r>
          </a:p>
          <a:p>
            <a:pPr marL="0" indent="0">
              <a:buNone/>
            </a:pPr>
            <a:r>
              <a:rPr lang="en-IN" dirty="0"/>
              <a:t>Once we have chosen the </a:t>
            </a:r>
            <a:r>
              <a:rPr lang="en-IN" dirty="0" smtClean="0"/>
              <a:t>components (</a:t>
            </a:r>
            <a:r>
              <a:rPr lang="en-IN" dirty="0"/>
              <a:t>eigenvectors) that we wish to keep in our data and formed a feature vector, we </a:t>
            </a:r>
            <a:r>
              <a:rPr lang="en-IN" dirty="0" smtClean="0"/>
              <a:t>simply take </a:t>
            </a:r>
            <a:r>
              <a:rPr lang="en-IN" dirty="0"/>
              <a:t>the transpose of the vector and multiply it on </a:t>
            </a:r>
            <a:r>
              <a:rPr lang="en-IN" dirty="0" smtClean="0"/>
              <a:t>the </a:t>
            </a:r>
            <a:r>
              <a:rPr lang="en-IN" dirty="0"/>
              <a:t>left of the original data set</a:t>
            </a:r>
            <a:r>
              <a:rPr lang="en-IN" dirty="0" smtClean="0"/>
              <a:t>, transposed.</a:t>
            </a:r>
          </a:p>
          <a:p>
            <a:pPr marL="0" indent="0" algn="ctr">
              <a:buNone/>
            </a:pPr>
            <a:r>
              <a:rPr lang="en-US" b="1" i="1" dirty="0" smtClean="0">
                <a:solidFill>
                  <a:srgbClr val="FF0000"/>
                </a:solidFill>
              </a:rPr>
              <a:t>Final Data =  Row Feature Vector   x    Row Data Adjust </a:t>
            </a:r>
          </a:p>
          <a:p>
            <a:pPr marL="0" indent="0">
              <a:buNone/>
            </a:pPr>
            <a:r>
              <a:rPr lang="en-IN" dirty="0" smtClean="0"/>
              <a:t>Where </a:t>
            </a:r>
            <a:r>
              <a:rPr lang="en-US" b="1" i="1" dirty="0"/>
              <a:t>Row Feature </a:t>
            </a:r>
            <a:r>
              <a:rPr lang="en-US" b="1" i="1" dirty="0" smtClean="0"/>
              <a:t>Vector </a:t>
            </a:r>
            <a:r>
              <a:rPr lang="en-IN" dirty="0" smtClean="0"/>
              <a:t> is </a:t>
            </a:r>
            <a:r>
              <a:rPr lang="en-IN" dirty="0"/>
              <a:t>the matrix with the eigenvectors in the columns </a:t>
            </a:r>
            <a:r>
              <a:rPr lang="en-IN" i="1" dirty="0" smtClean="0"/>
              <a:t>transposed </a:t>
            </a:r>
            <a:r>
              <a:rPr lang="en-IN" dirty="0" smtClean="0"/>
              <a:t>so </a:t>
            </a:r>
            <a:r>
              <a:rPr lang="en-IN" dirty="0"/>
              <a:t>that the eigenvectors are now in the rows, with the most significant </a:t>
            </a:r>
            <a:r>
              <a:rPr lang="en-IN" dirty="0" smtClean="0"/>
              <a:t>eigenvector at </a:t>
            </a:r>
            <a:r>
              <a:rPr lang="en-IN" dirty="0"/>
              <a:t>the top</a:t>
            </a:r>
            <a:r>
              <a:rPr lang="en-IN" dirty="0" smtClean="0"/>
              <a:t>, </a:t>
            </a:r>
            <a:r>
              <a:rPr lang="en-US" b="1" i="1" dirty="0"/>
              <a:t>Row Data Adjust</a:t>
            </a:r>
            <a:r>
              <a:rPr lang="en-IN" dirty="0" smtClean="0"/>
              <a:t>  and </a:t>
            </a:r>
            <a:r>
              <a:rPr lang="en-IN" dirty="0"/>
              <a:t>is the mean-adjusted data </a:t>
            </a:r>
            <a:r>
              <a:rPr lang="en-IN" i="1" dirty="0"/>
              <a:t>transposed</a:t>
            </a:r>
            <a:r>
              <a:rPr lang="en-IN" dirty="0"/>
              <a:t>, </a:t>
            </a:r>
            <a:r>
              <a:rPr lang="en-IN" dirty="0" err="1"/>
              <a:t>ie</a:t>
            </a:r>
            <a:r>
              <a:rPr lang="en-IN" dirty="0"/>
              <a:t>. the </a:t>
            </a:r>
            <a:r>
              <a:rPr lang="en-IN" dirty="0" smtClean="0"/>
              <a:t>data items </a:t>
            </a:r>
            <a:r>
              <a:rPr lang="en-IN" dirty="0"/>
              <a:t>are in each column, with each row holding a separate </a:t>
            </a:r>
            <a:r>
              <a:rPr lang="en-IN" dirty="0" smtClean="0"/>
              <a:t>dimension</a:t>
            </a:r>
          </a:p>
          <a:p>
            <a:pPr marL="0" indent="0">
              <a:buNone/>
            </a:pPr>
            <a:r>
              <a:rPr lang="en-US" b="1" i="1" dirty="0" smtClean="0"/>
              <a:t>Final </a:t>
            </a:r>
            <a:r>
              <a:rPr lang="en-US" b="1" i="1" dirty="0"/>
              <a:t>Data </a:t>
            </a:r>
            <a:r>
              <a:rPr lang="en-IN" dirty="0" smtClean="0"/>
              <a:t>is </a:t>
            </a:r>
            <a:r>
              <a:rPr lang="en-IN" dirty="0"/>
              <a:t>the final data set, </a:t>
            </a:r>
            <a:r>
              <a:rPr lang="en-IN" dirty="0" smtClean="0"/>
              <a:t>with data </a:t>
            </a:r>
            <a:r>
              <a:rPr lang="en-IN" dirty="0"/>
              <a:t>items in columns, and dimensions along rows</a:t>
            </a:r>
            <a:endParaRPr lang="en-IN" b="1" i="1" dirty="0"/>
          </a:p>
        </p:txBody>
      </p:sp>
      <p:sp>
        <p:nvSpPr>
          <p:cNvPr id="6" name="Date Placeholder 5"/>
          <p:cNvSpPr>
            <a:spLocks noGrp="1"/>
          </p:cNvSpPr>
          <p:nvPr>
            <p:ph type="dt" sz="half" idx="10"/>
          </p:nvPr>
        </p:nvSpPr>
        <p:spPr/>
        <p:txBody>
          <a:bodyPr/>
          <a:lstStyle/>
          <a:p>
            <a:fld id="{EC68223D-3C63-4C80-A626-CED68ABA37F8}" type="datetime1">
              <a:rPr lang="en-US" smtClean="0"/>
              <a:t>1/12/2017</a:t>
            </a:fld>
            <a:endParaRPr lang="en-US" dirty="0"/>
          </a:p>
        </p:txBody>
      </p:sp>
    </p:spTree>
    <p:extLst>
      <p:ext uri="{BB962C8B-B14F-4D97-AF65-F5344CB8AC3E}">
        <p14:creationId xmlns:p14="http://schemas.microsoft.com/office/powerpoint/2010/main" val="2127854739"/>
      </p:ext>
    </p:extLst>
  </p:cSld>
  <p:clrMapOvr>
    <a:masterClrMapping/>
  </p:clrMapOvr>
  <p:transition spd="slow">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855" y="446690"/>
            <a:ext cx="7921625" cy="893379"/>
          </a:xfrm>
        </p:spPr>
        <p:txBody>
          <a:bodyPr/>
          <a:lstStyle/>
          <a:p>
            <a:r>
              <a:rPr lang="en-US" dirty="0"/>
              <a:t>Example ……….</a:t>
            </a:r>
            <a:r>
              <a:rPr lang="en-US" sz="1100" dirty="0"/>
              <a:t>Continued</a:t>
            </a:r>
            <a:endParaRPr lang="en-IN" dirty="0"/>
          </a:p>
        </p:txBody>
      </p:sp>
      <p:pic>
        <p:nvPicPr>
          <p:cNvPr id="11268"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2180" y="2580458"/>
            <a:ext cx="2061151" cy="3306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1" name="Chart 10"/>
          <p:cNvGraphicFramePr>
            <a:graphicFrameLocks/>
          </p:cNvGraphicFramePr>
          <p:nvPr>
            <p:extLst>
              <p:ext uri="{D42A27DB-BD31-4B8C-83A1-F6EECF244321}">
                <p14:modId xmlns:p14="http://schemas.microsoft.com/office/powerpoint/2010/main" val="3463927793"/>
              </p:ext>
            </p:extLst>
          </p:nvPr>
        </p:nvGraphicFramePr>
        <p:xfrm>
          <a:off x="3145221" y="2754479"/>
          <a:ext cx="3160986" cy="3005906"/>
        </p:xfrm>
        <a:graphic>
          <a:graphicData uri="http://schemas.openxmlformats.org/drawingml/2006/chart">
            <c:chart xmlns:c="http://schemas.openxmlformats.org/drawingml/2006/chart" xmlns:r="http://schemas.openxmlformats.org/officeDocument/2006/relationships" r:id="rId3"/>
          </a:graphicData>
        </a:graphic>
      </p:graphicFrame>
      <p:pic>
        <p:nvPicPr>
          <p:cNvPr id="11269" name="Picture 5"/>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620407" y="1892715"/>
            <a:ext cx="3200400" cy="392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614855" y="1788925"/>
            <a:ext cx="4572001" cy="369332"/>
          </a:xfrm>
          <a:prstGeom prst="rect">
            <a:avLst/>
          </a:prstGeom>
          <a:noFill/>
        </p:spPr>
        <p:txBody>
          <a:bodyPr wrap="square" rtlCol="0">
            <a:spAutoFit/>
          </a:bodyPr>
          <a:lstStyle/>
          <a:p>
            <a:r>
              <a:rPr lang="en-US" b="1" dirty="0" smtClean="0"/>
              <a:t>Data Transformed  with 2 eigenvectors</a:t>
            </a:r>
            <a:endParaRPr lang="en-IN" b="1" dirty="0"/>
          </a:p>
        </p:txBody>
      </p:sp>
      <p:sp>
        <p:nvSpPr>
          <p:cNvPr id="3" name="Date Placeholder 2"/>
          <p:cNvSpPr>
            <a:spLocks noGrp="1"/>
          </p:cNvSpPr>
          <p:nvPr>
            <p:ph type="dt" sz="half" idx="10"/>
          </p:nvPr>
        </p:nvSpPr>
        <p:spPr/>
        <p:txBody>
          <a:bodyPr/>
          <a:lstStyle/>
          <a:p>
            <a:fld id="{587B57AC-FFB7-4E90-BFE0-64EC623661B1}" type="datetime1">
              <a:rPr lang="en-US" smtClean="0"/>
              <a:t>1/12/2017</a:t>
            </a:fld>
            <a:endParaRPr lang="en-US" dirty="0"/>
          </a:p>
        </p:txBody>
      </p:sp>
    </p:spTree>
    <p:extLst>
      <p:ext uri="{BB962C8B-B14F-4D97-AF65-F5344CB8AC3E}">
        <p14:creationId xmlns:p14="http://schemas.microsoft.com/office/powerpoint/2010/main" val="3097228369"/>
      </p:ext>
    </p:extLst>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420211" cy="609600"/>
          </a:xfrm>
        </p:spPr>
        <p:txBody>
          <a:bodyPr/>
          <a:lstStyle/>
          <a:p>
            <a:r>
              <a:rPr lang="en-US" sz="2800" dirty="0" smtClean="0"/>
              <a:t>Statistics Basics</a:t>
            </a:r>
            <a:endParaRPr lang="en-IN" sz="2800" dirty="0"/>
          </a:p>
        </p:txBody>
      </p:sp>
      <p:sp>
        <p:nvSpPr>
          <p:cNvPr id="3" name="Content Placeholder 2"/>
          <p:cNvSpPr>
            <a:spLocks noGrp="1"/>
          </p:cNvSpPr>
          <p:nvPr>
            <p:ph idx="1"/>
          </p:nvPr>
        </p:nvSpPr>
        <p:spPr>
          <a:xfrm>
            <a:off x="685800" y="914400"/>
            <a:ext cx="8305800" cy="5181600"/>
          </a:xfrm>
        </p:spPr>
        <p:txBody>
          <a:bodyPr>
            <a:normAutofit/>
          </a:bodyPr>
          <a:lstStyle/>
          <a:p>
            <a:r>
              <a:rPr lang="sk-SK" altLang="en-US" dirty="0"/>
              <a:t>The science of collectiong, organizing, presenting, analyzing, and interpreting data to assist in making more effective decisions</a:t>
            </a:r>
          </a:p>
          <a:p>
            <a:pPr algn="just">
              <a:lnSpc>
                <a:spcPct val="210000"/>
              </a:lnSpc>
            </a:pPr>
            <a:endParaRPr lang="en-IN" dirty="0" smtClean="0"/>
          </a:p>
          <a:p>
            <a:pPr algn="just">
              <a:lnSpc>
                <a:spcPct val="210000"/>
              </a:lnSpc>
            </a:pPr>
            <a:r>
              <a:rPr lang="en-IN" dirty="0" smtClean="0"/>
              <a:t>Statisticians </a:t>
            </a:r>
            <a:r>
              <a:rPr lang="en-IN" dirty="0"/>
              <a:t>are usually </a:t>
            </a:r>
            <a:r>
              <a:rPr lang="en-IN" dirty="0" smtClean="0"/>
              <a:t>concerned with </a:t>
            </a:r>
            <a:r>
              <a:rPr lang="en-IN" dirty="0"/>
              <a:t>taking a </a:t>
            </a:r>
            <a:r>
              <a:rPr lang="en-IN" b="1" i="1" dirty="0"/>
              <a:t>sample </a:t>
            </a:r>
            <a:r>
              <a:rPr lang="en-IN" b="1" dirty="0"/>
              <a:t>of a </a:t>
            </a:r>
            <a:r>
              <a:rPr lang="en-IN" b="1" i="1" dirty="0"/>
              <a:t>population</a:t>
            </a:r>
            <a:r>
              <a:rPr lang="en-IN" dirty="0"/>
              <a:t>. To use election polls as an example, </a:t>
            </a:r>
            <a:r>
              <a:rPr lang="en-IN" dirty="0" smtClean="0"/>
              <a:t>the population </a:t>
            </a:r>
            <a:r>
              <a:rPr lang="en-IN" dirty="0"/>
              <a:t>is all the people in the country, whereas a sample is a subset of the </a:t>
            </a:r>
            <a:r>
              <a:rPr lang="en-IN" dirty="0" smtClean="0"/>
              <a:t>population that </a:t>
            </a:r>
            <a:r>
              <a:rPr lang="en-IN" dirty="0"/>
              <a:t>the </a:t>
            </a:r>
            <a:r>
              <a:rPr lang="en-IN" dirty="0" smtClean="0"/>
              <a:t>statisticians </a:t>
            </a:r>
            <a:r>
              <a:rPr lang="en-IN" dirty="0"/>
              <a:t>measure. The great thing about statistics is that by </a:t>
            </a:r>
            <a:r>
              <a:rPr lang="en-IN" dirty="0" smtClean="0"/>
              <a:t>only measuring </a:t>
            </a:r>
            <a:r>
              <a:rPr lang="en-IN" dirty="0"/>
              <a:t>(in this case by doing a phone survey or similar) a sample of the population</a:t>
            </a:r>
            <a:r>
              <a:rPr lang="en-IN" dirty="0" smtClean="0"/>
              <a:t>, you </a:t>
            </a:r>
            <a:r>
              <a:rPr lang="en-IN" dirty="0"/>
              <a:t>can work out what is most likely to be the measurement if you used the entire population</a:t>
            </a:r>
            <a:r>
              <a:rPr lang="en-IN" dirty="0" smtClean="0"/>
              <a:t>.</a:t>
            </a:r>
          </a:p>
          <a:p>
            <a:pPr algn="just"/>
            <a:endParaRPr lang="en-IN" dirty="0" smtClean="0"/>
          </a:p>
          <a:p>
            <a:pPr marL="0" indent="0">
              <a:buNone/>
            </a:pPr>
            <a:r>
              <a:rPr lang="en-US" dirty="0" smtClean="0"/>
              <a:t>		</a:t>
            </a:r>
            <a:r>
              <a:rPr lang="en-US" b="1" dirty="0" smtClean="0"/>
              <a:t>X=[1,2,4,6,12,15,25,45,68,67,65,98]</a:t>
            </a:r>
            <a:endParaRPr lang="en-IN" b="1" dirty="0"/>
          </a:p>
        </p:txBody>
      </p:sp>
      <p:sp>
        <p:nvSpPr>
          <p:cNvPr id="6" name="Date Placeholder 5"/>
          <p:cNvSpPr>
            <a:spLocks noGrp="1"/>
          </p:cNvSpPr>
          <p:nvPr>
            <p:ph type="dt" sz="half" idx="10"/>
          </p:nvPr>
        </p:nvSpPr>
        <p:spPr/>
        <p:txBody>
          <a:bodyPr/>
          <a:lstStyle/>
          <a:p>
            <a:fld id="{C19D3624-8B67-4DCF-B93F-AE5E4866EDA3}" type="datetime1">
              <a:rPr lang="en-US" smtClean="0"/>
              <a:t>1/12/2017</a:t>
            </a:fld>
            <a:endParaRPr lang="en-US" dirty="0"/>
          </a:p>
        </p:txBody>
      </p:sp>
    </p:spTree>
    <p:extLst>
      <p:ext uri="{BB962C8B-B14F-4D97-AF65-F5344CB8AC3E}">
        <p14:creationId xmlns:p14="http://schemas.microsoft.com/office/powerpoint/2010/main" val="481092748"/>
      </p:ext>
    </p:extLst>
  </p:cSld>
  <p:clrMapOvr>
    <a:masterClrMapping/>
  </p:clrMapOvr>
  <p:transition spd="slow">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172" y="352097"/>
            <a:ext cx="7921625" cy="1098550"/>
          </a:xfrm>
        </p:spPr>
        <p:txBody>
          <a:bodyPr/>
          <a:lstStyle/>
          <a:p>
            <a:r>
              <a:rPr lang="en-US" dirty="0"/>
              <a:t>Example ……….</a:t>
            </a:r>
            <a:r>
              <a:rPr lang="en-US" sz="1100" dirty="0"/>
              <a:t>Continued</a:t>
            </a:r>
            <a:endParaRPr lang="en-IN" dirty="0"/>
          </a:p>
        </p:txBody>
      </p:sp>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0303" y="2636453"/>
            <a:ext cx="1292773" cy="307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2522484" y="1813034"/>
            <a:ext cx="3200400" cy="646331"/>
          </a:xfrm>
          <a:prstGeom prst="rect">
            <a:avLst/>
          </a:prstGeom>
          <a:noFill/>
        </p:spPr>
        <p:txBody>
          <a:bodyPr wrap="square" rtlCol="0">
            <a:spAutoFit/>
          </a:bodyPr>
          <a:lstStyle/>
          <a:p>
            <a:pPr algn="ctr"/>
            <a:r>
              <a:rPr lang="en-US" dirty="0" smtClean="0"/>
              <a:t>Transformed Data (single eigenvector) </a:t>
            </a:r>
            <a:endParaRPr lang="en-IN" dirty="0"/>
          </a:p>
        </p:txBody>
      </p:sp>
      <p:sp>
        <p:nvSpPr>
          <p:cNvPr id="3" name="Date Placeholder 2"/>
          <p:cNvSpPr>
            <a:spLocks noGrp="1"/>
          </p:cNvSpPr>
          <p:nvPr>
            <p:ph type="dt" sz="half" idx="10"/>
          </p:nvPr>
        </p:nvSpPr>
        <p:spPr/>
        <p:txBody>
          <a:bodyPr/>
          <a:lstStyle/>
          <a:p>
            <a:fld id="{3D1A9D05-E5E1-42B2-8FD4-636E81E1B7E6}" type="datetime1">
              <a:rPr lang="en-US" smtClean="0"/>
              <a:t>1/12/2017</a:t>
            </a:fld>
            <a:endParaRPr lang="en-US" dirty="0"/>
          </a:p>
        </p:txBody>
      </p:sp>
    </p:spTree>
    <p:extLst>
      <p:ext uri="{BB962C8B-B14F-4D97-AF65-F5344CB8AC3E}">
        <p14:creationId xmlns:p14="http://schemas.microsoft.com/office/powerpoint/2010/main" val="3146935488"/>
      </p:ext>
    </p:extLst>
  </p:cSld>
  <p:clrMapOvr>
    <a:masterClrMapping/>
  </p:clrMapOvr>
  <p:transition spd="slow">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304800"/>
            <a:ext cx="8435976" cy="846083"/>
          </a:xfrm>
        </p:spPr>
        <p:txBody>
          <a:bodyPr/>
          <a:lstStyle/>
          <a:p>
            <a:r>
              <a:rPr lang="en-US" sz="2800" dirty="0"/>
              <a:t>Example ……….</a:t>
            </a:r>
            <a:r>
              <a:rPr lang="en-US" sz="1200" dirty="0" smtClean="0"/>
              <a:t>Continued</a:t>
            </a:r>
            <a:r>
              <a:rPr lang="en-US" sz="2800" dirty="0" smtClean="0"/>
              <a:t> </a:t>
            </a:r>
            <a:endParaRPr lang="en-IN" sz="2800" dirty="0"/>
          </a:p>
        </p:txBody>
      </p:sp>
      <p:sp>
        <p:nvSpPr>
          <p:cNvPr id="3" name="Content Placeholder 2"/>
          <p:cNvSpPr>
            <a:spLocks noGrp="1"/>
          </p:cNvSpPr>
          <p:nvPr>
            <p:ph idx="1"/>
          </p:nvPr>
        </p:nvSpPr>
        <p:spPr>
          <a:xfrm>
            <a:off x="761999" y="1288669"/>
            <a:ext cx="8131177" cy="4702227"/>
          </a:xfrm>
        </p:spPr>
        <p:txBody>
          <a:bodyPr/>
          <a:lstStyle/>
          <a:p>
            <a:pPr marL="0" indent="0">
              <a:buNone/>
            </a:pPr>
            <a:r>
              <a:rPr lang="en-US" b="1" dirty="0" smtClean="0"/>
              <a:t>Step 8 : Getting </a:t>
            </a:r>
            <a:r>
              <a:rPr lang="en-US" b="1" dirty="0"/>
              <a:t>Original Data Back </a:t>
            </a:r>
            <a:endParaRPr lang="en-IN" b="1" dirty="0"/>
          </a:p>
          <a:p>
            <a:pPr marL="0" indent="0">
              <a:buNone/>
            </a:pPr>
            <a:r>
              <a:rPr lang="en-IN" dirty="0" smtClean="0"/>
              <a:t>How </a:t>
            </a:r>
            <a:r>
              <a:rPr lang="en-IN" dirty="0"/>
              <a:t>do we get the original data back? Before we do that, remember that only </a:t>
            </a:r>
            <a:r>
              <a:rPr lang="en-IN" dirty="0" smtClean="0"/>
              <a:t>if we </a:t>
            </a:r>
            <a:r>
              <a:rPr lang="en-IN" dirty="0"/>
              <a:t>took </a:t>
            </a:r>
            <a:r>
              <a:rPr lang="en-IN" i="1" dirty="0"/>
              <a:t>all </a:t>
            </a:r>
            <a:r>
              <a:rPr lang="en-IN" dirty="0"/>
              <a:t>the eigenvectors in our transformation will we get </a:t>
            </a:r>
            <a:r>
              <a:rPr lang="en-IN" i="1" dirty="0"/>
              <a:t>exactly </a:t>
            </a:r>
            <a:r>
              <a:rPr lang="en-IN" dirty="0"/>
              <a:t>the original </a:t>
            </a:r>
            <a:r>
              <a:rPr lang="en-IN" dirty="0" smtClean="0"/>
              <a:t>data back</a:t>
            </a:r>
            <a:r>
              <a:rPr lang="en-IN" dirty="0"/>
              <a:t>. If we have reduced the number of eigenvectors in the final transformation, </a:t>
            </a:r>
            <a:r>
              <a:rPr lang="en-IN" dirty="0" smtClean="0"/>
              <a:t>then the </a:t>
            </a:r>
            <a:r>
              <a:rPr lang="en-IN" dirty="0"/>
              <a:t>retrieved data has lost some information</a:t>
            </a:r>
            <a:r>
              <a:rPr lang="en-IN" dirty="0" smtClean="0"/>
              <a:t>.</a:t>
            </a:r>
          </a:p>
          <a:p>
            <a:pPr marL="0" indent="0" algn="ctr">
              <a:buNone/>
            </a:pPr>
            <a:r>
              <a:rPr lang="en-US" b="1" dirty="0" smtClean="0">
                <a:solidFill>
                  <a:srgbClr val="FF0000"/>
                </a:solidFill>
              </a:rPr>
              <a:t>Final Data    </a:t>
            </a:r>
            <a:r>
              <a:rPr lang="en-US" b="1" dirty="0">
                <a:solidFill>
                  <a:srgbClr val="FF0000"/>
                </a:solidFill>
              </a:rPr>
              <a:t>=  </a:t>
            </a:r>
            <a:r>
              <a:rPr lang="en-US" b="1" dirty="0" smtClean="0">
                <a:solidFill>
                  <a:srgbClr val="FF0000"/>
                </a:solidFill>
              </a:rPr>
              <a:t>  Row </a:t>
            </a:r>
            <a:r>
              <a:rPr lang="en-US" b="1" dirty="0">
                <a:solidFill>
                  <a:srgbClr val="FF0000"/>
                </a:solidFill>
              </a:rPr>
              <a:t>Feature Vector   x    Row Data Adjust </a:t>
            </a:r>
            <a:endParaRPr lang="en-US" b="1" dirty="0" smtClean="0">
              <a:solidFill>
                <a:srgbClr val="FF0000"/>
              </a:solidFill>
            </a:endParaRPr>
          </a:p>
          <a:p>
            <a:pPr marL="0" indent="0" algn="ctr">
              <a:buNone/>
            </a:pPr>
            <a:r>
              <a:rPr lang="en-US" b="1" dirty="0" smtClean="0">
                <a:solidFill>
                  <a:srgbClr val="FF0000"/>
                </a:solidFill>
              </a:rPr>
              <a:t>Row </a:t>
            </a:r>
            <a:r>
              <a:rPr lang="en-US" b="1" dirty="0">
                <a:solidFill>
                  <a:srgbClr val="FF0000"/>
                </a:solidFill>
              </a:rPr>
              <a:t>Data </a:t>
            </a:r>
            <a:r>
              <a:rPr lang="en-US" b="1" dirty="0" smtClean="0">
                <a:solidFill>
                  <a:srgbClr val="FF0000"/>
                </a:solidFill>
              </a:rPr>
              <a:t>Adjust    =      Row </a:t>
            </a:r>
            <a:r>
              <a:rPr lang="en-US" b="1" dirty="0">
                <a:solidFill>
                  <a:srgbClr val="FF0000"/>
                </a:solidFill>
              </a:rPr>
              <a:t>Feature Vector </a:t>
            </a:r>
            <a:r>
              <a:rPr lang="en-US" sz="2400" b="1" baseline="30000" dirty="0" smtClean="0">
                <a:solidFill>
                  <a:srgbClr val="FF0000"/>
                </a:solidFill>
              </a:rPr>
              <a:t>T    </a:t>
            </a:r>
            <a:r>
              <a:rPr lang="en-US" sz="2400" b="1" dirty="0" smtClean="0">
                <a:solidFill>
                  <a:srgbClr val="FF0000"/>
                </a:solidFill>
              </a:rPr>
              <a:t>x  </a:t>
            </a:r>
            <a:r>
              <a:rPr lang="en-US" b="1" dirty="0" smtClean="0">
                <a:solidFill>
                  <a:srgbClr val="FF0000"/>
                </a:solidFill>
              </a:rPr>
              <a:t>Final </a:t>
            </a:r>
            <a:r>
              <a:rPr lang="en-US" b="1" dirty="0">
                <a:solidFill>
                  <a:srgbClr val="FF0000"/>
                </a:solidFill>
              </a:rPr>
              <a:t>Data  </a:t>
            </a:r>
            <a:endParaRPr lang="en-US" b="1" dirty="0" smtClean="0">
              <a:solidFill>
                <a:srgbClr val="FF0000"/>
              </a:solidFill>
            </a:endParaRPr>
          </a:p>
          <a:p>
            <a:pPr marL="0" indent="0">
              <a:buNone/>
            </a:pPr>
            <a:r>
              <a:rPr lang="en-US" b="1" dirty="0" smtClean="0">
                <a:solidFill>
                  <a:srgbClr val="FF0000"/>
                </a:solidFill>
              </a:rPr>
              <a:t>Row </a:t>
            </a:r>
            <a:r>
              <a:rPr lang="en-US" b="1" dirty="0">
                <a:solidFill>
                  <a:srgbClr val="FF0000"/>
                </a:solidFill>
              </a:rPr>
              <a:t>Data Adjust  </a:t>
            </a:r>
            <a:r>
              <a:rPr lang="en-US" b="1" dirty="0" smtClean="0">
                <a:solidFill>
                  <a:srgbClr val="FF0000"/>
                </a:solidFill>
              </a:rPr>
              <a:t>=  Row </a:t>
            </a:r>
            <a:r>
              <a:rPr lang="en-US" b="1" dirty="0">
                <a:solidFill>
                  <a:srgbClr val="FF0000"/>
                </a:solidFill>
              </a:rPr>
              <a:t>Feature Vector </a:t>
            </a:r>
            <a:r>
              <a:rPr lang="en-US" sz="2400" b="1" baseline="30000" dirty="0">
                <a:solidFill>
                  <a:srgbClr val="FF0000"/>
                </a:solidFill>
              </a:rPr>
              <a:t>T   </a:t>
            </a:r>
            <a:r>
              <a:rPr lang="en-US" sz="2400" b="1" dirty="0" smtClean="0">
                <a:solidFill>
                  <a:srgbClr val="FF0000"/>
                </a:solidFill>
              </a:rPr>
              <a:t>x </a:t>
            </a:r>
            <a:r>
              <a:rPr lang="en-US" b="1" dirty="0" smtClean="0">
                <a:solidFill>
                  <a:srgbClr val="FF0000"/>
                </a:solidFill>
              </a:rPr>
              <a:t>Final </a:t>
            </a:r>
            <a:r>
              <a:rPr lang="en-US" b="1" dirty="0">
                <a:solidFill>
                  <a:srgbClr val="FF0000"/>
                </a:solidFill>
              </a:rPr>
              <a:t>Data  </a:t>
            </a:r>
            <a:r>
              <a:rPr lang="en-US" b="1" dirty="0" smtClean="0">
                <a:solidFill>
                  <a:srgbClr val="FF0000"/>
                </a:solidFill>
              </a:rPr>
              <a:t>+ </a:t>
            </a:r>
            <a:r>
              <a:rPr lang="en-US" b="1" dirty="0" smtClean="0">
                <a:solidFill>
                  <a:srgbClr val="4BACC6"/>
                </a:solidFill>
              </a:rPr>
              <a:t>Original Mean </a:t>
            </a:r>
            <a:endParaRPr lang="en-US" b="1" dirty="0">
              <a:solidFill>
                <a:srgbClr val="4BACC6"/>
              </a:solidFill>
            </a:endParaRPr>
          </a:p>
          <a:p>
            <a:pPr marL="0" indent="0">
              <a:buNone/>
            </a:pPr>
            <a:r>
              <a:rPr lang="en-IN" dirty="0"/>
              <a:t>This formula also applies to when you do not have all the eigenvectors in the </a:t>
            </a:r>
            <a:r>
              <a:rPr lang="en-IN" dirty="0" smtClean="0"/>
              <a:t>feature vector</a:t>
            </a:r>
            <a:r>
              <a:rPr lang="en-IN" dirty="0"/>
              <a:t>. So even when you leave out some eigenvectors, the above equation still </a:t>
            </a:r>
            <a:r>
              <a:rPr lang="en-IN" dirty="0" smtClean="0"/>
              <a:t>makes  the </a:t>
            </a:r>
            <a:r>
              <a:rPr lang="en-IN" dirty="0"/>
              <a:t>correct transform.</a:t>
            </a:r>
            <a:endParaRPr lang="en-IN" b="1" i="1" dirty="0">
              <a:solidFill>
                <a:srgbClr val="FF0000"/>
              </a:solidFill>
            </a:endParaRPr>
          </a:p>
        </p:txBody>
      </p:sp>
      <p:sp>
        <p:nvSpPr>
          <p:cNvPr id="6" name="Date Placeholder 5"/>
          <p:cNvSpPr>
            <a:spLocks noGrp="1"/>
          </p:cNvSpPr>
          <p:nvPr>
            <p:ph type="dt" sz="half" idx="10"/>
          </p:nvPr>
        </p:nvSpPr>
        <p:spPr/>
        <p:txBody>
          <a:bodyPr/>
          <a:lstStyle/>
          <a:p>
            <a:fld id="{D7F3BB60-28A1-4C73-BA0F-039979A1E957}" type="datetime1">
              <a:rPr lang="en-US" smtClean="0"/>
              <a:t>1/12/2017</a:t>
            </a:fld>
            <a:endParaRPr lang="en-US" dirty="0"/>
          </a:p>
        </p:txBody>
      </p:sp>
    </p:spTree>
    <p:extLst>
      <p:ext uri="{BB962C8B-B14F-4D97-AF65-F5344CB8AC3E}">
        <p14:creationId xmlns:p14="http://schemas.microsoft.com/office/powerpoint/2010/main" val="754531256"/>
      </p:ext>
    </p:extLst>
  </p:cSld>
  <p:clrMapOvr>
    <a:masterClrMapping/>
  </p:clrMapOvr>
  <p:transition spd="slow">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962" y="304800"/>
            <a:ext cx="8194238" cy="609600"/>
          </a:xfrm>
        </p:spPr>
        <p:txBody>
          <a:bodyPr/>
          <a:lstStyle/>
          <a:p>
            <a:r>
              <a:rPr lang="en-US" sz="2800" dirty="0" smtClean="0"/>
              <a:t>Properties of Eigenvectors</a:t>
            </a:r>
            <a:endParaRPr lang="en-IN" sz="2800" dirty="0"/>
          </a:p>
        </p:txBody>
      </p:sp>
      <p:sp>
        <p:nvSpPr>
          <p:cNvPr id="3" name="Content Placeholder 2"/>
          <p:cNvSpPr>
            <a:spLocks noGrp="1"/>
          </p:cNvSpPr>
          <p:nvPr>
            <p:ph idx="1"/>
          </p:nvPr>
        </p:nvSpPr>
        <p:spPr>
          <a:xfrm>
            <a:off x="762000" y="1219200"/>
            <a:ext cx="7911661" cy="4900612"/>
          </a:xfrm>
        </p:spPr>
        <p:txBody>
          <a:bodyPr>
            <a:normAutofit/>
          </a:bodyPr>
          <a:lstStyle/>
          <a:p>
            <a:r>
              <a:rPr lang="en-IN" dirty="0" smtClean="0"/>
              <a:t>Eigenvectors can </a:t>
            </a:r>
            <a:r>
              <a:rPr lang="en-IN" dirty="0"/>
              <a:t>only be found for </a:t>
            </a:r>
            <a:r>
              <a:rPr lang="en-IN" i="1" dirty="0"/>
              <a:t>square </a:t>
            </a:r>
            <a:r>
              <a:rPr lang="en-IN" dirty="0"/>
              <a:t>matrices. And, not every square matrix has eigenvectors</a:t>
            </a:r>
            <a:r>
              <a:rPr lang="en-IN" dirty="0" smtClean="0"/>
              <a:t>. And</a:t>
            </a:r>
            <a:r>
              <a:rPr lang="en-IN" dirty="0"/>
              <a:t>, given </a:t>
            </a:r>
            <a:r>
              <a:rPr lang="en-IN" dirty="0" smtClean="0"/>
              <a:t>an n x n matrix if it does have Eigenvectors  there will be n  of them. </a:t>
            </a:r>
          </a:p>
          <a:p>
            <a:endParaRPr lang="en-IN" dirty="0" smtClean="0"/>
          </a:p>
          <a:p>
            <a:r>
              <a:rPr lang="en-IN" dirty="0"/>
              <a:t>A</a:t>
            </a:r>
            <a:r>
              <a:rPr lang="en-IN" dirty="0" smtClean="0"/>
              <a:t>ll </a:t>
            </a:r>
            <a:r>
              <a:rPr lang="en-IN" dirty="0"/>
              <a:t>the eigenvectors of a matrix are </a:t>
            </a:r>
            <a:r>
              <a:rPr lang="en-IN" i="1" dirty="0"/>
              <a:t>perpendicular</a:t>
            </a:r>
            <a:r>
              <a:rPr lang="en-IN" dirty="0" smtClean="0"/>
              <a:t>, </a:t>
            </a:r>
            <a:r>
              <a:rPr lang="en-IN" dirty="0" err="1" smtClean="0"/>
              <a:t>ie</a:t>
            </a:r>
            <a:r>
              <a:rPr lang="en-IN" dirty="0"/>
              <a:t>. at right angles to each other, no matter how many dimensions you have</a:t>
            </a:r>
            <a:r>
              <a:rPr lang="en-IN" dirty="0" smtClean="0"/>
              <a:t>.</a:t>
            </a:r>
          </a:p>
          <a:p>
            <a:endParaRPr lang="en-IN" dirty="0" smtClean="0"/>
          </a:p>
          <a:p>
            <a:r>
              <a:rPr lang="en-IN" dirty="0"/>
              <a:t>A</a:t>
            </a:r>
            <a:r>
              <a:rPr lang="en-IN" dirty="0" smtClean="0"/>
              <a:t>nother </a:t>
            </a:r>
            <a:r>
              <a:rPr lang="en-IN" dirty="0"/>
              <a:t>word for perpendicular, in maths talk, is </a:t>
            </a:r>
            <a:r>
              <a:rPr lang="en-IN" i="1" dirty="0"/>
              <a:t>orthogonal</a:t>
            </a:r>
            <a:r>
              <a:rPr lang="en-IN" dirty="0"/>
              <a:t>. This is important </a:t>
            </a:r>
            <a:r>
              <a:rPr lang="en-IN" dirty="0" smtClean="0"/>
              <a:t>because it </a:t>
            </a:r>
            <a:r>
              <a:rPr lang="en-IN" dirty="0"/>
              <a:t>means that you can express the data in terms of these perpendicular eigenvectors</a:t>
            </a:r>
            <a:r>
              <a:rPr lang="en-IN" dirty="0" smtClean="0"/>
              <a:t>, instead </a:t>
            </a:r>
            <a:r>
              <a:rPr lang="en-IN" dirty="0"/>
              <a:t>of expressing them in terms of </a:t>
            </a:r>
            <a:r>
              <a:rPr lang="en-IN" dirty="0" smtClean="0"/>
              <a:t>the x and y axes. </a:t>
            </a:r>
          </a:p>
          <a:p>
            <a:endParaRPr lang="en-IN" dirty="0" smtClean="0"/>
          </a:p>
          <a:p>
            <a:r>
              <a:rPr lang="en-US" dirty="0" smtClean="0"/>
              <a:t>Even if it is scaled, property of Eigenvector </a:t>
            </a:r>
            <a:r>
              <a:rPr lang="en-IN" dirty="0"/>
              <a:t>So, in order to keep eigenvectors standard, whenever we find </a:t>
            </a:r>
            <a:r>
              <a:rPr lang="en-IN" dirty="0" smtClean="0"/>
              <a:t>an eigenvector </a:t>
            </a:r>
            <a:r>
              <a:rPr lang="en-IN" dirty="0"/>
              <a:t>we usually scale it to make it have a length of 1, so that all </a:t>
            </a:r>
            <a:r>
              <a:rPr lang="en-IN" dirty="0" smtClean="0"/>
              <a:t>eigenvectors have </a:t>
            </a:r>
            <a:r>
              <a:rPr lang="en-IN" dirty="0"/>
              <a:t>the same length. </a:t>
            </a:r>
            <a:r>
              <a:rPr lang="en-US" dirty="0" smtClean="0"/>
              <a:t>does not change.</a:t>
            </a:r>
            <a:endParaRPr lang="en-IN" dirty="0"/>
          </a:p>
        </p:txBody>
      </p:sp>
      <p:sp>
        <p:nvSpPr>
          <p:cNvPr id="6" name="Date Placeholder 5"/>
          <p:cNvSpPr>
            <a:spLocks noGrp="1"/>
          </p:cNvSpPr>
          <p:nvPr>
            <p:ph type="dt" sz="half" idx="10"/>
          </p:nvPr>
        </p:nvSpPr>
        <p:spPr/>
        <p:txBody>
          <a:bodyPr/>
          <a:lstStyle/>
          <a:p>
            <a:fld id="{FD46CA28-2B99-44CA-9653-781A54158E87}" type="datetime1">
              <a:rPr lang="en-US" smtClean="0"/>
              <a:t>1/12/2017</a:t>
            </a:fld>
            <a:endParaRPr lang="en-US" dirty="0"/>
          </a:p>
        </p:txBody>
      </p:sp>
    </p:spTree>
    <p:extLst>
      <p:ext uri="{BB962C8B-B14F-4D97-AF65-F5344CB8AC3E}">
        <p14:creationId xmlns:p14="http://schemas.microsoft.com/office/powerpoint/2010/main" val="2385532581"/>
      </p:ext>
    </p:extLst>
  </p:cSld>
  <p:clrMapOvr>
    <a:masterClrMapping/>
  </p:clrMapOvr>
  <p:transition spd="slow">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5835"/>
            <a:ext cx="7659757" cy="689113"/>
          </a:xfrm>
        </p:spPr>
        <p:txBody>
          <a:bodyPr/>
          <a:lstStyle/>
          <a:p>
            <a:r>
              <a:rPr lang="en-US" dirty="0" smtClean="0"/>
              <a:t>Eigen Vector ..</a:t>
            </a:r>
            <a:endParaRPr lang="en-US" dirty="0"/>
          </a:p>
        </p:txBody>
      </p:sp>
      <p:sp>
        <p:nvSpPr>
          <p:cNvPr id="6" name="Rectangle 5"/>
          <p:cNvSpPr/>
          <p:nvPr/>
        </p:nvSpPr>
        <p:spPr>
          <a:xfrm>
            <a:off x="851251" y="990600"/>
            <a:ext cx="7597621" cy="1815882"/>
          </a:xfrm>
          <a:prstGeom prst="rect">
            <a:avLst/>
          </a:prstGeom>
        </p:spPr>
        <p:txBody>
          <a:bodyPr wrap="square">
            <a:spAutoFit/>
          </a:bodyPr>
          <a:lstStyle/>
          <a:p>
            <a:pPr algn="just"/>
            <a:r>
              <a:rPr lang="en-US" sz="1600" dirty="0" smtClean="0">
                <a:solidFill>
                  <a:srgbClr val="242729"/>
                </a:solidFill>
                <a:latin typeface="Georgia"/>
              </a:rPr>
              <a:t>Eigenvectors are </a:t>
            </a:r>
            <a:r>
              <a:rPr lang="en-US" sz="1600" dirty="0">
                <a:solidFill>
                  <a:srgbClr val="242729"/>
                </a:solidFill>
                <a:latin typeface="Georgia"/>
              </a:rPr>
              <a:t>vectors which are fixed in direction under a given linear transformation. The scaling factor of these eigenvectors is then called the eigenvalue</a:t>
            </a:r>
            <a:r>
              <a:rPr lang="en-US" sz="1600" dirty="0" smtClean="0">
                <a:solidFill>
                  <a:srgbClr val="242729"/>
                </a:solidFill>
                <a:latin typeface="Georgia"/>
              </a:rPr>
              <a:t>.</a:t>
            </a:r>
            <a:r>
              <a:rPr lang="en-US" sz="1600" dirty="0"/>
              <a:t> </a:t>
            </a:r>
            <a:endParaRPr lang="en-US" sz="1600" dirty="0" smtClean="0"/>
          </a:p>
          <a:p>
            <a:pPr algn="just"/>
            <a:endParaRPr lang="en-US" sz="1600" dirty="0"/>
          </a:p>
          <a:p>
            <a:pPr algn="just"/>
            <a:r>
              <a:rPr lang="en-US" sz="1600" dirty="0" smtClean="0"/>
              <a:t>Let's </a:t>
            </a:r>
            <a:r>
              <a:rPr lang="en-US" sz="1600" dirty="0"/>
              <a:t>assume we have a matrix called 'A'. We have 5 different vectors shown in the left side. These 5 vectors are transformed to another 5 different vectors by the matrix A as shown on the right side.</a:t>
            </a:r>
          </a:p>
        </p:txBody>
      </p:sp>
      <p:pic>
        <p:nvPicPr>
          <p:cNvPr id="1026" name="Picture 2" descr="http://www.sharetechnote.com/image/EngMath_Matrix_Eigen_Fig_01.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59830" y="2816007"/>
            <a:ext cx="3941883" cy="16697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sharetechnote.com/image/EngMath_Matrix_Eigen_Fig_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3138" y="2890760"/>
            <a:ext cx="4370862" cy="1798982"/>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59830" y="4929391"/>
            <a:ext cx="3792290" cy="14333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2694" y="5258002"/>
            <a:ext cx="128587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797914AC-ACD8-46FA-A805-50CB57A67B66}" type="datetime1">
              <a:rPr lang="en-US" smtClean="0"/>
              <a:t>1/12/2017</a:t>
            </a:fld>
            <a:endParaRPr lang="en-US" dirty="0"/>
          </a:p>
        </p:txBody>
      </p:sp>
    </p:spTree>
    <p:extLst>
      <p:ext uri="{BB962C8B-B14F-4D97-AF65-F5344CB8AC3E}">
        <p14:creationId xmlns:p14="http://schemas.microsoft.com/office/powerpoint/2010/main" val="878284911"/>
      </p:ext>
    </p:extLst>
  </p:cSld>
  <p:clrMapOvr>
    <a:masterClrMapping/>
  </p:clrMapOvr>
  <p:transition spd="slow">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921625" cy="619539"/>
          </a:xfrm>
        </p:spPr>
        <p:txBody>
          <a:bodyPr/>
          <a:lstStyle/>
          <a:p>
            <a:r>
              <a:rPr lang="en-US" dirty="0" smtClean="0"/>
              <a:t>Usage of PCA</a:t>
            </a:r>
            <a:endParaRPr lang="en-US" dirty="0"/>
          </a:p>
        </p:txBody>
      </p:sp>
      <p:sp>
        <p:nvSpPr>
          <p:cNvPr id="3" name="Content Placeholder 2"/>
          <p:cNvSpPr>
            <a:spLocks noGrp="1"/>
          </p:cNvSpPr>
          <p:nvPr>
            <p:ph idx="1"/>
          </p:nvPr>
        </p:nvSpPr>
        <p:spPr>
          <a:xfrm>
            <a:off x="365264" y="1203672"/>
            <a:ext cx="7921625" cy="4900612"/>
          </a:xfrm>
        </p:spPr>
        <p:txBody>
          <a:bodyPr>
            <a:normAutofit/>
          </a:bodyPr>
          <a:lstStyle/>
          <a:p>
            <a:r>
              <a:rPr lang="en-US" dirty="0" smtClean="0"/>
              <a:t>When </a:t>
            </a:r>
            <a:r>
              <a:rPr lang="en-US" dirty="0"/>
              <a:t>you have a situation in which you have to multiply a matrix to a vector repeatedly (for example, let's assume that you have to multiply a matrix 100 times), it would require a lot of calculation. But you can predict this result just by looking at the eigenvalues without doing 100 times matrix multiplication. (You can see this kind of cases a lot in stochastics</a:t>
            </a:r>
            <a:r>
              <a:rPr lang="en-US" dirty="0" smtClean="0"/>
              <a:t>).</a:t>
            </a:r>
          </a:p>
          <a:p>
            <a:endParaRPr lang="en-US" dirty="0"/>
          </a:p>
          <a:p>
            <a:r>
              <a:rPr lang="en-US" dirty="0" smtClean="0"/>
              <a:t>You </a:t>
            </a:r>
            <a:r>
              <a:rPr lang="en-US" dirty="0"/>
              <a:t>can use the eigenvectors and eigenvalues to get the solution of linear differential </a:t>
            </a:r>
            <a:r>
              <a:rPr lang="en-US" dirty="0" smtClean="0"/>
              <a:t>equations</a:t>
            </a:r>
          </a:p>
          <a:p>
            <a:endParaRPr lang="en-US" dirty="0"/>
          </a:p>
          <a:p>
            <a:r>
              <a:rPr lang="en-US" dirty="0" smtClean="0"/>
              <a:t>In </a:t>
            </a:r>
            <a:r>
              <a:rPr lang="en-US" dirty="0"/>
              <a:t>computer graphics, a matrix is multiplied to several hundreds of points (vectors) to change the shape of an image represented by the points. By analyzing the eigenvectors of the matrix (transformation matrix), you can predict the overall result of the change of the shape without doing the several hundreds matrix x vector multiplication. </a:t>
            </a:r>
          </a:p>
        </p:txBody>
      </p:sp>
      <p:sp>
        <p:nvSpPr>
          <p:cNvPr id="6" name="Date Placeholder 5"/>
          <p:cNvSpPr>
            <a:spLocks noGrp="1"/>
          </p:cNvSpPr>
          <p:nvPr>
            <p:ph type="dt" sz="half" idx="10"/>
          </p:nvPr>
        </p:nvSpPr>
        <p:spPr/>
        <p:txBody>
          <a:bodyPr/>
          <a:lstStyle/>
          <a:p>
            <a:fld id="{24A185D3-7A81-452D-BE5F-802ECAF366C4}" type="datetime1">
              <a:rPr lang="en-US" smtClean="0"/>
              <a:t>1/12/2017</a:t>
            </a:fld>
            <a:endParaRPr lang="en-US" dirty="0"/>
          </a:p>
        </p:txBody>
      </p:sp>
    </p:spTree>
    <p:extLst>
      <p:ext uri="{BB962C8B-B14F-4D97-AF65-F5344CB8AC3E}">
        <p14:creationId xmlns:p14="http://schemas.microsoft.com/office/powerpoint/2010/main" val="3898682474"/>
      </p:ext>
    </p:extLst>
  </p:cSld>
  <p:clrMapOvr>
    <a:masterClrMapping/>
  </p:clrMapOvr>
  <p:transition spd="slow">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9800" y="2362200"/>
            <a:ext cx="4343400" cy="609600"/>
          </a:xfrm>
        </p:spPr>
        <p:txBody>
          <a:bodyPr/>
          <a:lstStyle/>
          <a:p>
            <a:pPr marL="0" indent="0">
              <a:buNone/>
            </a:pPr>
            <a:r>
              <a:rPr lang="en-US" sz="3200" dirty="0">
                <a:solidFill>
                  <a:srgbClr val="C00000"/>
                </a:solidFill>
                <a:latin typeface="Calibri"/>
                <a:ea typeface="+mj-ea"/>
                <a:cs typeface="+mj-cs"/>
              </a:rPr>
              <a:t>Matrix Diagonalization</a:t>
            </a: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1/12/2017</a:t>
            </a:fld>
            <a:endParaRPr lang="en-US" dirty="0"/>
          </a:p>
        </p:txBody>
      </p:sp>
    </p:spTree>
    <p:extLst>
      <p:ext uri="{BB962C8B-B14F-4D97-AF65-F5344CB8AC3E}">
        <p14:creationId xmlns:p14="http://schemas.microsoft.com/office/powerpoint/2010/main" val="608850732"/>
      </p:ext>
    </p:extLst>
  </p:cSld>
  <p:clrMapOvr>
    <a:masterClrMapping/>
  </p:clrMapOvr>
  <p:transition spd="slow">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Diagonalization</a:t>
            </a:r>
            <a:endParaRPr lang="en-US" dirty="0"/>
          </a:p>
        </p:txBody>
      </p:sp>
      <p:sp>
        <p:nvSpPr>
          <p:cNvPr id="3" name="Content Placeholder 2"/>
          <p:cNvSpPr>
            <a:spLocks noGrp="1"/>
          </p:cNvSpPr>
          <p:nvPr>
            <p:ph idx="1"/>
          </p:nvPr>
        </p:nvSpPr>
        <p:spPr>
          <a:xfrm>
            <a:off x="752474" y="838201"/>
            <a:ext cx="8077200" cy="2514599"/>
          </a:xfrm>
        </p:spPr>
        <p:txBody>
          <a:bodyPr/>
          <a:lstStyle/>
          <a:p>
            <a:pPr marL="0" indent="0">
              <a:buNone/>
            </a:pPr>
            <a:r>
              <a:rPr lang="en-US" dirty="0"/>
              <a:t>A matrix </a:t>
            </a:r>
            <a:r>
              <a:rPr lang="en-US" dirty="0" smtClean="0"/>
              <a:t>A</a:t>
            </a:r>
            <a:r>
              <a:rPr lang="en-US" dirty="0"/>
              <a:t> is </a:t>
            </a:r>
            <a:r>
              <a:rPr lang="en-US" b="1" dirty="0"/>
              <a:t>diagonalizable</a:t>
            </a:r>
            <a:r>
              <a:rPr lang="en-US" dirty="0"/>
              <a:t> if we can </a:t>
            </a:r>
            <a:r>
              <a:rPr lang="en-US" dirty="0" smtClean="0"/>
              <a:t>rewrite </a:t>
            </a:r>
            <a:r>
              <a:rPr lang="en-US" dirty="0"/>
              <a:t>it (decompose it) as a </a:t>
            </a:r>
            <a:r>
              <a:rPr lang="en-US" dirty="0" smtClean="0"/>
              <a:t>product</a:t>
            </a:r>
          </a:p>
          <a:p>
            <a:pPr marL="0" indent="0">
              <a:buNone/>
            </a:pPr>
            <a:r>
              <a:rPr lang="en-US" dirty="0" smtClean="0"/>
              <a:t>		</a:t>
            </a:r>
            <a:r>
              <a:rPr lang="en-US" sz="400" dirty="0" smtClean="0"/>
              <a:t>	</a:t>
            </a:r>
          </a:p>
          <a:p>
            <a:pPr marL="0" indent="0">
              <a:buNone/>
            </a:pPr>
            <a:r>
              <a:rPr lang="en-US" dirty="0" smtClean="0"/>
              <a:t>where</a:t>
            </a:r>
            <a:r>
              <a:rPr lang="en-US" dirty="0"/>
              <a:t> </a:t>
            </a:r>
            <a:r>
              <a:rPr lang="en-US" dirty="0" smtClean="0"/>
              <a:t>P</a:t>
            </a:r>
            <a:r>
              <a:rPr lang="en-US" dirty="0"/>
              <a:t> is an invertible matrix (and thus P</a:t>
            </a:r>
            <a:r>
              <a:rPr lang="en-US" baseline="30000" dirty="0" smtClean="0"/>
              <a:t>−1</a:t>
            </a:r>
            <a:r>
              <a:rPr lang="en-US" dirty="0"/>
              <a:t> exists) and </a:t>
            </a:r>
            <a:r>
              <a:rPr lang="en-US" dirty="0" smtClean="0"/>
              <a:t>D</a:t>
            </a:r>
            <a:r>
              <a:rPr lang="en-US" dirty="0"/>
              <a:t> is a diagonal matrix (where all </a:t>
            </a:r>
            <a:r>
              <a:rPr lang="en-US" dirty="0" smtClean="0"/>
              <a:t>off-diagonal </a:t>
            </a:r>
            <a:r>
              <a:rPr lang="en-US" dirty="0"/>
              <a:t>elements are zero</a:t>
            </a:r>
            <a:r>
              <a:rPr lang="en-US" dirty="0" smtClean="0"/>
              <a:t>).</a:t>
            </a:r>
          </a:p>
          <a:p>
            <a:pPr marL="0" indent="0">
              <a:buNone/>
            </a:pPr>
            <a:endParaRPr lang="en-US" sz="900" dirty="0"/>
          </a:p>
          <a:p>
            <a:pPr>
              <a:buFont typeface="Wingdings" panose="05000000000000000000" pitchFamily="2" charset="2"/>
              <a:buChar char="Ø"/>
            </a:pPr>
            <a:r>
              <a:rPr lang="en-US" dirty="0" smtClean="0"/>
              <a:t>Since</a:t>
            </a:r>
            <a:r>
              <a:rPr lang="en-US" dirty="0"/>
              <a:t> </a:t>
            </a:r>
            <a:r>
              <a:rPr lang="en-US" dirty="0" smtClean="0"/>
              <a:t>P</a:t>
            </a:r>
            <a:r>
              <a:rPr lang="en-US" dirty="0"/>
              <a:t> is invertible, it must be square; therefore, this definition really only makes sense for square matrices. </a:t>
            </a:r>
            <a:endParaRPr lang="en-US" dirty="0" smtClean="0"/>
          </a:p>
          <a:p>
            <a:pPr>
              <a:buFont typeface="Wingdings" panose="05000000000000000000" pitchFamily="2" charset="2"/>
              <a:buChar char="Ø"/>
            </a:pPr>
            <a:endParaRPr lang="en-US" sz="600" dirty="0" smtClean="0"/>
          </a:p>
          <a:p>
            <a:pPr>
              <a:buFont typeface="Wingdings" panose="05000000000000000000" pitchFamily="2" charset="2"/>
              <a:buChar char="Ø"/>
            </a:pPr>
            <a:r>
              <a:rPr lang="en-US" dirty="0" smtClean="0"/>
              <a:t>A </a:t>
            </a:r>
            <a:r>
              <a:rPr lang="en-US" dirty="0"/>
              <a:t>matrix that isn’t square is not diagonalizable, simply because the concept of diagonalization makes no </a:t>
            </a:r>
            <a:r>
              <a:rPr lang="en-US" i="1" dirty="0"/>
              <a:t>sense</a:t>
            </a:r>
            <a:r>
              <a:rPr lang="en-US" dirty="0"/>
              <a:t> for non-square matrices.</a:t>
            </a:r>
            <a:endParaRPr lang="en-US" dirty="0" smtClean="0"/>
          </a:p>
        </p:txBody>
      </p:sp>
      <p:sp>
        <p:nvSpPr>
          <p:cNvPr id="6" name="Date Placeholder 5"/>
          <p:cNvSpPr>
            <a:spLocks noGrp="1"/>
          </p:cNvSpPr>
          <p:nvPr>
            <p:ph type="dt" sz="half" idx="10"/>
          </p:nvPr>
        </p:nvSpPr>
        <p:spPr/>
        <p:txBody>
          <a:bodyPr/>
          <a:lstStyle/>
          <a:p>
            <a:fld id="{9DDFD754-68A0-48E0-886D-D312E24C420B}" type="datetime1">
              <a:rPr lang="en-US" smtClean="0"/>
              <a:t>1/12/2017</a:t>
            </a:fld>
            <a:endParaRPr lang="en-US" dirty="0"/>
          </a:p>
        </p:txBody>
      </p:sp>
      <p:sp>
        <p:nvSpPr>
          <p:cNvPr id="9" name="Rectangle 3"/>
          <p:cNvSpPr>
            <a:spLocks noChangeArrowheads="1"/>
          </p:cNvSpPr>
          <p:nvPr/>
        </p:nvSpPr>
        <p:spPr bwMode="auto">
          <a:xfrm rot="10800000" flipV="1">
            <a:off x="819139" y="3276601"/>
            <a:ext cx="7620000"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22222"/>
                </a:solidFill>
                <a:effectLst/>
                <a:latin typeface="Lato"/>
                <a:cs typeface="Arial" pitchFamily="34" charset="0"/>
              </a:rPr>
              <a:t> 			AND  if </a:t>
            </a:r>
            <a:r>
              <a:rPr kumimoji="0" lang="en-US" altLang="en-US" sz="2400" b="0" i="0" u="none" strike="noStrike" cap="none" normalizeH="0" baseline="0" dirty="0" smtClean="0">
                <a:ln>
                  <a:noFill/>
                </a:ln>
                <a:solidFill>
                  <a:srgbClr val="222222"/>
                </a:solidFill>
                <a:effectLst/>
                <a:latin typeface="Lato"/>
                <a:cs typeface="Arial" pitchFamily="34" charset="0"/>
              </a:rPr>
              <a:t>  </a:t>
            </a:r>
            <a:r>
              <a:rPr kumimoji="0" lang="en-US" altLang="en-US" b="1" i="0" u="none" strike="noStrike" cap="none" normalizeH="0" baseline="0" dirty="0" smtClean="0">
                <a:ln>
                  <a:noFill/>
                </a:ln>
                <a:solidFill>
                  <a:srgbClr val="009ED6"/>
                </a:solidFill>
                <a:effectLst/>
                <a:latin typeface="MathJax_Math-italic"/>
                <a:cs typeface="Arial" pitchFamily="34" charset="0"/>
              </a:rPr>
              <a:t>A   </a:t>
            </a:r>
            <a:r>
              <a:rPr kumimoji="0" lang="en-US" altLang="en-US" b="1" i="0" u="none" strike="noStrike" cap="none" normalizeH="0" baseline="0" dirty="0" smtClean="0">
                <a:ln>
                  <a:noFill/>
                </a:ln>
                <a:solidFill>
                  <a:srgbClr val="009ED6"/>
                </a:solidFill>
                <a:effectLst/>
                <a:latin typeface="MathJax_Main"/>
                <a:cs typeface="Arial" pitchFamily="34" charset="0"/>
              </a:rPr>
              <a:t>=  </a:t>
            </a:r>
            <a:r>
              <a:rPr kumimoji="0" lang="en-US" altLang="en-US" b="1" i="0" u="none" strike="noStrike" cap="none" normalizeH="0" baseline="0" dirty="0" smtClean="0">
                <a:ln>
                  <a:noFill/>
                </a:ln>
                <a:solidFill>
                  <a:srgbClr val="009ED6"/>
                </a:solidFill>
                <a:effectLst/>
                <a:latin typeface="MathJax_Math-italic"/>
                <a:cs typeface="Arial" pitchFamily="34" charset="0"/>
              </a:rPr>
              <a:t>PDP</a:t>
            </a:r>
            <a:r>
              <a:rPr kumimoji="0" lang="en-US" altLang="en-US" b="1" i="0" u="none" strike="noStrike" cap="none" normalizeH="0" baseline="30000" dirty="0" smtClean="0">
                <a:ln>
                  <a:noFill/>
                </a:ln>
                <a:solidFill>
                  <a:srgbClr val="009ED6"/>
                </a:solidFill>
                <a:effectLst/>
                <a:latin typeface="MathJax_Main"/>
                <a:cs typeface="Arial" pitchFamily="34" charset="0"/>
              </a:rPr>
              <a:t>−1</a:t>
            </a:r>
            <a:r>
              <a:rPr kumimoji="0" lang="en-US" altLang="en-US" sz="1600" b="1" i="0" u="none" strike="noStrike" cap="none" normalizeH="0" baseline="0" dirty="0" smtClean="0">
                <a:ln>
                  <a:noFill/>
                </a:ln>
                <a:solidFill>
                  <a:srgbClr val="222222"/>
                </a:solidFill>
                <a:effectLst/>
                <a:latin typeface="Lato"/>
                <a:cs typeface="Arial" pitchFamily="34" charset="0"/>
              </a:rPr>
              <a:t>, </a:t>
            </a:r>
            <a:r>
              <a:rPr kumimoji="0" lang="en-US" altLang="en-US" sz="1600" b="0" i="0" u="none" strike="noStrike" cap="none" normalizeH="0" baseline="0" dirty="0" smtClean="0">
                <a:ln>
                  <a:noFill/>
                </a:ln>
                <a:solidFill>
                  <a:srgbClr val="222222"/>
                </a:solidFill>
                <a:effectLst/>
                <a:latin typeface="Lato"/>
                <a:cs typeface="Arial" pitchFamily="34" charset="0"/>
              </a:rPr>
              <a:t>then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600" dirty="0">
                <a:solidFill>
                  <a:srgbClr val="222222"/>
                </a:solidFill>
                <a:latin typeface="Lato"/>
              </a:rPr>
              <a:t>	</a:t>
            </a:r>
            <a:r>
              <a:rPr lang="en-US" altLang="en-US" sz="1600" dirty="0" smtClean="0">
                <a:solidFill>
                  <a:srgbClr val="222222"/>
                </a:solidFill>
                <a:latin typeface="Lato"/>
              </a:rPr>
              <a:t>		               </a:t>
            </a:r>
            <a:r>
              <a:rPr lang="en-US" altLang="en-US" b="1" dirty="0">
                <a:solidFill>
                  <a:srgbClr val="009ED6"/>
                </a:solidFill>
                <a:latin typeface="MathJax_Math-italic"/>
              </a:rPr>
              <a:t>AP =  PD</a:t>
            </a:r>
            <a:r>
              <a:rPr kumimoji="0" lang="en-US" altLang="en-US" sz="1600" b="0" i="0" u="none" strike="noStrike" cap="none" normalizeH="0" baseline="0" dirty="0" smtClean="0">
                <a:ln>
                  <a:noFill/>
                </a:ln>
                <a:solidFill>
                  <a:srgbClr val="222222"/>
                </a:solidFill>
                <a:effectLst/>
                <a:latin typeface="Lat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22222"/>
                </a:solidFill>
                <a:effectLst/>
                <a:latin typeface="Lato"/>
                <a:cs typeface="Arial" pitchFamily="34" charset="0"/>
              </a:rPr>
              <a:t>Let’s define </a:t>
            </a:r>
            <a:r>
              <a:rPr kumimoji="0" lang="en-US" altLang="en-US" sz="1600" b="0" i="0" u="none" strike="noStrike" cap="none" normalizeH="0" baseline="0" dirty="0" smtClean="0">
                <a:ln>
                  <a:noFill/>
                </a:ln>
                <a:solidFill>
                  <a:srgbClr val="222222"/>
                </a:solidFill>
                <a:effectLst/>
                <a:latin typeface="MathJax_Math-italic"/>
                <a:cs typeface="Arial" pitchFamily="34" charset="0"/>
              </a:rPr>
              <a:t>P</a:t>
            </a:r>
            <a:r>
              <a:rPr kumimoji="0" lang="en-US" altLang="en-US" sz="1600" b="0" i="0" u="none" strike="noStrike" cap="none" normalizeH="0" baseline="0" dirty="0" smtClean="0">
                <a:ln>
                  <a:noFill/>
                </a:ln>
                <a:solidFill>
                  <a:srgbClr val="222222"/>
                </a:solidFill>
                <a:effectLst/>
                <a:latin typeface="Lato"/>
                <a:cs typeface="Arial" pitchFamily="34" charset="0"/>
              </a:rPr>
              <a:t> through its columns </a:t>
            </a:r>
            <a:r>
              <a:rPr kumimoji="0" lang="en-US" altLang="en-US" sz="1600" b="0" i="0" u="none" strike="noStrike" cap="none" normalizeH="0" baseline="0" dirty="0" err="1" smtClean="0">
                <a:ln>
                  <a:noFill/>
                </a:ln>
                <a:solidFill>
                  <a:srgbClr val="222222"/>
                </a:solidFill>
                <a:effectLst/>
                <a:latin typeface="MathJax_Math-italic"/>
                <a:cs typeface="Arial" pitchFamily="34" charset="0"/>
              </a:rPr>
              <a:t>a</a:t>
            </a:r>
            <a:r>
              <a:rPr kumimoji="0" lang="en-US" altLang="en-US" sz="1600" b="0" i="0" u="none" strike="noStrike" cap="none" normalizeH="0" baseline="-25000" dirty="0" err="1" smtClean="0">
                <a:ln>
                  <a:noFill/>
                </a:ln>
                <a:solidFill>
                  <a:srgbClr val="222222"/>
                </a:solidFill>
                <a:effectLst/>
                <a:latin typeface="MathJax_Math-italic"/>
                <a:cs typeface="Arial" pitchFamily="34" charset="0"/>
              </a:rPr>
              <a:t>i</a:t>
            </a:r>
            <a:r>
              <a:rPr kumimoji="0" lang="en-US" altLang="en-US" sz="1600" b="0" i="0" u="none" strike="noStrike" cap="none" normalizeH="0" baseline="0" dirty="0" smtClean="0">
                <a:ln>
                  <a:noFill/>
                </a:ln>
                <a:solidFill>
                  <a:srgbClr val="222222"/>
                </a:solidFill>
                <a:effectLst/>
                <a:latin typeface="MathJax_Math-italic"/>
                <a:cs typeface="Arial" pitchFamily="34" charset="0"/>
              </a:rPr>
              <a:t> </a:t>
            </a:r>
            <a:r>
              <a:rPr kumimoji="0" lang="en-US" altLang="en-US" sz="1600" b="0" i="0" u="none" strike="noStrike" cap="none" normalizeH="0" baseline="0" dirty="0" smtClean="0">
                <a:ln>
                  <a:noFill/>
                </a:ln>
                <a:solidFill>
                  <a:srgbClr val="222222"/>
                </a:solidFill>
                <a:effectLst/>
                <a:latin typeface="Lato"/>
                <a:cs typeface="Arial" pitchFamily="34" charset="0"/>
              </a:rPr>
              <a:t>and </a:t>
            </a:r>
            <a:r>
              <a:rPr kumimoji="0" lang="en-US" altLang="en-US" sz="1600" b="0" i="0" u="none" strike="noStrike" cap="none" normalizeH="0" baseline="0" dirty="0" smtClean="0">
                <a:ln>
                  <a:noFill/>
                </a:ln>
                <a:solidFill>
                  <a:srgbClr val="222222"/>
                </a:solidFill>
                <a:effectLst/>
                <a:latin typeface="MathJax_Math-italic"/>
                <a:cs typeface="Arial" pitchFamily="34" charset="0"/>
              </a:rPr>
              <a:t>D</a:t>
            </a:r>
            <a:r>
              <a:rPr kumimoji="0" lang="en-US" altLang="en-US" sz="1600" b="0" i="0" u="none" strike="noStrike" cap="none" normalizeH="0" baseline="0" dirty="0" smtClean="0">
                <a:ln>
                  <a:noFill/>
                </a:ln>
                <a:solidFill>
                  <a:srgbClr val="222222"/>
                </a:solidFill>
                <a:effectLst/>
                <a:latin typeface="Lato"/>
                <a:cs typeface="Arial" pitchFamily="34" charset="0"/>
              </a:rPr>
              <a:t> via its diagonal entries, as such:</a:t>
            </a:r>
            <a:r>
              <a:rPr kumimoji="0" lang="en-US" altLang="en-US" sz="1600" b="0" i="0" u="none" strike="noStrike" cap="none" normalizeH="0" baseline="0" dirty="0" smtClean="0">
                <a:ln>
                  <a:noFill/>
                </a:ln>
                <a:solidFill>
                  <a:schemeClr val="tx1"/>
                </a:solidFill>
                <a:effectLst/>
                <a:cs typeface="Arial" pitchFamily="34" charset="0"/>
              </a:rPr>
              <a:t> </a:t>
            </a:r>
          </a:p>
        </p:txBody>
      </p:sp>
      <p:pic>
        <p:nvPicPr>
          <p:cNvPr id="2052"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58000" y="4276112"/>
            <a:ext cx="1904870" cy="1279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3533771" y="1159816"/>
            <a:ext cx="1600199" cy="369332"/>
          </a:xfrm>
          <a:prstGeom prst="rect">
            <a:avLst/>
          </a:prstGeom>
          <a:noFill/>
        </p:spPr>
        <p:txBody>
          <a:bodyPr wrap="square" rtlCol="0">
            <a:spAutoFit/>
          </a:bodyPr>
          <a:lstStyle/>
          <a:p>
            <a:r>
              <a:rPr lang="en-US" b="1" dirty="0">
                <a:solidFill>
                  <a:srgbClr val="009ED6"/>
                </a:solidFill>
                <a:latin typeface="MathJax_Math-italic"/>
                <a:cs typeface="Arial" pitchFamily="34" charset="0"/>
              </a:rPr>
              <a:t>A = PDP−1</a:t>
            </a:r>
          </a:p>
        </p:txBody>
      </p:sp>
      <p:sp>
        <p:nvSpPr>
          <p:cNvPr id="12" name="Rectangle 11"/>
          <p:cNvSpPr/>
          <p:nvPr/>
        </p:nvSpPr>
        <p:spPr>
          <a:xfrm>
            <a:off x="800089" y="4308901"/>
            <a:ext cx="5562605" cy="830997"/>
          </a:xfrm>
          <a:prstGeom prst="rect">
            <a:avLst/>
          </a:prstGeom>
        </p:spPr>
        <p:txBody>
          <a:bodyPr wrap="square">
            <a:spAutoFit/>
          </a:bodyPr>
          <a:lstStyle/>
          <a:p>
            <a:pPr algn="just"/>
            <a:r>
              <a:rPr lang="en-US" sz="1600" dirty="0">
                <a:latin typeface="Arial" panose="020B0604020202020204" pitchFamily="34" charset="0"/>
                <a:cs typeface="Arial" panose="020B0604020202020204" pitchFamily="34" charset="0"/>
              </a:rPr>
              <a:t>Due to the way </a:t>
            </a:r>
            <a:r>
              <a:rPr lang="en-US" sz="1600" dirty="0" smtClean="0">
                <a:latin typeface="Arial" panose="020B0604020202020204" pitchFamily="34" charset="0"/>
                <a:cs typeface="Arial" panose="020B0604020202020204" pitchFamily="34" charset="0"/>
              </a:rPr>
              <a:t>matrix </a:t>
            </a:r>
            <a:r>
              <a:rPr lang="en-US" sz="1600" dirty="0">
                <a:latin typeface="Arial" panose="020B0604020202020204" pitchFamily="34" charset="0"/>
                <a:cs typeface="Arial" panose="020B0604020202020204" pitchFamily="34" charset="0"/>
              </a:rPr>
              <a:t>multiplication works, each </a:t>
            </a:r>
            <a:r>
              <a:rPr lang="en-US" sz="1600" dirty="0" smtClean="0">
                <a:latin typeface="Arial" panose="020B0604020202020204" pitchFamily="34" charset="0"/>
                <a:cs typeface="Arial" panose="020B0604020202020204" pitchFamily="34" charset="0"/>
              </a:rPr>
              <a:t>non-zero element </a:t>
            </a:r>
            <a:r>
              <a:rPr lang="en-US" sz="1600" dirty="0">
                <a:latin typeface="Arial" panose="020B0604020202020204" pitchFamily="34" charset="0"/>
                <a:cs typeface="Arial" panose="020B0604020202020204" pitchFamily="34" charset="0"/>
              </a:rPr>
              <a:t>in </a:t>
            </a:r>
            <a:r>
              <a:rPr lang="en-US" sz="1600" dirty="0" smtClean="0">
                <a:latin typeface="Arial" panose="020B0604020202020204" pitchFamily="34" charset="0"/>
                <a:cs typeface="Arial" panose="020B0604020202020204" pitchFamily="34" charset="0"/>
              </a:rPr>
              <a:t>D </a:t>
            </a:r>
            <a:r>
              <a:rPr lang="en-US" sz="1600" dirty="0">
                <a:latin typeface="Arial" panose="020B0604020202020204" pitchFamily="34" charset="0"/>
                <a:cs typeface="Arial" panose="020B0604020202020204" pitchFamily="34" charset="0"/>
              </a:rPr>
              <a:t>(on the diagonal) simply picks out a different column in </a:t>
            </a:r>
            <a:r>
              <a:rPr lang="en-US" sz="1600" dirty="0" smtClean="0">
                <a:latin typeface="Arial" panose="020B0604020202020204" pitchFamily="34" charset="0"/>
                <a:cs typeface="Arial" panose="020B0604020202020204" pitchFamily="34" charset="0"/>
              </a:rPr>
              <a:t>P </a:t>
            </a:r>
            <a:r>
              <a:rPr lang="en-US" sz="1600" dirty="0">
                <a:latin typeface="Arial" panose="020B0604020202020204" pitchFamily="34" charset="0"/>
                <a:cs typeface="Arial" panose="020B0604020202020204" pitchFamily="34" charset="0"/>
              </a:rPr>
              <a:t>and scales it.</a:t>
            </a:r>
          </a:p>
        </p:txBody>
      </p:sp>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5145822"/>
            <a:ext cx="3000375"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819138" y="5638800"/>
            <a:ext cx="7943732" cy="830997"/>
          </a:xfrm>
          <a:prstGeom prst="rect">
            <a:avLst/>
          </a:prstGeom>
        </p:spPr>
        <p:txBody>
          <a:bodyPr wrap="square">
            <a:spAutoFit/>
          </a:bodyPr>
          <a:lstStyle/>
          <a:p>
            <a:r>
              <a:rPr lang="en-US" sz="1600" dirty="0" smtClean="0">
                <a:solidFill>
                  <a:srgbClr val="FF0000"/>
                </a:solidFill>
              </a:rPr>
              <a:t>Since AP=PD</a:t>
            </a:r>
            <a:r>
              <a:rPr lang="en-US" sz="1600" dirty="0">
                <a:solidFill>
                  <a:srgbClr val="FF0000"/>
                </a:solidFill>
              </a:rPr>
              <a:t>, and we can consider the columns of </a:t>
            </a:r>
            <a:r>
              <a:rPr lang="en-US" sz="1600" dirty="0" smtClean="0">
                <a:solidFill>
                  <a:srgbClr val="FF0000"/>
                </a:solidFill>
              </a:rPr>
              <a:t>P </a:t>
            </a:r>
            <a:r>
              <a:rPr lang="en-US" sz="1600" dirty="0">
                <a:solidFill>
                  <a:srgbClr val="FF0000"/>
                </a:solidFill>
              </a:rPr>
              <a:t>separately from each other, the columns of </a:t>
            </a:r>
            <a:r>
              <a:rPr lang="en-US" sz="1600" dirty="0" smtClean="0">
                <a:solidFill>
                  <a:srgbClr val="FF0000"/>
                </a:solidFill>
              </a:rPr>
              <a:t>P </a:t>
            </a:r>
            <a:r>
              <a:rPr lang="en-US" sz="1600" dirty="0">
                <a:solidFill>
                  <a:srgbClr val="FF0000"/>
                </a:solidFill>
              </a:rPr>
              <a:t>must be the eigenvectors of </a:t>
            </a:r>
            <a:r>
              <a:rPr lang="en-US" sz="1600" dirty="0" smtClean="0">
                <a:solidFill>
                  <a:srgbClr val="FF0000"/>
                </a:solidFill>
              </a:rPr>
              <a:t>A </a:t>
            </a:r>
            <a:r>
              <a:rPr lang="en-US" sz="1600" dirty="0">
                <a:solidFill>
                  <a:srgbClr val="FF0000"/>
                </a:solidFill>
              </a:rPr>
              <a:t>and the values on the </a:t>
            </a:r>
            <a:r>
              <a:rPr lang="en-US" sz="1600" dirty="0" smtClean="0">
                <a:solidFill>
                  <a:srgbClr val="FF0000"/>
                </a:solidFill>
              </a:rPr>
              <a:t>diagonal (D)  </a:t>
            </a:r>
            <a:r>
              <a:rPr lang="en-US" sz="1600" dirty="0">
                <a:solidFill>
                  <a:srgbClr val="FF0000"/>
                </a:solidFill>
              </a:rPr>
              <a:t>must be eigenvalues of </a:t>
            </a:r>
            <a:r>
              <a:rPr lang="en-US" sz="1600" dirty="0" smtClean="0">
                <a:solidFill>
                  <a:srgbClr val="FF0000"/>
                </a:solidFill>
              </a:rPr>
              <a:t>A. </a:t>
            </a:r>
            <a:endParaRPr lang="en-US" sz="1600" dirty="0">
              <a:solidFill>
                <a:srgbClr val="FF0000"/>
              </a:solidFill>
            </a:endParaRPr>
          </a:p>
        </p:txBody>
      </p:sp>
    </p:spTree>
    <p:extLst>
      <p:ext uri="{BB962C8B-B14F-4D97-AF65-F5344CB8AC3E}">
        <p14:creationId xmlns:p14="http://schemas.microsoft.com/office/powerpoint/2010/main" val="3680212637"/>
      </p:ext>
    </p:extLst>
  </p:cSld>
  <p:clrMapOvr>
    <a:masterClrMapping/>
  </p:clrMapOvr>
  <p:transition spd="slow">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Diagonalization</a:t>
            </a:r>
            <a:endParaRPr lang="en-US" dirty="0"/>
          </a:p>
        </p:txBody>
      </p:sp>
      <p:sp>
        <p:nvSpPr>
          <p:cNvPr id="3" name="Content Placeholder 2"/>
          <p:cNvSpPr>
            <a:spLocks noGrp="1"/>
          </p:cNvSpPr>
          <p:nvPr>
            <p:ph idx="1"/>
          </p:nvPr>
        </p:nvSpPr>
        <p:spPr>
          <a:xfrm>
            <a:off x="762000" y="990600"/>
            <a:ext cx="8077200" cy="1219200"/>
          </a:xfrm>
        </p:spPr>
        <p:txBody>
          <a:bodyPr/>
          <a:lstStyle/>
          <a:p>
            <a:pPr marL="0" indent="0">
              <a:buNone/>
            </a:pPr>
            <a:r>
              <a:rPr lang="en-US" dirty="0"/>
              <a:t>We can use this to compute </a:t>
            </a:r>
            <a:r>
              <a:rPr lang="en-US" dirty="0" err="1"/>
              <a:t>A</a:t>
            </a:r>
            <a:r>
              <a:rPr lang="en-US" baseline="30000" dirty="0" err="1"/>
              <a:t>k</a:t>
            </a:r>
            <a:r>
              <a:rPr lang="en-US" dirty="0"/>
              <a:t> </a:t>
            </a:r>
            <a:r>
              <a:rPr lang="en-US" dirty="0" smtClean="0"/>
              <a:t>q</a:t>
            </a:r>
            <a:r>
              <a:rPr lang="en-US" dirty="0"/>
              <a:t>uickly for large k.</a:t>
            </a:r>
          </a:p>
          <a:p>
            <a:pPr marL="0" indent="0">
              <a:buNone/>
            </a:pPr>
            <a:endParaRPr lang="en-US" dirty="0" smtClean="0"/>
          </a:p>
          <a:p>
            <a:pPr marL="0" indent="0">
              <a:buNone/>
            </a:pPr>
            <a:r>
              <a:rPr lang="en-US" dirty="0"/>
              <a:t>The matrix D is a diagonal matrix (i.e. entries off the main diagonal are all zeros). </a:t>
            </a:r>
            <a:r>
              <a:rPr lang="en-US" dirty="0" err="1"/>
              <a:t>D</a:t>
            </a:r>
            <a:r>
              <a:rPr lang="en-US" baseline="30000" dirty="0" err="1"/>
              <a:t>k</a:t>
            </a:r>
            <a:r>
              <a:rPr lang="en-US" dirty="0"/>
              <a:t> is trivial to compute as the following example illustrates</a:t>
            </a:r>
            <a:r>
              <a:rPr lang="en-US" dirty="0" smtClean="0"/>
              <a:t>. </a:t>
            </a:r>
          </a:p>
          <a:p>
            <a:pPr marL="0" indent="0">
              <a:buNone/>
            </a:pP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1/12/2017</a:t>
            </a:fld>
            <a:endParaRPr 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371725"/>
            <a:ext cx="6400800" cy="3571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5943600"/>
            <a:ext cx="1415146" cy="4953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9080045"/>
      </p:ext>
    </p:extLst>
  </p:cSld>
  <p:clrMapOvr>
    <a:masterClrMapping/>
  </p:clrMapOvr>
  <p:transition spd="slow">
    <p:wipe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a:t>
            </a:r>
            <a:r>
              <a:rPr lang="en-US" dirty="0" smtClean="0"/>
              <a:t>Diagonalization </a:t>
            </a:r>
            <a:r>
              <a:rPr lang="en-US" dirty="0"/>
              <a:t>Example </a:t>
            </a:r>
          </a:p>
        </p:txBody>
      </p:sp>
      <p:sp>
        <p:nvSpPr>
          <p:cNvPr id="3" name="Content Placeholder 2"/>
          <p:cNvSpPr>
            <a:spLocks noGrp="1"/>
          </p:cNvSpPr>
          <p:nvPr>
            <p:ph idx="1"/>
          </p:nvPr>
        </p:nvSpPr>
        <p:spPr/>
        <p:txBody>
          <a:bodyPr/>
          <a:lstStyle/>
          <a:p>
            <a:r>
              <a:rPr lang="en-US" dirty="0"/>
              <a:t>An </a:t>
            </a:r>
            <a:r>
              <a:rPr lang="en-US" dirty="0" err="1" smtClean="0"/>
              <a:t>nx</a:t>
            </a:r>
            <a:r>
              <a:rPr lang="en-US" dirty="0" smtClean="0"/>
              <a:t> n </a:t>
            </a:r>
            <a:r>
              <a:rPr lang="en-US" dirty="0"/>
              <a:t>matrix A is diagonalizable if and only if A has n linearly independent eigenvectors. In fact, </a:t>
            </a:r>
            <a:r>
              <a:rPr lang="en-US" dirty="0" smtClean="0"/>
              <a:t>A = PDP</a:t>
            </a:r>
            <a:r>
              <a:rPr lang="en-US" baseline="30000" dirty="0"/>
              <a:t>−1</a:t>
            </a:r>
            <a:r>
              <a:rPr lang="en-US" dirty="0"/>
              <a:t>, with D a diagonal matrix, if and only if the columns of P are n linearly independent eigenvectors of A. In this case, the diagonal entries of D are eigenvalues of A that correspond, respectively, to the eigenvectors in P. </a:t>
            </a:r>
          </a:p>
        </p:txBody>
      </p:sp>
      <p:sp>
        <p:nvSpPr>
          <p:cNvPr id="4" name="Date Placeholder 3"/>
          <p:cNvSpPr>
            <a:spLocks noGrp="1"/>
          </p:cNvSpPr>
          <p:nvPr>
            <p:ph type="dt" sz="half" idx="10"/>
          </p:nvPr>
        </p:nvSpPr>
        <p:spPr/>
        <p:txBody>
          <a:bodyPr/>
          <a:lstStyle/>
          <a:p>
            <a:fld id="{FDA4EA2C-4819-4A80-8F95-F779EE04D339}" type="datetime1">
              <a:rPr lang="en-US" smtClean="0"/>
              <a:t>1/12/2017</a:t>
            </a:fld>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4025" y="2362200"/>
            <a:ext cx="5924550"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8001720"/>
      </p:ext>
    </p:extLst>
  </p:cSld>
  <p:clrMapOvr>
    <a:masterClrMapping/>
  </p:clrMapOvr>
  <p:transition spd="slow">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a:t>
            </a:r>
            <a:r>
              <a:rPr lang="en-US" dirty="0" smtClean="0"/>
              <a:t>Diagonalization  Example  cont.. </a:t>
            </a: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1/12/2017</a:t>
            </a:fld>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0687" y="914400"/>
            <a:ext cx="5819775" cy="538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1525088"/>
      </p:ext>
    </p:extLst>
  </p:cSld>
  <p:clrMapOvr>
    <a:masterClrMapping/>
  </p:clrMapOvr>
  <p:transitio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sk-SK" altLang="en-US" smtClean="0"/>
              <a:t>Types of statistics</a:t>
            </a:r>
          </a:p>
        </p:txBody>
      </p:sp>
      <p:sp>
        <p:nvSpPr>
          <p:cNvPr id="17411" name="Content Placeholder 2"/>
          <p:cNvSpPr>
            <a:spLocks noGrp="1"/>
          </p:cNvSpPr>
          <p:nvPr>
            <p:ph sz="quarter" idx="1"/>
          </p:nvPr>
        </p:nvSpPr>
        <p:spPr/>
        <p:txBody>
          <a:bodyPr>
            <a:normAutofit/>
          </a:bodyPr>
          <a:lstStyle/>
          <a:p>
            <a:pPr eaLnBrk="1" hangingPunct="1"/>
            <a:r>
              <a:rPr lang="sk-SK" altLang="en-US" sz="2400" b="1" dirty="0" smtClean="0"/>
              <a:t>Descriptive statistics </a:t>
            </a:r>
            <a:r>
              <a:rPr lang="sk-SK" altLang="en-US" sz="2400" dirty="0" smtClean="0"/>
              <a:t>– Methods of organizing, summarizing, and presenting data in an informative way</a:t>
            </a:r>
            <a:endParaRPr lang="en-US" altLang="en-US" sz="2400" dirty="0" smtClean="0"/>
          </a:p>
          <a:p>
            <a:pPr eaLnBrk="1" hangingPunct="1"/>
            <a:endParaRPr lang="sk-SK" altLang="en-US" sz="2400" dirty="0" smtClean="0"/>
          </a:p>
          <a:p>
            <a:pPr eaLnBrk="1" hangingPunct="1"/>
            <a:r>
              <a:rPr lang="sk-SK" altLang="en-US" sz="2400" b="1" dirty="0" smtClean="0"/>
              <a:t>Inferential statistics </a:t>
            </a:r>
            <a:r>
              <a:rPr lang="sk-SK" altLang="en-US" sz="2400" dirty="0" smtClean="0"/>
              <a:t>– The methods used to determine something about a population on the basis of a sample</a:t>
            </a:r>
            <a:endParaRPr lang="en-US" altLang="en-US" sz="2400" dirty="0" smtClean="0"/>
          </a:p>
          <a:p>
            <a:pPr marL="0" indent="0" eaLnBrk="1" hangingPunct="1">
              <a:buNone/>
            </a:pPr>
            <a:endParaRPr lang="sk-SK" altLang="en-US" sz="2400" dirty="0" smtClean="0"/>
          </a:p>
          <a:p>
            <a:pPr lvl="1" eaLnBrk="1" hangingPunct="1"/>
            <a:r>
              <a:rPr lang="sk-SK" altLang="en-US" sz="2400" dirty="0" smtClean="0"/>
              <a:t>Population –The entire set of individuals or objects of interest or the measurements obtained from all individuals or objects of interest</a:t>
            </a:r>
            <a:endParaRPr lang="en-US" altLang="en-US" sz="2400" dirty="0" smtClean="0"/>
          </a:p>
          <a:p>
            <a:pPr marL="457200" lvl="1" indent="0" eaLnBrk="1" hangingPunct="1">
              <a:buNone/>
            </a:pPr>
            <a:endParaRPr lang="sk-SK" altLang="en-US" sz="2400" dirty="0" smtClean="0"/>
          </a:p>
          <a:p>
            <a:pPr lvl="1" eaLnBrk="1" hangingPunct="1"/>
            <a:r>
              <a:rPr lang="sk-SK" altLang="en-US" sz="2400" dirty="0" smtClean="0"/>
              <a:t>Sample – A portion, or part, of the population of interest</a:t>
            </a:r>
          </a:p>
        </p:txBody>
      </p:sp>
    </p:spTree>
    <p:extLst>
      <p:ext uri="{BB962C8B-B14F-4D97-AF65-F5344CB8AC3E}">
        <p14:creationId xmlns:p14="http://schemas.microsoft.com/office/powerpoint/2010/main" val="3258166268"/>
      </p:ext>
    </p:extLst>
  </p:cSld>
  <p:clrMapOvr>
    <a:masterClrMapping/>
  </p:clrMapOvr>
  <p:transition spd="slow">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Diagonalization  Example  cont.. </a:t>
            </a:r>
          </a:p>
        </p:txBody>
      </p:sp>
      <p:sp>
        <p:nvSpPr>
          <p:cNvPr id="4" name="Date Placeholder 3"/>
          <p:cNvSpPr>
            <a:spLocks noGrp="1"/>
          </p:cNvSpPr>
          <p:nvPr>
            <p:ph type="dt" sz="half" idx="10"/>
          </p:nvPr>
        </p:nvSpPr>
        <p:spPr/>
        <p:txBody>
          <a:bodyPr/>
          <a:lstStyle/>
          <a:p>
            <a:fld id="{FDA4EA2C-4819-4A80-8F95-F779EE04D339}" type="datetime1">
              <a:rPr lang="en-US" smtClean="0"/>
              <a:t>1/12/2017</a:t>
            </a:fld>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828799"/>
            <a:ext cx="5943600" cy="242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131610"/>
      </p:ext>
    </p:extLst>
  </p:cSld>
  <p:clrMapOvr>
    <a:masterClrMapping/>
  </p:clrMapOvr>
  <p:transition spd="slow">
    <p:wipe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921625" cy="659296"/>
          </a:xfrm>
        </p:spPr>
        <p:txBody>
          <a:bodyPr/>
          <a:lstStyle/>
          <a:p>
            <a:r>
              <a:rPr lang="en-US" dirty="0" smtClean="0"/>
              <a:t>PCA and SVD</a:t>
            </a:r>
            <a:endParaRPr lang="en-US" dirty="0"/>
          </a:p>
        </p:txBody>
      </p:sp>
      <p:sp>
        <p:nvSpPr>
          <p:cNvPr id="3" name="Content Placeholder 2"/>
          <p:cNvSpPr>
            <a:spLocks noGrp="1"/>
          </p:cNvSpPr>
          <p:nvPr>
            <p:ph idx="1"/>
          </p:nvPr>
        </p:nvSpPr>
        <p:spPr>
          <a:xfrm>
            <a:off x="762001" y="985011"/>
            <a:ext cx="7924800" cy="5495301"/>
          </a:xfrm>
        </p:spPr>
        <p:txBody>
          <a:bodyPr/>
          <a:lstStyle/>
          <a:p>
            <a:pPr algn="just"/>
            <a:r>
              <a:rPr lang="en-US" sz="1700" dirty="0"/>
              <a:t>Consider the </a:t>
            </a:r>
            <a:r>
              <a:rPr lang="en-US" sz="1700" dirty="0" err="1" smtClean="0"/>
              <a:t>eigen</a:t>
            </a:r>
            <a:r>
              <a:rPr lang="en-US" sz="1700" dirty="0"/>
              <a:t>-</a:t>
            </a:r>
            <a:r>
              <a:rPr lang="en-US" sz="1700" dirty="0" smtClean="0"/>
              <a:t>decomposition </a:t>
            </a:r>
            <a:r>
              <a:rPr lang="en-US" sz="1700" dirty="0"/>
              <a:t>A=PDP</a:t>
            </a:r>
            <a:r>
              <a:rPr lang="en-US" sz="1700" baseline="30000" dirty="0"/>
              <a:t>−</a:t>
            </a:r>
            <a:r>
              <a:rPr lang="en-US" sz="1700" baseline="30000" dirty="0" smtClean="0"/>
              <a:t>1</a:t>
            </a:r>
            <a:r>
              <a:rPr lang="en-US" sz="1700" dirty="0" smtClean="0"/>
              <a:t> </a:t>
            </a:r>
            <a:r>
              <a:rPr lang="en-US" sz="1700" dirty="0"/>
              <a:t>and SVD A=UΣV</a:t>
            </a:r>
            <a:r>
              <a:rPr lang="en-US" sz="1700" baseline="30000" dirty="0" smtClean="0"/>
              <a:t>∗</a:t>
            </a:r>
            <a:r>
              <a:rPr lang="en-US" sz="1700" dirty="0" smtClean="0"/>
              <a:t> </a:t>
            </a:r>
            <a:r>
              <a:rPr lang="en-US" sz="1700" dirty="0"/>
              <a:t>Some key differences are as follows</a:t>
            </a:r>
            <a:r>
              <a:rPr lang="en-US" sz="1700" dirty="0" smtClean="0"/>
              <a:t>,</a:t>
            </a:r>
            <a:endParaRPr lang="en-US" sz="1700" dirty="0"/>
          </a:p>
          <a:p>
            <a:pPr algn="just"/>
            <a:r>
              <a:rPr lang="en-US" sz="1700" dirty="0"/>
              <a:t>The vectors in the </a:t>
            </a:r>
            <a:r>
              <a:rPr lang="en-US" sz="1700" dirty="0" err="1" smtClean="0"/>
              <a:t>eigen</a:t>
            </a:r>
            <a:r>
              <a:rPr lang="en-US" sz="1700" dirty="0"/>
              <a:t>-</a:t>
            </a:r>
            <a:r>
              <a:rPr lang="en-US" sz="1700" dirty="0" smtClean="0"/>
              <a:t>decomposition </a:t>
            </a:r>
            <a:r>
              <a:rPr lang="en-US" sz="1700" dirty="0"/>
              <a:t>matrix </a:t>
            </a:r>
            <a:r>
              <a:rPr lang="en-US" sz="1700" dirty="0" smtClean="0"/>
              <a:t>P </a:t>
            </a:r>
            <a:r>
              <a:rPr lang="en-US" sz="1700" dirty="0"/>
              <a:t>are not necessarily orthogonal, so the change of basis isn't a simple rotation. On the other hand, the vectors in the matrices </a:t>
            </a:r>
            <a:r>
              <a:rPr lang="en-US" sz="1700" dirty="0" smtClean="0"/>
              <a:t>U </a:t>
            </a:r>
            <a:r>
              <a:rPr lang="en-US" sz="1700" dirty="0"/>
              <a:t>and </a:t>
            </a:r>
            <a:r>
              <a:rPr lang="en-US" sz="1700" dirty="0" smtClean="0"/>
              <a:t>Vin </a:t>
            </a:r>
            <a:r>
              <a:rPr lang="en-US" sz="1700" dirty="0"/>
              <a:t>the SVD are orthonormal, so they do represent rotations (and possibly flips).</a:t>
            </a:r>
          </a:p>
          <a:p>
            <a:pPr algn="just"/>
            <a:r>
              <a:rPr lang="en-US" sz="1700" dirty="0"/>
              <a:t>In the SVD, the </a:t>
            </a:r>
            <a:r>
              <a:rPr lang="en-US" sz="1700" dirty="0" smtClean="0"/>
              <a:t>non diagonal </a:t>
            </a:r>
            <a:r>
              <a:rPr lang="en-US" sz="1700" dirty="0"/>
              <a:t>matrices </a:t>
            </a:r>
            <a:r>
              <a:rPr lang="en-US" sz="1700" dirty="0" smtClean="0"/>
              <a:t>U </a:t>
            </a:r>
            <a:r>
              <a:rPr lang="en-US" sz="1700" dirty="0"/>
              <a:t>and </a:t>
            </a:r>
            <a:r>
              <a:rPr lang="en-US" sz="1700" dirty="0" smtClean="0"/>
              <a:t>V </a:t>
            </a:r>
            <a:r>
              <a:rPr lang="en-US" sz="1700" dirty="0"/>
              <a:t>are not </a:t>
            </a:r>
            <a:r>
              <a:rPr lang="en-US" sz="1700" dirty="0" smtClean="0"/>
              <a:t>necessarily </a:t>
            </a:r>
            <a:r>
              <a:rPr lang="en-US" sz="1700" dirty="0"/>
              <a:t>the inverse of one another. They are usually not related to each other at all. In the </a:t>
            </a:r>
            <a:r>
              <a:rPr lang="en-US" sz="1700" dirty="0" err="1" smtClean="0"/>
              <a:t>eigen</a:t>
            </a:r>
            <a:r>
              <a:rPr lang="en-US" sz="1700" dirty="0"/>
              <a:t>-</a:t>
            </a:r>
            <a:r>
              <a:rPr lang="en-US" sz="1700" dirty="0" smtClean="0"/>
              <a:t>decomposition </a:t>
            </a:r>
            <a:r>
              <a:rPr lang="en-US" sz="1700" dirty="0"/>
              <a:t>the </a:t>
            </a:r>
            <a:r>
              <a:rPr lang="en-US" sz="1700" dirty="0" smtClean="0"/>
              <a:t>non diagonal </a:t>
            </a:r>
            <a:r>
              <a:rPr lang="en-US" sz="1700" dirty="0"/>
              <a:t>matrices </a:t>
            </a:r>
            <a:r>
              <a:rPr lang="en-US" sz="1700" dirty="0" smtClean="0"/>
              <a:t>P </a:t>
            </a:r>
            <a:r>
              <a:rPr lang="en-US" sz="1700" dirty="0"/>
              <a:t>and P</a:t>
            </a:r>
            <a:r>
              <a:rPr lang="en-US" sz="1700" baseline="30000" dirty="0"/>
              <a:t>−</a:t>
            </a:r>
            <a:r>
              <a:rPr lang="en-US" sz="1700" baseline="30000" dirty="0" smtClean="0"/>
              <a:t>1</a:t>
            </a:r>
            <a:r>
              <a:rPr lang="en-US" sz="1700" dirty="0" smtClean="0"/>
              <a:t> </a:t>
            </a:r>
            <a:r>
              <a:rPr lang="en-US" sz="1700" dirty="0"/>
              <a:t>are inverses of each other.</a:t>
            </a:r>
          </a:p>
          <a:p>
            <a:pPr algn="just"/>
            <a:r>
              <a:rPr lang="en-US" sz="1700" dirty="0"/>
              <a:t>In the SVD the entries in the diagonal matrix </a:t>
            </a:r>
            <a:r>
              <a:rPr lang="en-US" sz="1700" dirty="0" smtClean="0"/>
              <a:t>Σ </a:t>
            </a:r>
            <a:r>
              <a:rPr lang="en-US" sz="1700" dirty="0"/>
              <a:t>are all real and nonnegative. In </a:t>
            </a:r>
            <a:r>
              <a:rPr lang="en-US" sz="1700" dirty="0" smtClean="0"/>
              <a:t>the-</a:t>
            </a:r>
            <a:r>
              <a:rPr lang="en-US" sz="1700" dirty="0" err="1" smtClean="0"/>
              <a:t>eigen</a:t>
            </a:r>
            <a:r>
              <a:rPr lang="en-US" sz="1700" dirty="0" smtClean="0"/>
              <a:t> decomposition</a:t>
            </a:r>
            <a:r>
              <a:rPr lang="en-US" sz="1700" dirty="0"/>
              <a:t>, the entries of </a:t>
            </a:r>
            <a:r>
              <a:rPr lang="en-US" sz="1700" dirty="0" smtClean="0"/>
              <a:t>D </a:t>
            </a:r>
            <a:r>
              <a:rPr lang="en-US" sz="1700" dirty="0"/>
              <a:t>can be any complex number - negative, positive, imaginary, whatever.</a:t>
            </a:r>
          </a:p>
          <a:p>
            <a:pPr algn="just"/>
            <a:r>
              <a:rPr lang="en-US" sz="1700" dirty="0"/>
              <a:t>The SVD always exists for any sort of rectangular or square matrix, whereas the </a:t>
            </a:r>
            <a:r>
              <a:rPr lang="en-US" sz="1700" dirty="0" err="1" smtClean="0"/>
              <a:t>eigen</a:t>
            </a:r>
            <a:r>
              <a:rPr lang="en-US" sz="1700" dirty="0"/>
              <a:t>-</a:t>
            </a:r>
            <a:r>
              <a:rPr lang="en-US" sz="1700" dirty="0" smtClean="0"/>
              <a:t>decomposition </a:t>
            </a:r>
            <a:r>
              <a:rPr lang="en-US" sz="1700" dirty="0"/>
              <a:t>can only exists for square matrices, and even among square matrices sometimes it doesn't exist.</a:t>
            </a:r>
          </a:p>
        </p:txBody>
      </p:sp>
      <p:sp>
        <p:nvSpPr>
          <p:cNvPr id="6" name="Date Placeholder 5"/>
          <p:cNvSpPr>
            <a:spLocks noGrp="1"/>
          </p:cNvSpPr>
          <p:nvPr>
            <p:ph type="dt" sz="half" idx="10"/>
          </p:nvPr>
        </p:nvSpPr>
        <p:spPr/>
        <p:txBody>
          <a:bodyPr/>
          <a:lstStyle/>
          <a:p>
            <a:fld id="{D0D3FD5A-8007-46C6-A6C4-B77BD543A1A9}" type="datetime1">
              <a:rPr lang="en-US" smtClean="0"/>
              <a:t>1/12/2017</a:t>
            </a:fld>
            <a:endParaRPr lang="en-US" dirty="0"/>
          </a:p>
        </p:txBody>
      </p:sp>
    </p:spTree>
    <p:extLst>
      <p:ext uri="{BB962C8B-B14F-4D97-AF65-F5344CB8AC3E}">
        <p14:creationId xmlns:p14="http://schemas.microsoft.com/office/powerpoint/2010/main" val="1703817368"/>
      </p:ext>
    </p:extLst>
  </p:cSld>
  <p:clrMapOvr>
    <a:masterClrMapping/>
  </p:clrMapOvr>
  <p:transition spd="slow">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283" y="152400"/>
            <a:ext cx="7921625" cy="758687"/>
          </a:xfrm>
        </p:spPr>
        <p:txBody>
          <a:bodyPr/>
          <a:lstStyle/>
          <a:p>
            <a:endParaRPr lang="en-US" dirty="0"/>
          </a:p>
        </p:txBody>
      </p:sp>
      <p:sp>
        <p:nvSpPr>
          <p:cNvPr id="3" name="Content Placeholder 2"/>
          <p:cNvSpPr>
            <a:spLocks noGrp="1"/>
          </p:cNvSpPr>
          <p:nvPr>
            <p:ph idx="1"/>
          </p:nvPr>
        </p:nvSpPr>
        <p:spPr>
          <a:xfrm>
            <a:off x="642937" y="1134100"/>
            <a:ext cx="7855020" cy="2076240"/>
          </a:xfrm>
        </p:spPr>
        <p:txBody>
          <a:bodyPr/>
          <a:lstStyle/>
          <a:p>
            <a:pPr marL="0" indent="0">
              <a:buNone/>
            </a:pPr>
            <a:r>
              <a:rPr lang="en-US" sz="1600" dirty="0"/>
              <a:t>SVD is based on a theorem from linear algebra which says that a rectangular matrix A can be broken down into the product of three matrices </a:t>
            </a:r>
            <a:endParaRPr lang="en-US" sz="1600" dirty="0" smtClean="0"/>
          </a:p>
          <a:p>
            <a:pPr>
              <a:buFontTx/>
              <a:buChar char="-"/>
            </a:pPr>
            <a:r>
              <a:rPr lang="en-US" sz="1600" dirty="0" smtClean="0"/>
              <a:t>an </a:t>
            </a:r>
            <a:r>
              <a:rPr lang="en-US" sz="1600" dirty="0"/>
              <a:t>orthogonal matrix U, </a:t>
            </a:r>
            <a:endParaRPr lang="en-US" sz="1600" dirty="0" smtClean="0"/>
          </a:p>
          <a:p>
            <a:pPr>
              <a:buFontTx/>
              <a:buChar char="-"/>
            </a:pPr>
            <a:r>
              <a:rPr lang="en-US" sz="1600" dirty="0" smtClean="0"/>
              <a:t>a </a:t>
            </a:r>
            <a:r>
              <a:rPr lang="en-US" sz="1600" dirty="0"/>
              <a:t>diagonal matrix S, and </a:t>
            </a:r>
            <a:endParaRPr lang="en-US" sz="1600" dirty="0" smtClean="0"/>
          </a:p>
          <a:p>
            <a:pPr>
              <a:buFontTx/>
              <a:buChar char="-"/>
            </a:pPr>
            <a:r>
              <a:rPr lang="en-US" sz="1600" dirty="0" smtClean="0"/>
              <a:t>the </a:t>
            </a:r>
            <a:r>
              <a:rPr lang="en-US" sz="1600" dirty="0"/>
              <a:t>transpose of an orthogonal matrix V . </a:t>
            </a:r>
            <a:endParaRPr lang="en-US" sz="1600" dirty="0" smtClean="0"/>
          </a:p>
          <a:p>
            <a:pPr marL="0" indent="0">
              <a:buNone/>
            </a:pPr>
            <a:r>
              <a:rPr lang="en-US" sz="1600" dirty="0"/>
              <a:t>The theorem is usually presented something like this:</a:t>
            </a:r>
            <a:endParaRPr lang="en-US" sz="1600" dirty="0" smtClean="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4936" y="3371535"/>
            <a:ext cx="1922622" cy="30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848" y="3985591"/>
            <a:ext cx="7927485" cy="9243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Date Placeholder 5"/>
          <p:cNvSpPr>
            <a:spLocks noGrp="1"/>
          </p:cNvSpPr>
          <p:nvPr>
            <p:ph type="dt" sz="half" idx="10"/>
          </p:nvPr>
        </p:nvSpPr>
        <p:spPr/>
        <p:txBody>
          <a:bodyPr/>
          <a:lstStyle/>
          <a:p>
            <a:fld id="{5807EFD1-2EBA-4D09-AFF0-E84B706BCDDC}" type="datetime1">
              <a:rPr lang="en-US" smtClean="0"/>
              <a:t>1/12/2017</a:t>
            </a:fld>
            <a:endParaRPr lang="en-US" dirty="0"/>
          </a:p>
        </p:txBody>
      </p:sp>
    </p:spTree>
    <p:extLst>
      <p:ext uri="{BB962C8B-B14F-4D97-AF65-F5344CB8AC3E}">
        <p14:creationId xmlns:p14="http://schemas.microsoft.com/office/powerpoint/2010/main" val="2005423480"/>
      </p:ext>
    </p:extLst>
  </p:cSld>
  <p:clrMapOvr>
    <a:masterClrMapping/>
  </p:clrMapOvr>
  <p:transition spd="slow">
    <p:wipe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724" y="76200"/>
            <a:ext cx="7921625" cy="808383"/>
          </a:xfrm>
        </p:spPr>
        <p:txBody>
          <a:bodyPr/>
          <a:lstStyle/>
          <a:p>
            <a:endParaRPr lang="en-US" dirty="0"/>
          </a:p>
        </p:txBody>
      </p:sp>
      <p:sp>
        <p:nvSpPr>
          <p:cNvPr id="6" name="Rectangle 5"/>
          <p:cNvSpPr/>
          <p:nvPr/>
        </p:nvSpPr>
        <p:spPr>
          <a:xfrm>
            <a:off x="838199" y="1221290"/>
            <a:ext cx="7759149" cy="2031325"/>
          </a:xfrm>
          <a:prstGeom prst="rect">
            <a:avLst/>
          </a:prstGeom>
        </p:spPr>
        <p:txBody>
          <a:bodyPr wrap="square">
            <a:spAutoFit/>
          </a:bodyPr>
          <a:lstStyle/>
          <a:p>
            <a:r>
              <a:rPr lang="en-US" dirty="0">
                <a:solidFill>
                  <a:srgbClr val="242729"/>
                </a:solidFill>
                <a:latin typeface="Georgia"/>
              </a:rPr>
              <a:t>The SVD allows to describe the effect of a matrix on a vector (via the matrix-vector product), as a three-step </a:t>
            </a:r>
            <a:r>
              <a:rPr lang="en-US" dirty="0" smtClean="0">
                <a:solidFill>
                  <a:srgbClr val="242729"/>
                </a:solidFill>
                <a:latin typeface="Georgia"/>
              </a:rPr>
              <a:t>process:</a:t>
            </a:r>
          </a:p>
          <a:p>
            <a:endParaRPr lang="en-US" dirty="0" smtClean="0">
              <a:solidFill>
                <a:srgbClr val="242729"/>
              </a:solidFill>
              <a:latin typeface="Georgia"/>
            </a:endParaRPr>
          </a:p>
          <a:p>
            <a:pPr marL="342900" indent="-342900">
              <a:buFont typeface="+mj-lt"/>
              <a:buAutoNum type="arabicPeriod"/>
            </a:pPr>
            <a:r>
              <a:rPr lang="en-US" dirty="0" smtClean="0">
                <a:solidFill>
                  <a:srgbClr val="242729"/>
                </a:solidFill>
                <a:latin typeface="Georgia"/>
              </a:rPr>
              <a:t>A </a:t>
            </a:r>
            <a:r>
              <a:rPr lang="en-US" dirty="0">
                <a:solidFill>
                  <a:srgbClr val="242729"/>
                </a:solidFill>
                <a:latin typeface="Georgia"/>
              </a:rPr>
              <a:t>first rotation in the input space</a:t>
            </a:r>
          </a:p>
          <a:p>
            <a:pPr marL="342900" indent="-342900">
              <a:buFont typeface="+mj-lt"/>
              <a:buAutoNum type="arabicPeriod"/>
            </a:pPr>
            <a:r>
              <a:rPr lang="en-US" dirty="0">
                <a:solidFill>
                  <a:srgbClr val="242729"/>
                </a:solidFill>
                <a:latin typeface="Georgia"/>
              </a:rPr>
              <a:t>A simple positive scaling that takes a vector in the input space to the output space</a:t>
            </a:r>
          </a:p>
          <a:p>
            <a:pPr marL="342900" indent="-342900">
              <a:buFont typeface="+mj-lt"/>
              <a:buAutoNum type="arabicPeriod"/>
            </a:pPr>
            <a:r>
              <a:rPr lang="en-US" dirty="0">
                <a:solidFill>
                  <a:srgbClr val="242729"/>
                </a:solidFill>
                <a:latin typeface="Georgia"/>
              </a:rPr>
              <a:t>And another rotation in the output space</a:t>
            </a:r>
            <a:endParaRPr lang="en-US" b="0" i="0" dirty="0">
              <a:solidFill>
                <a:srgbClr val="242729"/>
              </a:solidFill>
              <a:effectLst/>
              <a:latin typeface="Georgia"/>
            </a:endParaRPr>
          </a:p>
        </p:txBody>
      </p:sp>
      <p:sp>
        <p:nvSpPr>
          <p:cNvPr id="3" name="Date Placeholder 2"/>
          <p:cNvSpPr>
            <a:spLocks noGrp="1"/>
          </p:cNvSpPr>
          <p:nvPr>
            <p:ph type="dt" sz="half" idx="10"/>
          </p:nvPr>
        </p:nvSpPr>
        <p:spPr/>
        <p:txBody>
          <a:bodyPr/>
          <a:lstStyle/>
          <a:p>
            <a:fld id="{A55B426E-13E7-4615-BE2F-96D52AB559A3}" type="datetime1">
              <a:rPr lang="en-US" smtClean="0"/>
              <a:t>1/12/2017</a:t>
            </a:fld>
            <a:endParaRPr lang="en-US" dirty="0"/>
          </a:p>
        </p:txBody>
      </p:sp>
    </p:spTree>
    <p:extLst>
      <p:ext uri="{BB962C8B-B14F-4D97-AF65-F5344CB8AC3E}">
        <p14:creationId xmlns:p14="http://schemas.microsoft.com/office/powerpoint/2010/main" val="219982355"/>
      </p:ext>
    </p:extLst>
  </p:cSld>
  <p:clrMapOvr>
    <a:masterClrMapping/>
  </p:clrMapOvr>
  <p:transition spd="slow">
    <p:wipe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60" y="-271670"/>
            <a:ext cx="7921625" cy="1098550"/>
          </a:xfrm>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37" y="1116704"/>
            <a:ext cx="7934325" cy="496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B1B0C447-C069-47BD-B764-D7E4B4F8C2AB}" type="datetime1">
              <a:rPr lang="en-US" smtClean="0"/>
              <a:t>1/12/2017</a:t>
            </a:fld>
            <a:endParaRPr lang="en-US" dirty="0"/>
          </a:p>
        </p:txBody>
      </p:sp>
    </p:spTree>
    <p:extLst>
      <p:ext uri="{BB962C8B-B14F-4D97-AF65-F5344CB8AC3E}">
        <p14:creationId xmlns:p14="http://schemas.microsoft.com/office/powerpoint/2010/main" val="59683145"/>
      </p:ext>
    </p:extLst>
  </p:cSld>
  <p:clrMapOvr>
    <a:masterClrMapping/>
  </p:clrMapOvr>
  <p:transition spd="slow">
    <p:wipe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41" y="152400"/>
            <a:ext cx="7921625" cy="490331"/>
          </a:xfrm>
        </p:spPr>
        <p:txBody>
          <a:bodyPr>
            <a:normAutofit fontScale="90000"/>
          </a:bodyPr>
          <a:lstStyle/>
          <a:p>
            <a:endParaRPr lang="en-US" dirty="0"/>
          </a:p>
        </p:txBody>
      </p:sp>
      <p:pic>
        <p:nvPicPr>
          <p:cNvPr id="614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083779" y="835095"/>
            <a:ext cx="6867525" cy="6128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303267" y="1530419"/>
            <a:ext cx="6886575" cy="51163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2ED7ABE3-ABEE-49ED-BA64-50C350583D4F}" type="datetime1">
              <a:rPr lang="en-US" smtClean="0"/>
              <a:t>1/12/2017</a:t>
            </a:fld>
            <a:endParaRPr lang="en-US" dirty="0"/>
          </a:p>
        </p:txBody>
      </p:sp>
    </p:spTree>
    <p:extLst>
      <p:ext uri="{BB962C8B-B14F-4D97-AF65-F5344CB8AC3E}">
        <p14:creationId xmlns:p14="http://schemas.microsoft.com/office/powerpoint/2010/main" val="2625130131"/>
      </p:ext>
    </p:extLst>
  </p:cSld>
  <p:clrMapOvr>
    <a:masterClrMapping/>
  </p:clrMapOvr>
  <p:transition spd="slow">
    <p:wipe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921625" cy="675861"/>
          </a:xfrm>
        </p:spPr>
        <p:txBody>
          <a:bodyPr/>
          <a:lstStyle/>
          <a:p>
            <a:endParaRPr lang="en-US" dirty="0"/>
          </a:p>
        </p:txBody>
      </p:sp>
      <p:pic>
        <p:nvPicPr>
          <p:cNvPr id="717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066800" y="1454840"/>
            <a:ext cx="7330316" cy="474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735BF7CC-E2A2-4AED-B98A-3934B1F5FE11}" type="datetime1">
              <a:rPr lang="en-US" smtClean="0"/>
              <a:t>1/12/2017</a:t>
            </a:fld>
            <a:endParaRPr lang="en-US" dirty="0"/>
          </a:p>
        </p:txBody>
      </p:sp>
    </p:spTree>
    <p:extLst>
      <p:ext uri="{BB962C8B-B14F-4D97-AF65-F5344CB8AC3E}">
        <p14:creationId xmlns:p14="http://schemas.microsoft.com/office/powerpoint/2010/main" val="3668489243"/>
      </p:ext>
    </p:extLst>
  </p:cSld>
  <p:clrMapOvr>
    <a:masterClrMapping/>
  </p:clrMapOvr>
  <p:transition spd="slow">
    <p:wipe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152400"/>
            <a:ext cx="7921625" cy="675861"/>
          </a:xfrm>
        </p:spPr>
        <p:txBody>
          <a:bodyPr/>
          <a:lstStyle/>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19200"/>
            <a:ext cx="7724775" cy="504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20144330-9020-4AE1-8AAB-1584F7A79D12}" type="datetime1">
              <a:rPr lang="en-US" smtClean="0"/>
              <a:t>1/12/2017</a:t>
            </a:fld>
            <a:endParaRPr lang="en-US" dirty="0"/>
          </a:p>
        </p:txBody>
      </p:sp>
    </p:spTree>
    <p:extLst>
      <p:ext uri="{BB962C8B-B14F-4D97-AF65-F5344CB8AC3E}">
        <p14:creationId xmlns:p14="http://schemas.microsoft.com/office/powerpoint/2010/main" val="855845406"/>
      </p:ext>
    </p:extLst>
  </p:cSld>
  <p:clrMapOvr>
    <a:masterClrMapping/>
  </p:clrMapOvr>
  <p:transition spd="slow">
    <p:wipe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Singular Value Decomposition</a:t>
            </a:r>
          </a:p>
        </p:txBody>
      </p:sp>
      <p:sp>
        <p:nvSpPr>
          <p:cNvPr id="3" name="Content Placeholder 2"/>
          <p:cNvSpPr>
            <a:spLocks noGrp="1"/>
          </p:cNvSpPr>
          <p:nvPr>
            <p:ph idx="1"/>
          </p:nvPr>
        </p:nvSpPr>
        <p:spPr/>
        <p:txBody>
          <a:bodyPr>
            <a:normAutofit/>
          </a:bodyPr>
          <a:lstStyle/>
          <a:p>
            <a:pPr marL="0" indent="0" fontAlgn="base">
              <a:lnSpc>
                <a:spcPct val="200000"/>
              </a:lnSpc>
              <a:buNone/>
            </a:pPr>
            <a:r>
              <a:rPr lang="en-US" dirty="0" smtClean="0"/>
              <a:t>Not </a:t>
            </a:r>
            <a:r>
              <a:rPr lang="en-US" dirty="0"/>
              <a:t>all matrices are diagonalizable, since clearly not all matrices have eigenvectors that form a basis</a:t>
            </a:r>
            <a:r>
              <a:rPr lang="en-US" dirty="0" smtClean="0"/>
              <a:t>!</a:t>
            </a:r>
            <a:endParaRPr lang="en-US" dirty="0"/>
          </a:p>
          <a:p>
            <a:pPr marL="0" indent="0" fontAlgn="base">
              <a:lnSpc>
                <a:spcPct val="200000"/>
              </a:lnSpc>
              <a:buNone/>
            </a:pPr>
            <a:r>
              <a:rPr lang="en-US" dirty="0" smtClean="0"/>
              <a:t>In </a:t>
            </a:r>
            <a:r>
              <a:rPr lang="en-US" dirty="0"/>
              <a:t>some sense, the </a:t>
            </a:r>
            <a:r>
              <a:rPr lang="en-US" dirty="0" smtClean="0">
                <a:solidFill>
                  <a:srgbClr val="0070C0"/>
                </a:solidFill>
              </a:rPr>
              <a:t>Singular Value Decomposition </a:t>
            </a:r>
            <a:r>
              <a:rPr lang="en-US" dirty="0"/>
              <a:t>is essentially </a:t>
            </a:r>
            <a:r>
              <a:rPr lang="en-US" dirty="0">
                <a:solidFill>
                  <a:srgbClr val="0070C0"/>
                </a:solidFill>
              </a:rPr>
              <a:t>D</a:t>
            </a:r>
            <a:r>
              <a:rPr lang="en-US" dirty="0" smtClean="0">
                <a:solidFill>
                  <a:srgbClr val="0070C0"/>
                </a:solidFill>
              </a:rPr>
              <a:t>iagonalization</a:t>
            </a:r>
            <a:r>
              <a:rPr lang="en-US" dirty="0" smtClean="0"/>
              <a:t> </a:t>
            </a:r>
            <a:r>
              <a:rPr lang="en-US" dirty="0"/>
              <a:t>in a more general sense. </a:t>
            </a:r>
            <a:endParaRPr lang="en-US" dirty="0" smtClean="0"/>
          </a:p>
          <a:p>
            <a:pPr marL="0" indent="0" fontAlgn="base">
              <a:lnSpc>
                <a:spcPct val="200000"/>
              </a:lnSpc>
              <a:buNone/>
            </a:pPr>
            <a:r>
              <a:rPr lang="en-US" dirty="0" smtClean="0"/>
              <a:t>The </a:t>
            </a:r>
            <a:r>
              <a:rPr lang="en-US" dirty="0">
                <a:solidFill>
                  <a:srgbClr val="0070C0"/>
                </a:solidFill>
              </a:rPr>
              <a:t>Singular Value Decomposition </a:t>
            </a:r>
            <a:r>
              <a:rPr lang="en-US" dirty="0" smtClean="0"/>
              <a:t>plays </a:t>
            </a:r>
            <a:r>
              <a:rPr lang="en-US" dirty="0"/>
              <a:t>a similar role to </a:t>
            </a:r>
            <a:r>
              <a:rPr lang="en-US" dirty="0">
                <a:solidFill>
                  <a:srgbClr val="0070C0"/>
                </a:solidFill>
              </a:rPr>
              <a:t>Diagonalization</a:t>
            </a:r>
            <a:r>
              <a:rPr lang="en-US" dirty="0"/>
              <a:t> </a:t>
            </a:r>
            <a:r>
              <a:rPr lang="en-US" dirty="0" smtClean="0"/>
              <a:t>, </a:t>
            </a:r>
            <a:r>
              <a:rPr lang="en-US" dirty="0"/>
              <a:t>but it fixes the flaws </a:t>
            </a:r>
            <a:r>
              <a:rPr lang="en-US" dirty="0" smtClean="0"/>
              <a:t>like; the </a:t>
            </a:r>
            <a:r>
              <a:rPr lang="en-US" dirty="0"/>
              <a:t>SVD applies to </a:t>
            </a:r>
            <a:r>
              <a:rPr lang="en-US" dirty="0">
                <a:solidFill>
                  <a:srgbClr val="FF0000"/>
                </a:solidFill>
              </a:rPr>
              <a:t>matrices of </a:t>
            </a:r>
            <a:r>
              <a:rPr lang="en-US" i="1" dirty="0">
                <a:solidFill>
                  <a:srgbClr val="FF0000"/>
                </a:solidFill>
              </a:rPr>
              <a:t>any</a:t>
            </a:r>
            <a:r>
              <a:rPr lang="en-US" dirty="0">
                <a:solidFill>
                  <a:srgbClr val="FF0000"/>
                </a:solidFill>
              </a:rPr>
              <a:t> shape</a:t>
            </a:r>
            <a:r>
              <a:rPr lang="en-US" dirty="0"/>
              <a:t>. Not only that, but the SVD applies to </a:t>
            </a:r>
            <a:r>
              <a:rPr lang="en-US" i="1" dirty="0"/>
              <a:t>all</a:t>
            </a:r>
            <a:r>
              <a:rPr lang="en-US" dirty="0"/>
              <a:t> matrices, which makes it much more generally applicable and useful than diagonalization!</a:t>
            </a:r>
          </a:p>
          <a:p>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1/12/2017</a:t>
            </a:fld>
            <a:endParaRPr lang="en-US" dirty="0"/>
          </a:p>
        </p:txBody>
      </p:sp>
    </p:spTree>
    <p:extLst>
      <p:ext uri="{BB962C8B-B14F-4D97-AF65-F5344CB8AC3E}">
        <p14:creationId xmlns:p14="http://schemas.microsoft.com/office/powerpoint/2010/main" val="3207485095"/>
      </p:ext>
    </p:extLst>
  </p:cSld>
  <p:clrMapOvr>
    <a:masterClrMapping/>
  </p:clrMapOvr>
  <p:transition spd="slow">
    <p:wipe di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Singular Value </a:t>
            </a:r>
            <a:r>
              <a:rPr lang="en-US" dirty="0" smtClean="0"/>
              <a:t>Decomposition</a:t>
            </a:r>
            <a:endParaRPr lang="en-US" dirty="0"/>
          </a:p>
        </p:txBody>
      </p:sp>
      <p:sp>
        <p:nvSpPr>
          <p:cNvPr id="3" name="Content Placeholder 2"/>
          <p:cNvSpPr>
            <a:spLocks noGrp="1"/>
          </p:cNvSpPr>
          <p:nvPr>
            <p:ph idx="1"/>
          </p:nvPr>
        </p:nvSpPr>
        <p:spPr>
          <a:xfrm>
            <a:off x="685800" y="838201"/>
            <a:ext cx="8077200" cy="1447799"/>
          </a:xfrm>
        </p:spPr>
        <p:txBody>
          <a:bodyPr/>
          <a:lstStyle/>
          <a:p>
            <a:pPr algn="l"/>
            <a:r>
              <a:rPr lang="en-US" dirty="0"/>
              <a:t>To get the singular value decomposition, we can take advantage of the fact that for any matrix </a:t>
            </a:r>
            <a:r>
              <a:rPr lang="en-US" dirty="0" smtClean="0"/>
              <a:t>A,</a:t>
            </a:r>
            <a:r>
              <a:rPr lang="en-US" dirty="0"/>
              <a:t> </a:t>
            </a:r>
            <a:r>
              <a:rPr lang="en-US" dirty="0" smtClean="0"/>
              <a:t>A</a:t>
            </a:r>
            <a:r>
              <a:rPr lang="en-US" baseline="30000" dirty="0" smtClean="0"/>
              <a:t>T</a:t>
            </a:r>
            <a:r>
              <a:rPr lang="en-US" dirty="0" smtClean="0"/>
              <a:t>A</a:t>
            </a:r>
            <a:r>
              <a:rPr lang="en-US" dirty="0"/>
              <a:t> is symmetric (since (A</a:t>
            </a:r>
            <a:r>
              <a:rPr lang="en-US" baseline="30000" dirty="0"/>
              <a:t>T</a:t>
            </a:r>
            <a:r>
              <a:rPr lang="en-US" dirty="0"/>
              <a:t>A)</a:t>
            </a:r>
            <a:r>
              <a:rPr lang="en-US" baseline="30000" dirty="0"/>
              <a:t>T</a:t>
            </a:r>
            <a:r>
              <a:rPr lang="en-US" dirty="0"/>
              <a:t>=A</a:t>
            </a:r>
            <a:r>
              <a:rPr lang="en-US" baseline="30000" dirty="0"/>
              <a:t>T</a:t>
            </a:r>
            <a:r>
              <a:rPr lang="en-US" dirty="0"/>
              <a:t>(AT)</a:t>
            </a:r>
            <a:r>
              <a:rPr lang="en-US" baseline="30000" dirty="0"/>
              <a:t>T</a:t>
            </a:r>
            <a:r>
              <a:rPr lang="en-US" dirty="0"/>
              <a:t>=A</a:t>
            </a:r>
            <a:r>
              <a:rPr lang="en-US" baseline="30000" dirty="0"/>
              <a:t>T</a:t>
            </a:r>
            <a:r>
              <a:rPr lang="en-US" dirty="0"/>
              <a:t>A(A</a:t>
            </a:r>
            <a:r>
              <a:rPr lang="en-US" baseline="30000" dirty="0"/>
              <a:t>T</a:t>
            </a:r>
            <a:r>
              <a:rPr lang="en-US" dirty="0"/>
              <a:t>A</a:t>
            </a:r>
            <a:r>
              <a:rPr lang="en-US" baseline="30000" dirty="0"/>
              <a:t>)T</a:t>
            </a:r>
            <a:r>
              <a:rPr lang="en-US" dirty="0"/>
              <a:t>=A</a:t>
            </a:r>
            <a:r>
              <a:rPr lang="en-US" baseline="30000" dirty="0"/>
              <a:t>T</a:t>
            </a:r>
            <a:r>
              <a:rPr lang="en-US" dirty="0"/>
              <a:t>(AT)</a:t>
            </a:r>
            <a:r>
              <a:rPr lang="en-US" baseline="30000" dirty="0"/>
              <a:t>T</a:t>
            </a:r>
            <a:r>
              <a:rPr lang="en-US" dirty="0"/>
              <a:t>=A</a:t>
            </a:r>
            <a:r>
              <a:rPr lang="en-US" baseline="30000" dirty="0"/>
              <a:t>T</a:t>
            </a:r>
            <a:r>
              <a:rPr lang="en-US" dirty="0"/>
              <a:t>A</a:t>
            </a:r>
            <a:r>
              <a:rPr lang="en-US" dirty="0" smtClean="0"/>
              <a:t>).</a:t>
            </a:r>
          </a:p>
          <a:p>
            <a:pPr algn="l"/>
            <a:endParaRPr lang="en-US" dirty="0" smtClean="0"/>
          </a:p>
          <a:p>
            <a:pPr algn="l"/>
            <a:r>
              <a:rPr lang="en-US" dirty="0" smtClean="0"/>
              <a:t>Symmetric </a:t>
            </a:r>
            <a:r>
              <a:rPr lang="en-US" dirty="0"/>
              <a:t>matrices have the nice property that their eigenvectors form an orthonormal </a:t>
            </a:r>
            <a:r>
              <a:rPr lang="en-US" dirty="0" smtClean="0"/>
              <a:t>basis</a:t>
            </a:r>
            <a:r>
              <a:rPr lang="en-US" dirty="0"/>
              <a:t>.</a:t>
            </a:r>
          </a:p>
        </p:txBody>
      </p:sp>
      <p:sp>
        <p:nvSpPr>
          <p:cNvPr id="4" name="Date Placeholder 3"/>
          <p:cNvSpPr>
            <a:spLocks noGrp="1"/>
          </p:cNvSpPr>
          <p:nvPr>
            <p:ph type="dt" sz="half" idx="10"/>
          </p:nvPr>
        </p:nvSpPr>
        <p:spPr/>
        <p:txBody>
          <a:bodyPr/>
          <a:lstStyle/>
          <a:p>
            <a:fld id="{FDA4EA2C-4819-4A80-8F95-F779EE04D339}" type="datetime1">
              <a:rPr lang="en-US" smtClean="0"/>
              <a:t>1/12/2017</a:t>
            </a:fld>
            <a:endParaRPr lang="en-US" dirty="0"/>
          </a:p>
        </p:txBody>
      </p:sp>
      <p:sp>
        <p:nvSpPr>
          <p:cNvPr id="5" name="Rectangle 4"/>
          <p:cNvSpPr/>
          <p:nvPr/>
        </p:nvSpPr>
        <p:spPr>
          <a:xfrm>
            <a:off x="1047750" y="2362199"/>
            <a:ext cx="7943850" cy="3693319"/>
          </a:xfrm>
          <a:prstGeom prst="rect">
            <a:avLst/>
          </a:prstGeom>
        </p:spPr>
        <p:txBody>
          <a:bodyPr wrap="square">
            <a:spAutoFit/>
          </a:bodyPr>
          <a:lstStyle/>
          <a:p>
            <a:r>
              <a:rPr lang="en-US" dirty="0"/>
              <a:t>Since symmetric matrices have an orthonormal basis of eigenvectors, consider the eigenvectors </a:t>
            </a:r>
            <a:r>
              <a:rPr lang="en-US" dirty="0" smtClean="0"/>
              <a:t>x</a:t>
            </a:r>
            <a:r>
              <a:rPr lang="en-US" baseline="-25000" dirty="0" smtClean="0"/>
              <a:t>i</a:t>
            </a:r>
            <a:r>
              <a:rPr lang="en-US" dirty="0" smtClean="0"/>
              <a:t> and corresponding eigenvalues</a:t>
            </a:r>
            <a:r>
              <a:rPr lang="en-US" dirty="0"/>
              <a:t> </a:t>
            </a:r>
            <a:r>
              <a:rPr lang="en-US" dirty="0" smtClean="0"/>
              <a:t>                                                          </a:t>
            </a:r>
          </a:p>
          <a:p>
            <a:endParaRPr lang="en-US" dirty="0" smtClean="0"/>
          </a:p>
          <a:p>
            <a:endParaRPr lang="en-US" dirty="0" smtClean="0"/>
          </a:p>
          <a:p>
            <a:endParaRPr lang="en-US" dirty="0" smtClean="0"/>
          </a:p>
          <a:p>
            <a:r>
              <a:rPr lang="en-US" dirty="0" smtClean="0"/>
              <a:t>Let’s </a:t>
            </a:r>
            <a:r>
              <a:rPr lang="en-US" dirty="0"/>
              <a:t>construct three matrices from these values: </a:t>
            </a:r>
            <a:endParaRPr lang="en-US" dirty="0" smtClean="0"/>
          </a:p>
          <a:p>
            <a:pPr marL="342900" indent="-342900">
              <a:buFont typeface="+mj-lt"/>
              <a:buAutoNum type="arabicPeriod"/>
            </a:pPr>
            <a:r>
              <a:rPr lang="en-US" dirty="0" smtClean="0"/>
              <a:t>the </a:t>
            </a:r>
            <a:r>
              <a:rPr lang="en-US" dirty="0"/>
              <a:t>diagonal matrix </a:t>
            </a:r>
            <a:r>
              <a:rPr lang="en-US" dirty="0" smtClean="0"/>
              <a:t>Σ, </a:t>
            </a:r>
            <a:r>
              <a:rPr lang="en-US" dirty="0"/>
              <a:t>which has </a:t>
            </a:r>
            <a:r>
              <a:rPr lang="en-US" dirty="0" err="1" smtClean="0"/>
              <a:t>σ</a:t>
            </a:r>
            <a:r>
              <a:rPr lang="en-US" baseline="-25000" dirty="0" err="1" smtClean="0"/>
              <a:t>i</a:t>
            </a:r>
            <a:r>
              <a:rPr lang="en-US" dirty="0" smtClean="0"/>
              <a:t> </a:t>
            </a:r>
            <a:r>
              <a:rPr lang="en-US" dirty="0"/>
              <a:t>values on the diagonal (padded with zeros if we run out of </a:t>
            </a:r>
            <a:r>
              <a:rPr lang="en-US" dirty="0" err="1" smtClean="0"/>
              <a:t>σs</a:t>
            </a:r>
            <a:r>
              <a:rPr lang="en-US" dirty="0"/>
              <a:t>); </a:t>
            </a:r>
            <a:endParaRPr lang="en-US" dirty="0" smtClean="0"/>
          </a:p>
          <a:p>
            <a:pPr marL="342900" indent="-342900">
              <a:buFont typeface="+mj-lt"/>
              <a:buAutoNum type="arabicPeriod"/>
            </a:pPr>
            <a:r>
              <a:rPr lang="en-US" dirty="0" smtClean="0"/>
              <a:t>the </a:t>
            </a:r>
            <a:r>
              <a:rPr lang="en-US" dirty="0"/>
              <a:t>matrix </a:t>
            </a:r>
            <a:r>
              <a:rPr lang="en-US" dirty="0" smtClean="0"/>
              <a:t>U </a:t>
            </a:r>
            <a:r>
              <a:rPr lang="en-US" dirty="0"/>
              <a:t>with </a:t>
            </a:r>
            <a:r>
              <a:rPr lang="en-US" dirty="0" err="1" smtClean="0"/>
              <a:t>r</a:t>
            </a:r>
            <a:r>
              <a:rPr lang="en-US" baseline="-25000" dirty="0" err="1" smtClean="0"/>
              <a:t>i</a:t>
            </a:r>
            <a:r>
              <a:rPr lang="en-US" baseline="-25000" dirty="0" smtClean="0"/>
              <a:t> </a:t>
            </a:r>
            <a:r>
              <a:rPr lang="en-US" dirty="0"/>
              <a:t>as columns; and </a:t>
            </a:r>
            <a:endParaRPr lang="en-US" dirty="0" smtClean="0"/>
          </a:p>
          <a:p>
            <a:pPr marL="342900" indent="-342900">
              <a:buFont typeface="+mj-lt"/>
              <a:buAutoNum type="arabicPeriod"/>
            </a:pPr>
            <a:r>
              <a:rPr lang="en-US" dirty="0" smtClean="0"/>
              <a:t>the </a:t>
            </a:r>
            <a:r>
              <a:rPr lang="en-US" dirty="0"/>
              <a:t>matrix </a:t>
            </a:r>
            <a:r>
              <a:rPr lang="en-US" dirty="0" smtClean="0"/>
              <a:t>V </a:t>
            </a:r>
            <a:r>
              <a:rPr lang="en-US" dirty="0"/>
              <a:t>with </a:t>
            </a:r>
            <a:r>
              <a:rPr lang="en-US" dirty="0" err="1" smtClean="0"/>
              <a:t>x</a:t>
            </a:r>
            <a:r>
              <a:rPr lang="en-US" baseline="-25000" dirty="0" err="1" smtClean="0"/>
              <a:t>i</a:t>
            </a:r>
            <a:r>
              <a:rPr lang="en-US" dirty="0" err="1" smtClean="0"/>
              <a:t>s</a:t>
            </a:r>
            <a:r>
              <a:rPr lang="en-US" dirty="0" smtClean="0"/>
              <a:t> </a:t>
            </a:r>
            <a:r>
              <a:rPr lang="en-US" dirty="0"/>
              <a:t>as the columns. </a:t>
            </a:r>
            <a:endParaRPr lang="en-US" dirty="0" smtClean="0"/>
          </a:p>
          <a:p>
            <a:endParaRPr lang="en-US" dirty="0"/>
          </a:p>
          <a:p>
            <a:r>
              <a:rPr lang="en-US" dirty="0" smtClean="0"/>
              <a:t>(</a:t>
            </a:r>
            <a:r>
              <a:rPr lang="en-US" dirty="0"/>
              <a:t>As an example, consider an </a:t>
            </a:r>
            <a:r>
              <a:rPr lang="en-US" dirty="0" smtClean="0"/>
              <a:t>A </a:t>
            </a:r>
            <a:r>
              <a:rPr lang="en-US" dirty="0"/>
              <a:t>that is 500x800; then, </a:t>
            </a:r>
            <a:r>
              <a:rPr lang="en-US" dirty="0" smtClean="0"/>
              <a:t>U </a:t>
            </a:r>
            <a:r>
              <a:rPr lang="en-US" dirty="0"/>
              <a:t>will be 500x500, </a:t>
            </a:r>
            <a:r>
              <a:rPr lang="en-US" dirty="0" smtClean="0"/>
              <a:t>Σ will </a:t>
            </a:r>
            <a:r>
              <a:rPr lang="en-US" dirty="0"/>
              <a:t>be 500x800, with the rightmost 300 columns being just zeros, and </a:t>
            </a:r>
            <a:r>
              <a:rPr lang="en-US" dirty="0" smtClean="0"/>
              <a:t>V will </a:t>
            </a:r>
            <a:r>
              <a:rPr lang="en-US" dirty="0"/>
              <a:t>be 800x800.)</a:t>
            </a:r>
          </a:p>
        </p:txBody>
      </p:sp>
      <p:pic>
        <p:nvPicPr>
          <p:cNvPr id="1126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2743200"/>
            <a:ext cx="190500" cy="23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998" y="3200400"/>
            <a:ext cx="3586529"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432373"/>
      </p:ext>
    </p:extLst>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endParaRPr lang="en-US" altLang="en-US" smtClean="0"/>
          </a:p>
        </p:txBody>
      </p:sp>
      <p:pic>
        <p:nvPicPr>
          <p:cNvPr id="18435"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219200" y="1447800"/>
            <a:ext cx="6835775" cy="3971925"/>
          </a:xfrm>
          <a:noFill/>
        </p:spPr>
      </p:pic>
    </p:spTree>
    <p:extLst>
      <p:ext uri="{BB962C8B-B14F-4D97-AF65-F5344CB8AC3E}">
        <p14:creationId xmlns:p14="http://schemas.microsoft.com/office/powerpoint/2010/main" val="714871716"/>
      </p:ext>
    </p:extLst>
  </p:cSld>
  <p:clrMapOvr>
    <a:masterClrMapping/>
  </p:clrMapOvr>
  <p:transition spd="slow">
    <p:wipe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Singular Value Decomposition</a:t>
            </a:r>
          </a:p>
        </p:txBody>
      </p:sp>
      <p:sp>
        <p:nvSpPr>
          <p:cNvPr id="4" name="Date Placeholder 3"/>
          <p:cNvSpPr>
            <a:spLocks noGrp="1"/>
          </p:cNvSpPr>
          <p:nvPr>
            <p:ph type="dt" sz="half" idx="10"/>
          </p:nvPr>
        </p:nvSpPr>
        <p:spPr/>
        <p:txBody>
          <a:bodyPr/>
          <a:lstStyle/>
          <a:p>
            <a:fld id="{FDA4EA2C-4819-4A80-8F95-F779EE04D339}" type="datetime1">
              <a:rPr lang="en-US" smtClean="0"/>
              <a:t>1/12/2017</a:t>
            </a:fld>
            <a:endParaRPr lang="en-US" dirty="0"/>
          </a:p>
        </p:txBody>
      </p:sp>
      <p:sp>
        <p:nvSpPr>
          <p:cNvPr id="5" name="Rectangle 4"/>
          <p:cNvSpPr/>
          <p:nvPr/>
        </p:nvSpPr>
        <p:spPr>
          <a:xfrm>
            <a:off x="838200" y="990600"/>
            <a:ext cx="8001000" cy="1077218"/>
          </a:xfrm>
          <a:prstGeom prst="rect">
            <a:avLst/>
          </a:prstGeom>
        </p:spPr>
        <p:txBody>
          <a:bodyPr wrap="square">
            <a:spAutoFit/>
          </a:bodyPr>
          <a:lstStyle/>
          <a:p>
            <a:r>
              <a:rPr lang="en-US" sz="1600" dirty="0"/>
              <a:t>Let’s look at </a:t>
            </a:r>
            <a:r>
              <a:rPr lang="en-US" sz="1600" b="1" dirty="0" smtClean="0"/>
              <a:t>UΣV</a:t>
            </a:r>
            <a:r>
              <a:rPr lang="en-US" sz="1600" b="1" baseline="30000" dirty="0" smtClean="0"/>
              <a:t>T</a:t>
            </a:r>
            <a:r>
              <a:rPr lang="en-US" sz="1600" dirty="0" smtClean="0"/>
              <a:t> </a:t>
            </a:r>
            <a:r>
              <a:rPr lang="en-US" sz="1600" dirty="0"/>
              <a:t>and perform this multiplication step-by-step. </a:t>
            </a:r>
            <a:endParaRPr lang="en-US" sz="1600" dirty="0" smtClean="0"/>
          </a:p>
          <a:p>
            <a:endParaRPr lang="en-US" sz="1600" dirty="0"/>
          </a:p>
          <a:p>
            <a:r>
              <a:rPr lang="en-US" sz="1600" dirty="0" smtClean="0"/>
              <a:t>First</a:t>
            </a:r>
            <a:r>
              <a:rPr lang="en-US" sz="1600" dirty="0"/>
              <a:t>, start by computing </a:t>
            </a:r>
            <a:r>
              <a:rPr lang="en-US" sz="1600" dirty="0" smtClean="0"/>
              <a:t>UΣ; </a:t>
            </a:r>
            <a:r>
              <a:rPr lang="en-US" sz="1600" dirty="0"/>
              <a:t>like before, the diagonal entries in </a:t>
            </a:r>
            <a:r>
              <a:rPr lang="en-US" sz="1600" dirty="0" smtClean="0"/>
              <a:t>Σ </a:t>
            </a:r>
            <a:r>
              <a:rPr lang="en-US" sz="1600" dirty="0"/>
              <a:t>scale the columns of </a:t>
            </a:r>
            <a:r>
              <a:rPr lang="en-US" sz="1600" dirty="0" smtClean="0"/>
              <a:t>U, </a:t>
            </a:r>
            <a:r>
              <a:rPr lang="en-US" sz="1600" dirty="0"/>
              <a:t>so we get a matrix with columns that look like</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1729680"/>
            <a:ext cx="2162175"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838200" y="2405955"/>
            <a:ext cx="8001000" cy="830997"/>
          </a:xfrm>
          <a:prstGeom prst="rect">
            <a:avLst/>
          </a:prstGeom>
        </p:spPr>
        <p:txBody>
          <a:bodyPr wrap="square">
            <a:spAutoFit/>
          </a:bodyPr>
          <a:lstStyle/>
          <a:p>
            <a:r>
              <a:rPr lang="en-US" sz="1600" dirty="0" smtClean="0"/>
              <a:t>Next</a:t>
            </a:r>
            <a:r>
              <a:rPr lang="en-US" sz="1600" dirty="0"/>
              <a:t>, we multiply </a:t>
            </a:r>
            <a:r>
              <a:rPr lang="en-US" sz="1600" dirty="0" smtClean="0"/>
              <a:t>UΣ </a:t>
            </a:r>
            <a:r>
              <a:rPr lang="en-US" sz="1600" dirty="0"/>
              <a:t>by </a:t>
            </a:r>
            <a:r>
              <a:rPr lang="en-US" sz="1600" dirty="0" smtClean="0"/>
              <a:t>V</a:t>
            </a:r>
            <a:r>
              <a:rPr lang="en-US" sz="1600" baseline="30000" dirty="0" smtClean="0"/>
              <a:t>T</a:t>
            </a:r>
            <a:r>
              <a:rPr lang="en-US" sz="1600" dirty="0" smtClean="0"/>
              <a:t> </a:t>
            </a:r>
            <a:r>
              <a:rPr lang="en-US" sz="1600" dirty="0"/>
              <a:t>which means we’re multiplying columns that look like </a:t>
            </a:r>
            <a:r>
              <a:rPr lang="en-US" sz="1600" dirty="0" err="1" smtClean="0"/>
              <a:t>Ax</a:t>
            </a:r>
            <a:r>
              <a:rPr lang="en-US" sz="1600" baseline="-25000" dirty="0" err="1" smtClean="0"/>
              <a:t>i</a:t>
            </a:r>
            <a:r>
              <a:rPr lang="en-US" sz="1600" dirty="0" smtClean="0"/>
              <a:t> </a:t>
            </a:r>
            <a:r>
              <a:rPr lang="en-US" sz="1600" dirty="0"/>
              <a:t>by rows of the form </a:t>
            </a:r>
            <a:r>
              <a:rPr lang="en-US" sz="1600" dirty="0" err="1" smtClean="0"/>
              <a:t>x</a:t>
            </a:r>
            <a:r>
              <a:rPr lang="en-US" sz="1600" baseline="-25000" dirty="0" err="1" smtClean="0"/>
              <a:t>j</a:t>
            </a:r>
            <a:r>
              <a:rPr lang="en-US" sz="1600" dirty="0" smtClean="0"/>
              <a:t>; </a:t>
            </a:r>
            <a:r>
              <a:rPr lang="en-US" sz="1600" dirty="0"/>
              <a:t>note that these are rows, since </a:t>
            </a:r>
            <a:r>
              <a:rPr lang="en-US" sz="1600" dirty="0" smtClean="0"/>
              <a:t>V </a:t>
            </a:r>
            <a:r>
              <a:rPr lang="en-US" sz="1600" dirty="0"/>
              <a:t>has these as columns, and we’re multiplying by </a:t>
            </a:r>
            <a:r>
              <a:rPr lang="en-US" sz="1600" dirty="0" smtClean="0"/>
              <a:t>V</a:t>
            </a:r>
            <a:r>
              <a:rPr lang="en-US" sz="1600" baseline="30000" dirty="0" smtClean="0"/>
              <a:t>T</a:t>
            </a:r>
            <a:r>
              <a:rPr lang="en-US" sz="1600" dirty="0" smtClean="0"/>
              <a:t> .</a:t>
            </a:r>
            <a:endParaRPr lang="en-US" sz="1600" dirty="0"/>
          </a:p>
        </p:txBody>
      </p:sp>
      <p:sp>
        <p:nvSpPr>
          <p:cNvPr id="7" name="Rectangle 6"/>
          <p:cNvSpPr/>
          <p:nvPr/>
        </p:nvSpPr>
        <p:spPr>
          <a:xfrm>
            <a:off x="838200" y="3319046"/>
            <a:ext cx="7924800" cy="338554"/>
          </a:xfrm>
          <a:prstGeom prst="rect">
            <a:avLst/>
          </a:prstGeom>
        </p:spPr>
        <p:txBody>
          <a:bodyPr wrap="square">
            <a:spAutoFit/>
          </a:bodyPr>
          <a:lstStyle/>
          <a:p>
            <a:r>
              <a:rPr lang="en-US" sz="1600" dirty="0"/>
              <a:t>The product contains terms that look like </a:t>
            </a:r>
            <a:r>
              <a:rPr lang="en-US" sz="1600" dirty="0" err="1" smtClean="0"/>
              <a:t>Ax</a:t>
            </a:r>
            <a:r>
              <a:rPr lang="en-US" sz="1600" baseline="-25000" dirty="0" err="1" smtClean="0"/>
              <a:t>i</a:t>
            </a:r>
            <a:r>
              <a:rPr lang="en-US" sz="1600" dirty="0" err="1" smtClean="0"/>
              <a:t>x</a:t>
            </a:r>
            <a:r>
              <a:rPr lang="en-US" sz="1600" baseline="-25000" dirty="0" err="1" smtClean="0"/>
              <a:t>i</a:t>
            </a:r>
            <a:r>
              <a:rPr lang="en-US" sz="1600" baseline="30000" dirty="0" err="1" smtClean="0"/>
              <a:t>T</a:t>
            </a:r>
            <a:endParaRPr lang="en-US" sz="1600" baseline="30000" dirty="0"/>
          </a:p>
        </p:txBody>
      </p:sp>
      <p:sp>
        <p:nvSpPr>
          <p:cNvPr id="8" name="Rectangle 7"/>
          <p:cNvSpPr/>
          <p:nvPr/>
        </p:nvSpPr>
        <p:spPr>
          <a:xfrm>
            <a:off x="838200" y="3733800"/>
            <a:ext cx="7981950" cy="1323439"/>
          </a:xfrm>
          <a:prstGeom prst="rect">
            <a:avLst/>
          </a:prstGeom>
        </p:spPr>
        <p:txBody>
          <a:bodyPr wrap="square">
            <a:spAutoFit/>
          </a:bodyPr>
          <a:lstStyle/>
          <a:p>
            <a:r>
              <a:rPr lang="en-US" sz="1600" dirty="0"/>
              <a:t>however, since the </a:t>
            </a:r>
            <a:r>
              <a:rPr lang="en-US" sz="1600" dirty="0" err="1" smtClean="0"/>
              <a:t>x</a:t>
            </a:r>
            <a:r>
              <a:rPr lang="en-US" sz="1600" baseline="-25000" dirty="0" err="1" smtClean="0"/>
              <a:t>i</a:t>
            </a:r>
            <a:r>
              <a:rPr lang="en-US" sz="1600" dirty="0" err="1" smtClean="0"/>
              <a:t>s</a:t>
            </a:r>
            <a:r>
              <a:rPr lang="en-US" sz="1600" dirty="0" smtClean="0"/>
              <a:t> </a:t>
            </a:r>
            <a:r>
              <a:rPr lang="en-US" sz="1600" dirty="0"/>
              <a:t>and </a:t>
            </a:r>
            <a:r>
              <a:rPr lang="en-US" sz="1600" dirty="0" err="1" smtClean="0"/>
              <a:t>x</a:t>
            </a:r>
            <a:r>
              <a:rPr lang="en-US" sz="1600" baseline="-25000" dirty="0" err="1" smtClean="0"/>
              <a:t>j</a:t>
            </a:r>
            <a:r>
              <a:rPr lang="en-US" sz="1600" dirty="0" err="1" smtClean="0"/>
              <a:t>s</a:t>
            </a:r>
            <a:r>
              <a:rPr lang="en-US" sz="1600" dirty="0" smtClean="0"/>
              <a:t> </a:t>
            </a:r>
            <a:r>
              <a:rPr lang="en-US" sz="1600" dirty="0"/>
              <a:t>are the eigenvectors of a symmetric matrix, they form an orthonormal basis!  </a:t>
            </a:r>
            <a:endParaRPr lang="en-US" sz="1600" dirty="0" smtClean="0"/>
          </a:p>
          <a:p>
            <a:endParaRPr lang="en-US" sz="1600" dirty="0"/>
          </a:p>
          <a:p>
            <a:r>
              <a:rPr lang="en-US" sz="1600" dirty="0" smtClean="0"/>
              <a:t>Distinct </a:t>
            </a:r>
            <a:r>
              <a:rPr lang="en-US" sz="1600" dirty="0"/>
              <a:t>eigenvector dot products cancel out (due to orthogonality) and non-distinct eigenvectors simply leave the matrix </a:t>
            </a:r>
            <a:r>
              <a:rPr lang="en-US" sz="1600" dirty="0" smtClean="0"/>
              <a:t>A</a:t>
            </a:r>
            <a:r>
              <a:rPr lang="en-US" sz="1600" dirty="0"/>
              <a:t> alone, because their dot product is one. </a:t>
            </a:r>
          </a:p>
        </p:txBody>
      </p:sp>
      <p:sp>
        <p:nvSpPr>
          <p:cNvPr id="9" name="Rectangle 8"/>
          <p:cNvSpPr/>
          <p:nvPr/>
        </p:nvSpPr>
        <p:spPr>
          <a:xfrm>
            <a:off x="2819400" y="5057239"/>
            <a:ext cx="2997424" cy="369332"/>
          </a:xfrm>
          <a:prstGeom prst="rect">
            <a:avLst/>
          </a:prstGeom>
        </p:spPr>
        <p:txBody>
          <a:bodyPr wrap="none">
            <a:spAutoFit/>
          </a:bodyPr>
          <a:lstStyle/>
          <a:p>
            <a:r>
              <a:rPr lang="en-US" dirty="0"/>
              <a:t>which yields that </a:t>
            </a:r>
            <a:r>
              <a:rPr lang="en-US" dirty="0" smtClean="0"/>
              <a:t>   U</a:t>
            </a:r>
            <a:r>
              <a:rPr lang="el-GR" dirty="0"/>
              <a:t>Σ</a:t>
            </a:r>
            <a:r>
              <a:rPr lang="en-US" dirty="0" smtClean="0"/>
              <a:t>V</a:t>
            </a:r>
            <a:r>
              <a:rPr lang="en-US" baseline="30000" dirty="0" smtClean="0"/>
              <a:t>T</a:t>
            </a:r>
            <a:r>
              <a:rPr lang="en-US" dirty="0" smtClean="0"/>
              <a:t>=AI=A</a:t>
            </a:r>
            <a:endParaRPr lang="en-US" dirty="0"/>
          </a:p>
        </p:txBody>
      </p:sp>
      <p:sp>
        <p:nvSpPr>
          <p:cNvPr id="10" name="Rectangle 9"/>
          <p:cNvSpPr/>
          <p:nvPr/>
        </p:nvSpPr>
        <p:spPr>
          <a:xfrm>
            <a:off x="685800" y="5426571"/>
            <a:ext cx="8305800" cy="923330"/>
          </a:xfrm>
          <a:prstGeom prst="rect">
            <a:avLst/>
          </a:prstGeom>
        </p:spPr>
        <p:txBody>
          <a:bodyPr wrap="square">
            <a:spAutoFit/>
          </a:bodyPr>
          <a:lstStyle/>
          <a:p>
            <a:r>
              <a:rPr lang="en-US" dirty="0" smtClean="0">
                <a:solidFill>
                  <a:srgbClr val="FF0000"/>
                </a:solidFill>
              </a:rPr>
              <a:t>Thus, for </a:t>
            </a:r>
            <a:r>
              <a:rPr lang="en-US" dirty="0">
                <a:solidFill>
                  <a:srgbClr val="FF0000"/>
                </a:solidFill>
              </a:rPr>
              <a:t>any matrix </a:t>
            </a:r>
            <a:r>
              <a:rPr lang="en-US" dirty="0" smtClean="0">
                <a:solidFill>
                  <a:srgbClr val="FF0000"/>
                </a:solidFill>
              </a:rPr>
              <a:t>A, </a:t>
            </a:r>
            <a:r>
              <a:rPr lang="en-US" dirty="0">
                <a:solidFill>
                  <a:srgbClr val="FF0000"/>
                </a:solidFill>
              </a:rPr>
              <a:t>we can rewrite it as the product </a:t>
            </a:r>
            <a:r>
              <a:rPr lang="en-US" dirty="0" smtClean="0">
                <a:solidFill>
                  <a:srgbClr val="FF0000"/>
                </a:solidFill>
              </a:rPr>
              <a:t>A=UΣV</a:t>
            </a:r>
            <a:r>
              <a:rPr lang="en-US" baseline="30000" dirty="0" smtClean="0">
                <a:solidFill>
                  <a:srgbClr val="FF0000"/>
                </a:solidFill>
              </a:rPr>
              <a:t>T</a:t>
            </a:r>
            <a:r>
              <a:rPr lang="en-US" dirty="0" smtClean="0">
                <a:solidFill>
                  <a:srgbClr val="FF0000"/>
                </a:solidFill>
              </a:rPr>
              <a:t> </a:t>
            </a:r>
            <a:r>
              <a:rPr lang="en-US" dirty="0">
                <a:solidFill>
                  <a:srgbClr val="FF0000"/>
                </a:solidFill>
              </a:rPr>
              <a:t>of three matrices, </a:t>
            </a:r>
            <a:r>
              <a:rPr lang="en-US" dirty="0" smtClean="0">
                <a:solidFill>
                  <a:srgbClr val="FF0000"/>
                </a:solidFill>
              </a:rPr>
              <a:t>U, Σ, </a:t>
            </a:r>
            <a:r>
              <a:rPr lang="en-US" dirty="0">
                <a:solidFill>
                  <a:srgbClr val="FF0000"/>
                </a:solidFill>
              </a:rPr>
              <a:t>and </a:t>
            </a:r>
            <a:r>
              <a:rPr lang="en-US" dirty="0" smtClean="0">
                <a:solidFill>
                  <a:srgbClr val="FF0000"/>
                </a:solidFill>
              </a:rPr>
              <a:t>V</a:t>
            </a:r>
            <a:r>
              <a:rPr lang="en-US" baseline="30000" dirty="0" smtClean="0">
                <a:solidFill>
                  <a:srgbClr val="FF0000"/>
                </a:solidFill>
              </a:rPr>
              <a:t>T</a:t>
            </a:r>
            <a:r>
              <a:rPr lang="en-US" dirty="0" smtClean="0">
                <a:solidFill>
                  <a:srgbClr val="FF0000"/>
                </a:solidFill>
              </a:rPr>
              <a:t>, </a:t>
            </a:r>
            <a:r>
              <a:rPr lang="en-US" dirty="0">
                <a:solidFill>
                  <a:srgbClr val="FF0000"/>
                </a:solidFill>
              </a:rPr>
              <a:t>where </a:t>
            </a:r>
            <a:r>
              <a:rPr lang="en-US" dirty="0" smtClean="0">
                <a:solidFill>
                  <a:srgbClr val="FF0000"/>
                </a:solidFill>
              </a:rPr>
              <a:t>U </a:t>
            </a:r>
            <a:r>
              <a:rPr lang="en-US" dirty="0">
                <a:solidFill>
                  <a:srgbClr val="FF0000"/>
                </a:solidFill>
              </a:rPr>
              <a:t>and </a:t>
            </a:r>
            <a:r>
              <a:rPr lang="en-US" dirty="0" smtClean="0">
                <a:solidFill>
                  <a:srgbClr val="FF0000"/>
                </a:solidFill>
              </a:rPr>
              <a:t>V </a:t>
            </a:r>
            <a:r>
              <a:rPr lang="en-US" dirty="0">
                <a:solidFill>
                  <a:srgbClr val="FF0000"/>
                </a:solidFill>
              </a:rPr>
              <a:t>have orthonormal columns and </a:t>
            </a:r>
            <a:r>
              <a:rPr lang="en-US" dirty="0" smtClean="0">
                <a:solidFill>
                  <a:srgbClr val="FF0000"/>
                </a:solidFill>
              </a:rPr>
              <a:t>Σ </a:t>
            </a:r>
            <a:r>
              <a:rPr lang="en-US" dirty="0">
                <a:solidFill>
                  <a:srgbClr val="FF0000"/>
                </a:solidFill>
              </a:rPr>
              <a:t>is a diagonal matrix (the entries of which are known as singular values).</a:t>
            </a:r>
          </a:p>
        </p:txBody>
      </p:sp>
    </p:spTree>
    <p:extLst>
      <p:ext uri="{BB962C8B-B14F-4D97-AF65-F5344CB8AC3E}">
        <p14:creationId xmlns:p14="http://schemas.microsoft.com/office/powerpoint/2010/main" val="321141427"/>
      </p:ext>
    </p:extLst>
  </p:cSld>
  <p:clrMapOvr>
    <a:masterClrMapping/>
  </p:clrMapOvr>
  <p:transition spd="slow">
    <p:wipe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Singular Value Decomposition</a:t>
            </a:r>
          </a:p>
        </p:txBody>
      </p:sp>
      <p:sp>
        <p:nvSpPr>
          <p:cNvPr id="3" name="Content Placeholder 2"/>
          <p:cNvSpPr>
            <a:spLocks noGrp="1"/>
          </p:cNvSpPr>
          <p:nvPr>
            <p:ph idx="1"/>
          </p:nvPr>
        </p:nvSpPr>
        <p:spPr/>
        <p:txBody>
          <a:bodyPr/>
          <a:lstStyle/>
          <a:p>
            <a:pPr marL="0" indent="0">
              <a:buNone/>
            </a:pPr>
            <a:r>
              <a:rPr lang="en-US" dirty="0"/>
              <a:t>Though this may seem esoteric, the meaning of this theorem is fundamental and very interesting. </a:t>
            </a:r>
            <a:endParaRPr lang="en-US" dirty="0" smtClean="0"/>
          </a:p>
          <a:p>
            <a:pPr marL="0" indent="0">
              <a:buNone/>
            </a:pPr>
            <a:endParaRPr lang="en-US" dirty="0"/>
          </a:p>
          <a:p>
            <a:pPr marL="0" indent="0">
              <a:buNone/>
            </a:pPr>
            <a:r>
              <a:rPr lang="en-US" dirty="0" smtClean="0"/>
              <a:t>You </a:t>
            </a:r>
            <a:r>
              <a:rPr lang="en-US" dirty="0"/>
              <a:t>can try to visualize it by considering what happens to the unit sphere in your vector space as it’s being transformed by the matrix </a:t>
            </a:r>
            <a:r>
              <a:rPr lang="en-US" dirty="0" smtClean="0"/>
              <a:t>A. </a:t>
            </a:r>
            <a:r>
              <a:rPr lang="en-US" dirty="0"/>
              <a:t>First, we apply some transformation </a:t>
            </a:r>
            <a:r>
              <a:rPr lang="en-US" dirty="0" smtClean="0"/>
              <a:t>V</a:t>
            </a:r>
            <a:r>
              <a:rPr lang="en-US" baseline="30000" dirty="0" smtClean="0"/>
              <a:t>T</a:t>
            </a:r>
            <a:r>
              <a:rPr lang="en-US" dirty="0" smtClean="0"/>
              <a:t>, </a:t>
            </a:r>
            <a:r>
              <a:rPr lang="en-US" dirty="0"/>
              <a:t>which is essentially a rotation, since it’s a matrix with orthonormal rows. (A matrix with orthonormal rows just changes the coordinate axes via some rotation or reflection but does no scaling.) Next, we apply a scaling defined by </a:t>
            </a:r>
            <a:r>
              <a:rPr lang="en-US" dirty="0" smtClean="0"/>
              <a:t>Σ, </a:t>
            </a:r>
            <a:r>
              <a:rPr lang="en-US" dirty="0"/>
              <a:t>which just scales the dimensions since it’s a diagonal matrix. Finally, we rotate again with </a:t>
            </a:r>
            <a:r>
              <a:rPr lang="en-US" dirty="0" smtClean="0"/>
              <a:t>U, </a:t>
            </a:r>
            <a:r>
              <a:rPr lang="en-US" dirty="0"/>
              <a:t>and we’re done! In other words, any transformation can be expressed as a rotation followed by a scaling followed by another rotation. And that’s pretty cool! Not only is it cool - it’s also thoroughly useful all over mathematics and computer science</a:t>
            </a:r>
            <a:r>
              <a:rPr lang="en-US" dirty="0" smtClean="0"/>
              <a:t>.</a:t>
            </a:r>
          </a:p>
          <a:p>
            <a:pPr marL="0" indent="0">
              <a:buNone/>
            </a:pPr>
            <a:endParaRPr lang="en-US" dirty="0"/>
          </a:p>
          <a:p>
            <a:pPr marL="0" indent="0">
              <a:buNone/>
            </a:pPr>
            <a:r>
              <a:rPr lang="en-US" b="1" i="1" dirty="0"/>
              <a:t>Note:</a:t>
            </a:r>
            <a:r>
              <a:rPr lang="en-US" i="1" dirty="0"/>
              <a:t> this interpretation is specific for real square matrices, and that as soon as you start dealing with complex-valued matrices or non-square matrices this geometric interpretation loses its meaning.</a:t>
            </a: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1/12/2017</a:t>
            </a:fld>
            <a:endParaRPr lang="en-US" dirty="0"/>
          </a:p>
        </p:txBody>
      </p:sp>
    </p:spTree>
    <p:extLst>
      <p:ext uri="{BB962C8B-B14F-4D97-AF65-F5344CB8AC3E}">
        <p14:creationId xmlns:p14="http://schemas.microsoft.com/office/powerpoint/2010/main" val="1547427848"/>
      </p:ext>
    </p:extLst>
  </p:cSld>
  <p:clrMapOvr>
    <a:masterClrMapping/>
  </p:clrMapOvr>
  <p:transition spd="slow">
    <p:wipe di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Applications: Data </a:t>
            </a:r>
            <a:r>
              <a:rPr lang="en-US" dirty="0" smtClean="0"/>
              <a:t>Compression application</a:t>
            </a: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1/12/2017</a:t>
            </a:fld>
            <a:endParaRPr lang="en-US" dirty="0"/>
          </a:p>
        </p:txBody>
      </p:sp>
      <p:pic>
        <p:nvPicPr>
          <p:cNvPr id="13314"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971550" y="914400"/>
            <a:ext cx="2819400"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4038600" y="1143000"/>
            <a:ext cx="4800600" cy="1077218"/>
          </a:xfrm>
          <a:prstGeom prst="rect">
            <a:avLst/>
          </a:prstGeom>
        </p:spPr>
        <p:txBody>
          <a:bodyPr wrap="square">
            <a:spAutoFit/>
          </a:bodyPr>
          <a:lstStyle/>
          <a:p>
            <a:pPr algn="just"/>
            <a:r>
              <a:rPr lang="en-US" sz="1600" dirty="0"/>
              <a:t>We can convert this tiger to black and white, and then just treat this tiger as a matrix, where each element is the pixel intensity at the relevant location. Here are the singular values of this tiger:</a:t>
            </a:r>
          </a:p>
        </p:txBody>
      </p:sp>
      <p:pic>
        <p:nvPicPr>
          <p:cNvPr id="13316" name="Picture 4" descr="imag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943158" y="2362199"/>
            <a:ext cx="2972242" cy="234268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914400" y="2758470"/>
            <a:ext cx="4876800" cy="1569660"/>
          </a:xfrm>
          <a:prstGeom prst="rect">
            <a:avLst/>
          </a:prstGeom>
        </p:spPr>
        <p:txBody>
          <a:bodyPr wrap="square">
            <a:spAutoFit/>
          </a:bodyPr>
          <a:lstStyle/>
          <a:p>
            <a:pPr algn="just"/>
            <a:r>
              <a:rPr lang="en-US" sz="1600" dirty="0"/>
              <a:t>Note that this is a log scale (base 10). Most of the action and the largest singular values are the first thirty or so, and they contain a majority of the “information” in this matrix! We can plot the cumulative percentage, to see how much the first thirty or fifty singular values contain of the information:</a:t>
            </a:r>
          </a:p>
        </p:txBody>
      </p:sp>
      <p:pic>
        <p:nvPicPr>
          <p:cNvPr id="13319" name="Picture 7" descr="image"/>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828800" y="4328130"/>
            <a:ext cx="2590800" cy="205149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476529" y="4920920"/>
            <a:ext cx="4572000" cy="1077218"/>
          </a:xfrm>
          <a:prstGeom prst="rect">
            <a:avLst/>
          </a:prstGeom>
        </p:spPr>
        <p:txBody>
          <a:bodyPr>
            <a:spAutoFit/>
          </a:bodyPr>
          <a:lstStyle/>
          <a:p>
            <a:r>
              <a:rPr lang="en-US" sz="1600" dirty="0"/>
              <a:t>After just fifty of the singular values, we already have over 70% of the information contained in this tiger! Finally, let’s take some approximations and plot a few approximate tigers:</a:t>
            </a:r>
          </a:p>
        </p:txBody>
      </p:sp>
    </p:spTree>
    <p:extLst>
      <p:ext uri="{BB962C8B-B14F-4D97-AF65-F5344CB8AC3E}">
        <p14:creationId xmlns:p14="http://schemas.microsoft.com/office/powerpoint/2010/main" val="1470557966"/>
      </p:ext>
    </p:extLst>
  </p:cSld>
  <p:clrMapOvr>
    <a:masterClrMapping/>
  </p:clrMapOvr>
  <p:transition spd="slow">
    <p:wipe di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Singular Value </a:t>
            </a:r>
            <a:r>
              <a:rPr lang="en-US" dirty="0" smtClean="0"/>
              <a:t>Decomposition  application</a:t>
            </a: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1/12/2017</a:t>
            </a:fld>
            <a:endParaRPr lang="en-US" dirty="0"/>
          </a:p>
        </p:txBody>
      </p:sp>
      <p:pic>
        <p:nvPicPr>
          <p:cNvPr id="14338"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1143000" y="990600"/>
            <a:ext cx="3597003"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4953000" y="2057400"/>
            <a:ext cx="4038600" cy="2585323"/>
          </a:xfrm>
          <a:prstGeom prst="rect">
            <a:avLst/>
          </a:prstGeom>
        </p:spPr>
        <p:txBody>
          <a:bodyPr wrap="square">
            <a:spAutoFit/>
          </a:bodyPr>
          <a:lstStyle/>
          <a:p>
            <a:pPr algn="just"/>
            <a:r>
              <a:rPr lang="en-US" dirty="0"/>
              <a:t>Note that after about thirty or fifty components, adding more singular values doesn’t visually seem to improve image quality. </a:t>
            </a:r>
            <a:endParaRPr lang="en-US" dirty="0" smtClean="0"/>
          </a:p>
          <a:p>
            <a:pPr algn="just"/>
            <a:endParaRPr lang="en-US" dirty="0"/>
          </a:p>
          <a:p>
            <a:pPr algn="just"/>
            <a:r>
              <a:rPr lang="en-US" dirty="0" smtClean="0"/>
              <a:t>By </a:t>
            </a:r>
            <a:r>
              <a:rPr lang="en-US" dirty="0"/>
              <a:t>a quick application of SVD, you’ve just compressed a 500x800 pixel image into a 50x500 matrix (for </a:t>
            </a:r>
            <a:r>
              <a:rPr lang="en-US" dirty="0" smtClean="0"/>
              <a:t>U), </a:t>
            </a:r>
            <a:r>
              <a:rPr lang="en-US" dirty="0"/>
              <a:t>50 singular values, and a 800x50 matrix (for </a:t>
            </a:r>
            <a:r>
              <a:rPr lang="en-US" dirty="0" smtClean="0"/>
              <a:t>V). </a:t>
            </a:r>
            <a:endParaRPr lang="en-US" dirty="0"/>
          </a:p>
        </p:txBody>
      </p:sp>
    </p:spTree>
    <p:extLst>
      <p:ext uri="{BB962C8B-B14F-4D97-AF65-F5344CB8AC3E}">
        <p14:creationId xmlns:p14="http://schemas.microsoft.com/office/powerpoint/2010/main" val="1794629776"/>
      </p:ext>
    </p:extLst>
  </p:cSld>
  <p:clrMapOvr>
    <a:masterClrMapping/>
  </p:clrMapOvr>
  <p:transition spd="slow">
    <p:wipe di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SVD application</a:t>
            </a: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1/12/2017</a:t>
            </a:fld>
            <a:endParaRPr lang="en-US" dirty="0"/>
          </a:p>
        </p:txBody>
      </p:sp>
      <p:pic>
        <p:nvPicPr>
          <p:cNvPr id="1026"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1828800" y="970160"/>
            <a:ext cx="4876800" cy="3220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828800" y="4190999"/>
            <a:ext cx="5088994" cy="2209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3186535"/>
      </p:ext>
    </p:extLst>
  </p:cSld>
  <p:clrMapOvr>
    <a:masterClrMapping/>
  </p:clrMapOvr>
  <p:transition spd="slow">
    <p:wipe di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SVD application</a:t>
            </a:r>
          </a:p>
        </p:txBody>
      </p:sp>
      <p:sp>
        <p:nvSpPr>
          <p:cNvPr id="3" name="Content Placeholder 2"/>
          <p:cNvSpPr>
            <a:spLocks noGrp="1"/>
          </p:cNvSpPr>
          <p:nvPr>
            <p:ph idx="1"/>
          </p:nvPr>
        </p:nvSpPr>
        <p:spPr>
          <a:xfrm>
            <a:off x="762000" y="990600"/>
            <a:ext cx="8077200" cy="685800"/>
          </a:xfrm>
        </p:spPr>
        <p:txBody>
          <a:bodyPr/>
          <a:lstStyle/>
          <a:p>
            <a:pPr marL="0" indent="0">
              <a:buNone/>
            </a:pPr>
            <a:r>
              <a:rPr lang="en-US" b="1" dirty="0"/>
              <a:t>Computing the rank using SVD </a:t>
            </a:r>
            <a:r>
              <a:rPr lang="en-US" dirty="0" smtClean="0"/>
              <a:t>– </a:t>
            </a:r>
          </a:p>
          <a:p>
            <a:pPr marL="0" indent="0">
              <a:buNone/>
            </a:pPr>
            <a:r>
              <a:rPr lang="en-US" dirty="0" smtClean="0"/>
              <a:t>The </a:t>
            </a:r>
            <a:r>
              <a:rPr lang="en-US" dirty="0"/>
              <a:t>rank of a matrix is equal to the number of non-zero singular values. </a:t>
            </a:r>
          </a:p>
        </p:txBody>
      </p:sp>
      <p:sp>
        <p:nvSpPr>
          <p:cNvPr id="4" name="Date Placeholder 3"/>
          <p:cNvSpPr>
            <a:spLocks noGrp="1"/>
          </p:cNvSpPr>
          <p:nvPr>
            <p:ph type="dt" sz="half" idx="10"/>
          </p:nvPr>
        </p:nvSpPr>
        <p:spPr/>
        <p:txBody>
          <a:bodyPr/>
          <a:lstStyle/>
          <a:p>
            <a:fld id="{FDA4EA2C-4819-4A80-8F95-F779EE04D339}" type="datetime1">
              <a:rPr lang="en-US" smtClean="0"/>
              <a:t>1/12/2017</a:t>
            </a:fld>
            <a:endParaRPr lang="en-US" dirty="0"/>
          </a:p>
        </p:txBody>
      </p:sp>
      <p:pic>
        <p:nvPicPr>
          <p:cNvPr id="205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66775" y="1752601"/>
            <a:ext cx="5938893" cy="3962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9787975"/>
      </p:ext>
    </p:extLst>
  </p:cSld>
  <p:clrMapOvr>
    <a:masterClrMapping/>
  </p:clrMapOvr>
  <p:transition spd="slow">
    <p:wipe di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SVD application</a:t>
            </a:r>
          </a:p>
        </p:txBody>
      </p:sp>
      <p:sp>
        <p:nvSpPr>
          <p:cNvPr id="4" name="Date Placeholder 3"/>
          <p:cNvSpPr>
            <a:spLocks noGrp="1"/>
          </p:cNvSpPr>
          <p:nvPr>
            <p:ph type="dt" sz="half" idx="10"/>
          </p:nvPr>
        </p:nvSpPr>
        <p:spPr/>
        <p:txBody>
          <a:bodyPr/>
          <a:lstStyle/>
          <a:p>
            <a:fld id="{FDA4EA2C-4819-4A80-8F95-F779EE04D339}" type="datetime1">
              <a:rPr lang="en-US" smtClean="0"/>
              <a:t>1/12/2017</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828800"/>
            <a:ext cx="6923314"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2588087"/>
      </p:ext>
    </p:extLst>
  </p:cSld>
  <p:clrMapOvr>
    <a:masterClrMapping/>
  </p:clrMapOvr>
  <p:transition spd="slow">
    <p:wipe di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SVD application</a:t>
            </a:r>
          </a:p>
        </p:txBody>
      </p:sp>
      <p:sp>
        <p:nvSpPr>
          <p:cNvPr id="4" name="Date Placeholder 3"/>
          <p:cNvSpPr>
            <a:spLocks noGrp="1"/>
          </p:cNvSpPr>
          <p:nvPr>
            <p:ph type="dt" sz="half" idx="10"/>
          </p:nvPr>
        </p:nvSpPr>
        <p:spPr/>
        <p:txBody>
          <a:bodyPr/>
          <a:lstStyle/>
          <a:p>
            <a:fld id="{FDA4EA2C-4819-4A80-8F95-F779EE04D339}" type="datetime1">
              <a:rPr lang="en-US" smtClean="0"/>
              <a:t>1/12/2017</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913" y="990600"/>
            <a:ext cx="6048375" cy="539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7533125"/>
      </p:ext>
    </p:extLst>
  </p:cSld>
  <p:clrMapOvr>
    <a:masterClrMapping/>
  </p:clrMapOvr>
  <p:transition spd="slow">
    <p:wipe di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SVD application</a:t>
            </a:r>
          </a:p>
        </p:txBody>
      </p:sp>
      <p:sp>
        <p:nvSpPr>
          <p:cNvPr id="4" name="Date Placeholder 3"/>
          <p:cNvSpPr>
            <a:spLocks noGrp="1"/>
          </p:cNvSpPr>
          <p:nvPr>
            <p:ph type="dt" sz="half" idx="10"/>
          </p:nvPr>
        </p:nvSpPr>
        <p:spPr/>
        <p:txBody>
          <a:bodyPr/>
          <a:lstStyle/>
          <a:p>
            <a:fld id="{FDA4EA2C-4819-4A80-8F95-F779EE04D339}" type="datetime1">
              <a:rPr lang="en-US" smtClean="0"/>
              <a:t>1/12/2017</a:t>
            </a:fld>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942974"/>
            <a:ext cx="7077076" cy="5385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8970722"/>
      </p:ext>
    </p:extLst>
  </p:cSld>
  <p:clrMapOvr>
    <a:masterClrMapping/>
  </p:clrMapOvr>
  <p:transition spd="slow">
    <p:wipe dir="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
        <p:nvSpPr>
          <p:cNvPr id="6" name="Date Placeholder 5"/>
          <p:cNvSpPr>
            <a:spLocks noGrp="1"/>
          </p:cNvSpPr>
          <p:nvPr>
            <p:ph type="dt" sz="half" idx="10"/>
          </p:nvPr>
        </p:nvSpPr>
        <p:spPr/>
        <p:txBody>
          <a:bodyPr/>
          <a:lstStyle/>
          <a:p>
            <a:fld id="{F6BC05F3-A4A7-45E6-BF08-928E3A5629E0}" type="datetime1">
              <a:rPr lang="en-US" smtClean="0"/>
              <a:t>1/12/2017</a:t>
            </a:fld>
            <a:endParaRPr lang="en-US" dirty="0"/>
          </a:p>
        </p:txBody>
      </p:sp>
    </p:spTree>
    <p:extLst>
      <p:ext uri="{BB962C8B-B14F-4D97-AF65-F5344CB8AC3E}">
        <p14:creationId xmlns:p14="http://schemas.microsoft.com/office/powerpoint/2010/main" val="845990696"/>
      </p:ext>
    </p:extLst>
  </p:cSld>
  <p:clrMapOvr>
    <a:masterClrMapping/>
  </p:clrMapOvr>
  <p:transitio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143000" y="457200"/>
            <a:ext cx="6934200" cy="762000"/>
          </a:xfrm>
        </p:spPr>
        <p:txBody>
          <a:bodyPr/>
          <a:lstStyle/>
          <a:p>
            <a:pPr eaLnBrk="1" hangingPunct="1"/>
            <a:r>
              <a:rPr lang="en-US" altLang="en-US" smtClean="0"/>
              <a:t>Inferential Statistics</a:t>
            </a:r>
          </a:p>
        </p:txBody>
      </p:sp>
      <p:sp>
        <p:nvSpPr>
          <p:cNvPr id="19459" name="Rectangle 3"/>
          <p:cNvSpPr>
            <a:spLocks noGrp="1" noChangeArrowheads="1"/>
          </p:cNvSpPr>
          <p:nvPr>
            <p:ph sz="quarter" idx="1"/>
          </p:nvPr>
        </p:nvSpPr>
        <p:spPr>
          <a:xfrm>
            <a:off x="685800" y="1676400"/>
            <a:ext cx="5029200" cy="4532313"/>
          </a:xfrm>
        </p:spPr>
        <p:txBody>
          <a:bodyPr/>
          <a:lstStyle/>
          <a:p>
            <a:pPr eaLnBrk="1" hangingPunct="1">
              <a:lnSpc>
                <a:spcPct val="110000"/>
              </a:lnSpc>
            </a:pPr>
            <a:r>
              <a:rPr lang="en-US" altLang="en-US" sz="2400" smtClean="0"/>
              <a:t>Estimation</a:t>
            </a:r>
          </a:p>
          <a:p>
            <a:pPr lvl="1" eaLnBrk="1" hangingPunct="1">
              <a:lnSpc>
                <a:spcPct val="110000"/>
              </a:lnSpc>
            </a:pPr>
            <a:r>
              <a:rPr lang="en-US" altLang="en-US" sz="2300" smtClean="0"/>
              <a:t>e.g., Estimate the population mean weight using the sample mean weight</a:t>
            </a:r>
          </a:p>
          <a:p>
            <a:pPr eaLnBrk="1" hangingPunct="1">
              <a:lnSpc>
                <a:spcPct val="110000"/>
              </a:lnSpc>
            </a:pPr>
            <a:r>
              <a:rPr lang="en-US" altLang="en-US" sz="2400" smtClean="0"/>
              <a:t>Hypothesis testing</a:t>
            </a:r>
          </a:p>
          <a:p>
            <a:pPr lvl="1" eaLnBrk="1" hangingPunct="1">
              <a:lnSpc>
                <a:spcPct val="110000"/>
              </a:lnSpc>
            </a:pPr>
            <a:r>
              <a:rPr lang="en-US" altLang="en-US" sz="2300" smtClean="0"/>
              <a:t>e.g., Test the claim that the population mean weight is 70 kg</a:t>
            </a:r>
          </a:p>
        </p:txBody>
      </p:sp>
      <p:sp>
        <p:nvSpPr>
          <p:cNvPr id="19460" name="Rectangle 4"/>
          <p:cNvSpPr>
            <a:spLocks noChangeArrowheads="1"/>
          </p:cNvSpPr>
          <p:nvPr/>
        </p:nvSpPr>
        <p:spPr bwMode="auto">
          <a:xfrm>
            <a:off x="990600" y="5553075"/>
            <a:ext cx="7772400" cy="977900"/>
          </a:xfrm>
          <a:prstGeom prst="rect">
            <a:avLst/>
          </a:prstGeom>
          <a:solidFill>
            <a:srgbClr val="CBDDF7"/>
          </a:solidFill>
          <a:ln w="12700">
            <a:solidFill>
              <a:schemeClr val="tx1"/>
            </a:solidFill>
            <a:miter lim="800000"/>
            <a:headEnd/>
            <a:tailEnd/>
          </a:ln>
        </p:spPr>
        <p:txBody>
          <a:bodyPr lIns="90488" tIns="44450" rIns="90488" bIns="4445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lnSpc>
                <a:spcPct val="80000"/>
              </a:lnSpc>
              <a:spcBef>
                <a:spcPct val="50000"/>
              </a:spcBef>
            </a:pPr>
            <a:r>
              <a:rPr lang="en-US" altLang="en-US" b="1">
                <a:solidFill>
                  <a:srgbClr val="000066"/>
                </a:solidFill>
                <a:latin typeface="Perpetua" pitchFamily="18" charset="0"/>
              </a:rPr>
              <a:t>Inference is the process of drawing conclusions or making decisions about a </a:t>
            </a:r>
            <a:r>
              <a:rPr lang="en-US" altLang="en-US" b="1">
                <a:solidFill>
                  <a:schemeClr val="folHlink"/>
                </a:solidFill>
                <a:latin typeface="Perpetua" pitchFamily="18" charset="0"/>
              </a:rPr>
              <a:t>population</a:t>
            </a:r>
            <a:r>
              <a:rPr lang="en-US" altLang="en-US" b="1">
                <a:solidFill>
                  <a:schemeClr val="bg2"/>
                </a:solidFill>
                <a:latin typeface="Perpetua" pitchFamily="18" charset="0"/>
              </a:rPr>
              <a:t> </a:t>
            </a:r>
            <a:r>
              <a:rPr lang="en-US" altLang="en-US" b="1">
                <a:solidFill>
                  <a:srgbClr val="000066"/>
                </a:solidFill>
                <a:latin typeface="Perpetua" pitchFamily="18" charset="0"/>
              </a:rPr>
              <a:t>based on </a:t>
            </a:r>
            <a:r>
              <a:rPr lang="en-US" altLang="en-US" b="1">
                <a:solidFill>
                  <a:srgbClr val="FF0000"/>
                </a:solidFill>
                <a:latin typeface="Perpetua" pitchFamily="18" charset="0"/>
              </a:rPr>
              <a:t>sample</a:t>
            </a:r>
            <a:r>
              <a:rPr lang="en-US" altLang="en-US" b="1">
                <a:solidFill>
                  <a:srgbClr val="000066"/>
                </a:solidFill>
                <a:latin typeface="Perpetua" pitchFamily="18" charset="0"/>
              </a:rPr>
              <a:t> results</a:t>
            </a:r>
          </a:p>
        </p:txBody>
      </p:sp>
      <p:pic>
        <p:nvPicPr>
          <p:cNvPr id="19461" name="Picture 5"/>
          <p:cNvPicPr>
            <a:picLocks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715000" y="1905000"/>
            <a:ext cx="31242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352896007"/>
      </p:ext>
    </p:ext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smtClean="0"/>
              <a:t>Sampling</a:t>
            </a:r>
            <a:endParaRPr lang="sk-SK" altLang="en-US" smtClean="0"/>
          </a:p>
        </p:txBody>
      </p:sp>
      <p:sp>
        <p:nvSpPr>
          <p:cNvPr id="20483" name="Content Placeholder 2"/>
          <p:cNvSpPr>
            <a:spLocks noGrp="1"/>
          </p:cNvSpPr>
          <p:nvPr>
            <p:ph idx="1"/>
          </p:nvPr>
        </p:nvSpPr>
        <p:spPr/>
        <p:txBody>
          <a:bodyPr/>
          <a:lstStyle/>
          <a:p>
            <a:pPr eaLnBrk="1" hangingPunct="1">
              <a:buFontTx/>
              <a:buNone/>
            </a:pPr>
            <a:r>
              <a:rPr lang="en-US" altLang="en-US" sz="2400" dirty="0" smtClean="0"/>
              <a:t>a  sample should have the same characteristics</a:t>
            </a:r>
          </a:p>
          <a:p>
            <a:pPr eaLnBrk="1" hangingPunct="1">
              <a:buFontTx/>
              <a:buNone/>
            </a:pPr>
            <a:r>
              <a:rPr lang="en-US" altLang="en-US" sz="2400" dirty="0" smtClean="0"/>
              <a:t>as the population it is representing. </a:t>
            </a:r>
          </a:p>
          <a:p>
            <a:pPr eaLnBrk="1" hangingPunct="1">
              <a:buFontTx/>
              <a:buNone/>
            </a:pPr>
            <a:endParaRPr lang="en-US" altLang="en-US" sz="2400" dirty="0" smtClean="0"/>
          </a:p>
          <a:p>
            <a:pPr eaLnBrk="1" hangingPunct="1">
              <a:buFontTx/>
              <a:buNone/>
            </a:pPr>
            <a:r>
              <a:rPr lang="en-US" altLang="en-US" sz="2400" dirty="0" smtClean="0"/>
              <a:t>Sampling can be:</a:t>
            </a:r>
          </a:p>
          <a:p>
            <a:pPr eaLnBrk="1" hangingPunct="1"/>
            <a:r>
              <a:rPr lang="en-US" altLang="en-US" sz="2400" b="1" dirty="0" smtClean="0"/>
              <a:t>with replacement</a:t>
            </a:r>
            <a:r>
              <a:rPr lang="en-US" altLang="en-US" sz="2400" dirty="0" smtClean="0"/>
              <a:t>: a member of the population may be chosen more than once (picking the candy from the bowl)</a:t>
            </a:r>
          </a:p>
          <a:p>
            <a:pPr marL="0" indent="0" eaLnBrk="1" hangingPunct="1">
              <a:buNone/>
            </a:pPr>
            <a:endParaRPr lang="en-US" altLang="en-US" sz="2400" dirty="0" smtClean="0"/>
          </a:p>
          <a:p>
            <a:pPr eaLnBrk="1" hangingPunct="1"/>
            <a:r>
              <a:rPr lang="en-US" altLang="en-US" sz="2400" dirty="0" smtClean="0"/>
              <a:t> </a:t>
            </a:r>
            <a:r>
              <a:rPr lang="en-US" altLang="en-US" sz="2400" b="1" dirty="0" smtClean="0"/>
              <a:t>without replacement</a:t>
            </a:r>
            <a:r>
              <a:rPr lang="en-US" altLang="en-US" sz="2400" dirty="0" smtClean="0"/>
              <a:t>: a member of the population may be chosen only once (lottery ticket)</a:t>
            </a:r>
          </a:p>
          <a:p>
            <a:pPr eaLnBrk="1" hangingPunct="1"/>
            <a:endParaRPr lang="sk-SK" altLang="en-US" dirty="0" smtClean="0"/>
          </a:p>
        </p:txBody>
      </p:sp>
    </p:spTree>
    <p:extLst>
      <p:ext uri="{BB962C8B-B14F-4D97-AF65-F5344CB8AC3E}">
        <p14:creationId xmlns:p14="http://schemas.microsoft.com/office/powerpoint/2010/main" val="4127800016"/>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555" y="304800"/>
            <a:ext cx="7413845" cy="609600"/>
          </a:xfrm>
        </p:spPr>
        <p:txBody>
          <a:bodyPr>
            <a:normAutofit/>
          </a:bodyPr>
          <a:lstStyle/>
          <a:p>
            <a:r>
              <a:rPr lang="en-US" dirty="0" smtClean="0"/>
              <a:t>Mean or Average </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762000" y="1066800"/>
                <a:ext cx="8054976" cy="5486400"/>
              </a:xfrm>
            </p:spPr>
            <p:txBody>
              <a:bodyPr>
                <a:normAutofit/>
              </a:bodyPr>
              <a:lstStyle/>
              <a:p>
                <a:pPr marL="0" indent="0">
                  <a:buNone/>
                </a:pPr>
                <a:r>
                  <a:rPr lang="en-IN" dirty="0" smtClean="0"/>
                  <a:t>Number of things that we can calculate about a data set. For example, we </a:t>
                </a:r>
                <a:r>
                  <a:rPr lang="en-IN" dirty="0"/>
                  <a:t>can calculate the mean of </a:t>
                </a:r>
                <a:r>
                  <a:rPr lang="en-IN" dirty="0" smtClean="0"/>
                  <a:t>the </a:t>
                </a:r>
                <a:r>
                  <a:rPr lang="en-IN" dirty="0"/>
                  <a:t>sample</a:t>
                </a:r>
                <a:r>
                  <a:rPr lang="en-IN" dirty="0" smtClean="0"/>
                  <a:t>.</a:t>
                </a:r>
              </a:p>
              <a:p>
                <a:pPr marL="0" indent="0" algn="ctr">
                  <a:buNone/>
                </a:pPr>
                <a14:m>
                  <m:oMath xmlns:m="http://schemas.openxmlformats.org/officeDocument/2006/math">
                    <m:acc>
                      <m:accPr>
                        <m:chr m:val="̅"/>
                        <m:ctrlPr>
                          <a:rPr lang="en-IN" sz="2000" i="1" smtClean="0">
                            <a:latin typeface="Cambria Math"/>
                          </a:rPr>
                        </m:ctrlPr>
                      </m:accPr>
                      <m:e>
                        <m:r>
                          <a:rPr lang="en-US" sz="2000" b="0" i="1" smtClean="0">
                            <a:latin typeface="Cambria Math"/>
                          </a:rPr>
                          <m:t>𝑋</m:t>
                        </m:r>
                      </m:e>
                    </m:acc>
                  </m:oMath>
                </a14:m>
                <a:r>
                  <a:rPr lang="en-IN" sz="2000" dirty="0" smtClean="0"/>
                  <a:t> = </a:t>
                </a:r>
                <a14:m>
                  <m:oMath xmlns:m="http://schemas.openxmlformats.org/officeDocument/2006/math">
                    <m:f>
                      <m:fPr>
                        <m:ctrlPr>
                          <a:rPr lang="en-IN" sz="2000" i="1" dirty="0" smtClean="0">
                            <a:latin typeface="Cambria Math"/>
                          </a:rPr>
                        </m:ctrlPr>
                      </m:fPr>
                      <m:num>
                        <m:r>
                          <a:rPr lang="en-US" sz="2000" dirty="0">
                            <a:latin typeface="Cambria Math"/>
                          </a:rPr>
                          <m:t>  </m:t>
                        </m:r>
                        <m:nary>
                          <m:naryPr>
                            <m:chr m:val="∑"/>
                            <m:limLoc m:val="subSup"/>
                            <m:ctrlPr>
                              <a:rPr lang="en-IN" sz="2000" i="1" dirty="0">
                                <a:latin typeface="Cambria Math"/>
                              </a:rPr>
                            </m:ctrlPr>
                          </m:naryPr>
                          <m:sub>
                            <m:r>
                              <m:rPr>
                                <m:brk m:alnAt="25"/>
                              </m:rPr>
                              <a:rPr lang="en-US" sz="2000" i="1" dirty="0">
                                <a:latin typeface="Cambria Math"/>
                              </a:rPr>
                              <m:t>𝑖</m:t>
                            </m:r>
                            <m:r>
                              <a:rPr lang="en-US" sz="2000" i="1" dirty="0">
                                <a:latin typeface="Cambria Math"/>
                              </a:rPr>
                              <m:t>=1</m:t>
                            </m:r>
                          </m:sub>
                          <m:sup>
                            <m:r>
                              <a:rPr lang="en-US" sz="2000" i="1" dirty="0">
                                <a:latin typeface="Cambria Math"/>
                              </a:rPr>
                              <m:t>𝑛</m:t>
                            </m:r>
                          </m:sup>
                          <m:e>
                            <m:sSub>
                              <m:sSubPr>
                                <m:ctrlPr>
                                  <a:rPr lang="en-IN" sz="2000" i="1" dirty="0">
                                    <a:latin typeface="Cambria Math"/>
                                  </a:rPr>
                                </m:ctrlPr>
                              </m:sSubPr>
                              <m:e>
                                <m:r>
                                  <a:rPr lang="en-US" sz="2000" i="1" dirty="0">
                                    <a:latin typeface="Cambria Math"/>
                                  </a:rPr>
                                  <m:t>  </m:t>
                                </m:r>
                                <m:r>
                                  <a:rPr lang="en-US" sz="2000" i="1" dirty="0">
                                    <a:latin typeface="Cambria Math"/>
                                  </a:rPr>
                                  <m:t>𝑋</m:t>
                                </m:r>
                              </m:e>
                              <m:sub>
                                <m:r>
                                  <a:rPr lang="en-US" sz="2000" i="1" dirty="0">
                                    <a:latin typeface="Cambria Math"/>
                                  </a:rPr>
                                  <m:t>𝑖</m:t>
                                </m:r>
                              </m:sub>
                            </m:sSub>
                          </m:e>
                        </m:nary>
                      </m:num>
                      <m:den>
                        <m:r>
                          <a:rPr lang="en-US" sz="2000" b="0" i="1" dirty="0" smtClean="0">
                            <a:latin typeface="Cambria Math"/>
                          </a:rPr>
                          <m:t>𝑛</m:t>
                        </m:r>
                      </m:den>
                    </m:f>
                  </m:oMath>
                </a14:m>
                <a:endParaRPr lang="en-IN" sz="2000" dirty="0" smtClean="0"/>
              </a:p>
              <a:p>
                <a:pPr marL="0" indent="0">
                  <a:buNone/>
                </a:pPr>
                <a:r>
                  <a:rPr lang="en-IN" dirty="0" smtClean="0"/>
                  <a:t>Unfortunately</a:t>
                </a:r>
                <a:r>
                  <a:rPr lang="en-IN" dirty="0"/>
                  <a:t>, the mean doesn’t tell us a lot about the data except for a sort of middle point. For example, these two data sets have exactly the same mean (10), but are obviously quite different</a:t>
                </a:r>
                <a:r>
                  <a:rPr lang="en-IN" dirty="0" smtClean="0"/>
                  <a:t>.</a:t>
                </a:r>
              </a:p>
              <a:p>
                <a:pPr marL="0" indent="0">
                  <a:buNone/>
                </a:pPr>
                <a:r>
                  <a:rPr lang="en-IN" sz="2400" dirty="0"/>
                  <a:t>	</a:t>
                </a:r>
                <a:r>
                  <a:rPr lang="en-IN" sz="2400" dirty="0" smtClean="0"/>
                  <a:t>	</a:t>
                </a:r>
                <a:r>
                  <a:rPr lang="en-US" sz="2400" dirty="0" smtClean="0"/>
                  <a:t>        </a:t>
                </a:r>
                <a:r>
                  <a:rPr lang="en-US" dirty="0" smtClean="0"/>
                  <a:t>[0,8,12,20]  and  [8,9,11,12</a:t>
                </a:r>
                <a:r>
                  <a:rPr lang="en-US" dirty="0" smtClean="0"/>
                  <a:t>]</a:t>
                </a:r>
              </a:p>
              <a:p>
                <a:pPr marL="0" indent="0">
                  <a:buNone/>
                </a:pPr>
                <a:endParaRPr lang="en-US" dirty="0" smtClean="0"/>
              </a:p>
              <a:p>
                <a:pPr marL="0" indent="0">
                  <a:buNone/>
                </a:pPr>
                <a:r>
                  <a:rPr lang="en-IN" dirty="0" smtClean="0"/>
                  <a:t>So </a:t>
                </a:r>
                <a:r>
                  <a:rPr lang="en-IN" dirty="0"/>
                  <a:t>what is different about these two </a:t>
                </a:r>
                <a:r>
                  <a:rPr lang="en-IN" dirty="0" err="1" smtClean="0"/>
                  <a:t>sets?It</a:t>
                </a:r>
                <a:r>
                  <a:rPr lang="en-IN" dirty="0" smtClean="0"/>
                  <a:t> </a:t>
                </a:r>
                <a:r>
                  <a:rPr lang="en-IN" dirty="0"/>
                  <a:t>is the </a:t>
                </a:r>
                <a:r>
                  <a:rPr lang="en-IN" b="1" dirty="0"/>
                  <a:t>S</a:t>
                </a:r>
                <a:r>
                  <a:rPr lang="en-IN" b="1" dirty="0" smtClean="0"/>
                  <a:t>pread</a:t>
                </a:r>
                <a:r>
                  <a:rPr lang="en-IN" dirty="0" smtClean="0"/>
                  <a:t> </a:t>
                </a:r>
                <a:r>
                  <a:rPr lang="en-IN" dirty="0"/>
                  <a:t>of the data that is different</a:t>
                </a:r>
                <a:r>
                  <a:rPr lang="en-IN" dirty="0" smtClean="0"/>
                  <a:t>. The </a:t>
                </a:r>
                <a:r>
                  <a:rPr lang="en-IN" b="1" dirty="0"/>
                  <a:t>Standard Deviation </a:t>
                </a:r>
                <a:r>
                  <a:rPr lang="en-IN" dirty="0"/>
                  <a:t>(SD) of a data set is a measure of how </a:t>
                </a:r>
                <a:r>
                  <a:rPr lang="en-IN" b="1" dirty="0"/>
                  <a:t>S</a:t>
                </a:r>
                <a:r>
                  <a:rPr lang="en-IN" b="1" dirty="0" smtClean="0"/>
                  <a:t>pread </a:t>
                </a:r>
                <a:r>
                  <a:rPr lang="en-IN" b="1" dirty="0"/>
                  <a:t>out </a:t>
                </a:r>
                <a:r>
                  <a:rPr lang="en-IN" b="1" dirty="0" smtClean="0"/>
                  <a:t> </a:t>
                </a:r>
                <a:r>
                  <a:rPr lang="en-IN" dirty="0" smtClean="0"/>
                  <a:t>the </a:t>
                </a:r>
                <a:r>
                  <a:rPr lang="en-IN" dirty="0"/>
                  <a:t>data is.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62000" y="1066800"/>
                <a:ext cx="8054976" cy="5486400"/>
              </a:xfrm>
              <a:blipFill rotWithShape="1">
                <a:blip r:embed="rId2"/>
                <a:stretch>
                  <a:fillRect l="-379" t="-333" r="-379"/>
                </a:stretch>
              </a:blipFill>
            </p:spPr>
            <p:txBody>
              <a:bodyPr/>
              <a:lstStyle/>
              <a:p>
                <a:r>
                  <a:rPr lang="en-US">
                    <a:noFill/>
                  </a:rPr>
                  <a:t> </a:t>
                </a:r>
              </a:p>
            </p:txBody>
          </p:sp>
        </mc:Fallback>
      </mc:AlternateContent>
      <p:sp>
        <p:nvSpPr>
          <p:cNvPr id="6" name="Date Placeholder 5"/>
          <p:cNvSpPr>
            <a:spLocks noGrp="1"/>
          </p:cNvSpPr>
          <p:nvPr>
            <p:ph type="dt" sz="half" idx="10"/>
          </p:nvPr>
        </p:nvSpPr>
        <p:spPr/>
        <p:txBody>
          <a:bodyPr/>
          <a:lstStyle/>
          <a:p>
            <a:fld id="{640739C1-9B94-4D75-A6D2-63C23300216C}" type="datetime1">
              <a:rPr lang="en-US" smtClean="0"/>
              <a:t>1/12/2017</a:t>
            </a:fld>
            <a:endParaRPr lang="en-US" dirty="0"/>
          </a:p>
        </p:txBody>
      </p:sp>
      <p:pic>
        <p:nvPicPr>
          <p:cNvPr id="2050"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448556" y="4343400"/>
            <a:ext cx="4053246"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191000" y="5410200"/>
            <a:ext cx="1700213" cy="49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5816908"/>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196" y="152400"/>
            <a:ext cx="8514804" cy="641350"/>
          </a:xfrm>
        </p:spPr>
        <p:txBody>
          <a:bodyPr/>
          <a:lstStyle/>
          <a:p>
            <a:r>
              <a:rPr lang="en-US" sz="2800" dirty="0" smtClean="0"/>
              <a:t>Standard Deviation</a:t>
            </a:r>
            <a:endParaRPr lang="en-IN" sz="28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990600"/>
                <a:ext cx="8003627" cy="5715000"/>
              </a:xfrm>
            </p:spPr>
            <p:txBody>
              <a:bodyPr/>
              <a:lstStyle/>
              <a:p>
                <a:pPr marL="0" indent="0">
                  <a:buNone/>
                </a:pPr>
                <a:r>
                  <a:rPr lang="en-IN" dirty="0" smtClean="0"/>
                  <a:t>How do we calculate it? The English definition of the SD is: “The average distance from </a:t>
                </a:r>
                <a:r>
                  <a:rPr lang="en-IN" dirty="0"/>
                  <a:t>the mean of the data </a:t>
                </a:r>
                <a:r>
                  <a:rPr lang="en-IN" dirty="0" smtClean="0"/>
                  <a:t>set </a:t>
                </a:r>
                <a:r>
                  <a:rPr lang="en-IN" dirty="0"/>
                  <a:t>to a point</a:t>
                </a:r>
                <a:r>
                  <a:rPr lang="en-IN" dirty="0" smtClean="0"/>
                  <a:t>”. </a:t>
                </a:r>
              </a:p>
              <a:p>
                <a:pPr marL="0" indent="0" algn="ctr">
                  <a:buNone/>
                </a:pPr>
                <a:r>
                  <a:rPr lang="en-IN" dirty="0" smtClean="0"/>
                  <a:t>S  =     </a:t>
                </a:r>
                <a14:m>
                  <m:oMath xmlns:m="http://schemas.openxmlformats.org/officeDocument/2006/math">
                    <m:rad>
                      <m:radPr>
                        <m:degHide m:val="on"/>
                        <m:ctrlPr>
                          <a:rPr lang="en-IN" i="1" smtClean="0">
                            <a:latin typeface="Cambria Math"/>
                          </a:rPr>
                        </m:ctrlPr>
                      </m:radPr>
                      <m:deg/>
                      <m:e>
                        <m:f>
                          <m:fPr>
                            <m:ctrlPr>
                              <a:rPr lang="en-IN" i="1">
                                <a:latin typeface="Cambria Math"/>
                              </a:rPr>
                            </m:ctrlPr>
                          </m:fPr>
                          <m:num>
                            <m:sSup>
                              <m:sSupPr>
                                <m:ctrlPr>
                                  <a:rPr lang="en-IN" i="1" dirty="0">
                                    <a:latin typeface="Cambria Math"/>
                                  </a:rPr>
                                </m:ctrlPr>
                              </m:sSupPr>
                              <m:e>
                                <m:r>
                                  <a:rPr lang="en-US" b="0" i="1" dirty="0" smtClean="0">
                                    <a:latin typeface="Cambria Math"/>
                                  </a:rPr>
                                  <m:t> </m:t>
                                </m:r>
                                <m:nary>
                                  <m:naryPr>
                                    <m:chr m:val="∑"/>
                                    <m:ctrlPr>
                                      <a:rPr lang="en-US" b="0" i="1" dirty="0" smtClean="0">
                                        <a:latin typeface="Cambria Math"/>
                                      </a:rPr>
                                    </m:ctrlPr>
                                  </m:naryPr>
                                  <m:sub>
                                    <m:r>
                                      <m:rPr>
                                        <m:brk m:alnAt="23"/>
                                      </m:rPr>
                                      <a:rPr lang="en-US" b="0" i="1" dirty="0" smtClean="0">
                                        <a:latin typeface="Cambria Math"/>
                                      </a:rPr>
                                      <m:t>𝑖</m:t>
                                    </m:r>
                                    <m:r>
                                      <a:rPr lang="en-US" b="0" i="1" dirty="0" smtClean="0">
                                        <a:latin typeface="Cambria Math"/>
                                      </a:rPr>
                                      <m:t>=1</m:t>
                                    </m:r>
                                  </m:sub>
                                  <m:sup>
                                    <m:r>
                                      <a:rPr lang="en-US" b="0" i="1" dirty="0" smtClean="0">
                                        <a:latin typeface="Cambria Math"/>
                                      </a:rPr>
                                      <m:t>𝑛</m:t>
                                    </m:r>
                                  </m:sup>
                                  <m:e>
                                    <m:r>
                                      <a:rPr lang="en-US" i="1">
                                        <a:latin typeface="Cambria Math"/>
                                      </a:rPr>
                                      <m:t>(</m:t>
                                    </m:r>
                                    <m:sSub>
                                      <m:sSubPr>
                                        <m:ctrlPr>
                                          <a:rPr lang="en-US" i="1">
                                            <a:latin typeface="Cambria Math"/>
                                          </a:rPr>
                                        </m:ctrlPr>
                                      </m:sSubPr>
                                      <m:e>
                                        <m:r>
                                          <a:rPr lang="en-US" i="1">
                                            <a:latin typeface="Cambria Math"/>
                                          </a:rPr>
                                          <m:t>𝑥</m:t>
                                        </m:r>
                                      </m:e>
                                      <m:sub>
                                        <m:r>
                                          <a:rPr lang="en-US" i="1">
                                            <a:latin typeface="Cambria Math"/>
                                          </a:rPr>
                                          <m:t>𝑖</m:t>
                                        </m:r>
                                      </m:sub>
                                    </m:sSub>
                                    <m:r>
                                      <a:rPr lang="en-US" i="1">
                                        <a:latin typeface="Cambria Math"/>
                                      </a:rPr>
                                      <m:t>−</m:t>
                                    </m:r>
                                    <m:acc>
                                      <m:accPr>
                                        <m:chr m:val="̅"/>
                                        <m:ctrlPr>
                                          <a:rPr lang="en-US" i="1">
                                            <a:latin typeface="Cambria Math"/>
                                          </a:rPr>
                                        </m:ctrlPr>
                                      </m:accPr>
                                      <m:e>
                                        <m:r>
                                          <a:rPr lang="en-US" i="1">
                                            <a:latin typeface="Cambria Math"/>
                                          </a:rPr>
                                          <m:t>𝑥</m:t>
                                        </m:r>
                                      </m:e>
                                    </m:acc>
                                  </m:e>
                                </m:nary>
                                <m:r>
                                  <a:rPr lang="en-US" i="1">
                                    <a:latin typeface="Cambria Math"/>
                                  </a:rPr>
                                  <m:t>)</m:t>
                                </m:r>
                              </m:e>
                              <m:sup>
                                <m:r>
                                  <a:rPr lang="en-US" i="1" dirty="0">
                                    <a:latin typeface="Cambria Math"/>
                                  </a:rPr>
                                  <m:t>2</m:t>
                                </m:r>
                              </m:sup>
                            </m:sSup>
                          </m:num>
                          <m:den>
                            <m:r>
                              <a:rPr lang="en-US" b="0" i="1" smtClean="0">
                                <a:latin typeface="Cambria Math"/>
                              </a:rPr>
                              <m:t>𝑛</m:t>
                            </m:r>
                            <m:r>
                              <a:rPr lang="en-US" b="0" i="1" smtClean="0">
                                <a:latin typeface="Cambria Math"/>
                              </a:rPr>
                              <m:t>−1</m:t>
                            </m:r>
                          </m:den>
                        </m:f>
                      </m:e>
                    </m:rad>
                    <m:r>
                      <a:rPr lang="en-IN" i="1" smtClean="0">
                        <a:latin typeface="Cambria Math"/>
                      </a:rPr>
                      <m:t> </m:t>
                    </m:r>
                  </m:oMath>
                </a14:m>
                <a:r>
                  <a:rPr lang="en-IN" dirty="0" smtClean="0"/>
                  <a:t>      = </a:t>
                </a:r>
                <a14:m>
                  <m:oMath xmlns:m="http://schemas.openxmlformats.org/officeDocument/2006/math">
                    <m:rad>
                      <m:radPr>
                        <m:degHide m:val="on"/>
                        <m:ctrlPr>
                          <a:rPr lang="en-IN" i="1">
                            <a:latin typeface="Cambria Math"/>
                          </a:rPr>
                        </m:ctrlPr>
                      </m:radPr>
                      <m:deg/>
                      <m:e>
                        <m:f>
                          <m:fPr>
                            <m:ctrlPr>
                              <a:rPr lang="en-IN" i="1">
                                <a:latin typeface="Cambria Math"/>
                              </a:rPr>
                            </m:ctrlPr>
                          </m:fPr>
                          <m:num>
                            <m:sSup>
                              <m:sSupPr>
                                <m:ctrlPr>
                                  <a:rPr lang="en-IN" i="1" dirty="0" smtClean="0">
                                    <a:latin typeface="Cambria Math"/>
                                  </a:rPr>
                                </m:ctrlPr>
                              </m:sSupPr>
                              <m:e>
                                <m:r>
                                  <a:rPr lang="en-US" i="1" dirty="0">
                                    <a:latin typeface="Cambria Math"/>
                                  </a:rPr>
                                  <m:t> </m:t>
                                </m:r>
                                <m:nary>
                                  <m:naryPr>
                                    <m:chr m:val="∑"/>
                                    <m:ctrlPr>
                                      <a:rPr lang="en-US" i="1" dirty="0">
                                        <a:latin typeface="Cambria Math"/>
                                      </a:rPr>
                                    </m:ctrlPr>
                                  </m:naryPr>
                                  <m:sub>
                                    <m:r>
                                      <m:rPr>
                                        <m:brk m:alnAt="23"/>
                                      </m:rPr>
                                      <a:rPr lang="en-US" i="1" dirty="0">
                                        <a:latin typeface="Cambria Math"/>
                                      </a:rPr>
                                      <m:t>𝑖</m:t>
                                    </m:r>
                                    <m:r>
                                      <a:rPr lang="en-US" i="1" dirty="0">
                                        <a:latin typeface="Cambria Math"/>
                                      </a:rPr>
                                      <m:t>=1</m:t>
                                    </m:r>
                                  </m:sub>
                                  <m:sup>
                                    <m:r>
                                      <a:rPr lang="en-US" i="1" dirty="0">
                                        <a:latin typeface="Cambria Math"/>
                                      </a:rPr>
                                      <m:t>𝑛</m:t>
                                    </m:r>
                                  </m:sup>
                                  <m:e>
                                    <m:r>
                                      <a:rPr lang="en-US" i="1">
                                        <a:latin typeface="Cambria Math"/>
                                      </a:rPr>
                                      <m:t>(</m:t>
                                    </m:r>
                                    <m:sSub>
                                      <m:sSubPr>
                                        <m:ctrlPr>
                                          <a:rPr lang="en-US" i="1">
                                            <a:latin typeface="Cambria Math"/>
                                          </a:rPr>
                                        </m:ctrlPr>
                                      </m:sSubPr>
                                      <m:e>
                                        <m:r>
                                          <a:rPr lang="en-US" i="1">
                                            <a:latin typeface="Cambria Math"/>
                                          </a:rPr>
                                          <m:t>𝑥</m:t>
                                        </m:r>
                                      </m:e>
                                      <m:sub>
                                        <m:r>
                                          <a:rPr lang="en-US" i="1">
                                            <a:latin typeface="Cambria Math"/>
                                          </a:rPr>
                                          <m:t>𝑖</m:t>
                                        </m:r>
                                      </m:sub>
                                    </m:sSub>
                                    <m:r>
                                      <a:rPr lang="en-US" i="1">
                                        <a:latin typeface="Cambria Math"/>
                                      </a:rPr>
                                      <m:t>−</m:t>
                                    </m:r>
                                    <m:acc>
                                      <m:accPr>
                                        <m:chr m:val="̅"/>
                                        <m:ctrlPr>
                                          <a:rPr lang="en-US" i="1">
                                            <a:latin typeface="Cambria Math"/>
                                          </a:rPr>
                                        </m:ctrlPr>
                                      </m:accPr>
                                      <m:e>
                                        <m:r>
                                          <a:rPr lang="en-US" i="1">
                                            <a:latin typeface="Cambria Math"/>
                                          </a:rPr>
                                          <m:t>𝑥</m:t>
                                        </m:r>
                                      </m:e>
                                    </m:acc>
                                  </m:e>
                                </m:nary>
                                <m:r>
                                  <a:rPr lang="en-US" i="1">
                                    <a:latin typeface="Cambria Math"/>
                                  </a:rPr>
                                  <m:t>)</m:t>
                                </m:r>
                              </m:e>
                              <m:sup/>
                            </m:sSup>
                            <m:r>
                              <a:rPr lang="en-US" b="0" i="1" dirty="0" smtClean="0">
                                <a:latin typeface="Cambria Math"/>
                              </a:rPr>
                              <m:t>(</m:t>
                            </m:r>
                            <m:sSub>
                              <m:sSubPr>
                                <m:ctrlPr>
                                  <a:rPr lang="en-US" i="1">
                                    <a:latin typeface="Cambria Math"/>
                                  </a:rPr>
                                </m:ctrlPr>
                              </m:sSubPr>
                              <m:e>
                                <m:r>
                                  <a:rPr lang="en-US" i="1">
                                    <a:latin typeface="Cambria Math"/>
                                  </a:rPr>
                                  <m:t>𝑥</m:t>
                                </m:r>
                              </m:e>
                              <m:sub>
                                <m:r>
                                  <a:rPr lang="en-US" i="1">
                                    <a:latin typeface="Cambria Math"/>
                                  </a:rPr>
                                  <m:t>𝑖</m:t>
                                </m:r>
                              </m:sub>
                            </m:sSub>
                            <m:r>
                              <a:rPr lang="en-US" b="0" i="1" dirty="0" smtClean="0">
                                <a:latin typeface="Cambria Math"/>
                              </a:rPr>
                              <m:t>−</m:t>
                            </m:r>
                            <m:acc>
                              <m:accPr>
                                <m:chr m:val="̅"/>
                                <m:ctrlPr>
                                  <a:rPr lang="en-US" i="1">
                                    <a:latin typeface="Cambria Math"/>
                                  </a:rPr>
                                </m:ctrlPr>
                              </m:accPr>
                              <m:e>
                                <m:r>
                                  <a:rPr lang="en-US" i="1">
                                    <a:latin typeface="Cambria Math"/>
                                  </a:rPr>
                                  <m:t>𝑥</m:t>
                                </m:r>
                              </m:e>
                            </m:acc>
                            <m:r>
                              <a:rPr lang="en-US" b="0" i="1" smtClean="0">
                                <a:latin typeface="Cambria Math"/>
                              </a:rPr>
                              <m:t>)</m:t>
                            </m:r>
                          </m:num>
                          <m:den>
                            <m:r>
                              <a:rPr lang="en-US" i="1">
                                <a:latin typeface="Cambria Math"/>
                              </a:rPr>
                              <m:t>𝑛</m:t>
                            </m:r>
                            <m:r>
                              <a:rPr lang="en-US" i="1">
                                <a:latin typeface="Cambria Math"/>
                              </a:rPr>
                              <m:t>−1</m:t>
                            </m:r>
                          </m:den>
                        </m:f>
                      </m:e>
                    </m:rad>
                  </m:oMath>
                </a14:m>
                <a:r>
                  <a:rPr lang="en-IN" dirty="0" smtClean="0"/>
                  <a:t> </a:t>
                </a:r>
              </a:p>
              <a:p>
                <a:pPr marL="0" indent="0" algn="ctr">
                  <a:buNone/>
                </a:pPr>
                <a:endParaRPr lang="en-IN" sz="800" dirty="0" smtClean="0"/>
              </a:p>
              <a:p>
                <a:pPr marL="0" indent="0">
                  <a:buNone/>
                </a:pPr>
                <a:r>
                  <a:rPr lang="en-IN" dirty="0" smtClean="0"/>
                  <a:t>If</a:t>
                </a:r>
                <a:r>
                  <a:rPr lang="en-IN" dirty="0"/>
                  <a:t>, </a:t>
                </a:r>
                <a:r>
                  <a:rPr lang="en-IN" dirty="0" smtClean="0"/>
                  <a:t> </a:t>
                </a:r>
                <a:r>
                  <a:rPr lang="en-IN" dirty="0"/>
                  <a:t>you are </a:t>
                </a:r>
                <a:r>
                  <a:rPr lang="en-IN" dirty="0" smtClean="0"/>
                  <a:t>not calculating </a:t>
                </a:r>
                <a:r>
                  <a:rPr lang="en-IN" dirty="0"/>
                  <a:t>the standard deviation for a sample, but for an entire population, then </a:t>
                </a:r>
                <a:r>
                  <a:rPr lang="en-IN" dirty="0" smtClean="0"/>
                  <a:t>you should </a:t>
                </a:r>
                <a:r>
                  <a:rPr lang="en-IN" dirty="0"/>
                  <a:t>divide by </a:t>
                </a:r>
                <a:r>
                  <a:rPr lang="en-IN" dirty="0" smtClean="0"/>
                  <a:t>n  </a:t>
                </a:r>
                <a:r>
                  <a:rPr lang="en-IN" dirty="0"/>
                  <a:t>instead of </a:t>
                </a:r>
                <a:r>
                  <a:rPr lang="en-IN" dirty="0" smtClean="0"/>
                  <a:t>(n - 1)</a:t>
                </a:r>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990600"/>
                <a:ext cx="8003627" cy="5715000"/>
              </a:xfrm>
              <a:blipFill rotWithShape="1">
                <a:blip r:embed="rId2"/>
                <a:stretch>
                  <a:fillRect l="-381" t="-320" r="-381"/>
                </a:stretch>
              </a:blipFill>
            </p:spPr>
            <p:txBody>
              <a:bodyPr/>
              <a:lstStyle/>
              <a:p>
                <a:r>
                  <a:rPr lang="en-US">
                    <a:noFill/>
                  </a:rPr>
                  <a:t> </a:t>
                </a:r>
              </a:p>
            </p:txBody>
          </p:sp>
        </mc:Fallback>
      </mc:AlternateContent>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399" y="3352800"/>
            <a:ext cx="3389585" cy="2017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352800"/>
            <a:ext cx="2951586" cy="2017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ate Placeholder 5"/>
          <p:cNvSpPr>
            <a:spLocks noGrp="1"/>
          </p:cNvSpPr>
          <p:nvPr>
            <p:ph type="dt" sz="half" idx="10"/>
          </p:nvPr>
        </p:nvSpPr>
        <p:spPr/>
        <p:txBody>
          <a:bodyPr/>
          <a:lstStyle/>
          <a:p>
            <a:fld id="{25B95EBC-EB93-4BB4-B386-A0E4F352E34B}" type="datetime1">
              <a:rPr lang="en-US" smtClean="0"/>
              <a:t>1/12/2017</a:t>
            </a:fld>
            <a:endParaRPr lang="en-US" dirty="0"/>
          </a:p>
        </p:txBody>
      </p:sp>
    </p:spTree>
    <p:extLst>
      <p:ext uri="{BB962C8B-B14F-4D97-AF65-F5344CB8AC3E}">
        <p14:creationId xmlns:p14="http://schemas.microsoft.com/office/powerpoint/2010/main" val="3673673146"/>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3971</Words>
  <Application>Microsoft Office PowerPoint</Application>
  <PresentationFormat>On-screen Show (4:3)</PresentationFormat>
  <Paragraphs>426</Paragraphs>
  <Slides>59</Slides>
  <Notes>1</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Training</vt:lpstr>
      <vt:lpstr>Principal Component Analysis  and  Singular Value Decomposition </vt:lpstr>
      <vt:lpstr>Principle Component Analysis-</vt:lpstr>
      <vt:lpstr>Statistics Basics</vt:lpstr>
      <vt:lpstr>Types of statistics</vt:lpstr>
      <vt:lpstr>PowerPoint Presentation</vt:lpstr>
      <vt:lpstr>Inferential Statistics</vt:lpstr>
      <vt:lpstr>Sampling</vt:lpstr>
      <vt:lpstr>Mean or Average </vt:lpstr>
      <vt:lpstr>Standard Deviation</vt:lpstr>
      <vt:lpstr>Variance</vt:lpstr>
      <vt:lpstr>Covariance</vt:lpstr>
      <vt:lpstr>Covariance</vt:lpstr>
      <vt:lpstr>Marks Vs  No of Hours of Study Data</vt:lpstr>
      <vt:lpstr>Covariance of Matrix </vt:lpstr>
      <vt:lpstr>Exercise</vt:lpstr>
      <vt:lpstr>Matrix Algebra</vt:lpstr>
      <vt:lpstr>Example </vt:lpstr>
      <vt:lpstr>Exercise</vt:lpstr>
      <vt:lpstr>Principal Component Analysis</vt:lpstr>
      <vt:lpstr>Process Steps for PCA</vt:lpstr>
      <vt:lpstr>Example</vt:lpstr>
      <vt:lpstr>Example cont</vt:lpstr>
      <vt:lpstr>Example Cont..</vt:lpstr>
      <vt:lpstr>Example ……….Continued</vt:lpstr>
      <vt:lpstr>Example ……….Continued</vt:lpstr>
      <vt:lpstr>Example ……….Continued</vt:lpstr>
      <vt:lpstr>Example ……….Continued</vt:lpstr>
      <vt:lpstr>Example ……….Continued</vt:lpstr>
      <vt:lpstr>Example ……….Continued</vt:lpstr>
      <vt:lpstr>Example ……….Continued</vt:lpstr>
      <vt:lpstr>Example ……….Continued </vt:lpstr>
      <vt:lpstr>Properties of Eigenvectors</vt:lpstr>
      <vt:lpstr>Eigen Vector ..</vt:lpstr>
      <vt:lpstr>Usage of PCA</vt:lpstr>
      <vt:lpstr>PowerPoint Presentation</vt:lpstr>
      <vt:lpstr>Matrix Diagonalization</vt:lpstr>
      <vt:lpstr>Matrix Diagonalization</vt:lpstr>
      <vt:lpstr>Matrix Diagonalization Example </vt:lpstr>
      <vt:lpstr>Matrix Diagonalization  Example  cont.. </vt:lpstr>
      <vt:lpstr>Matrix Diagonalization  Example  cont.. </vt:lpstr>
      <vt:lpstr>PCA and SVD</vt:lpstr>
      <vt:lpstr>PowerPoint Presentation</vt:lpstr>
      <vt:lpstr>PowerPoint Presentation</vt:lpstr>
      <vt:lpstr>PowerPoint Presentation</vt:lpstr>
      <vt:lpstr>PowerPoint Presentation</vt:lpstr>
      <vt:lpstr>PowerPoint Presentation</vt:lpstr>
      <vt:lpstr>PowerPoint Presentation</vt:lpstr>
      <vt:lpstr>Singular Value Decomposition</vt:lpstr>
      <vt:lpstr>Singular Value Decomposition</vt:lpstr>
      <vt:lpstr>Singular Value Decomposition</vt:lpstr>
      <vt:lpstr>Singular Value Decomposition</vt:lpstr>
      <vt:lpstr>Applications: Data Compression application</vt:lpstr>
      <vt:lpstr>Singular Value Decomposition  application</vt:lpstr>
      <vt:lpstr>SVD application</vt:lpstr>
      <vt:lpstr>SVD application</vt:lpstr>
      <vt:lpstr>SVD application</vt:lpstr>
      <vt:lpstr>SVD application</vt:lpstr>
      <vt:lpstr>SVD application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2016-12-26T06:51:24Z</dcterms:created>
  <dcterms:modified xsi:type="dcterms:W3CDTF">2017-01-12T08:44:11Z</dcterms:modified>
</cp:coreProperties>
</file>