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70.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 id="2147483675" r:id="rId5"/>
  </p:sldMasterIdLst>
  <p:notesMasterIdLst>
    <p:notesMasterId r:id="rId18"/>
  </p:notesMasterIdLst>
  <p:handoutMasterIdLst>
    <p:handoutMasterId r:id="rId19"/>
  </p:handoutMasterIdLst>
  <p:sldIdLst>
    <p:sldId id="356" r:id="rId6"/>
    <p:sldId id="410" r:id="rId7"/>
    <p:sldId id="411" r:id="rId8"/>
    <p:sldId id="412" r:id="rId9"/>
    <p:sldId id="413" r:id="rId10"/>
    <p:sldId id="414" r:id="rId11"/>
    <p:sldId id="415" r:id="rId12"/>
    <p:sldId id="416" r:id="rId13"/>
    <p:sldId id="417" r:id="rId14"/>
    <p:sldId id="418" r:id="rId15"/>
    <p:sldId id="419" r:id="rId16"/>
    <p:sldId id="42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9100D08-85E6-473D-BAE6-53FA186B89B8}">
          <p14:sldIdLst>
            <p14:sldId id="356"/>
            <p14:sldId id="410"/>
            <p14:sldId id="411"/>
            <p14:sldId id="412"/>
            <p14:sldId id="413"/>
            <p14:sldId id="414"/>
            <p14:sldId id="415"/>
            <p14:sldId id="416"/>
            <p14:sldId id="417"/>
            <p14:sldId id="418"/>
            <p14:sldId id="419"/>
            <p14:sldId id="42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1E4"/>
    <a:srgbClr val="D0D4E8"/>
    <a:srgbClr val="E6E8F2"/>
    <a:srgbClr val="AB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65" autoAdjust="0"/>
    <p:restoredTop sz="95382" autoAdjust="0"/>
  </p:normalViewPr>
  <p:slideViewPr>
    <p:cSldViewPr snapToGrid="0">
      <p:cViewPr>
        <p:scale>
          <a:sx n="100" d="100"/>
          <a:sy n="100" d="100"/>
        </p:scale>
        <p:origin x="-1980" y="-378"/>
      </p:cViewPr>
      <p:guideLst>
        <p:guide orient="horz" pos="2174"/>
        <p:guide orient="horz" pos="744"/>
        <p:guide orient="horz" pos="4192"/>
        <p:guide orient="horz" pos="650"/>
        <p:guide orient="horz"/>
        <p:guide pos="2880"/>
        <p:guide pos="256"/>
        <p:guide pos="5520"/>
      </p:guideLst>
    </p:cSldViewPr>
  </p:slideViewPr>
  <p:notesTextViewPr>
    <p:cViewPr>
      <p:scale>
        <a:sx n="1" d="1"/>
        <a:sy n="1" d="1"/>
      </p:scale>
      <p:origin x="0" y="0"/>
    </p:cViewPr>
  </p:notesTextViewPr>
  <p:notesViewPr>
    <p:cSldViewPr snapToGrid="0">
      <p:cViewPr varScale="1">
        <p:scale>
          <a:sx n="68" d="100"/>
          <a:sy n="68" d="100"/>
        </p:scale>
        <p:origin x="-325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0038FD-2886-4743-BE20-9F32D67C49D3}" type="datetimeFigureOut">
              <a:rPr lang="en-US" smtClean="0"/>
              <a:t>2/3/2017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B89152-32C6-403F-A002-D49E501DA928}" type="slidenum">
              <a:rPr lang="en-US" smtClean="0"/>
              <a:t>‹#›</a:t>
            </a:fld>
            <a:endParaRPr lang="en-US"/>
          </a:p>
        </p:txBody>
      </p:sp>
    </p:spTree>
    <p:extLst>
      <p:ext uri="{BB962C8B-B14F-4D97-AF65-F5344CB8AC3E}">
        <p14:creationId xmlns:p14="http://schemas.microsoft.com/office/powerpoint/2010/main" val="41606008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FDE7B7-9C84-4310-8975-D238F9323F57}" type="datetimeFigureOut">
              <a:rPr lang="en-US" smtClean="0"/>
              <a:t>2/3/2017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2C0AA9-5F18-48B3-BC22-AF761F352F78}" type="slidenum">
              <a:rPr lang="en-US" smtClean="0"/>
              <a:t>‹#›</a:t>
            </a:fld>
            <a:endParaRPr lang="en-US"/>
          </a:p>
        </p:txBody>
      </p:sp>
    </p:spTree>
    <p:extLst>
      <p:ext uri="{BB962C8B-B14F-4D97-AF65-F5344CB8AC3E}">
        <p14:creationId xmlns:p14="http://schemas.microsoft.com/office/powerpoint/2010/main" val="2082465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3891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defRPr/>
            </a:pPr>
            <a:fld id="{539C6CFD-6CE7-4EB6-94CB-EF74553AEAB5}" type="slidenum">
              <a:rPr lang="en-US" altLang="en-US" sz="1300" smtClean="0">
                <a:solidFill>
                  <a:prstClr val="black"/>
                </a:solidFill>
                <a:latin typeface="Calibri" pitchFamily="34" charset="0"/>
              </a:rPr>
              <a:pPr>
                <a:defRPr/>
              </a:pPr>
              <a:t>1</a:t>
            </a:fld>
            <a:endParaRPr lang="en-US" altLang="en-US" sz="1300" dirty="0" smtClean="0">
              <a:solidFill>
                <a:prstClr val="black"/>
              </a:solidFill>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1.xml"/><Relationship Id="rId7" Type="http://schemas.openxmlformats.org/officeDocument/2006/relationships/slideMaster" Target="../slideMasters/slideMaster1.xml"/><Relationship Id="rId12"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4.emf"/><Relationship Id="rId5" Type="http://schemas.openxmlformats.org/officeDocument/2006/relationships/tags" Target="../tags/tag13.xml"/><Relationship Id="rId10" Type="http://schemas.openxmlformats.org/officeDocument/2006/relationships/image" Target="../media/image1.emf"/><Relationship Id="rId4" Type="http://schemas.openxmlformats.org/officeDocument/2006/relationships/tags" Target="../tags/tag12.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9.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tags" Target="../tags/tag16.xml"/><Relationship Id="rId7" Type="http://schemas.openxmlformats.org/officeDocument/2006/relationships/slideMaster" Target="../slideMasters/slideMaster1.xml"/><Relationship Id="rId12" Type="http://schemas.openxmlformats.org/officeDocument/2006/relationships/image" Target="../media/image4.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image" Target="../media/image5.png"/><Relationship Id="rId5" Type="http://schemas.openxmlformats.org/officeDocument/2006/relationships/tags" Target="../tags/tag18.xml"/><Relationship Id="rId10" Type="http://schemas.openxmlformats.org/officeDocument/2006/relationships/image" Target="../media/image1.emf"/><Relationship Id="rId4" Type="http://schemas.openxmlformats.org/officeDocument/2006/relationships/tags" Target="../tags/tag17.xml"/><Relationship Id="rId9"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image" Target="../media/image1.emf"/><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oleObject" Target="../embeddings/oleObject4.bin"/><Relationship Id="rId2" Type="http://schemas.openxmlformats.org/officeDocument/2006/relationships/tags" Target="../tags/tag20.xml"/><Relationship Id="rId16" Type="http://schemas.openxmlformats.org/officeDocument/2006/relationships/oleObject" Target="../embeddings/oleObject5.bin"/><Relationship Id="rId1" Type="http://schemas.openxmlformats.org/officeDocument/2006/relationships/vmlDrawing" Target="../drawings/vmlDrawing4.vml"/><Relationship Id="rId6" Type="http://schemas.openxmlformats.org/officeDocument/2006/relationships/tags" Target="../tags/tag24.xml"/><Relationship Id="rId11" Type="http://schemas.openxmlformats.org/officeDocument/2006/relationships/slideMaster" Target="../slideMasters/slideMaster1.xml"/><Relationship Id="rId5" Type="http://schemas.openxmlformats.org/officeDocument/2006/relationships/tags" Target="../tags/tag23.xml"/><Relationship Id="rId15" Type="http://schemas.openxmlformats.org/officeDocument/2006/relationships/image" Target="../media/image7.jpeg"/><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image" Target="../media/image2.png"/><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image" Target="../media/image1.emf"/><Relationship Id="rId2" Type="http://schemas.openxmlformats.org/officeDocument/2006/relationships/tags" Target="../tags/tag29.xml"/><Relationship Id="rId1" Type="http://schemas.openxmlformats.org/officeDocument/2006/relationships/vmlDrawing" Target="../drawings/vmlDrawing5.vml"/><Relationship Id="rId6" Type="http://schemas.openxmlformats.org/officeDocument/2006/relationships/tags" Target="../tags/tag33.xml"/><Relationship Id="rId11" Type="http://schemas.openxmlformats.org/officeDocument/2006/relationships/oleObject" Target="../embeddings/oleObject6.bin"/><Relationship Id="rId5" Type="http://schemas.openxmlformats.org/officeDocument/2006/relationships/tags" Target="../tags/tag32.xml"/><Relationship Id="rId10" Type="http://schemas.openxmlformats.org/officeDocument/2006/relationships/slideMaster" Target="../slideMasters/slideMaster1.xml"/><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oleObject" Target="../embeddings/oleObject7.bin"/></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image" Target="../media/image2.png"/><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image" Target="../media/image1.emf"/><Relationship Id="rId2" Type="http://schemas.openxmlformats.org/officeDocument/2006/relationships/tags" Target="../tags/tag37.xml"/><Relationship Id="rId1" Type="http://schemas.openxmlformats.org/officeDocument/2006/relationships/vmlDrawing" Target="../drawings/vmlDrawing6.vml"/><Relationship Id="rId6" Type="http://schemas.openxmlformats.org/officeDocument/2006/relationships/tags" Target="../tags/tag41.xml"/><Relationship Id="rId11" Type="http://schemas.openxmlformats.org/officeDocument/2006/relationships/oleObject" Target="../embeddings/oleObject8.bin"/><Relationship Id="rId5" Type="http://schemas.openxmlformats.org/officeDocument/2006/relationships/tags" Target="../tags/tag40.xml"/><Relationship Id="rId10" Type="http://schemas.openxmlformats.org/officeDocument/2006/relationships/slideMaster" Target="../slideMasters/slideMaster1.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oleObject" Target="../embeddings/oleObject9.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image" Target="../media/image2.png"/><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image" Target="../media/image1.emf"/><Relationship Id="rId2" Type="http://schemas.openxmlformats.org/officeDocument/2006/relationships/tags" Target="../tags/tag45.xml"/><Relationship Id="rId1" Type="http://schemas.openxmlformats.org/officeDocument/2006/relationships/vmlDrawing" Target="../drawings/vmlDrawing7.vml"/><Relationship Id="rId6" Type="http://schemas.openxmlformats.org/officeDocument/2006/relationships/tags" Target="../tags/tag49.xml"/><Relationship Id="rId11" Type="http://schemas.openxmlformats.org/officeDocument/2006/relationships/oleObject" Target="../embeddings/oleObject10.bin"/><Relationship Id="rId5" Type="http://schemas.openxmlformats.org/officeDocument/2006/relationships/tags" Target="../tags/tag48.xml"/><Relationship Id="rId10" Type="http://schemas.openxmlformats.org/officeDocument/2006/relationships/slideMaster" Target="../slideMasters/slideMaster1.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oleObject" Target="../embeddings/oleObject11.bin"/></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image" Target="../media/image2.png"/><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image" Target="../media/image1.emf"/><Relationship Id="rId2" Type="http://schemas.openxmlformats.org/officeDocument/2006/relationships/tags" Target="../tags/tag53.xml"/><Relationship Id="rId1" Type="http://schemas.openxmlformats.org/officeDocument/2006/relationships/vmlDrawing" Target="../drawings/vmlDrawing8.vml"/><Relationship Id="rId6" Type="http://schemas.openxmlformats.org/officeDocument/2006/relationships/tags" Target="../tags/tag57.xml"/><Relationship Id="rId11" Type="http://schemas.openxmlformats.org/officeDocument/2006/relationships/oleObject" Target="../embeddings/oleObject12.bin"/><Relationship Id="rId5" Type="http://schemas.openxmlformats.org/officeDocument/2006/relationships/tags" Target="../tags/tag56.xml"/><Relationship Id="rId10" Type="http://schemas.openxmlformats.org/officeDocument/2006/relationships/slideMaster" Target="../slideMasters/slideMaster1.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oleObject" Target="../embeddings/oleObject13.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image" Target="../media/image2.png"/><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image" Target="../media/image1.emf"/><Relationship Id="rId2" Type="http://schemas.openxmlformats.org/officeDocument/2006/relationships/tags" Target="../tags/tag61.xml"/><Relationship Id="rId1" Type="http://schemas.openxmlformats.org/officeDocument/2006/relationships/vmlDrawing" Target="../drawings/vmlDrawing9.vml"/><Relationship Id="rId6" Type="http://schemas.openxmlformats.org/officeDocument/2006/relationships/tags" Target="../tags/tag65.xml"/><Relationship Id="rId11" Type="http://schemas.openxmlformats.org/officeDocument/2006/relationships/oleObject" Target="../embeddings/oleObject14.bin"/><Relationship Id="rId5" Type="http://schemas.openxmlformats.org/officeDocument/2006/relationships/tags" Target="../tags/tag64.xml"/><Relationship Id="rId10" Type="http://schemas.openxmlformats.org/officeDocument/2006/relationships/slideMaster" Target="../slideMasters/slideMaster1.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oleObject" Target="../embeddings/oleObject15.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userDrawn="1"/>
        </p:nvPicPr>
        <p:blipFill>
          <a:blip r:embed="rId8">
            <a:extLst>
              <a:ext uri="{28A0092B-C50C-407E-A947-70E740481C1C}">
                <a14:useLocalDpi xmlns:a14="http://schemas.microsoft.com/office/drawing/2010/main" val="0"/>
              </a:ext>
            </a:extLst>
          </a:blip>
          <a:srcRect l="240" t="24" r="259" b="533"/>
          <a:stretch>
            <a:fillRect/>
          </a:stretch>
        </p:blipFill>
        <p:spPr bwMode="auto">
          <a:xfrm>
            <a:off x="0" y="1323976"/>
            <a:ext cx="9144000" cy="55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custDataLst>
              <p:tags r:id="rId2"/>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a:defRPr/>
            </a:pPr>
            <a:endParaRPr lang="en-US" sz="1300" dirty="0">
              <a:solidFill>
                <a:prstClr val="white"/>
              </a:solidFill>
            </a:endParaRPr>
          </a:p>
        </p:txBody>
      </p:sp>
      <p:sp>
        <p:nvSpPr>
          <p:cNvPr id="6" name="Rectangle 7"/>
          <p:cNvSpPr/>
          <p:nvPr userDrawn="1">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a:defRPr/>
            </a:pPr>
            <a:endParaRPr lang="en-US" sz="1000" dirty="0">
              <a:solidFill>
                <a:prstClr val="white"/>
              </a:solidFill>
              <a:cs typeface="Arial"/>
            </a:endParaRPr>
          </a:p>
        </p:txBody>
      </p:sp>
      <p:graphicFrame>
        <p:nvGraphicFramePr>
          <p:cNvPr id="7" name="Object 2" hidden="1"/>
          <p:cNvGraphicFramePr>
            <a:graphicFrameLocks noChangeAspect="1"/>
          </p:cNvGraphicFramePr>
          <p:nvPr userDrawn="1">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323"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 name="Picture 104" descr="C:\Users\UserSim\Desktop\Capgemini\moto.emf"/>
          <p:cNvPicPr>
            <a:picLocks noChangeAspect="1" noChangeArrowheads="1"/>
          </p:cNvPicPr>
          <p:nvPr userDrawn="1">
            <p:custDataLst>
              <p:tags r:id="rId5"/>
            </p:custDataLst>
          </p:nvPr>
        </p:nvPicPr>
        <p:blipFill>
          <a:blip r:embed="rId11">
            <a:extLst>
              <a:ext uri="{28A0092B-C50C-407E-A947-70E740481C1C}">
                <a14:useLocalDpi xmlns:a14="http://schemas.microsoft.com/office/drawing/2010/main" val="0"/>
              </a:ext>
            </a:extLst>
          </a:blip>
          <a:srcRect/>
          <a:stretch>
            <a:fillRect/>
          </a:stretch>
        </p:blipFill>
        <p:spPr bwMode="auto">
          <a:xfrm>
            <a:off x="6063766" y="6521459"/>
            <a:ext cx="277104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3" descr="C:\Users\UserSim\Desktop\Capgemini\Capgemini_logo_cmyk.png"/>
          <p:cNvPicPr>
            <a:picLocks noChangeAspect="1" noChangeArrowheads="1"/>
          </p:cNvPicPr>
          <p:nvPr userDrawn="1">
            <p:custDataLst>
              <p:tags r:id="rId6"/>
            </p:custDataLst>
          </p:nvPr>
        </p:nvPicPr>
        <p:blipFill>
          <a:blip r:embed="rId12">
            <a:extLst>
              <a:ext uri="{28A0092B-C50C-407E-A947-70E740481C1C}">
                <a14:useLocalDpi xmlns:a14="http://schemas.microsoft.com/office/drawing/2010/main" val="0"/>
              </a:ext>
            </a:extLst>
          </a:blip>
          <a:srcRect/>
          <a:stretch>
            <a:fillRect/>
          </a:stretch>
        </p:blipFill>
        <p:spPr bwMode="auto">
          <a:xfrm>
            <a:off x="660889" y="652464"/>
            <a:ext cx="277104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0" y="2256613"/>
            <a:ext cx="4191400" cy="2261632"/>
          </a:xfrm>
        </p:spPr>
        <p:txBody>
          <a:bodyPr lIns="231412" rIns="33059"/>
          <a:lstStyle>
            <a:lvl1pPr algn="l">
              <a:defRPr sz="3300"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 y="4551798"/>
            <a:ext cx="4191905"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smtClean="0"/>
              <a:t>Click to edit Master subtitle style</a:t>
            </a:r>
            <a:endParaRPr lang="fr-FR" dirty="0" smtClean="0"/>
          </a:p>
        </p:txBody>
      </p:sp>
    </p:spTree>
    <p:extLst>
      <p:ext uri="{BB962C8B-B14F-4D97-AF65-F5344CB8AC3E}">
        <p14:creationId xmlns:p14="http://schemas.microsoft.com/office/powerpoint/2010/main" val="2582454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3" hidden="1"/>
          <p:cNvGraphicFramePr>
            <a:graphicFrameLocks noChangeAspect="1"/>
          </p:cNvGraphicFramePr>
          <p:nvPr userDrawn="1">
            <p:custDataLst>
              <p:tags r:id="rId2"/>
            </p:custDataLst>
          </p:nvPr>
        </p:nvGraphicFramePr>
        <p:xfrm>
          <a:off x="0" y="0"/>
          <a:ext cx="136281" cy="144463"/>
        </p:xfrm>
        <a:graphic>
          <a:graphicData uri="http://schemas.openxmlformats.org/presentationml/2006/ole">
            <mc:AlternateContent xmlns:mc="http://schemas.openxmlformats.org/markup-compatibility/2006">
              <mc:Choice xmlns:v="urn:schemas-microsoft-com:vml" Requires="v">
                <p:oleObj spid="_x0000_s10515"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628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41085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1266"/>
            <a:ext cx="8229600" cy="792162"/>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4"/>
            <a:ext cx="2133600" cy="365125"/>
          </a:xfrm>
          <a:prstGeom prst="rect">
            <a:avLst/>
          </a:prstGeom>
        </p:spPr>
        <p:txBody>
          <a:bodyPr/>
          <a:lstStyle/>
          <a:p>
            <a:fld id="{47CD3BC1-A2FE-477B-BC4B-91440EEA7D51}" type="datetimeFigureOut">
              <a:rPr lang="en-US" smtClean="0">
                <a:solidFill>
                  <a:srgbClr val="263147"/>
                </a:solidFill>
              </a:rPr>
              <a:pPr/>
              <a:t>2/3/2017</a:t>
            </a:fld>
            <a:endParaRPr lang="en-US">
              <a:solidFill>
                <a:srgbClr val="263147"/>
              </a:solidFill>
            </a:endParaRPr>
          </a:p>
        </p:txBody>
      </p:sp>
      <p:sp>
        <p:nvSpPr>
          <p:cNvPr id="4" name="Footer Placeholder 3"/>
          <p:cNvSpPr>
            <a:spLocks noGrp="1"/>
          </p:cNvSpPr>
          <p:nvPr>
            <p:ph type="ftr" sz="quarter" idx="11"/>
          </p:nvPr>
        </p:nvSpPr>
        <p:spPr>
          <a:xfrm>
            <a:off x="3124200" y="6356354"/>
            <a:ext cx="2895600" cy="365125"/>
          </a:xfrm>
          <a:prstGeom prst="rect">
            <a:avLst/>
          </a:prstGeom>
        </p:spPr>
        <p:txBody>
          <a:bodyPr/>
          <a:lstStyle/>
          <a:p>
            <a:endParaRPr lang="en-US">
              <a:solidFill>
                <a:srgbClr val="263147"/>
              </a:solidFill>
            </a:endParaRPr>
          </a:p>
        </p:txBody>
      </p:sp>
      <p:sp>
        <p:nvSpPr>
          <p:cNvPr id="5" name="Slide Number Placeholder 4"/>
          <p:cNvSpPr>
            <a:spLocks noGrp="1"/>
          </p:cNvSpPr>
          <p:nvPr>
            <p:ph type="sldNum" sz="quarter" idx="12"/>
          </p:nvPr>
        </p:nvSpPr>
        <p:spPr>
          <a:xfrm>
            <a:off x="6553200" y="6356354"/>
            <a:ext cx="2133600" cy="365125"/>
          </a:xfrm>
          <a:prstGeom prst="rect">
            <a:avLst/>
          </a:prstGeom>
        </p:spPr>
        <p:txBody>
          <a:bodyPr/>
          <a:lstStyle/>
          <a:p>
            <a:fld id="{277C1CF3-A711-4C17-A994-E6863511BAD7}" type="slidenum">
              <a:rPr lang="en-US" smtClean="0">
                <a:solidFill>
                  <a:srgbClr val="263147"/>
                </a:solidFill>
              </a:rPr>
              <a:pPr/>
              <a:t>‹#›</a:t>
            </a:fld>
            <a:endParaRPr lang="en-US">
              <a:solidFill>
                <a:srgbClr val="263147"/>
              </a:solidFill>
            </a:endParaRPr>
          </a:p>
        </p:txBody>
      </p:sp>
    </p:spTree>
    <p:extLst>
      <p:ext uri="{BB962C8B-B14F-4D97-AF65-F5344CB8AC3E}">
        <p14:creationId xmlns:p14="http://schemas.microsoft.com/office/powerpoint/2010/main" val="3026370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parator">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0" y="3200400"/>
            <a:ext cx="9144000" cy="457200"/>
          </a:xfrm>
          <a:prstGeom prst="rect">
            <a:avLst/>
          </a:prstGeom>
          <a:solidFill>
            <a:srgbClr val="FF9900"/>
          </a:solidFill>
        </p:spPr>
        <p:txBody>
          <a:bodyPr lIns="0" tIns="0" rIns="0" bIns="0" anchor="ctr" anchorCtr="1"/>
          <a:lstStyle>
            <a:lvl1pPr>
              <a:buNone/>
              <a:defRPr>
                <a:solidFill>
                  <a:schemeClr val="tx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444732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C3651F-879B-4413-AD72-1172CFBC90E4}"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BC9BB-7C64-45DB-A16B-526C2722AF0D}" type="slidenum">
              <a:rPr lang="en-US" smtClean="0"/>
              <a:t>‹#›</a:t>
            </a:fld>
            <a:endParaRPr lang="en-US"/>
          </a:p>
        </p:txBody>
      </p:sp>
    </p:spTree>
    <p:extLst>
      <p:ext uri="{BB962C8B-B14F-4D97-AF65-F5344CB8AC3E}">
        <p14:creationId xmlns:p14="http://schemas.microsoft.com/office/powerpoint/2010/main" val="3264466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C3651F-879B-4413-AD72-1172CFBC90E4}"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BC9BB-7C64-45DB-A16B-526C2722AF0D}" type="slidenum">
              <a:rPr lang="en-US" smtClean="0"/>
              <a:t>‹#›</a:t>
            </a:fld>
            <a:endParaRPr lang="en-US"/>
          </a:p>
        </p:txBody>
      </p:sp>
    </p:spTree>
    <p:extLst>
      <p:ext uri="{BB962C8B-B14F-4D97-AF65-F5344CB8AC3E}">
        <p14:creationId xmlns:p14="http://schemas.microsoft.com/office/powerpoint/2010/main" val="3679861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C3651F-879B-4413-AD72-1172CFBC90E4}"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BC9BB-7C64-45DB-A16B-526C2722AF0D}" type="slidenum">
              <a:rPr lang="en-US" smtClean="0"/>
              <a:t>‹#›</a:t>
            </a:fld>
            <a:endParaRPr lang="en-US"/>
          </a:p>
        </p:txBody>
      </p:sp>
    </p:spTree>
    <p:extLst>
      <p:ext uri="{BB962C8B-B14F-4D97-AF65-F5344CB8AC3E}">
        <p14:creationId xmlns:p14="http://schemas.microsoft.com/office/powerpoint/2010/main" val="2429683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C3651F-879B-4413-AD72-1172CFBC90E4}"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BC9BB-7C64-45DB-A16B-526C2722AF0D}" type="slidenum">
              <a:rPr lang="en-US" smtClean="0"/>
              <a:t>‹#›</a:t>
            </a:fld>
            <a:endParaRPr lang="en-US"/>
          </a:p>
        </p:txBody>
      </p:sp>
    </p:spTree>
    <p:extLst>
      <p:ext uri="{BB962C8B-B14F-4D97-AF65-F5344CB8AC3E}">
        <p14:creationId xmlns:p14="http://schemas.microsoft.com/office/powerpoint/2010/main" val="1588787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C3651F-879B-4413-AD72-1172CFBC90E4}" type="datetimeFigureOut">
              <a:rPr lang="en-US" smtClean="0"/>
              <a:t>1/24/2017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5BC9BB-7C64-45DB-A16B-526C2722AF0D}" type="slidenum">
              <a:rPr lang="en-US" smtClean="0"/>
              <a:t>‹#›</a:t>
            </a:fld>
            <a:endParaRPr lang="en-US"/>
          </a:p>
        </p:txBody>
      </p:sp>
    </p:spTree>
    <p:extLst>
      <p:ext uri="{BB962C8B-B14F-4D97-AF65-F5344CB8AC3E}">
        <p14:creationId xmlns:p14="http://schemas.microsoft.com/office/powerpoint/2010/main" val="17027552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CD3BC1-A2FE-477B-BC4B-91440EEA7D51}" type="datetimeFigureOut">
              <a:rPr lang="en-US" smtClean="0">
                <a:solidFill>
                  <a:srgbClr val="263147"/>
                </a:solidFill>
              </a:rPr>
              <a:pPr/>
              <a:t>2/3/2017</a:t>
            </a:fld>
            <a:endParaRPr lang="en-US">
              <a:solidFill>
                <a:srgbClr val="263147"/>
              </a:solidFill>
            </a:endParaRPr>
          </a:p>
        </p:txBody>
      </p:sp>
      <p:sp>
        <p:nvSpPr>
          <p:cNvPr id="4" name="Footer Placeholder 3"/>
          <p:cNvSpPr>
            <a:spLocks noGrp="1"/>
          </p:cNvSpPr>
          <p:nvPr>
            <p:ph type="ftr" sz="quarter" idx="11"/>
          </p:nvPr>
        </p:nvSpPr>
        <p:spPr/>
        <p:txBody>
          <a:bodyPr/>
          <a:lstStyle/>
          <a:p>
            <a:endParaRPr lang="en-US">
              <a:solidFill>
                <a:srgbClr val="263147"/>
              </a:solidFill>
            </a:endParaRPr>
          </a:p>
        </p:txBody>
      </p:sp>
      <p:sp>
        <p:nvSpPr>
          <p:cNvPr id="5" name="Slide Number Placeholder 4"/>
          <p:cNvSpPr>
            <a:spLocks noGrp="1"/>
          </p:cNvSpPr>
          <p:nvPr>
            <p:ph type="sldNum" sz="quarter" idx="12"/>
          </p:nvPr>
        </p:nvSpPr>
        <p:spPr/>
        <p:txBody>
          <a:bodyPr/>
          <a:lstStyle/>
          <a:p>
            <a:fld id="{277C1CF3-A711-4C17-A994-E6863511BAD7}" type="slidenum">
              <a:rPr lang="en-US" smtClean="0">
                <a:solidFill>
                  <a:srgbClr val="263147"/>
                </a:solidFill>
              </a:rPr>
              <a:pPr/>
              <a:t>‹#›</a:t>
            </a:fld>
            <a:endParaRPr lang="en-US">
              <a:solidFill>
                <a:srgbClr val="263147"/>
              </a:solidFill>
            </a:endParaRPr>
          </a:p>
        </p:txBody>
      </p:sp>
    </p:spTree>
    <p:extLst>
      <p:ext uri="{BB962C8B-B14F-4D97-AF65-F5344CB8AC3E}">
        <p14:creationId xmlns:p14="http://schemas.microsoft.com/office/powerpoint/2010/main" val="33418579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C3651F-879B-4413-AD72-1172CFBC90E4}" type="datetimeFigureOut">
              <a:rPr lang="en-US" smtClean="0"/>
              <a:t>1/24/2017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5BC9BB-7C64-45DB-A16B-526C2722AF0D}" type="slidenum">
              <a:rPr lang="en-US" smtClean="0"/>
              <a:t>‹#›</a:t>
            </a:fld>
            <a:endParaRPr lang="en-US"/>
          </a:p>
        </p:txBody>
      </p:sp>
    </p:spTree>
    <p:extLst>
      <p:ext uri="{BB962C8B-B14F-4D97-AF65-F5344CB8AC3E}">
        <p14:creationId xmlns:p14="http://schemas.microsoft.com/office/powerpoint/2010/main" val="16616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Image 9" descr="test5.jpg"/>
          <p:cNvPicPr>
            <a:picLocks noChangeAspect="1"/>
          </p:cNvPicPr>
          <p:nvPr userDrawn="1"/>
        </p:nvPicPr>
        <p:blipFill>
          <a:blip r:embed="rId8">
            <a:extLst>
              <a:ext uri="{28A0092B-C50C-407E-A947-70E740481C1C}">
                <a14:useLocalDpi xmlns:a14="http://schemas.microsoft.com/office/drawing/2010/main" val="0"/>
              </a:ext>
            </a:extLst>
          </a:blip>
          <a:srcRect l="240" t="179" r="380" b="511"/>
          <a:stretch>
            <a:fillRect/>
          </a:stretch>
        </p:blipFill>
        <p:spPr bwMode="auto">
          <a:xfrm>
            <a:off x="0" y="1050929"/>
            <a:ext cx="9144000" cy="580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2" hidden="1"/>
          <p:cNvGraphicFramePr>
            <a:graphicFrameLocks noChangeAspect="1"/>
          </p:cNvGraphicFramePr>
          <p:nvPr userDrawn="1">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347"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7"/>
          <p:cNvSpPr/>
          <p:nvPr userDrawn="1">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a:defRPr/>
            </a:pPr>
            <a:endParaRPr lang="en-US" sz="1000" dirty="0">
              <a:solidFill>
                <a:prstClr val="white"/>
              </a:solidFill>
              <a:cs typeface="Arial"/>
            </a:endParaRPr>
          </a:p>
        </p:txBody>
      </p:sp>
      <p:pic>
        <p:nvPicPr>
          <p:cNvPr id="7" name="Picture 103" descr="C:\Users\UserSim\Desktop\Capgemini\Capgemini_logo_cmyk.png"/>
          <p:cNvPicPr>
            <a:picLocks noChangeAspect="1" noChangeArrowheads="1"/>
          </p:cNvPicPr>
          <p:nvPr userDrawn="1">
            <p:custDataLst>
              <p:tags r:id="rId4"/>
            </p:custDataLst>
          </p:nvPr>
        </p:nvPicPr>
        <p:blipFill>
          <a:blip r:embed="rId11">
            <a:extLst>
              <a:ext uri="{28A0092B-C50C-407E-A947-70E740481C1C}">
                <a14:useLocalDpi xmlns:a14="http://schemas.microsoft.com/office/drawing/2010/main" val="0"/>
              </a:ext>
            </a:extLst>
          </a:blip>
          <a:srcRect/>
          <a:stretch>
            <a:fillRect/>
          </a:stretch>
        </p:blipFill>
        <p:spPr bwMode="auto">
          <a:xfrm>
            <a:off x="660889" y="652464"/>
            <a:ext cx="277104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custDataLst>
              <p:tags r:id="rId5"/>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a:defRPr/>
            </a:pPr>
            <a:endParaRPr lang="en-US" sz="1300" dirty="0">
              <a:solidFill>
                <a:prstClr val="white"/>
              </a:solidFill>
            </a:endParaRPr>
          </a:p>
        </p:txBody>
      </p:sp>
      <p:pic>
        <p:nvPicPr>
          <p:cNvPr id="9" name="Picture 104" descr="C:\Users\UserSim\Desktop\Capgemini\moto.emf"/>
          <p:cNvPicPr>
            <a:picLocks noChangeAspect="1" noChangeArrowheads="1"/>
          </p:cNvPicPr>
          <p:nvPr userDrawn="1">
            <p:custDataLst>
              <p:tags r:id="rId6"/>
            </p:custDataLst>
          </p:nvPr>
        </p:nvPicPr>
        <p:blipFill>
          <a:blip r:embed="rId12">
            <a:extLst>
              <a:ext uri="{28A0092B-C50C-407E-A947-70E740481C1C}">
                <a14:useLocalDpi xmlns:a14="http://schemas.microsoft.com/office/drawing/2010/main" val="0"/>
              </a:ext>
            </a:extLst>
          </a:blip>
          <a:srcRect/>
          <a:stretch>
            <a:fillRect/>
          </a:stretch>
        </p:blipFill>
        <p:spPr bwMode="auto">
          <a:xfrm>
            <a:off x="6063766" y="6521459"/>
            <a:ext cx="277104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p:cNvSpPr>
            <a:spLocks noGrp="1"/>
          </p:cNvSpPr>
          <p:nvPr>
            <p:ph type="title"/>
          </p:nvPr>
        </p:nvSpPr>
        <p:spPr>
          <a:xfrm>
            <a:off x="4145310" y="1968818"/>
            <a:ext cx="4998690" cy="2414915"/>
          </a:xfrm>
        </p:spPr>
        <p:txBody>
          <a:bodyPr lIns="36000" tIns="36000" rIns="360000" bIns="36000" rtlCol="0">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4926419" y="4609876"/>
            <a:ext cx="4217582" cy="1806302"/>
          </a:xfrm>
        </p:spPr>
        <p:txBody>
          <a:bodyPr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36189797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C3651F-879B-4413-AD72-1172CFBC90E4}"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BC9BB-7C64-45DB-A16B-526C2722AF0D}" type="slidenum">
              <a:rPr lang="en-US" smtClean="0"/>
              <a:t>‹#›</a:t>
            </a:fld>
            <a:endParaRPr lang="en-US"/>
          </a:p>
        </p:txBody>
      </p:sp>
    </p:spTree>
    <p:extLst>
      <p:ext uri="{BB962C8B-B14F-4D97-AF65-F5344CB8AC3E}">
        <p14:creationId xmlns:p14="http://schemas.microsoft.com/office/powerpoint/2010/main" val="4563576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C3651F-879B-4413-AD72-1172CFBC90E4}"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BC9BB-7C64-45DB-A16B-526C2722AF0D}" type="slidenum">
              <a:rPr lang="en-US" smtClean="0"/>
              <a:t>‹#›</a:t>
            </a:fld>
            <a:endParaRPr lang="en-US"/>
          </a:p>
        </p:txBody>
      </p:sp>
    </p:spTree>
    <p:extLst>
      <p:ext uri="{BB962C8B-B14F-4D97-AF65-F5344CB8AC3E}">
        <p14:creationId xmlns:p14="http://schemas.microsoft.com/office/powerpoint/2010/main" val="35290392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C3651F-879B-4413-AD72-1172CFBC90E4}"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BC9BB-7C64-45DB-A16B-526C2722AF0D}" type="slidenum">
              <a:rPr lang="en-US" smtClean="0"/>
              <a:t>‹#›</a:t>
            </a:fld>
            <a:endParaRPr lang="en-US"/>
          </a:p>
        </p:txBody>
      </p:sp>
    </p:spTree>
    <p:extLst>
      <p:ext uri="{BB962C8B-B14F-4D97-AF65-F5344CB8AC3E}">
        <p14:creationId xmlns:p14="http://schemas.microsoft.com/office/powerpoint/2010/main" val="18318129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C3651F-879B-4413-AD72-1172CFBC90E4}"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BC9BB-7C64-45DB-A16B-526C2722AF0D}" type="slidenum">
              <a:rPr lang="en-US" smtClean="0"/>
              <a:t>‹#›</a:t>
            </a:fld>
            <a:endParaRPr lang="en-US"/>
          </a:p>
        </p:txBody>
      </p:sp>
    </p:spTree>
    <p:extLst>
      <p:ext uri="{BB962C8B-B14F-4D97-AF65-F5344CB8AC3E}">
        <p14:creationId xmlns:p14="http://schemas.microsoft.com/office/powerpoint/2010/main" val="873651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644" name="think-cell Slide" r:id="rId12" imgW="360" imgH="360" progId="">
                  <p:embed/>
                </p:oleObj>
              </mc:Choice>
              <mc:Fallback>
                <p:oleObj name="think-cell Slide" r:id="rId12" imgW="360" imgH="3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DE6BF69E-9D5E-48F3-AD3A-5FF65A9467AA}"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7"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8"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9"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userDrawn="1"/>
        </p:nvPicPr>
        <p:blipFill>
          <a:blip r:embed="rId15">
            <a:extLst>
              <a:ext uri="{28A0092B-C50C-407E-A947-70E740481C1C}">
                <a14:useLocalDpi xmlns:a14="http://schemas.microsoft.com/office/drawing/2010/main" val="0"/>
              </a:ext>
            </a:extLst>
          </a:blip>
          <a:srcRect l="121" t="188" r="380" b="565"/>
          <a:stretch>
            <a:fillRect/>
          </a:stretch>
        </p:blipFill>
        <p:spPr bwMode="auto">
          <a:xfrm>
            <a:off x="0" y="2"/>
            <a:ext cx="9144000" cy="635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645" name="think-cell Slide" r:id="rId16" imgW="360" imgH="360" progId="">
                  <p:embed/>
                </p:oleObj>
              </mc:Choice>
              <mc:Fallback>
                <p:oleObj name="think-cell Slide" r:id="rId16" imgW="360" imgH="3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Freeform 4"/>
          <p:cNvSpPr>
            <a:spLocks/>
          </p:cNvSpPr>
          <p:nvPr userDrawn="1">
            <p:custDataLst>
              <p:tags r:id="rId10"/>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dirty="0">
              <a:solidFill>
                <a:srgbClr val="263147"/>
              </a:solidFill>
              <a:cs typeface="Arial" pitchFamily="34" charset="0"/>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298604" y="1501981"/>
            <a:ext cx="6283986" cy="2950251"/>
          </a:xfrm>
        </p:spPr>
        <p:txBody>
          <a:bodyPr/>
          <a:lstStyle/>
          <a:p>
            <a:pPr lvl="0"/>
            <a:r>
              <a:rPr lang="en-US" noProof="0" smtClean="0"/>
              <a:t>Click to edit Master text styles</a:t>
            </a:r>
          </a:p>
        </p:txBody>
      </p:sp>
    </p:spTree>
    <p:extLst>
      <p:ext uri="{BB962C8B-B14F-4D97-AF65-F5344CB8AC3E}">
        <p14:creationId xmlns:p14="http://schemas.microsoft.com/office/powerpoint/2010/main" val="907300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668"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85D98908-B353-440B-9608-755C2FD2FEF9}"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6"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7"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8"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9"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userDrawn="1">
            <p:custDataLst>
              <p:tags r:id="rId9"/>
            </p:custDataLst>
          </p:nvPr>
        </p:nvGraphicFramePr>
        <p:xfrm>
          <a:off x="0" y="0"/>
          <a:ext cx="136281" cy="144463"/>
        </p:xfrm>
        <a:graphic>
          <a:graphicData uri="http://schemas.openxmlformats.org/presentationml/2006/ole">
            <mc:AlternateContent xmlns:mc="http://schemas.openxmlformats.org/markup-compatibility/2006">
              <mc:Choice xmlns:v="urn:schemas-microsoft-com:vml" Requires="v">
                <p:oleObj spid="_x0000_s5669"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3628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70"/>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2503983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692"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689C28AF-193F-45A0-9443-25CFF3F53689}"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7"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9"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0"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userDrawn="1">
            <p:custDataLst>
              <p:tags r:id="rId9"/>
            </p:custDataLst>
          </p:nvPr>
        </p:nvGraphicFramePr>
        <p:xfrm>
          <a:off x="0" y="0"/>
          <a:ext cx="136281" cy="144463"/>
        </p:xfrm>
        <a:graphic>
          <a:graphicData uri="http://schemas.openxmlformats.org/presentationml/2006/ole">
            <mc:AlternateContent xmlns:mc="http://schemas.openxmlformats.org/markup-compatibility/2006">
              <mc:Choice xmlns:v="urn:schemas-microsoft-com:vml" Requires="v">
                <p:oleObj spid="_x0000_s6693"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3628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2111956"/>
            <a:ext cx="8845484"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298607" y="1495447"/>
            <a:ext cx="8860286" cy="643612"/>
          </a:xfrm>
        </p:spPr>
        <p:txBody>
          <a:bodyPr/>
          <a:lstStyle>
            <a:lvl1pPr marL="0" indent="0">
              <a:buNone/>
              <a:defRPr b="1">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3652281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716"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9EC71CF8-D760-4124-8195-C0B63CD8010C}"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8"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9"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0"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717"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1533439"/>
            <a:ext cx="4155820" cy="471550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1533440"/>
            <a:ext cx="4155820" cy="472558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783242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740"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ACE5C78E-F003-44BA-AEA9-91EB785DDF1E}"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11"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12"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3"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741"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extLst>
      <p:ext uri="{BB962C8B-B14F-4D97-AF65-F5344CB8AC3E}">
        <p14:creationId xmlns:p14="http://schemas.microsoft.com/office/powerpoint/2010/main" val="166476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219261"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4662790"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Content Placeholder 3"/>
          <p:cNvSpPr>
            <a:spLocks noGrp="1"/>
          </p:cNvSpPr>
          <p:nvPr>
            <p:ph sz="half" idx="13"/>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Content Placeholder 5"/>
          <p:cNvSpPr>
            <a:spLocks noGrp="1"/>
          </p:cNvSpPr>
          <p:nvPr>
            <p:ph sz="quarter" idx="15"/>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1666639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764"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B1CE0FA7-2AF3-48B6-AC30-4DBE1D750BE9}"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5"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6"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7"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765"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947586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4.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tags" Target="../tags/tag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3.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2.xml"/><Relationship Id="rId20" Type="http://schemas.openxmlformats.org/officeDocument/2006/relationships/tags" Target="../tags/tag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ags" Target="../tags/tag1.xml"/><Relationship Id="rId23" Type="http://schemas.openxmlformats.org/officeDocument/2006/relationships/tags" Target="../tags/tag9.xml"/><Relationship Id="rId10" Type="http://schemas.openxmlformats.org/officeDocument/2006/relationships/slideLayout" Target="../slideLayouts/slideLayout10.xml"/><Relationship Id="rId19"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 Id="rId22" Type="http://schemas.openxmlformats.org/officeDocument/2006/relationships/tags" Target="../tags/tag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5"/>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99" name="think-cell Slide" r:id="rId24" imgW="360" imgH="360" progId="">
                  <p:embed/>
                </p:oleObj>
              </mc:Choice>
              <mc:Fallback>
                <p:oleObj name="think-cell Slide" r:id="rId24" imgW="360" imgH="360" progId="">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7" name="Title Placeholder 1"/>
          <p:cNvSpPr>
            <a:spLocks noGrp="1"/>
          </p:cNvSpPr>
          <p:nvPr>
            <p:ph type="title"/>
            <p:custDataLst>
              <p:tags r:id="rId16"/>
            </p:custDataLst>
          </p:nvPr>
        </p:nvSpPr>
        <p:spPr bwMode="auto">
          <a:xfrm>
            <a:off x="0" y="1"/>
            <a:ext cx="9144000"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7529" tIns="33059" rIns="165294" bIns="33059" numCol="1" anchor="ctr" anchorCtr="0" compatLnSpc="1">
            <a:prstTxWarp prst="textNoShape">
              <a:avLst/>
            </a:prstTxWarp>
          </a:bodyPr>
          <a:lstStyle/>
          <a:p>
            <a:pPr lvl="0"/>
            <a:r>
              <a:rPr lang="fr-FR" altLang="en-US" smtClean="0"/>
              <a:t>Cliquez pour modifier le style du titre</a:t>
            </a:r>
            <a:endParaRPr lang="en-US" altLang="en-US" smtClean="0"/>
          </a:p>
        </p:txBody>
      </p:sp>
      <p:sp>
        <p:nvSpPr>
          <p:cNvPr id="1028" name="Text Placeholder 2"/>
          <p:cNvSpPr>
            <a:spLocks noGrp="1"/>
          </p:cNvSpPr>
          <p:nvPr>
            <p:ph type="body" idx="1"/>
            <p:custDataLst>
              <p:tags r:id="rId17"/>
            </p:custDataLst>
          </p:nvPr>
        </p:nvSpPr>
        <p:spPr bwMode="auto">
          <a:xfrm>
            <a:off x="298938" y="1501775"/>
            <a:ext cx="8711712" cy="463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000" tIns="72000" rIns="72000" bIns="72000" numCol="1" anchor="t" anchorCtr="0" compatLnSpc="1">
            <a:prstTxWarp prst="textNoShape">
              <a:avLst/>
            </a:prstTxWarp>
          </a:bodyPr>
          <a:lstStyle/>
          <a:p>
            <a:pPr lvl="0"/>
            <a:r>
              <a:rPr lang="en-US" altLang="en-US" smtClean="0"/>
              <a:t>Click to edit Master text style</a:t>
            </a:r>
          </a:p>
          <a:p>
            <a:pPr lvl="1"/>
            <a:r>
              <a:rPr lang="en-US" altLang="en-US" smtClean="0"/>
              <a:t>Text style level 2</a:t>
            </a:r>
          </a:p>
          <a:p>
            <a:pPr lvl="2"/>
            <a:r>
              <a:rPr lang="en-US" altLang="en-US" smtClean="0"/>
              <a:t>Text style level 3</a:t>
            </a:r>
          </a:p>
          <a:p>
            <a:pPr lvl="3"/>
            <a:r>
              <a:rPr lang="en-US" altLang="en-US" smtClean="0"/>
              <a:t>Text style level 4</a:t>
            </a:r>
          </a:p>
        </p:txBody>
      </p:sp>
      <p:sp>
        <p:nvSpPr>
          <p:cNvPr id="1029" name="TextBox 10"/>
          <p:cNvSpPr txBox="1">
            <a:spLocks noChangeArrowheads="1"/>
          </p:cNvSpPr>
          <p:nvPr>
            <p:custDataLst>
              <p:tags r:id="rId18"/>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0A56B830-531E-470C-A19D-7D084BFD727C}"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9" name="Freeform 4"/>
          <p:cNvSpPr>
            <a:spLocks/>
          </p:cNvSpPr>
          <p:nvPr>
            <p:custDataLst>
              <p:tags r:id="rId19"/>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1031" name="Rectangle 11"/>
          <p:cNvSpPr>
            <a:spLocks noChangeArrowheads="1"/>
          </p:cNvSpPr>
          <p:nvPr>
            <p:custDataLst>
              <p:tags r:id="rId20"/>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032" name="Rectangle 12"/>
          <p:cNvSpPr>
            <a:spLocks noChangeArrowheads="1"/>
          </p:cNvSpPr>
          <p:nvPr>
            <p:custDataLst>
              <p:tags r:id="rId21"/>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033" name="Picture 103" descr="C:\Users\UserSim\Desktop\Capgemini\Capgemini_logo_cmyk.png"/>
          <p:cNvPicPr>
            <a:picLocks noChangeAspect="1" noChangeArrowheads="1"/>
          </p:cNvPicPr>
          <p:nvPr>
            <p:custDataLst>
              <p:tags r:id="rId22"/>
            </p:custDataLst>
          </p:nvPr>
        </p:nvPicPr>
        <p:blipFill>
          <a:blip r:embed="rId26">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5"/>
          <p:cNvCxnSpPr/>
          <p:nvPr>
            <p:custDataLst>
              <p:tags r:id="rId23"/>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137170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4" r:id="rId12"/>
  </p:sldLayoutIdLst>
  <p:timing>
    <p:tnLst>
      <p:par>
        <p:cTn id="1" dur="indefinite" restart="never" nodeType="tmRoot"/>
      </p:par>
    </p:tnLst>
  </p:timing>
  <p:txStyles>
    <p:titleStyle>
      <a:lvl1pPr algn="l" defTabSz="912813" rtl="0" eaLnBrk="1" fontAlgn="base" hangingPunct="1">
        <a:lnSpc>
          <a:spcPct val="85000"/>
        </a:lnSpc>
        <a:spcBef>
          <a:spcPct val="0"/>
        </a:spcBef>
        <a:spcAft>
          <a:spcPct val="0"/>
        </a:spcAft>
        <a:defRPr sz="3200" kern="1200">
          <a:solidFill>
            <a:schemeClr val="tx1"/>
          </a:solidFill>
          <a:latin typeface="+mj-lt"/>
          <a:ea typeface="+mj-ea"/>
          <a:cs typeface="+mj-cs"/>
        </a:defRPr>
      </a:lvl1pPr>
      <a:lvl2pPr algn="l" defTabSz="912813" rtl="0" eaLnBrk="1" fontAlgn="base" hangingPunct="1">
        <a:lnSpc>
          <a:spcPct val="85000"/>
        </a:lnSpc>
        <a:spcBef>
          <a:spcPct val="0"/>
        </a:spcBef>
        <a:spcAft>
          <a:spcPct val="0"/>
        </a:spcAft>
        <a:defRPr sz="3200">
          <a:solidFill>
            <a:schemeClr val="tx1"/>
          </a:solidFill>
          <a:latin typeface="Arial" pitchFamily="34" charset="0"/>
        </a:defRPr>
      </a:lvl2pPr>
      <a:lvl3pPr algn="l" defTabSz="912813" rtl="0" eaLnBrk="1" fontAlgn="base" hangingPunct="1">
        <a:lnSpc>
          <a:spcPct val="85000"/>
        </a:lnSpc>
        <a:spcBef>
          <a:spcPct val="0"/>
        </a:spcBef>
        <a:spcAft>
          <a:spcPct val="0"/>
        </a:spcAft>
        <a:defRPr sz="3200">
          <a:solidFill>
            <a:schemeClr val="tx1"/>
          </a:solidFill>
          <a:latin typeface="Arial" pitchFamily="34" charset="0"/>
        </a:defRPr>
      </a:lvl3pPr>
      <a:lvl4pPr algn="l" defTabSz="912813" rtl="0" eaLnBrk="1" fontAlgn="base" hangingPunct="1">
        <a:lnSpc>
          <a:spcPct val="85000"/>
        </a:lnSpc>
        <a:spcBef>
          <a:spcPct val="0"/>
        </a:spcBef>
        <a:spcAft>
          <a:spcPct val="0"/>
        </a:spcAft>
        <a:defRPr sz="3200">
          <a:solidFill>
            <a:schemeClr val="tx1"/>
          </a:solidFill>
          <a:latin typeface="Arial" pitchFamily="34" charset="0"/>
        </a:defRPr>
      </a:lvl4pPr>
      <a:lvl5pPr algn="l" defTabSz="912813" rtl="0" eaLnBrk="1" fontAlgn="base" hangingPunct="1">
        <a:lnSpc>
          <a:spcPct val="85000"/>
        </a:lnSpc>
        <a:spcBef>
          <a:spcPct val="0"/>
        </a:spcBef>
        <a:spcAft>
          <a:spcPct val="0"/>
        </a:spcAft>
        <a:defRPr sz="3200">
          <a:solidFill>
            <a:schemeClr val="tx1"/>
          </a:solidFill>
          <a:latin typeface="Arial" pitchFamily="34" charset="0"/>
        </a:defRPr>
      </a:lvl5pPr>
      <a:lvl6pPr marL="457200" algn="l" defTabSz="912813" rtl="0" eaLnBrk="1" fontAlgn="base" hangingPunct="1">
        <a:lnSpc>
          <a:spcPct val="85000"/>
        </a:lnSpc>
        <a:spcBef>
          <a:spcPct val="0"/>
        </a:spcBef>
        <a:spcAft>
          <a:spcPct val="0"/>
        </a:spcAft>
        <a:defRPr sz="3200">
          <a:solidFill>
            <a:schemeClr val="tx1"/>
          </a:solidFill>
          <a:latin typeface="Arial" pitchFamily="34" charset="0"/>
        </a:defRPr>
      </a:lvl6pPr>
      <a:lvl7pPr marL="914400" algn="l" defTabSz="912813" rtl="0" eaLnBrk="1" fontAlgn="base" hangingPunct="1">
        <a:lnSpc>
          <a:spcPct val="85000"/>
        </a:lnSpc>
        <a:spcBef>
          <a:spcPct val="0"/>
        </a:spcBef>
        <a:spcAft>
          <a:spcPct val="0"/>
        </a:spcAft>
        <a:defRPr sz="3200">
          <a:solidFill>
            <a:schemeClr val="tx1"/>
          </a:solidFill>
          <a:latin typeface="Arial" pitchFamily="34" charset="0"/>
        </a:defRPr>
      </a:lvl7pPr>
      <a:lvl8pPr marL="1371600" algn="l" defTabSz="912813" rtl="0" eaLnBrk="1" fontAlgn="base" hangingPunct="1">
        <a:lnSpc>
          <a:spcPct val="85000"/>
        </a:lnSpc>
        <a:spcBef>
          <a:spcPct val="0"/>
        </a:spcBef>
        <a:spcAft>
          <a:spcPct val="0"/>
        </a:spcAft>
        <a:defRPr sz="3200">
          <a:solidFill>
            <a:schemeClr val="tx1"/>
          </a:solidFill>
          <a:latin typeface="Arial" pitchFamily="34" charset="0"/>
        </a:defRPr>
      </a:lvl8pPr>
      <a:lvl9pPr marL="1828800" algn="l" defTabSz="912813" rtl="0" eaLnBrk="1" fontAlgn="base" hangingPunct="1">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1" fontAlgn="base" hangingPunct="1">
        <a:lnSpc>
          <a:spcPct val="90000"/>
        </a:lnSpc>
        <a:spcBef>
          <a:spcPct val="0"/>
        </a:spcBef>
        <a:spcAft>
          <a:spcPts val="600"/>
        </a:spcAft>
        <a:buClr>
          <a:srgbClr val="0098C7"/>
        </a:buClr>
        <a:buFont typeface="Wingdings" pitchFamily="2" charset="2"/>
        <a:buChar char="§"/>
        <a:defRPr sz="2200" kern="1200">
          <a:solidFill>
            <a:srgbClr val="4E4641"/>
          </a:solidFill>
          <a:latin typeface="+mn-lt"/>
          <a:ea typeface="+mn-ea"/>
          <a:cs typeface="+mn-cs"/>
        </a:defRPr>
      </a:lvl1pPr>
      <a:lvl2pPr marL="355600" indent="-180975" algn="l" defTabSz="912813" rtl="0" eaLnBrk="1" fontAlgn="base" hangingPunct="1">
        <a:lnSpc>
          <a:spcPct val="90000"/>
        </a:lnSpc>
        <a:spcBef>
          <a:spcPct val="0"/>
        </a:spcBef>
        <a:spcAft>
          <a:spcPts val="600"/>
        </a:spcAft>
        <a:buClr>
          <a:srgbClr val="AC2B37"/>
        </a:buClr>
        <a:buFont typeface="Wingdings" pitchFamily="2" charset="2"/>
        <a:buChar char="§"/>
        <a:defRPr kern="1200">
          <a:solidFill>
            <a:srgbClr val="4E4641"/>
          </a:solidFill>
          <a:latin typeface="+mn-lt"/>
          <a:ea typeface="+mn-ea"/>
          <a:cs typeface="+mn-cs"/>
        </a:defRPr>
      </a:lvl2pPr>
      <a:lvl3pPr marL="536575" indent="-165100" algn="l" defTabSz="912813" rtl="0" eaLnBrk="1" fontAlgn="base" hangingPunct="1">
        <a:lnSpc>
          <a:spcPct val="90000"/>
        </a:lnSpc>
        <a:spcBef>
          <a:spcPct val="0"/>
        </a:spcBef>
        <a:spcAft>
          <a:spcPts val="600"/>
        </a:spcAft>
        <a:buClr>
          <a:schemeClr val="accent2"/>
        </a:buClr>
        <a:buFont typeface="Arial" pitchFamily="34" charset="0"/>
        <a:buChar char="•"/>
        <a:defRPr sz="1600" kern="1200">
          <a:solidFill>
            <a:srgbClr val="4E4641"/>
          </a:solidFill>
          <a:latin typeface="+mn-lt"/>
          <a:ea typeface="+mn-ea"/>
          <a:cs typeface="+mn-cs"/>
        </a:defRPr>
      </a:lvl3pPr>
      <a:lvl4pPr marL="711200" indent="-165100" algn="l" defTabSz="912813" rtl="0" eaLnBrk="1" fontAlgn="base" hangingPunct="1">
        <a:lnSpc>
          <a:spcPct val="90000"/>
        </a:lnSpc>
        <a:spcBef>
          <a:spcPct val="0"/>
        </a:spcBef>
        <a:spcAft>
          <a:spcPts val="600"/>
        </a:spcAft>
        <a:buClr>
          <a:schemeClr val="bg2"/>
        </a:buClr>
        <a:buFont typeface="Arial" pitchFamily="34" charset="0"/>
        <a:buChar char="–"/>
        <a:defRPr sz="1400" kern="1200">
          <a:solidFill>
            <a:srgbClr val="4E4641"/>
          </a:solidFill>
          <a:latin typeface="+mn-lt"/>
          <a:ea typeface="+mn-ea"/>
          <a:cs typeface="+mn-cs"/>
        </a:defRPr>
      </a:lvl4pPr>
      <a:lvl5pPr marL="1608138" indent="-192088" algn="l" defTabSz="912813" rtl="0" eaLnBrk="1" fontAlgn="base" hangingPunct="1">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C3651F-879B-4413-AD72-1172CFBC90E4}" type="datetimeFigureOut">
              <a:rPr lang="en-US" smtClean="0"/>
              <a:t>1/24/2017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5BC9BB-7C64-45DB-A16B-526C2722AF0D}" type="slidenum">
              <a:rPr lang="en-US" smtClean="0"/>
              <a:t>‹#›</a:t>
            </a:fld>
            <a:endParaRPr lang="en-US"/>
          </a:p>
        </p:txBody>
      </p:sp>
    </p:spTree>
    <p:extLst>
      <p:ext uri="{BB962C8B-B14F-4D97-AF65-F5344CB8AC3E}">
        <p14:creationId xmlns:p14="http://schemas.microsoft.com/office/powerpoint/2010/main" val="2732255587"/>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70.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153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itle 5"/>
          <p:cNvSpPr txBox="1">
            <a:spLocks noGrp="1"/>
          </p:cNvSpPr>
          <p:nvPr>
            <p:ph type="ctrTitle"/>
          </p:nvPr>
        </p:nvSpPr>
        <p:spPr>
          <a:xfrm>
            <a:off x="6467479" y="3355868"/>
            <a:ext cx="1968726" cy="408978"/>
          </a:xfrm>
          <a:prstGeom prst="rect">
            <a:avLst/>
          </a:prstGeom>
          <a:noFill/>
        </p:spPr>
        <p:txBody>
          <a:bodyPr wrap="none" lIns="91399" tIns="45698" rIns="91399" bIns="45698" rtlCol="0">
            <a:spAutoFit/>
          </a:bodyPr>
          <a:lstStyle/>
          <a:p>
            <a:r>
              <a:rPr lang="en-US" sz="2400" dirty="0" smtClean="0">
                <a:solidFill>
                  <a:srgbClr val="00B0F0"/>
                </a:solidFill>
                <a:latin typeface="Candara" panose="020E0502030303020204" pitchFamily="34" charset="0"/>
              </a:rPr>
              <a:t>Recurrent NN</a:t>
            </a:r>
            <a:endParaRPr lang="en-US" sz="2400" dirty="0">
              <a:solidFill>
                <a:srgbClr val="00B0F0"/>
              </a:solidFill>
              <a:latin typeface="Candara" panose="020E0502030303020204" pitchFamily="34" charset="0"/>
            </a:endParaRPr>
          </a:p>
        </p:txBody>
      </p:sp>
    </p:spTree>
    <p:extLst>
      <p:ext uri="{BB962C8B-B14F-4D97-AF65-F5344CB8AC3E}">
        <p14:creationId xmlns:p14="http://schemas.microsoft.com/office/powerpoint/2010/main" val="997299882"/>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cap="all" dirty="0"/>
              <a:t>GENERATING IMAGE </a:t>
            </a:r>
            <a:r>
              <a:rPr lang="en-US" sz="2400" cap="all" dirty="0" smtClean="0"/>
              <a:t>DESCRIPTIONS</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819149" y="1232238"/>
            <a:ext cx="7896225" cy="830997"/>
          </a:xfrm>
          <a:prstGeom prst="rect">
            <a:avLst/>
          </a:prstGeom>
        </p:spPr>
        <p:txBody>
          <a:bodyPr wrap="square">
            <a:spAutoFit/>
          </a:bodyPr>
          <a:lstStyle/>
          <a:p>
            <a:pPr algn="just"/>
            <a:r>
              <a:rPr lang="en-US" sz="1600" dirty="0">
                <a:latin typeface="Times New Roman" panose="02020603050405020304" pitchFamily="18" charset="0"/>
                <a:cs typeface="Times New Roman" panose="02020603050405020304" pitchFamily="18" charset="0"/>
              </a:rPr>
              <a:t>Together with convolutional Neural Networks, RNNs have been used as part of a model to generate descriptions for unlabeled images. It’s quite amazing how well this seems to work. The combined model even aligns the generated words with features found in the images.</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24113"/>
            <a:ext cx="8985048" cy="3062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29761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Times New Roman" panose="02020603050405020304" pitchFamily="18" charset="0"/>
                <a:cs typeface="Times New Roman" panose="02020603050405020304" pitchFamily="18" charset="0"/>
              </a:rPr>
              <a:t>Training RNNs</a:t>
            </a:r>
            <a:endParaRPr lang="en-US"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790574" y="1349097"/>
            <a:ext cx="7743825" cy="4893647"/>
          </a:xfrm>
          <a:prstGeom prst="rect">
            <a:avLst/>
          </a:prstGeom>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Training a RNN is similar to training a traditional Neural Network. We also use the backpropagation algorithm, but with a little twist. Because the parameters are shared by all time steps in the network, the gradient at each output depends not only on the calculations of the current time step, but also the previous time steps. </a:t>
            </a:r>
            <a:endParaRPr lang="en-US" sz="1600" dirty="0" smtClean="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smtClean="0">
                <a:latin typeface="Times New Roman" panose="02020603050405020304" pitchFamily="18" charset="0"/>
                <a:cs typeface="Times New Roman" panose="02020603050405020304" pitchFamily="18" charset="0"/>
              </a:rPr>
              <a:t>For </a:t>
            </a:r>
            <a:r>
              <a:rPr lang="en-US" sz="1600" dirty="0">
                <a:latin typeface="Times New Roman" panose="02020603050405020304" pitchFamily="18" charset="0"/>
                <a:cs typeface="Times New Roman" panose="02020603050405020304" pitchFamily="18" charset="0"/>
              </a:rPr>
              <a:t>example, in order to calculate the gradient at t=4 we would need to </a:t>
            </a:r>
            <a:r>
              <a:rPr lang="en-US" sz="1600" dirty="0" err="1">
                <a:latin typeface="Times New Roman" panose="02020603050405020304" pitchFamily="18" charset="0"/>
                <a:cs typeface="Times New Roman" panose="02020603050405020304" pitchFamily="18" charset="0"/>
              </a:rPr>
              <a:t>backpropagate</a:t>
            </a:r>
            <a:r>
              <a:rPr lang="en-US" sz="1600" dirty="0">
                <a:latin typeface="Times New Roman" panose="02020603050405020304" pitchFamily="18" charset="0"/>
                <a:cs typeface="Times New Roman" panose="02020603050405020304" pitchFamily="18" charset="0"/>
              </a:rPr>
              <a:t> 3 steps and sum up the gradients. This is called Backpropagation Through Time (BPTT). </a:t>
            </a:r>
            <a:r>
              <a:rPr lang="en-US" sz="1600" dirty="0" smtClean="0">
                <a:latin typeface="Times New Roman" panose="02020603050405020304" pitchFamily="18" charset="0"/>
                <a:cs typeface="Times New Roman" panose="02020603050405020304" pitchFamily="18" charset="0"/>
              </a:rPr>
              <a:t>The vanilla </a:t>
            </a:r>
            <a:r>
              <a:rPr lang="en-US" sz="1600" dirty="0">
                <a:latin typeface="Times New Roman" panose="02020603050405020304" pitchFamily="18" charset="0"/>
                <a:cs typeface="Times New Roman" panose="02020603050405020304" pitchFamily="18" charset="0"/>
              </a:rPr>
              <a:t>RNNs trained with BPTT have difficulties learning long-term dependencies (e.g. dependencies between steps that are far apart) due to what is called the vanishing/exploding gradient problem. </a:t>
            </a:r>
            <a:endParaRPr lang="en-US" sz="1600" dirty="0" smtClean="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smtClean="0">
                <a:latin typeface="Times New Roman" panose="02020603050405020304" pitchFamily="18" charset="0"/>
                <a:cs typeface="Times New Roman" panose="02020603050405020304" pitchFamily="18" charset="0"/>
              </a:rPr>
              <a:t>There </a:t>
            </a:r>
            <a:r>
              <a:rPr lang="en-US" sz="1600" dirty="0">
                <a:latin typeface="Times New Roman" panose="02020603050405020304" pitchFamily="18" charset="0"/>
                <a:cs typeface="Times New Roman" panose="02020603050405020304" pitchFamily="18" charset="0"/>
              </a:rPr>
              <a:t>exists some machinery to deal with these problems, and certain types of RNNs (like LSTMs) were specifically designed to get around them.</a:t>
            </a:r>
          </a:p>
        </p:txBody>
      </p:sp>
    </p:spTree>
    <p:extLst>
      <p:ext uri="{BB962C8B-B14F-4D97-AF65-F5344CB8AC3E}">
        <p14:creationId xmlns:p14="http://schemas.microsoft.com/office/powerpoint/2010/main" val="1353096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037" y="287966"/>
            <a:ext cx="8229600" cy="474034"/>
          </a:xfrm>
        </p:spPr>
        <p:txBody>
          <a:bodyPr/>
          <a:lstStyle/>
          <a:p>
            <a:r>
              <a:rPr lang="en-US" sz="2400" dirty="0">
                <a:latin typeface="Times New Roman" panose="02020603050405020304" pitchFamily="18" charset="0"/>
                <a:cs typeface="Times New Roman" panose="02020603050405020304" pitchFamily="18" charset="0"/>
              </a:rPr>
              <a:t>LSTM</a:t>
            </a:r>
            <a:endParaRPr lang="en-US" sz="2400" dirty="0"/>
          </a:p>
        </p:txBody>
      </p:sp>
      <p:sp>
        <p:nvSpPr>
          <p:cNvPr id="3" name="Rectangle 2"/>
          <p:cNvSpPr/>
          <p:nvPr/>
        </p:nvSpPr>
        <p:spPr>
          <a:xfrm>
            <a:off x="904875" y="1418094"/>
            <a:ext cx="7439025" cy="2800767"/>
          </a:xfrm>
          <a:prstGeom prst="rect">
            <a:avLst/>
          </a:prstGeom>
        </p:spPr>
        <p:txBody>
          <a:bodyPr wrap="square">
            <a:spAutoFit/>
          </a:bodyPr>
          <a:lstStyle/>
          <a:p>
            <a:pPr algn="just"/>
            <a:r>
              <a:rPr lang="en-US" sz="1600" dirty="0">
                <a:latin typeface="Times New Roman" panose="02020603050405020304" pitchFamily="18" charset="0"/>
                <a:cs typeface="Times New Roman" panose="02020603050405020304" pitchFamily="18" charset="0"/>
              </a:rPr>
              <a:t>LSTM networks are quite popular these </a:t>
            </a:r>
            <a:r>
              <a:rPr lang="en-US" sz="1600" dirty="0" smtClean="0">
                <a:latin typeface="Times New Roman" panose="02020603050405020304" pitchFamily="18" charset="0"/>
                <a:cs typeface="Times New Roman" panose="02020603050405020304" pitchFamily="18" charset="0"/>
              </a:rPr>
              <a:t>days.</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LSTMs </a:t>
            </a:r>
            <a:r>
              <a:rPr lang="en-US" sz="1600" dirty="0">
                <a:latin typeface="Times New Roman" panose="02020603050405020304" pitchFamily="18" charset="0"/>
                <a:cs typeface="Times New Roman" panose="02020603050405020304" pitchFamily="18" charset="0"/>
              </a:rPr>
              <a:t>don’t have a fundamentally different architecture from RNNs, but they use a different function to compute the hidden state. </a:t>
            </a:r>
            <a:endParaRPr lang="en-US" sz="1600" dirty="0" smtClean="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memory in LSTMs are called cells and you can think of them as black boxes that take as input the previous state </a:t>
            </a:r>
            <a:r>
              <a:rPr lang="en-US" sz="1600" dirty="0" smtClean="0">
                <a:latin typeface="Times New Roman" panose="02020603050405020304" pitchFamily="18" charset="0"/>
                <a:cs typeface="Times New Roman" panose="02020603050405020304" pitchFamily="18" charset="0"/>
              </a:rPr>
              <a:t>h</a:t>
            </a:r>
            <a:r>
              <a:rPr lang="en-US" sz="1600" baseline="-25000" dirty="0" smtClean="0">
                <a:latin typeface="Times New Roman" panose="02020603050405020304" pitchFamily="18" charset="0"/>
                <a:cs typeface="Times New Roman" panose="02020603050405020304" pitchFamily="18" charset="0"/>
              </a:rPr>
              <a:t>t-1</a:t>
            </a:r>
            <a:r>
              <a:rPr lang="en-US" sz="1600" dirty="0" smtClean="0">
                <a:latin typeface="Times New Roman" panose="02020603050405020304" pitchFamily="18" charset="0"/>
                <a:cs typeface="Times New Roman" panose="02020603050405020304" pitchFamily="18" charset="0"/>
              </a:rPr>
              <a:t> and </a:t>
            </a:r>
            <a:r>
              <a:rPr lang="en-US" sz="1600" dirty="0">
                <a:latin typeface="Times New Roman" panose="02020603050405020304" pitchFamily="18" charset="0"/>
                <a:cs typeface="Times New Roman" panose="02020603050405020304" pitchFamily="18" charset="0"/>
              </a:rPr>
              <a:t>current input </a:t>
            </a:r>
            <a:r>
              <a:rPr lang="en-US" sz="1600" dirty="0" err="1" smtClean="0">
                <a:latin typeface="Times New Roman" panose="02020603050405020304" pitchFamily="18" charset="0"/>
                <a:cs typeface="Times New Roman" panose="02020603050405020304" pitchFamily="18" charset="0"/>
              </a:rPr>
              <a:t>x</a:t>
            </a:r>
            <a:r>
              <a:rPr lang="en-US" sz="1600" baseline="-25000" dirty="0" err="1" smtClean="0">
                <a:latin typeface="Times New Roman" panose="02020603050405020304" pitchFamily="18" charset="0"/>
                <a:cs typeface="Times New Roman" panose="02020603050405020304" pitchFamily="18" charset="0"/>
              </a:rPr>
              <a:t>t</a:t>
            </a:r>
            <a:r>
              <a:rPr lang="en-US" sz="1600" dirty="0" err="1">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Internally </a:t>
            </a:r>
            <a:r>
              <a:rPr lang="en-US" sz="1600" dirty="0">
                <a:latin typeface="Times New Roman" panose="02020603050405020304" pitchFamily="18" charset="0"/>
                <a:cs typeface="Times New Roman" panose="02020603050405020304" pitchFamily="18" charset="0"/>
              </a:rPr>
              <a:t>these cells  decide what to keep in (and what to erase from) memory. They then combine the previous state, the current memory, and the input. It turns out that these types of units are very efficient at capturing long-term </a:t>
            </a:r>
            <a:r>
              <a:rPr lang="en-US" sz="1600" dirty="0" smtClean="0">
                <a:latin typeface="Times New Roman" panose="02020603050405020304" pitchFamily="18" charset="0"/>
                <a:cs typeface="Times New Roman" panose="02020603050405020304" pitchFamily="18" charset="0"/>
              </a:rPr>
              <a:t>dependencies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4938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02241"/>
            <a:ext cx="8229600" cy="483559"/>
          </a:xfrm>
        </p:spPr>
        <p:txBody>
          <a:bodyPr/>
          <a:lstStyle/>
          <a:p>
            <a:r>
              <a:rPr lang="en-US" sz="2400" dirty="0" smtClean="0"/>
              <a:t>Introduction</a:t>
            </a:r>
            <a:endParaRPr lang="en-IN" sz="2400" dirty="0"/>
          </a:p>
        </p:txBody>
      </p:sp>
      <p:sp>
        <p:nvSpPr>
          <p:cNvPr id="8" name="Rectangle 1"/>
          <p:cNvSpPr>
            <a:spLocks noChangeArrowheads="1"/>
          </p:cNvSpPr>
          <p:nvPr/>
        </p:nvSpPr>
        <p:spPr bwMode="auto">
          <a:xfrm>
            <a:off x="790575" y="1413781"/>
            <a:ext cx="7915275" cy="42780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1600" dirty="0" smtClean="0">
                <a:solidFill>
                  <a:srgbClr val="404040"/>
                </a:solidFill>
                <a:cs typeface="Arial" pitchFamily="34" charset="0"/>
              </a:rPr>
              <a:t>Neural </a:t>
            </a:r>
            <a:r>
              <a:rPr lang="en-US" sz="1600" dirty="0">
                <a:solidFill>
                  <a:srgbClr val="404040"/>
                </a:solidFill>
                <a:cs typeface="Arial" pitchFamily="34" charset="0"/>
              </a:rPr>
              <a:t>networks have hidden layers. Normally, the state of your hidden layer is </a:t>
            </a:r>
            <a:r>
              <a:rPr kumimoji="0" lang="en-US" sz="1600" b="1" i="0" u="none" strike="noStrike" cap="none" normalizeH="0" baseline="0" dirty="0" smtClean="0">
                <a:ln>
                  <a:noFill/>
                </a:ln>
                <a:solidFill>
                  <a:srgbClr val="404040"/>
                </a:solidFill>
                <a:effectLst/>
                <a:cs typeface="Arial" pitchFamily="34" charset="0"/>
              </a:rPr>
              <a:t>based</a:t>
            </a:r>
            <a:r>
              <a:rPr kumimoji="0" lang="en-US" sz="1600" b="1" i="0" u="none" strike="noStrike" cap="none" normalizeH="0" dirty="0" smtClean="0">
                <a:ln>
                  <a:noFill/>
                </a:ln>
                <a:solidFill>
                  <a:srgbClr val="404040"/>
                </a:solidFill>
                <a:effectLst/>
                <a:cs typeface="Arial" pitchFamily="34" charset="0"/>
              </a:rPr>
              <a:t> </a:t>
            </a:r>
            <a:r>
              <a:rPr kumimoji="0" lang="en-US" sz="1600" b="1" i="0" u="none" strike="noStrike" cap="none" normalizeH="0" baseline="0" dirty="0" smtClean="0">
                <a:ln>
                  <a:noFill/>
                </a:ln>
                <a:solidFill>
                  <a:srgbClr val="404040"/>
                </a:solidFill>
                <a:effectLst/>
                <a:cs typeface="Arial" pitchFamily="34" charset="0"/>
              </a:rPr>
              <a:t>ONLY on your input data</a:t>
            </a:r>
            <a:r>
              <a:rPr kumimoji="0" lang="en-US" sz="1600" b="0" i="0" u="none" strike="noStrike" cap="none" normalizeH="0" baseline="0" dirty="0" smtClean="0">
                <a:ln>
                  <a:noFill/>
                </a:ln>
                <a:solidFill>
                  <a:srgbClr val="404040"/>
                </a:solidFill>
                <a:effectLst/>
                <a:cs typeface="Arial" pitchFamily="34" charset="0"/>
              </a:rPr>
              <a:t>. So, normally a neural network's information flow would look like this</a:t>
            </a:r>
            <a:br>
              <a:rPr kumimoji="0" lang="en-US" sz="1600" b="0" i="0" u="none" strike="noStrike" cap="none" normalizeH="0" baseline="0" dirty="0" smtClean="0">
                <a:ln>
                  <a:noFill/>
                </a:ln>
                <a:solidFill>
                  <a:srgbClr val="404040"/>
                </a:solidFill>
                <a:effectLst/>
                <a:cs typeface="Arial" pitchFamily="34" charset="0"/>
              </a:rPr>
            </a:br>
            <a:endParaRPr kumimoji="0" lang="en-US" sz="1600" b="0" i="0" u="none" strike="noStrike" cap="none" normalizeH="0" baseline="0" dirty="0" smtClean="0">
              <a:ln>
                <a:noFill/>
              </a:ln>
              <a:solidFill>
                <a:srgbClr val="404040"/>
              </a:solidFill>
              <a:effectLst/>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404040"/>
                </a:solidFill>
                <a:effectLst/>
                <a:cs typeface="Arial" pitchFamily="34" charset="0"/>
              </a:rPr>
              <a:t>input -&gt; hidden -&gt; output</a:t>
            </a:r>
          </a:p>
          <a:p>
            <a:pPr marL="0" marR="0" lvl="0" indent="0" algn="ctr" defTabSz="914400" rtl="0" eaLnBrk="0" fontAlgn="base" latinLnBrk="0" hangingPunct="0">
              <a:lnSpc>
                <a:spcPct val="100000"/>
              </a:lnSpc>
              <a:spcBef>
                <a:spcPct val="0"/>
              </a:spcBef>
              <a:spcAft>
                <a:spcPct val="0"/>
              </a:spcAft>
              <a:buClrTx/>
              <a:buSzTx/>
              <a:buFontTx/>
              <a:buNone/>
              <a:tabLst/>
            </a:pPr>
            <a:endParaRPr lang="en-US" sz="1600" b="1" dirty="0">
              <a:solidFill>
                <a:srgbClr val="404040"/>
              </a:solidFill>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rgbClr val="404040"/>
              </a:solidFill>
              <a:effectLst/>
              <a:cs typeface="Arial" pitchFamily="34" charset="0"/>
            </a:endParaRPr>
          </a:p>
          <a:p>
            <a:r>
              <a:rPr lang="en-IN" sz="1600" dirty="0" smtClean="0">
                <a:solidFill>
                  <a:srgbClr val="404040"/>
                </a:solidFill>
                <a:latin typeface="Lora"/>
              </a:rPr>
              <a:t>This </a:t>
            </a:r>
            <a:r>
              <a:rPr lang="en-IN" sz="1600" dirty="0">
                <a:solidFill>
                  <a:srgbClr val="404040"/>
                </a:solidFill>
                <a:latin typeface="Lora"/>
              </a:rPr>
              <a:t>is straightforward. Certain types of input create certain types of hidden layers. Certain types of hidden layers create certain types of output layers. It's </a:t>
            </a:r>
            <a:r>
              <a:rPr lang="en-IN" sz="1600" dirty="0" smtClean="0">
                <a:solidFill>
                  <a:srgbClr val="404040"/>
                </a:solidFill>
                <a:latin typeface="Lora"/>
              </a:rPr>
              <a:t>kind of </a:t>
            </a:r>
            <a:r>
              <a:rPr lang="en-IN" sz="1600" dirty="0">
                <a:solidFill>
                  <a:srgbClr val="404040"/>
                </a:solidFill>
                <a:latin typeface="Lora"/>
              </a:rPr>
              <a:t>a closed system. Memory changes this. Memory means that the hidden layer is a combination of your </a:t>
            </a:r>
            <a:r>
              <a:rPr lang="en-IN" sz="1600" b="1" dirty="0">
                <a:solidFill>
                  <a:srgbClr val="404040"/>
                </a:solidFill>
                <a:latin typeface="Lora"/>
              </a:rPr>
              <a:t>input data at the current </a:t>
            </a:r>
            <a:r>
              <a:rPr lang="en-IN" sz="1600" b="1" dirty="0" err="1">
                <a:solidFill>
                  <a:srgbClr val="404040"/>
                </a:solidFill>
                <a:latin typeface="Lora"/>
              </a:rPr>
              <a:t>timestep</a:t>
            </a:r>
            <a:r>
              <a:rPr lang="en-IN" sz="1600" dirty="0">
                <a:solidFill>
                  <a:srgbClr val="404040"/>
                </a:solidFill>
                <a:latin typeface="Lora"/>
              </a:rPr>
              <a:t> </a:t>
            </a:r>
            <a:r>
              <a:rPr lang="en-IN" sz="1600" b="1" dirty="0">
                <a:solidFill>
                  <a:srgbClr val="404040"/>
                </a:solidFill>
                <a:latin typeface="Lora"/>
              </a:rPr>
              <a:t>and the hidden layer of the previous </a:t>
            </a:r>
            <a:r>
              <a:rPr lang="en-IN" sz="1600" b="1" dirty="0" err="1">
                <a:solidFill>
                  <a:srgbClr val="404040"/>
                </a:solidFill>
                <a:latin typeface="Lora"/>
              </a:rPr>
              <a:t>timestep</a:t>
            </a:r>
            <a:r>
              <a:rPr lang="en-IN" sz="1600" dirty="0">
                <a:solidFill>
                  <a:srgbClr val="404040"/>
                </a:solidFill>
                <a:latin typeface="Lora"/>
              </a:rPr>
              <a:t>.</a:t>
            </a:r>
          </a:p>
          <a:p>
            <a:r>
              <a:rPr lang="en-IN" sz="1600" b="1" dirty="0" smtClean="0"/>
              <a:t>		</a:t>
            </a:r>
          </a:p>
          <a:p>
            <a:pPr algn="ctr"/>
            <a:r>
              <a:rPr lang="en-IN" sz="1600" b="1" dirty="0" smtClean="0"/>
              <a:t>(</a:t>
            </a:r>
            <a:r>
              <a:rPr lang="en-IN" sz="1600" b="1" dirty="0"/>
              <a:t>input + </a:t>
            </a:r>
            <a:r>
              <a:rPr lang="en-IN" sz="1600" b="1" dirty="0" err="1"/>
              <a:t>prev_hidden</a:t>
            </a:r>
            <a:r>
              <a:rPr lang="en-IN" sz="1600" b="1" dirty="0"/>
              <a:t>) -&gt; hidden -&gt; </a:t>
            </a:r>
            <a:r>
              <a:rPr lang="en-IN" sz="1600" b="1" dirty="0" smtClean="0"/>
              <a:t>output   </a:t>
            </a:r>
          </a:p>
          <a:p>
            <a:endParaRPr lang="en-IN" sz="1600" b="1" dirty="0" smtClean="0"/>
          </a:p>
          <a:p>
            <a:r>
              <a:rPr lang="en-IN" sz="1600" dirty="0" smtClean="0">
                <a:solidFill>
                  <a:srgbClr val="404040"/>
                </a:solidFill>
                <a:latin typeface="Lora"/>
              </a:rPr>
              <a:t>Why </a:t>
            </a:r>
            <a:r>
              <a:rPr lang="en-IN" sz="1600" dirty="0">
                <a:solidFill>
                  <a:srgbClr val="404040"/>
                </a:solidFill>
                <a:latin typeface="Lora"/>
              </a:rPr>
              <a:t>the hidden layer? Well, we could technically do this</a:t>
            </a:r>
            <a:r>
              <a:rPr lang="en-IN" sz="1600" dirty="0" smtClean="0">
                <a:solidFill>
                  <a:srgbClr val="404040"/>
                </a:solidFill>
                <a:latin typeface="Lora"/>
              </a:rPr>
              <a:t>.</a:t>
            </a:r>
          </a:p>
          <a:p>
            <a:endParaRPr lang="en-IN" sz="1600" dirty="0">
              <a:solidFill>
                <a:srgbClr val="404040"/>
              </a:solidFill>
              <a:latin typeface="Lora"/>
            </a:endParaRPr>
          </a:p>
          <a:p>
            <a:r>
              <a:rPr lang="en-IN" sz="1600" b="1" dirty="0" smtClean="0"/>
              <a:t>   		(</a:t>
            </a:r>
            <a:r>
              <a:rPr lang="en-IN" sz="1600" b="1" dirty="0"/>
              <a:t>input + </a:t>
            </a:r>
            <a:r>
              <a:rPr lang="en-IN" sz="1600" b="1" dirty="0" err="1"/>
              <a:t>prev_input</a:t>
            </a:r>
            <a:r>
              <a:rPr lang="en-IN" sz="1600" b="1" dirty="0"/>
              <a:t>) -&gt; hidden -&gt; output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7687146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t>RNN cont..</a:t>
            </a:r>
            <a:endParaRPr lang="en-IN" sz="2400" dirty="0"/>
          </a:p>
        </p:txBody>
      </p:sp>
      <p:sp>
        <p:nvSpPr>
          <p:cNvPr id="3" name="Rectangle 1"/>
          <p:cNvSpPr>
            <a:spLocks noChangeArrowheads="1"/>
          </p:cNvSpPr>
          <p:nvPr/>
        </p:nvSpPr>
        <p:spPr bwMode="auto">
          <a:xfrm>
            <a:off x="123824" y="2039721"/>
            <a:ext cx="8743950" cy="14219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20000"/>
              </a:lnSpc>
              <a:spcBef>
                <a:spcPct val="0"/>
              </a:spcBef>
              <a:spcAft>
                <a:spcPct val="0"/>
              </a:spcAft>
              <a:buClrTx/>
              <a:buSzTx/>
              <a:buFontTx/>
              <a:buNone/>
              <a:tabLst/>
            </a:pPr>
            <a:r>
              <a:rPr kumimoji="0" lang="en-US" sz="1500" b="1" i="0" u="none" strike="noStrike" cap="none" normalizeH="0" baseline="0" dirty="0" smtClean="0">
                <a:ln>
                  <a:noFill/>
                </a:ln>
                <a:solidFill>
                  <a:srgbClr val="404040"/>
                </a:solidFill>
                <a:effectLst/>
                <a:latin typeface="Lora"/>
                <a:cs typeface="Arial" pitchFamily="34" charset="0"/>
              </a:rPr>
              <a:t>                                   </a:t>
            </a:r>
            <a:r>
              <a:rPr kumimoji="0" lang="en-US" b="1" i="0" u="none" strike="noStrike" cap="none" normalizeH="0" baseline="0" dirty="0" smtClean="0">
                <a:ln>
                  <a:noFill/>
                </a:ln>
                <a:solidFill>
                  <a:srgbClr val="404040"/>
                </a:solidFill>
                <a:effectLst/>
                <a:latin typeface="Lora"/>
                <a:cs typeface="Arial" pitchFamily="34" charset="0"/>
              </a:rPr>
              <a:t>(input + </a:t>
            </a:r>
            <a:r>
              <a:rPr kumimoji="0" lang="en-US" b="1" i="0" u="none" strike="noStrike" cap="none" normalizeH="0" baseline="0" dirty="0" err="1" smtClean="0">
                <a:ln>
                  <a:noFill/>
                </a:ln>
                <a:solidFill>
                  <a:srgbClr val="404040"/>
                </a:solidFill>
                <a:effectLst/>
                <a:latin typeface="Lora"/>
                <a:cs typeface="Arial" pitchFamily="34" charset="0"/>
              </a:rPr>
              <a:t>empty_hidden</a:t>
            </a:r>
            <a:r>
              <a:rPr kumimoji="0" lang="en-US" b="1" i="0" u="none" strike="noStrike" cap="none" normalizeH="0" baseline="0" dirty="0" smtClean="0">
                <a:ln>
                  <a:noFill/>
                </a:ln>
                <a:solidFill>
                  <a:srgbClr val="404040"/>
                </a:solidFill>
                <a:effectLst/>
                <a:latin typeface="Lora"/>
                <a:cs typeface="Arial" pitchFamily="34" charset="0"/>
              </a:rPr>
              <a:t>)</a:t>
            </a:r>
            <a:r>
              <a:rPr kumimoji="0" lang="en-US" b="1" i="0" u="none" strike="noStrike" cap="none" normalizeH="0" dirty="0" smtClean="0">
                <a:ln>
                  <a:noFill/>
                </a:ln>
                <a:solidFill>
                  <a:srgbClr val="404040"/>
                </a:solidFill>
                <a:effectLst/>
                <a:latin typeface="Lora"/>
                <a:cs typeface="Arial" pitchFamily="34" charset="0"/>
              </a:rPr>
              <a:t> </a:t>
            </a:r>
            <a:r>
              <a:rPr kumimoji="0" lang="en-US" b="1" i="0" u="none" strike="noStrike" cap="none" normalizeH="0" baseline="0" dirty="0" smtClean="0">
                <a:ln>
                  <a:noFill/>
                </a:ln>
                <a:solidFill>
                  <a:srgbClr val="404040"/>
                </a:solidFill>
                <a:effectLst/>
                <a:latin typeface="Lora"/>
                <a:cs typeface="Arial" pitchFamily="34" charset="0"/>
              </a:rPr>
              <a:t>-&gt; hidden -&gt; output</a:t>
            </a:r>
            <a:endParaRPr kumimoji="0" lang="en-US" b="0" i="0" u="none" strike="noStrike" cap="none" normalizeH="0" baseline="0" dirty="0" smtClean="0">
              <a:ln>
                <a:noFill/>
              </a:ln>
              <a:solidFill>
                <a:srgbClr val="404040"/>
              </a:solidFill>
              <a:effectLst/>
              <a:latin typeface="Lora"/>
              <a:cs typeface="Arial" pitchFamily="34" charset="0"/>
            </a:endParaRPr>
          </a:p>
          <a:p>
            <a:pPr marL="0" marR="0" lvl="0" indent="0" algn="ctr" defTabSz="914400" rtl="0" eaLnBrk="0" fontAlgn="base" latinLnBrk="0" hangingPunct="0">
              <a:lnSpc>
                <a:spcPct val="120000"/>
              </a:lnSpc>
              <a:spcBef>
                <a:spcPct val="0"/>
              </a:spcBef>
              <a:spcAft>
                <a:spcPct val="0"/>
              </a:spcAft>
              <a:buClrTx/>
              <a:buSzTx/>
              <a:buFontTx/>
              <a:buNone/>
              <a:tabLst/>
            </a:pPr>
            <a:r>
              <a:rPr kumimoji="0" lang="en-US" b="1" i="0" u="none" strike="noStrike" cap="none" normalizeH="0" baseline="0" dirty="0" smtClean="0">
                <a:ln>
                  <a:noFill/>
                </a:ln>
                <a:solidFill>
                  <a:srgbClr val="404040"/>
                </a:solidFill>
                <a:effectLst/>
                <a:latin typeface="Lora"/>
                <a:cs typeface="Arial" pitchFamily="34" charset="0"/>
              </a:rPr>
              <a:t>(input + </a:t>
            </a:r>
            <a:r>
              <a:rPr kumimoji="0" lang="en-US" b="1" i="0" u="none" strike="noStrike" cap="none" normalizeH="0" baseline="0" dirty="0" err="1" smtClean="0">
                <a:ln>
                  <a:noFill/>
                </a:ln>
                <a:solidFill>
                  <a:srgbClr val="FF0000"/>
                </a:solidFill>
                <a:effectLst/>
                <a:latin typeface="Lora"/>
                <a:cs typeface="Arial" pitchFamily="34" charset="0"/>
              </a:rPr>
              <a:t>prev_hidden</a:t>
            </a:r>
            <a:r>
              <a:rPr kumimoji="0" lang="en-US" b="1" i="0" u="none" strike="noStrike" cap="none" normalizeH="0" baseline="0" dirty="0" smtClean="0">
                <a:ln>
                  <a:noFill/>
                </a:ln>
                <a:solidFill>
                  <a:srgbClr val="404040"/>
                </a:solidFill>
                <a:effectLst/>
                <a:latin typeface="Lora"/>
                <a:cs typeface="Arial" pitchFamily="34" charset="0"/>
              </a:rPr>
              <a:t>) -&gt; hidden -&gt; output</a:t>
            </a:r>
            <a:endParaRPr kumimoji="0" lang="en-US" b="0" i="0" u="none" strike="noStrike" cap="none" normalizeH="0" baseline="0" dirty="0" smtClean="0">
              <a:ln>
                <a:noFill/>
              </a:ln>
              <a:solidFill>
                <a:srgbClr val="404040"/>
              </a:solidFill>
              <a:effectLst/>
              <a:latin typeface="Lora"/>
              <a:cs typeface="Arial" pitchFamily="34" charset="0"/>
            </a:endParaRPr>
          </a:p>
          <a:p>
            <a:pPr marL="0" marR="0" lvl="0" indent="0" algn="ctr" defTabSz="914400" rtl="0" eaLnBrk="0" fontAlgn="base" latinLnBrk="0" hangingPunct="0">
              <a:lnSpc>
                <a:spcPct val="120000"/>
              </a:lnSpc>
              <a:spcBef>
                <a:spcPct val="0"/>
              </a:spcBef>
              <a:spcAft>
                <a:spcPct val="0"/>
              </a:spcAft>
              <a:buClrTx/>
              <a:buSzTx/>
              <a:buFontTx/>
              <a:buNone/>
              <a:tabLst/>
            </a:pPr>
            <a:r>
              <a:rPr kumimoji="0" lang="en-US" b="1" i="0" u="none" strike="noStrike" cap="none" normalizeH="0" baseline="0" dirty="0" smtClean="0">
                <a:ln>
                  <a:noFill/>
                </a:ln>
                <a:solidFill>
                  <a:srgbClr val="404040"/>
                </a:solidFill>
                <a:effectLst/>
                <a:latin typeface="Lora"/>
                <a:cs typeface="Arial" pitchFamily="34" charset="0"/>
              </a:rPr>
              <a:t>(input + </a:t>
            </a:r>
            <a:r>
              <a:rPr kumimoji="0" lang="en-US" b="1" i="0" u="none" strike="noStrike" cap="none" normalizeH="0" baseline="0" dirty="0" err="1" smtClean="0">
                <a:ln>
                  <a:noFill/>
                </a:ln>
                <a:solidFill>
                  <a:srgbClr val="FF0000"/>
                </a:solidFill>
                <a:effectLst/>
                <a:latin typeface="Lora"/>
                <a:cs typeface="Arial" pitchFamily="34" charset="0"/>
              </a:rPr>
              <a:t>prev_hidden</a:t>
            </a:r>
            <a:r>
              <a:rPr kumimoji="0" lang="en-US" b="1" i="0" u="none" strike="noStrike" cap="none" normalizeH="0" baseline="0" dirty="0" smtClean="0">
                <a:ln>
                  <a:noFill/>
                </a:ln>
                <a:solidFill>
                  <a:srgbClr val="404040"/>
                </a:solidFill>
                <a:effectLst/>
                <a:latin typeface="Lora"/>
                <a:cs typeface="Arial" pitchFamily="34" charset="0"/>
              </a:rPr>
              <a:t>) -&gt; hidden -&gt; output</a:t>
            </a:r>
            <a:endParaRPr kumimoji="0" lang="en-US" b="0" i="0" u="none" strike="noStrike" cap="none" normalizeH="0" baseline="0" dirty="0" smtClean="0">
              <a:ln>
                <a:noFill/>
              </a:ln>
              <a:solidFill>
                <a:srgbClr val="404040"/>
              </a:solidFill>
              <a:effectLst/>
              <a:latin typeface="Lora"/>
              <a:cs typeface="Arial" pitchFamily="34" charset="0"/>
            </a:endParaRPr>
          </a:p>
          <a:p>
            <a:pPr marL="0" marR="0" lvl="0" indent="0" algn="ctr" defTabSz="914400" rtl="0" eaLnBrk="0" fontAlgn="base" latinLnBrk="0" hangingPunct="0">
              <a:lnSpc>
                <a:spcPct val="120000"/>
              </a:lnSpc>
              <a:spcBef>
                <a:spcPct val="0"/>
              </a:spcBef>
              <a:spcAft>
                <a:spcPct val="0"/>
              </a:spcAft>
              <a:buClrTx/>
              <a:buSzTx/>
              <a:buFontTx/>
              <a:buNone/>
              <a:tabLst/>
            </a:pPr>
            <a:r>
              <a:rPr kumimoji="0" lang="en-US" b="1" i="0" u="none" strike="noStrike" cap="none" normalizeH="0" baseline="0" dirty="0" smtClean="0">
                <a:ln>
                  <a:noFill/>
                </a:ln>
                <a:solidFill>
                  <a:srgbClr val="404040"/>
                </a:solidFill>
                <a:effectLst/>
                <a:latin typeface="Lora"/>
                <a:cs typeface="Arial" pitchFamily="34" charset="0"/>
              </a:rPr>
              <a:t>(input + </a:t>
            </a:r>
            <a:r>
              <a:rPr kumimoji="0" lang="en-US" b="1" i="0" u="none" strike="noStrike" cap="none" normalizeH="0" baseline="0" dirty="0" err="1" smtClean="0">
                <a:ln>
                  <a:noFill/>
                </a:ln>
                <a:solidFill>
                  <a:srgbClr val="FF0000"/>
                </a:solidFill>
                <a:effectLst/>
                <a:latin typeface="Lora"/>
                <a:cs typeface="Arial" pitchFamily="34" charset="0"/>
              </a:rPr>
              <a:t>prev_hidden</a:t>
            </a:r>
            <a:r>
              <a:rPr kumimoji="0" lang="en-US" b="1" i="0" u="none" strike="noStrike" cap="none" normalizeH="0" baseline="0" dirty="0" smtClean="0">
                <a:ln>
                  <a:noFill/>
                </a:ln>
                <a:solidFill>
                  <a:srgbClr val="404040"/>
                </a:solidFill>
                <a:effectLst/>
                <a:latin typeface="Lora"/>
                <a:cs typeface="Arial" pitchFamily="34" charset="0"/>
              </a:rPr>
              <a:t>) -&gt; hidden -&gt; output</a:t>
            </a:r>
            <a:endParaRPr kumimoji="0" lang="en-US" b="0" i="0" u="none" strike="noStrike" cap="none" normalizeH="0" baseline="0" dirty="0" smtClean="0">
              <a:ln>
                <a:noFill/>
              </a:ln>
              <a:solidFill>
                <a:srgbClr val="404040"/>
              </a:solidFill>
              <a:effectLst/>
              <a:latin typeface="Lora"/>
              <a:cs typeface="Arial" pitchFamily="34" charset="0"/>
            </a:endParaRPr>
          </a:p>
        </p:txBody>
      </p:sp>
      <p:sp>
        <p:nvSpPr>
          <p:cNvPr id="4" name="Rectangle 3"/>
          <p:cNvSpPr/>
          <p:nvPr/>
        </p:nvSpPr>
        <p:spPr>
          <a:xfrm>
            <a:off x="766760" y="1213260"/>
            <a:ext cx="8029575" cy="830997"/>
          </a:xfrm>
          <a:prstGeom prst="rect">
            <a:avLst/>
          </a:prstGeom>
        </p:spPr>
        <p:txBody>
          <a:bodyPr wrap="square">
            <a:spAutoFit/>
          </a:bodyPr>
          <a:lstStyle/>
          <a:p>
            <a:r>
              <a:rPr lang="en-IN" sz="1600" dirty="0">
                <a:solidFill>
                  <a:srgbClr val="404040"/>
                </a:solidFill>
              </a:rPr>
              <a:t>However, we'd be missing </a:t>
            </a:r>
            <a:r>
              <a:rPr lang="en-IN" sz="1600" dirty="0" smtClean="0">
                <a:solidFill>
                  <a:srgbClr val="404040"/>
                </a:solidFill>
              </a:rPr>
              <a:t>out.  Lets, </a:t>
            </a:r>
            <a:r>
              <a:rPr lang="en-IN" sz="1600" dirty="0">
                <a:solidFill>
                  <a:srgbClr val="404040"/>
                </a:solidFill>
              </a:rPr>
              <a:t>consider how this plays out. Here, we have 4 </a:t>
            </a:r>
            <a:r>
              <a:rPr lang="en-IN" sz="1600" dirty="0" err="1">
                <a:solidFill>
                  <a:srgbClr val="404040"/>
                </a:solidFill>
              </a:rPr>
              <a:t>timesteps</a:t>
            </a:r>
            <a:r>
              <a:rPr lang="en-IN" sz="1600" dirty="0">
                <a:solidFill>
                  <a:srgbClr val="404040"/>
                </a:solidFill>
              </a:rPr>
              <a:t> of a recurrent neural network pulling information from the </a:t>
            </a:r>
            <a:r>
              <a:rPr lang="en-IN" sz="1600" dirty="0">
                <a:solidFill>
                  <a:srgbClr val="FF0000"/>
                </a:solidFill>
              </a:rPr>
              <a:t>previous hidden layer.</a:t>
            </a:r>
          </a:p>
        </p:txBody>
      </p:sp>
      <p:sp>
        <p:nvSpPr>
          <p:cNvPr id="5" name="Rectangle 4"/>
          <p:cNvSpPr/>
          <p:nvPr/>
        </p:nvSpPr>
        <p:spPr>
          <a:xfrm>
            <a:off x="766760" y="3853812"/>
            <a:ext cx="8029575" cy="523220"/>
          </a:xfrm>
          <a:prstGeom prst="rect">
            <a:avLst/>
          </a:prstGeom>
        </p:spPr>
        <p:txBody>
          <a:bodyPr wrap="square">
            <a:spAutoFit/>
          </a:bodyPr>
          <a:lstStyle/>
          <a:p>
            <a:r>
              <a:rPr lang="en-IN" sz="1400" dirty="0">
                <a:solidFill>
                  <a:srgbClr val="404040"/>
                </a:solidFill>
                <a:latin typeface="Lora"/>
              </a:rPr>
              <a:t>And here, we have 4 </a:t>
            </a:r>
            <a:r>
              <a:rPr lang="en-IN" sz="1400" dirty="0" err="1">
                <a:solidFill>
                  <a:srgbClr val="404040"/>
                </a:solidFill>
                <a:latin typeface="Lora"/>
              </a:rPr>
              <a:t>timesteps</a:t>
            </a:r>
            <a:r>
              <a:rPr lang="en-IN" sz="1400" dirty="0">
                <a:solidFill>
                  <a:srgbClr val="404040"/>
                </a:solidFill>
                <a:latin typeface="Lora"/>
              </a:rPr>
              <a:t> of a recurrent neural network pulling information from the </a:t>
            </a:r>
            <a:r>
              <a:rPr lang="en-IN" sz="1400" dirty="0">
                <a:solidFill>
                  <a:srgbClr val="FF0000"/>
                </a:solidFill>
                <a:latin typeface="Lora"/>
              </a:rPr>
              <a:t>previous input layer</a:t>
            </a:r>
            <a:endParaRPr lang="en-IN" sz="1400" dirty="0">
              <a:solidFill>
                <a:srgbClr val="FF0000"/>
              </a:solidFill>
            </a:endParaRPr>
          </a:p>
        </p:txBody>
      </p:sp>
      <p:sp>
        <p:nvSpPr>
          <p:cNvPr id="6" name="Rectangle 2"/>
          <p:cNvSpPr>
            <a:spLocks noChangeArrowheads="1"/>
          </p:cNvSpPr>
          <p:nvPr/>
        </p:nvSpPr>
        <p:spPr bwMode="auto">
          <a:xfrm>
            <a:off x="1052512" y="4543163"/>
            <a:ext cx="6886575" cy="13914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1" fontAlgn="base" hangingPunct="1">
              <a:lnSpc>
                <a:spcPct val="120000"/>
              </a:lnSpc>
              <a:spcBef>
                <a:spcPct val="0"/>
              </a:spcBef>
              <a:spcAft>
                <a:spcPct val="0"/>
              </a:spcAft>
            </a:pPr>
            <a:r>
              <a:rPr lang="en-US" b="1" dirty="0">
                <a:solidFill>
                  <a:srgbClr val="404040"/>
                </a:solidFill>
                <a:latin typeface="Lora"/>
                <a:cs typeface="Arial" pitchFamily="34" charset="0"/>
              </a:rPr>
              <a:t>                </a:t>
            </a:r>
            <a:r>
              <a:rPr lang="en-US" b="1" dirty="0" smtClean="0">
                <a:solidFill>
                  <a:srgbClr val="404040"/>
                </a:solidFill>
                <a:latin typeface="Lora"/>
                <a:cs typeface="Arial" pitchFamily="34" charset="0"/>
              </a:rPr>
              <a:t>(</a:t>
            </a:r>
            <a:r>
              <a:rPr lang="en-US" b="1" dirty="0">
                <a:solidFill>
                  <a:srgbClr val="404040"/>
                </a:solidFill>
                <a:latin typeface="Lora"/>
                <a:cs typeface="Arial" pitchFamily="34" charset="0"/>
              </a:rPr>
              <a:t>input + </a:t>
            </a:r>
            <a:r>
              <a:rPr lang="en-US" b="1" dirty="0" err="1">
                <a:solidFill>
                  <a:srgbClr val="404040"/>
                </a:solidFill>
                <a:latin typeface="Lora"/>
                <a:cs typeface="Arial" pitchFamily="34" charset="0"/>
              </a:rPr>
              <a:t>empty_input</a:t>
            </a:r>
            <a:r>
              <a:rPr lang="en-US" b="1" dirty="0">
                <a:solidFill>
                  <a:srgbClr val="404040"/>
                </a:solidFill>
                <a:latin typeface="Lora"/>
                <a:cs typeface="Arial" pitchFamily="34" charset="0"/>
              </a:rPr>
              <a:t>) -&gt; hidden -&gt; output</a:t>
            </a:r>
          </a:p>
          <a:p>
            <a:pPr algn="ctr" eaLnBrk="0" fontAlgn="base" hangingPunct="0">
              <a:lnSpc>
                <a:spcPct val="120000"/>
              </a:lnSpc>
              <a:spcBef>
                <a:spcPct val="0"/>
              </a:spcBef>
              <a:spcAft>
                <a:spcPct val="0"/>
              </a:spcAft>
            </a:pPr>
            <a:r>
              <a:rPr lang="en-US" b="1" dirty="0">
                <a:solidFill>
                  <a:srgbClr val="404040"/>
                </a:solidFill>
                <a:latin typeface="Lora"/>
                <a:cs typeface="Arial" pitchFamily="34" charset="0"/>
              </a:rPr>
              <a:t>(input + </a:t>
            </a:r>
            <a:r>
              <a:rPr lang="en-US" b="1" dirty="0" err="1">
                <a:solidFill>
                  <a:srgbClr val="404040"/>
                </a:solidFill>
                <a:latin typeface="Lora"/>
                <a:cs typeface="Arial" pitchFamily="34" charset="0"/>
              </a:rPr>
              <a:t>prev_input</a:t>
            </a:r>
            <a:r>
              <a:rPr lang="en-US" b="1" dirty="0">
                <a:solidFill>
                  <a:srgbClr val="404040"/>
                </a:solidFill>
                <a:latin typeface="Lora"/>
                <a:cs typeface="Arial" pitchFamily="34" charset="0"/>
              </a:rPr>
              <a:t>) -&gt; hidden -&gt; output</a:t>
            </a:r>
          </a:p>
          <a:p>
            <a:pPr algn="ctr" eaLnBrk="0" fontAlgn="base" hangingPunct="0">
              <a:lnSpc>
                <a:spcPct val="120000"/>
              </a:lnSpc>
              <a:spcBef>
                <a:spcPct val="0"/>
              </a:spcBef>
              <a:spcAft>
                <a:spcPct val="0"/>
              </a:spcAft>
            </a:pPr>
            <a:r>
              <a:rPr lang="en-US" b="1" dirty="0">
                <a:solidFill>
                  <a:srgbClr val="404040"/>
                </a:solidFill>
                <a:latin typeface="Lora"/>
                <a:cs typeface="Arial" pitchFamily="34" charset="0"/>
              </a:rPr>
              <a:t>(input + </a:t>
            </a:r>
            <a:r>
              <a:rPr lang="en-US" b="1" dirty="0" err="1">
                <a:solidFill>
                  <a:srgbClr val="404040"/>
                </a:solidFill>
                <a:latin typeface="Lora"/>
                <a:cs typeface="Arial" pitchFamily="34" charset="0"/>
              </a:rPr>
              <a:t>prev_input</a:t>
            </a:r>
            <a:r>
              <a:rPr lang="en-US" b="1" dirty="0">
                <a:solidFill>
                  <a:srgbClr val="404040"/>
                </a:solidFill>
                <a:latin typeface="Lora"/>
                <a:cs typeface="Arial" pitchFamily="34" charset="0"/>
              </a:rPr>
              <a:t>) -&gt; hidden -&gt; output</a:t>
            </a:r>
          </a:p>
          <a:p>
            <a:pPr algn="ctr" eaLnBrk="0" fontAlgn="base" hangingPunct="0">
              <a:lnSpc>
                <a:spcPct val="120000"/>
              </a:lnSpc>
              <a:spcBef>
                <a:spcPct val="0"/>
              </a:spcBef>
              <a:spcAft>
                <a:spcPct val="0"/>
              </a:spcAft>
            </a:pPr>
            <a:r>
              <a:rPr lang="en-US" b="1" dirty="0">
                <a:solidFill>
                  <a:srgbClr val="404040"/>
                </a:solidFill>
                <a:latin typeface="Lora"/>
                <a:cs typeface="Arial" pitchFamily="34" charset="0"/>
              </a:rPr>
              <a:t>(input + </a:t>
            </a:r>
            <a:r>
              <a:rPr lang="en-US" b="1" dirty="0" err="1">
                <a:solidFill>
                  <a:srgbClr val="404040"/>
                </a:solidFill>
                <a:latin typeface="Lora"/>
                <a:cs typeface="Arial" pitchFamily="34" charset="0"/>
              </a:rPr>
              <a:t>prev_input</a:t>
            </a:r>
            <a:r>
              <a:rPr lang="en-US" b="1" dirty="0">
                <a:solidFill>
                  <a:srgbClr val="404040"/>
                </a:solidFill>
                <a:latin typeface="Lora"/>
                <a:cs typeface="Arial" pitchFamily="34" charset="0"/>
              </a:rPr>
              <a:t>) -&gt; hidden -&gt; output</a:t>
            </a:r>
          </a:p>
        </p:txBody>
      </p:sp>
    </p:spTree>
    <p:extLst>
      <p:ext uri="{BB962C8B-B14F-4D97-AF65-F5344CB8AC3E}">
        <p14:creationId xmlns:p14="http://schemas.microsoft.com/office/powerpoint/2010/main" val="1121457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Rectangle 1"/>
          <p:cNvSpPr>
            <a:spLocks noChangeArrowheads="1"/>
          </p:cNvSpPr>
          <p:nvPr/>
        </p:nvSpPr>
        <p:spPr bwMode="auto">
          <a:xfrm>
            <a:off x="1066800" y="1276351"/>
            <a:ext cx="6962775"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404040"/>
                </a:solidFill>
                <a:effectLst/>
                <a:cs typeface="Arial" pitchFamily="34" charset="0"/>
              </a:rPr>
              <a:t>Maybe, if we  color things a bit, it would become more clear.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404040"/>
                </a:solidFill>
                <a:effectLst/>
                <a:cs typeface="Arial" pitchFamily="34" charset="0"/>
              </a:rPr>
              <a:t>Again, 4 </a:t>
            </a:r>
            <a:r>
              <a:rPr kumimoji="0" lang="en-US" sz="1600" b="0" i="0" u="none" strike="noStrike" cap="none" normalizeH="0" baseline="0" dirty="0" err="1" smtClean="0">
                <a:ln>
                  <a:noFill/>
                </a:ln>
                <a:solidFill>
                  <a:srgbClr val="404040"/>
                </a:solidFill>
                <a:effectLst/>
                <a:cs typeface="Arial" pitchFamily="34" charset="0"/>
              </a:rPr>
              <a:t>timesteps</a:t>
            </a:r>
            <a:r>
              <a:rPr kumimoji="0" lang="en-US" sz="1600" b="0" i="0" u="none" strike="noStrike" cap="none" normalizeH="0" baseline="0" dirty="0" smtClean="0">
                <a:ln>
                  <a:noFill/>
                </a:ln>
                <a:solidFill>
                  <a:srgbClr val="404040"/>
                </a:solidFill>
                <a:effectLst/>
                <a:cs typeface="Arial" pitchFamily="34" charset="0"/>
              </a:rPr>
              <a:t> with </a:t>
            </a:r>
            <a:r>
              <a:rPr kumimoji="0" lang="en-US" sz="1600" b="1" i="0" u="none" strike="noStrike" cap="none" normalizeH="0" baseline="0" dirty="0" smtClean="0">
                <a:ln>
                  <a:noFill/>
                </a:ln>
                <a:solidFill>
                  <a:srgbClr val="404040"/>
                </a:solidFill>
                <a:effectLst/>
                <a:cs typeface="Arial" pitchFamily="34" charset="0"/>
              </a:rPr>
              <a:t>hidden layer recurrence</a:t>
            </a:r>
            <a:endParaRPr kumimoji="0" lang="en-US" sz="1600" b="0" i="0" u="none" strike="noStrike" cap="none" normalizeH="0" baseline="0" dirty="0" smtClean="0">
              <a:ln>
                <a:noFill/>
              </a:ln>
              <a:solidFill>
                <a:srgbClr val="404040"/>
              </a:solidFill>
              <a:effectLst/>
              <a:cs typeface="Arial" pitchFamily="34" charset="0"/>
            </a:endParaRPr>
          </a:p>
        </p:txBody>
      </p:sp>
      <p:sp>
        <p:nvSpPr>
          <p:cNvPr id="4" name="Rectangle 3"/>
          <p:cNvSpPr/>
          <p:nvPr/>
        </p:nvSpPr>
        <p:spPr>
          <a:xfrm>
            <a:off x="962026" y="2168173"/>
            <a:ext cx="6172200" cy="1421928"/>
          </a:xfrm>
          <a:prstGeom prst="rect">
            <a:avLst/>
          </a:prstGeom>
        </p:spPr>
        <p:txBody>
          <a:bodyPr wrap="square">
            <a:spAutoFit/>
          </a:bodyPr>
          <a:lstStyle/>
          <a:p>
            <a:pPr lvl="0" eaLnBrk="0" fontAlgn="base" hangingPunct="0">
              <a:lnSpc>
                <a:spcPct val="120000"/>
              </a:lnSpc>
              <a:spcBef>
                <a:spcPct val="0"/>
              </a:spcBef>
              <a:spcAft>
                <a:spcPct val="0"/>
              </a:spcAft>
            </a:pPr>
            <a:r>
              <a:rPr lang="en-US" b="1" dirty="0" smtClean="0">
                <a:solidFill>
                  <a:srgbClr val="404040"/>
                </a:solidFill>
                <a:cs typeface="Arial" pitchFamily="34" charset="0"/>
              </a:rPr>
              <a:t>        (</a:t>
            </a:r>
            <a:r>
              <a:rPr lang="en-US" b="1" dirty="0">
                <a:solidFill>
                  <a:srgbClr val="0000FF"/>
                </a:solidFill>
                <a:cs typeface="Arial" pitchFamily="34" charset="0"/>
              </a:rPr>
              <a:t>input</a:t>
            </a:r>
            <a:r>
              <a:rPr lang="en-US" b="1" dirty="0">
                <a:solidFill>
                  <a:srgbClr val="404040"/>
                </a:solidFill>
                <a:cs typeface="Arial" pitchFamily="34" charset="0"/>
              </a:rPr>
              <a:t> + </a:t>
            </a:r>
            <a:r>
              <a:rPr lang="en-US" b="1" dirty="0" err="1">
                <a:solidFill>
                  <a:srgbClr val="404040"/>
                </a:solidFill>
                <a:cs typeface="Arial" pitchFamily="34" charset="0"/>
              </a:rPr>
              <a:t>empty_hidden</a:t>
            </a:r>
            <a:r>
              <a:rPr lang="en-US" b="1" dirty="0">
                <a:solidFill>
                  <a:srgbClr val="404040"/>
                </a:solidFill>
                <a:cs typeface="Arial" pitchFamily="34" charset="0"/>
              </a:rPr>
              <a:t>) -&gt; </a:t>
            </a:r>
            <a:r>
              <a:rPr lang="en-US" b="1" dirty="0">
                <a:solidFill>
                  <a:srgbClr val="0000FF"/>
                </a:solidFill>
                <a:cs typeface="Arial" pitchFamily="34" charset="0"/>
              </a:rPr>
              <a:t>hidden</a:t>
            </a:r>
            <a:r>
              <a:rPr lang="en-US" b="1" dirty="0">
                <a:solidFill>
                  <a:srgbClr val="404040"/>
                </a:solidFill>
                <a:cs typeface="Arial" pitchFamily="34" charset="0"/>
              </a:rPr>
              <a:t> -&gt; output</a:t>
            </a:r>
            <a:endParaRPr lang="en-US" dirty="0">
              <a:solidFill>
                <a:srgbClr val="404040"/>
              </a:solidFill>
              <a:cs typeface="Arial" pitchFamily="34" charset="0"/>
            </a:endParaRPr>
          </a:p>
          <a:p>
            <a:pPr lvl="0" algn="ctr" eaLnBrk="0" fontAlgn="base" hangingPunct="0">
              <a:lnSpc>
                <a:spcPct val="120000"/>
              </a:lnSpc>
              <a:spcBef>
                <a:spcPct val="0"/>
              </a:spcBef>
              <a:spcAft>
                <a:spcPct val="0"/>
              </a:spcAft>
            </a:pPr>
            <a:r>
              <a:rPr lang="en-US" b="1" dirty="0">
                <a:solidFill>
                  <a:srgbClr val="404040"/>
                </a:solidFill>
                <a:cs typeface="Arial" pitchFamily="34" charset="0"/>
              </a:rPr>
              <a:t>(</a:t>
            </a:r>
            <a:r>
              <a:rPr lang="en-US" b="1" dirty="0">
                <a:solidFill>
                  <a:srgbClr val="FF0000"/>
                </a:solidFill>
                <a:cs typeface="Arial" pitchFamily="34" charset="0"/>
              </a:rPr>
              <a:t>input</a:t>
            </a:r>
            <a:r>
              <a:rPr lang="en-US" b="1" dirty="0">
                <a:solidFill>
                  <a:srgbClr val="404040"/>
                </a:solidFill>
                <a:cs typeface="Arial" pitchFamily="34" charset="0"/>
              </a:rPr>
              <a:t> + </a:t>
            </a:r>
            <a:r>
              <a:rPr lang="en-US" b="1" dirty="0" err="1">
                <a:solidFill>
                  <a:srgbClr val="404040"/>
                </a:solidFill>
                <a:cs typeface="Arial" pitchFamily="34" charset="0"/>
              </a:rPr>
              <a:t>prev_</a:t>
            </a:r>
            <a:r>
              <a:rPr lang="en-US" b="1" dirty="0" err="1">
                <a:solidFill>
                  <a:srgbClr val="0000FF"/>
                </a:solidFill>
                <a:cs typeface="Arial" pitchFamily="34" charset="0"/>
              </a:rPr>
              <a:t>hidden</a:t>
            </a:r>
            <a:r>
              <a:rPr lang="en-US" b="1" dirty="0">
                <a:solidFill>
                  <a:srgbClr val="404040"/>
                </a:solidFill>
                <a:cs typeface="Arial" pitchFamily="34" charset="0"/>
              </a:rPr>
              <a:t>) -&gt; </a:t>
            </a:r>
            <a:r>
              <a:rPr lang="en-US" b="1" dirty="0">
                <a:solidFill>
                  <a:srgbClr val="FF0000"/>
                </a:solidFill>
                <a:cs typeface="Arial" pitchFamily="34" charset="0"/>
              </a:rPr>
              <a:t>hid</a:t>
            </a:r>
            <a:r>
              <a:rPr lang="en-US" b="1" dirty="0">
                <a:solidFill>
                  <a:srgbClr val="0000FF"/>
                </a:solidFill>
                <a:cs typeface="Arial" pitchFamily="34" charset="0"/>
              </a:rPr>
              <a:t>den</a:t>
            </a:r>
            <a:r>
              <a:rPr lang="en-US" b="1" dirty="0">
                <a:solidFill>
                  <a:srgbClr val="404040"/>
                </a:solidFill>
                <a:cs typeface="Arial" pitchFamily="34" charset="0"/>
              </a:rPr>
              <a:t> -&gt; output</a:t>
            </a:r>
            <a:endParaRPr lang="en-US" dirty="0">
              <a:solidFill>
                <a:srgbClr val="404040"/>
              </a:solidFill>
              <a:cs typeface="Arial" pitchFamily="34" charset="0"/>
            </a:endParaRPr>
          </a:p>
          <a:p>
            <a:pPr lvl="0" algn="ctr" eaLnBrk="0" fontAlgn="base" hangingPunct="0">
              <a:lnSpc>
                <a:spcPct val="120000"/>
              </a:lnSpc>
              <a:spcBef>
                <a:spcPct val="0"/>
              </a:spcBef>
              <a:spcAft>
                <a:spcPct val="0"/>
              </a:spcAft>
            </a:pPr>
            <a:r>
              <a:rPr lang="en-US" b="1" dirty="0">
                <a:solidFill>
                  <a:srgbClr val="404040"/>
                </a:solidFill>
                <a:cs typeface="Arial" pitchFamily="34" charset="0"/>
              </a:rPr>
              <a:t>(</a:t>
            </a:r>
            <a:r>
              <a:rPr lang="en-US" b="1" dirty="0">
                <a:solidFill>
                  <a:srgbClr val="008000"/>
                </a:solidFill>
                <a:cs typeface="Arial" pitchFamily="34" charset="0"/>
              </a:rPr>
              <a:t>input</a:t>
            </a:r>
            <a:r>
              <a:rPr lang="en-US" b="1" dirty="0">
                <a:solidFill>
                  <a:srgbClr val="404040"/>
                </a:solidFill>
                <a:cs typeface="Arial" pitchFamily="34" charset="0"/>
              </a:rPr>
              <a:t> + </a:t>
            </a:r>
            <a:r>
              <a:rPr lang="en-US" b="1" dirty="0" err="1">
                <a:solidFill>
                  <a:srgbClr val="404040"/>
                </a:solidFill>
                <a:cs typeface="Arial" pitchFamily="34" charset="0"/>
              </a:rPr>
              <a:t>prev_</a:t>
            </a:r>
            <a:r>
              <a:rPr lang="en-US" b="1" dirty="0" err="1">
                <a:solidFill>
                  <a:srgbClr val="FF0000"/>
                </a:solidFill>
                <a:cs typeface="Arial" pitchFamily="34" charset="0"/>
              </a:rPr>
              <a:t>hid</a:t>
            </a:r>
            <a:r>
              <a:rPr lang="en-US" b="1" dirty="0" err="1">
                <a:solidFill>
                  <a:srgbClr val="0000FF"/>
                </a:solidFill>
                <a:cs typeface="Arial" pitchFamily="34" charset="0"/>
              </a:rPr>
              <a:t>den</a:t>
            </a:r>
            <a:r>
              <a:rPr lang="en-US" b="1" dirty="0">
                <a:solidFill>
                  <a:srgbClr val="404040"/>
                </a:solidFill>
                <a:cs typeface="Arial" pitchFamily="34" charset="0"/>
              </a:rPr>
              <a:t>) -&gt; </a:t>
            </a:r>
            <a:r>
              <a:rPr lang="en-US" b="1" dirty="0">
                <a:solidFill>
                  <a:srgbClr val="008000"/>
                </a:solidFill>
                <a:cs typeface="Arial" pitchFamily="34" charset="0"/>
              </a:rPr>
              <a:t>hi</a:t>
            </a:r>
            <a:r>
              <a:rPr lang="en-US" b="1" dirty="0">
                <a:solidFill>
                  <a:srgbClr val="FF0000"/>
                </a:solidFill>
                <a:cs typeface="Arial" pitchFamily="34" charset="0"/>
              </a:rPr>
              <a:t>dd</a:t>
            </a:r>
            <a:r>
              <a:rPr lang="en-US" b="1" dirty="0">
                <a:solidFill>
                  <a:srgbClr val="0000FF"/>
                </a:solidFill>
                <a:cs typeface="Arial" pitchFamily="34" charset="0"/>
              </a:rPr>
              <a:t>en</a:t>
            </a:r>
            <a:r>
              <a:rPr lang="en-US" b="1" dirty="0">
                <a:solidFill>
                  <a:srgbClr val="404040"/>
                </a:solidFill>
                <a:cs typeface="Arial" pitchFamily="34" charset="0"/>
              </a:rPr>
              <a:t> -&gt; output</a:t>
            </a:r>
            <a:endParaRPr lang="en-US" dirty="0">
              <a:solidFill>
                <a:srgbClr val="404040"/>
              </a:solidFill>
              <a:cs typeface="Arial" pitchFamily="34" charset="0"/>
            </a:endParaRPr>
          </a:p>
          <a:p>
            <a:pPr lvl="0" algn="ctr" eaLnBrk="0" fontAlgn="base" hangingPunct="0">
              <a:lnSpc>
                <a:spcPct val="120000"/>
              </a:lnSpc>
              <a:spcBef>
                <a:spcPct val="0"/>
              </a:spcBef>
              <a:spcAft>
                <a:spcPct val="0"/>
              </a:spcAft>
            </a:pPr>
            <a:r>
              <a:rPr lang="en-US" b="1" dirty="0">
                <a:solidFill>
                  <a:srgbClr val="404040"/>
                </a:solidFill>
                <a:cs typeface="Arial" pitchFamily="34" charset="0"/>
              </a:rPr>
              <a:t>(</a:t>
            </a:r>
            <a:r>
              <a:rPr lang="en-US" b="1" dirty="0">
                <a:solidFill>
                  <a:srgbClr val="800080"/>
                </a:solidFill>
                <a:cs typeface="Arial" pitchFamily="34" charset="0"/>
              </a:rPr>
              <a:t>input</a:t>
            </a:r>
            <a:r>
              <a:rPr lang="en-US" b="1" dirty="0">
                <a:solidFill>
                  <a:srgbClr val="404040"/>
                </a:solidFill>
                <a:cs typeface="Arial" pitchFamily="34" charset="0"/>
              </a:rPr>
              <a:t> + </a:t>
            </a:r>
            <a:r>
              <a:rPr lang="en-US" b="1" dirty="0" err="1">
                <a:solidFill>
                  <a:srgbClr val="404040"/>
                </a:solidFill>
                <a:cs typeface="Arial" pitchFamily="34" charset="0"/>
              </a:rPr>
              <a:t>prev_</a:t>
            </a:r>
            <a:r>
              <a:rPr lang="en-US" b="1" dirty="0" err="1">
                <a:solidFill>
                  <a:srgbClr val="008000"/>
                </a:solidFill>
                <a:cs typeface="Arial" pitchFamily="34" charset="0"/>
              </a:rPr>
              <a:t>hi</a:t>
            </a:r>
            <a:r>
              <a:rPr lang="en-US" b="1" dirty="0" err="1">
                <a:solidFill>
                  <a:srgbClr val="FF0000"/>
                </a:solidFill>
                <a:cs typeface="Arial" pitchFamily="34" charset="0"/>
              </a:rPr>
              <a:t>dd</a:t>
            </a:r>
            <a:r>
              <a:rPr lang="en-US" b="1" dirty="0" err="1">
                <a:solidFill>
                  <a:srgbClr val="0000FF"/>
                </a:solidFill>
                <a:cs typeface="Arial" pitchFamily="34" charset="0"/>
              </a:rPr>
              <a:t>en</a:t>
            </a:r>
            <a:r>
              <a:rPr lang="en-US" b="1" dirty="0">
                <a:solidFill>
                  <a:srgbClr val="404040"/>
                </a:solidFill>
                <a:cs typeface="Arial" pitchFamily="34" charset="0"/>
              </a:rPr>
              <a:t> ) -&gt; </a:t>
            </a:r>
            <a:r>
              <a:rPr lang="en-US" b="1" dirty="0">
                <a:solidFill>
                  <a:srgbClr val="800080"/>
                </a:solidFill>
                <a:cs typeface="Arial" pitchFamily="34" charset="0"/>
              </a:rPr>
              <a:t>hi</a:t>
            </a:r>
            <a:r>
              <a:rPr lang="en-US" b="1" dirty="0">
                <a:solidFill>
                  <a:srgbClr val="FF0000"/>
                </a:solidFill>
                <a:cs typeface="Arial" pitchFamily="34" charset="0"/>
              </a:rPr>
              <a:t>d</a:t>
            </a:r>
            <a:r>
              <a:rPr lang="en-US" b="1" dirty="0">
                <a:solidFill>
                  <a:srgbClr val="008000"/>
                </a:solidFill>
                <a:cs typeface="Arial" pitchFamily="34" charset="0"/>
              </a:rPr>
              <a:t>de</a:t>
            </a:r>
            <a:r>
              <a:rPr lang="en-US" b="1" dirty="0">
                <a:solidFill>
                  <a:srgbClr val="0000FF"/>
                </a:solidFill>
                <a:cs typeface="Arial" pitchFamily="34" charset="0"/>
              </a:rPr>
              <a:t>n</a:t>
            </a:r>
            <a:r>
              <a:rPr lang="en-US" b="1" dirty="0">
                <a:solidFill>
                  <a:srgbClr val="404040"/>
                </a:solidFill>
                <a:cs typeface="Arial" pitchFamily="34" charset="0"/>
              </a:rPr>
              <a:t> -&gt; </a:t>
            </a:r>
            <a:r>
              <a:rPr lang="en-US" b="1" dirty="0" smtClean="0">
                <a:solidFill>
                  <a:srgbClr val="404040"/>
                </a:solidFill>
                <a:cs typeface="Arial" pitchFamily="34" charset="0"/>
              </a:rPr>
              <a:t>output</a:t>
            </a:r>
            <a:endParaRPr lang="en-US" b="1" dirty="0">
              <a:solidFill>
                <a:srgbClr val="404040"/>
              </a:solidFill>
              <a:cs typeface="Arial" pitchFamily="34" charset="0"/>
            </a:endParaRPr>
          </a:p>
        </p:txBody>
      </p:sp>
      <p:sp>
        <p:nvSpPr>
          <p:cNvPr id="5" name="Rectangle 4"/>
          <p:cNvSpPr/>
          <p:nvPr/>
        </p:nvSpPr>
        <p:spPr>
          <a:xfrm>
            <a:off x="1443038" y="3772897"/>
            <a:ext cx="5210175" cy="338554"/>
          </a:xfrm>
          <a:prstGeom prst="rect">
            <a:avLst/>
          </a:prstGeom>
        </p:spPr>
        <p:txBody>
          <a:bodyPr wrap="square">
            <a:spAutoFit/>
          </a:bodyPr>
          <a:lstStyle/>
          <a:p>
            <a:pPr lvl="0" eaLnBrk="0" fontAlgn="base" hangingPunct="0">
              <a:spcBef>
                <a:spcPct val="0"/>
              </a:spcBef>
              <a:spcAft>
                <a:spcPct val="0"/>
              </a:spcAft>
            </a:pPr>
            <a:r>
              <a:rPr lang="en-US" sz="1600" dirty="0">
                <a:solidFill>
                  <a:srgbClr val="404040"/>
                </a:solidFill>
                <a:cs typeface="Arial" pitchFamily="34" charset="0"/>
              </a:rPr>
              <a:t>.... and 4 </a:t>
            </a:r>
            <a:r>
              <a:rPr lang="en-US" sz="1600" dirty="0" err="1">
                <a:solidFill>
                  <a:srgbClr val="404040"/>
                </a:solidFill>
                <a:cs typeface="Arial" pitchFamily="34" charset="0"/>
              </a:rPr>
              <a:t>timesteps</a:t>
            </a:r>
            <a:r>
              <a:rPr lang="en-US" sz="1600" dirty="0">
                <a:solidFill>
                  <a:srgbClr val="404040"/>
                </a:solidFill>
                <a:cs typeface="Arial" pitchFamily="34" charset="0"/>
              </a:rPr>
              <a:t> with </a:t>
            </a:r>
            <a:r>
              <a:rPr lang="en-US" sz="1600" b="1" dirty="0">
                <a:solidFill>
                  <a:srgbClr val="404040"/>
                </a:solidFill>
                <a:cs typeface="Arial" pitchFamily="34" charset="0"/>
              </a:rPr>
              <a:t>input layer recurrence</a:t>
            </a:r>
            <a:r>
              <a:rPr lang="en-US" sz="1600" dirty="0" smtClean="0">
                <a:solidFill>
                  <a:srgbClr val="404040"/>
                </a:solidFill>
                <a:cs typeface="Arial" pitchFamily="34" charset="0"/>
              </a:rPr>
              <a:t>....</a:t>
            </a:r>
            <a:endParaRPr lang="en-US" sz="1600" dirty="0">
              <a:solidFill>
                <a:srgbClr val="404040"/>
              </a:solidFill>
              <a:cs typeface="Arial" pitchFamily="34" charset="0"/>
            </a:endParaRPr>
          </a:p>
        </p:txBody>
      </p:sp>
      <p:sp>
        <p:nvSpPr>
          <p:cNvPr id="6" name="Rectangle 5"/>
          <p:cNvSpPr/>
          <p:nvPr/>
        </p:nvSpPr>
        <p:spPr>
          <a:xfrm>
            <a:off x="1262064" y="4500056"/>
            <a:ext cx="5872162" cy="1421928"/>
          </a:xfrm>
          <a:prstGeom prst="rect">
            <a:avLst/>
          </a:prstGeom>
        </p:spPr>
        <p:txBody>
          <a:bodyPr wrap="square">
            <a:spAutoFit/>
          </a:bodyPr>
          <a:lstStyle/>
          <a:p>
            <a:pPr lvl="0" eaLnBrk="0" fontAlgn="base" hangingPunct="0">
              <a:lnSpc>
                <a:spcPct val="120000"/>
              </a:lnSpc>
              <a:spcBef>
                <a:spcPct val="0"/>
              </a:spcBef>
              <a:spcAft>
                <a:spcPct val="0"/>
              </a:spcAft>
            </a:pPr>
            <a:r>
              <a:rPr lang="en-US" b="1" dirty="0" smtClean="0">
                <a:solidFill>
                  <a:srgbClr val="404040"/>
                </a:solidFill>
                <a:cs typeface="Arial" pitchFamily="34" charset="0"/>
              </a:rPr>
              <a:t>        (</a:t>
            </a:r>
            <a:r>
              <a:rPr lang="en-US" b="1" dirty="0">
                <a:solidFill>
                  <a:srgbClr val="0000FF"/>
                </a:solidFill>
                <a:cs typeface="Arial" pitchFamily="34" charset="0"/>
              </a:rPr>
              <a:t>input</a:t>
            </a:r>
            <a:r>
              <a:rPr lang="en-US" b="1" dirty="0">
                <a:solidFill>
                  <a:srgbClr val="404040"/>
                </a:solidFill>
                <a:cs typeface="Arial" pitchFamily="34" charset="0"/>
              </a:rPr>
              <a:t> + </a:t>
            </a:r>
            <a:r>
              <a:rPr lang="en-US" b="1" dirty="0" err="1">
                <a:solidFill>
                  <a:srgbClr val="404040"/>
                </a:solidFill>
                <a:cs typeface="Arial" pitchFamily="34" charset="0"/>
              </a:rPr>
              <a:t>empty_input</a:t>
            </a:r>
            <a:r>
              <a:rPr lang="en-US" b="1" dirty="0">
                <a:solidFill>
                  <a:srgbClr val="404040"/>
                </a:solidFill>
                <a:cs typeface="Arial" pitchFamily="34" charset="0"/>
              </a:rPr>
              <a:t>) -&gt; </a:t>
            </a:r>
            <a:r>
              <a:rPr lang="en-US" b="1" dirty="0">
                <a:solidFill>
                  <a:srgbClr val="0000FF"/>
                </a:solidFill>
                <a:cs typeface="Arial" pitchFamily="34" charset="0"/>
              </a:rPr>
              <a:t>hidden</a:t>
            </a:r>
            <a:r>
              <a:rPr lang="en-US" b="1" dirty="0">
                <a:solidFill>
                  <a:srgbClr val="404040"/>
                </a:solidFill>
                <a:cs typeface="Arial" pitchFamily="34" charset="0"/>
              </a:rPr>
              <a:t> -&gt; output</a:t>
            </a:r>
            <a:endParaRPr lang="en-US" dirty="0">
              <a:solidFill>
                <a:srgbClr val="404040"/>
              </a:solidFill>
              <a:cs typeface="Arial" pitchFamily="34" charset="0"/>
            </a:endParaRPr>
          </a:p>
          <a:p>
            <a:pPr lvl="0" algn="ctr" eaLnBrk="0" fontAlgn="base" hangingPunct="0">
              <a:lnSpc>
                <a:spcPct val="120000"/>
              </a:lnSpc>
              <a:spcBef>
                <a:spcPct val="0"/>
              </a:spcBef>
              <a:spcAft>
                <a:spcPct val="0"/>
              </a:spcAft>
            </a:pPr>
            <a:r>
              <a:rPr lang="en-US" b="1" dirty="0">
                <a:solidFill>
                  <a:srgbClr val="404040"/>
                </a:solidFill>
                <a:cs typeface="Arial" pitchFamily="34" charset="0"/>
              </a:rPr>
              <a:t>(</a:t>
            </a:r>
            <a:r>
              <a:rPr lang="en-US" b="1" dirty="0">
                <a:solidFill>
                  <a:srgbClr val="FF0000"/>
                </a:solidFill>
                <a:cs typeface="Arial" pitchFamily="34" charset="0"/>
              </a:rPr>
              <a:t>input</a:t>
            </a:r>
            <a:r>
              <a:rPr lang="en-US" b="1" dirty="0">
                <a:solidFill>
                  <a:srgbClr val="404040"/>
                </a:solidFill>
                <a:cs typeface="Arial" pitchFamily="34" charset="0"/>
              </a:rPr>
              <a:t> + </a:t>
            </a:r>
            <a:r>
              <a:rPr lang="en-US" b="1" dirty="0" err="1">
                <a:solidFill>
                  <a:srgbClr val="404040"/>
                </a:solidFill>
                <a:cs typeface="Arial" pitchFamily="34" charset="0"/>
              </a:rPr>
              <a:t>prev_</a:t>
            </a:r>
            <a:r>
              <a:rPr lang="en-US" b="1" dirty="0" err="1">
                <a:solidFill>
                  <a:srgbClr val="0000FF"/>
                </a:solidFill>
                <a:cs typeface="Arial" pitchFamily="34" charset="0"/>
              </a:rPr>
              <a:t>input</a:t>
            </a:r>
            <a:r>
              <a:rPr lang="en-US" b="1" dirty="0">
                <a:solidFill>
                  <a:srgbClr val="404040"/>
                </a:solidFill>
                <a:cs typeface="Arial" pitchFamily="34" charset="0"/>
              </a:rPr>
              <a:t>) -&gt; </a:t>
            </a:r>
            <a:r>
              <a:rPr lang="en-US" b="1" dirty="0">
                <a:solidFill>
                  <a:srgbClr val="FF0000"/>
                </a:solidFill>
                <a:cs typeface="Arial" pitchFamily="34" charset="0"/>
              </a:rPr>
              <a:t>hid</a:t>
            </a:r>
            <a:r>
              <a:rPr lang="en-US" b="1" dirty="0">
                <a:solidFill>
                  <a:srgbClr val="0000FF"/>
                </a:solidFill>
                <a:cs typeface="Arial" pitchFamily="34" charset="0"/>
              </a:rPr>
              <a:t>den</a:t>
            </a:r>
            <a:r>
              <a:rPr lang="en-US" b="1" dirty="0">
                <a:solidFill>
                  <a:srgbClr val="404040"/>
                </a:solidFill>
                <a:cs typeface="Arial" pitchFamily="34" charset="0"/>
              </a:rPr>
              <a:t> -&gt; output</a:t>
            </a:r>
            <a:endParaRPr lang="en-US" dirty="0">
              <a:solidFill>
                <a:srgbClr val="404040"/>
              </a:solidFill>
              <a:cs typeface="Arial" pitchFamily="34" charset="0"/>
            </a:endParaRPr>
          </a:p>
          <a:p>
            <a:pPr lvl="0" algn="ctr" eaLnBrk="0" fontAlgn="base" hangingPunct="0">
              <a:lnSpc>
                <a:spcPct val="120000"/>
              </a:lnSpc>
              <a:spcBef>
                <a:spcPct val="0"/>
              </a:spcBef>
              <a:spcAft>
                <a:spcPct val="0"/>
              </a:spcAft>
            </a:pPr>
            <a:r>
              <a:rPr lang="en-US" b="1" dirty="0">
                <a:solidFill>
                  <a:srgbClr val="404040"/>
                </a:solidFill>
                <a:cs typeface="Arial" pitchFamily="34" charset="0"/>
              </a:rPr>
              <a:t>(</a:t>
            </a:r>
            <a:r>
              <a:rPr lang="en-US" b="1" dirty="0">
                <a:solidFill>
                  <a:srgbClr val="008000"/>
                </a:solidFill>
                <a:cs typeface="Arial" pitchFamily="34" charset="0"/>
              </a:rPr>
              <a:t>input</a:t>
            </a:r>
            <a:r>
              <a:rPr lang="en-US" b="1" dirty="0">
                <a:solidFill>
                  <a:srgbClr val="404040"/>
                </a:solidFill>
                <a:cs typeface="Arial" pitchFamily="34" charset="0"/>
              </a:rPr>
              <a:t> + </a:t>
            </a:r>
            <a:r>
              <a:rPr lang="en-US" b="1" dirty="0" err="1">
                <a:solidFill>
                  <a:srgbClr val="404040"/>
                </a:solidFill>
                <a:cs typeface="Arial" pitchFamily="34" charset="0"/>
              </a:rPr>
              <a:t>prev_</a:t>
            </a:r>
            <a:r>
              <a:rPr lang="en-US" b="1" dirty="0" err="1">
                <a:solidFill>
                  <a:srgbClr val="FF0000"/>
                </a:solidFill>
                <a:cs typeface="Arial" pitchFamily="34" charset="0"/>
              </a:rPr>
              <a:t>input</a:t>
            </a:r>
            <a:r>
              <a:rPr lang="en-US" b="1" dirty="0">
                <a:solidFill>
                  <a:srgbClr val="404040"/>
                </a:solidFill>
                <a:cs typeface="Arial" pitchFamily="34" charset="0"/>
              </a:rPr>
              <a:t>) -&gt; </a:t>
            </a:r>
            <a:r>
              <a:rPr lang="en-US" b="1" dirty="0">
                <a:solidFill>
                  <a:srgbClr val="008000"/>
                </a:solidFill>
                <a:cs typeface="Arial" pitchFamily="34" charset="0"/>
              </a:rPr>
              <a:t>hid</a:t>
            </a:r>
            <a:r>
              <a:rPr lang="en-US" b="1" dirty="0">
                <a:solidFill>
                  <a:srgbClr val="FF0000"/>
                </a:solidFill>
                <a:cs typeface="Arial" pitchFamily="34" charset="0"/>
              </a:rPr>
              <a:t>den</a:t>
            </a:r>
            <a:r>
              <a:rPr lang="en-US" b="1" dirty="0">
                <a:solidFill>
                  <a:srgbClr val="404040"/>
                </a:solidFill>
                <a:cs typeface="Arial" pitchFamily="34" charset="0"/>
              </a:rPr>
              <a:t> -&gt; output</a:t>
            </a:r>
            <a:endParaRPr lang="en-US" dirty="0">
              <a:solidFill>
                <a:srgbClr val="404040"/>
              </a:solidFill>
              <a:cs typeface="Arial" pitchFamily="34" charset="0"/>
            </a:endParaRPr>
          </a:p>
          <a:p>
            <a:pPr lvl="0" algn="ctr" eaLnBrk="0" fontAlgn="base" hangingPunct="0">
              <a:lnSpc>
                <a:spcPct val="120000"/>
              </a:lnSpc>
              <a:spcBef>
                <a:spcPct val="0"/>
              </a:spcBef>
              <a:spcAft>
                <a:spcPct val="0"/>
              </a:spcAft>
            </a:pPr>
            <a:r>
              <a:rPr lang="en-US" b="1" dirty="0">
                <a:solidFill>
                  <a:srgbClr val="404040"/>
                </a:solidFill>
                <a:cs typeface="Arial" pitchFamily="34" charset="0"/>
              </a:rPr>
              <a:t>(</a:t>
            </a:r>
            <a:r>
              <a:rPr lang="en-US" b="1" dirty="0">
                <a:solidFill>
                  <a:srgbClr val="800080"/>
                </a:solidFill>
                <a:cs typeface="Arial" pitchFamily="34" charset="0"/>
              </a:rPr>
              <a:t>input</a:t>
            </a:r>
            <a:r>
              <a:rPr lang="en-US" b="1" dirty="0">
                <a:solidFill>
                  <a:srgbClr val="404040"/>
                </a:solidFill>
                <a:cs typeface="Arial" pitchFamily="34" charset="0"/>
              </a:rPr>
              <a:t> + </a:t>
            </a:r>
            <a:r>
              <a:rPr lang="en-US" b="1" dirty="0" err="1">
                <a:solidFill>
                  <a:srgbClr val="404040"/>
                </a:solidFill>
                <a:cs typeface="Arial" pitchFamily="34" charset="0"/>
              </a:rPr>
              <a:t>prev_</a:t>
            </a:r>
            <a:r>
              <a:rPr lang="en-US" b="1" dirty="0" err="1">
                <a:solidFill>
                  <a:srgbClr val="008000"/>
                </a:solidFill>
                <a:cs typeface="Arial" pitchFamily="34" charset="0"/>
              </a:rPr>
              <a:t>input</a:t>
            </a:r>
            <a:r>
              <a:rPr lang="en-US" b="1" dirty="0">
                <a:solidFill>
                  <a:srgbClr val="404040"/>
                </a:solidFill>
                <a:cs typeface="Arial" pitchFamily="34" charset="0"/>
              </a:rPr>
              <a:t>) -&gt; </a:t>
            </a:r>
            <a:r>
              <a:rPr lang="en-US" b="1" dirty="0">
                <a:solidFill>
                  <a:srgbClr val="800080"/>
                </a:solidFill>
                <a:cs typeface="Arial" pitchFamily="34" charset="0"/>
              </a:rPr>
              <a:t>hid</a:t>
            </a:r>
            <a:r>
              <a:rPr lang="en-US" b="1" dirty="0">
                <a:solidFill>
                  <a:srgbClr val="008000"/>
                </a:solidFill>
                <a:cs typeface="Arial" pitchFamily="34" charset="0"/>
              </a:rPr>
              <a:t>den</a:t>
            </a:r>
            <a:r>
              <a:rPr lang="en-US" b="1" dirty="0">
                <a:solidFill>
                  <a:srgbClr val="404040"/>
                </a:solidFill>
                <a:cs typeface="Arial" pitchFamily="34" charset="0"/>
              </a:rPr>
              <a:t> -&gt; output</a:t>
            </a:r>
            <a:endParaRPr lang="en-US" dirty="0">
              <a:solidFill>
                <a:srgbClr val="404040"/>
              </a:solidFill>
              <a:cs typeface="Arial" pitchFamily="34" charset="0"/>
            </a:endParaRPr>
          </a:p>
        </p:txBody>
      </p:sp>
    </p:spTree>
    <p:extLst>
      <p:ext uri="{BB962C8B-B14F-4D97-AF65-F5344CB8AC3E}">
        <p14:creationId xmlns:p14="http://schemas.microsoft.com/office/powerpoint/2010/main" val="9715971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275" y="297491"/>
            <a:ext cx="8229600" cy="464509"/>
          </a:xfrm>
        </p:spPr>
        <p:txBody>
          <a:bodyPr/>
          <a:lstStyle/>
          <a:p>
            <a:r>
              <a:rPr lang="en-US" sz="2400" dirty="0" smtClean="0"/>
              <a:t>RNN</a:t>
            </a:r>
            <a:endParaRPr lang="en-US" sz="2400" dirty="0"/>
          </a:p>
        </p:txBody>
      </p:sp>
      <p:sp>
        <p:nvSpPr>
          <p:cNvPr id="3" name="Rectangle 2"/>
          <p:cNvSpPr/>
          <p:nvPr/>
        </p:nvSpPr>
        <p:spPr>
          <a:xfrm>
            <a:off x="790575" y="1560195"/>
            <a:ext cx="7734300" cy="2062103"/>
          </a:xfrm>
          <a:prstGeom prst="rect">
            <a:avLst/>
          </a:prstGeom>
        </p:spPr>
        <p:txBody>
          <a:bodyPr wrap="square">
            <a:spAutoFit/>
          </a:bodyPr>
          <a:lstStyle/>
          <a:p>
            <a:pPr algn="just"/>
            <a:r>
              <a:rPr lang="en-US" sz="1600" dirty="0" smtClean="0">
                <a:solidFill>
                  <a:srgbClr val="404040"/>
                </a:solidFill>
                <a:latin typeface="Times New Roman" panose="02020603050405020304" pitchFamily="18" charset="0"/>
                <a:ea typeface="Tahoma" panose="020B0604030504040204" pitchFamily="34" charset="0"/>
                <a:cs typeface="Times New Roman" panose="02020603050405020304" pitchFamily="18" charset="0"/>
              </a:rPr>
              <a:t>The idea behind RNNs is to make use of sequential information. </a:t>
            </a:r>
          </a:p>
          <a:p>
            <a:pPr algn="just"/>
            <a:endParaRPr lang="en-US" sz="1600" dirty="0">
              <a:solidFill>
                <a:srgbClr val="404040"/>
              </a:solidFill>
              <a:latin typeface="Times New Roman" panose="02020603050405020304" pitchFamily="18" charset="0"/>
              <a:ea typeface="Tahoma" panose="020B0604030504040204" pitchFamily="34" charset="0"/>
              <a:cs typeface="Times New Roman" panose="02020603050405020304" pitchFamily="18" charset="0"/>
            </a:endParaRPr>
          </a:p>
          <a:p>
            <a:pPr algn="just"/>
            <a:r>
              <a:rPr lang="en-US" sz="1600" dirty="0" smtClean="0">
                <a:solidFill>
                  <a:srgbClr val="404040"/>
                </a:solidFill>
                <a:latin typeface="Times New Roman" panose="02020603050405020304" pitchFamily="18" charset="0"/>
                <a:ea typeface="Tahoma" panose="020B0604030504040204" pitchFamily="34" charset="0"/>
                <a:cs typeface="Times New Roman" panose="02020603050405020304" pitchFamily="18" charset="0"/>
              </a:rPr>
              <a:t>In a traditional neural network we assume that all inputs (and outputs) are independent of each other. But for many tasks that’s a very bad idea. If you want to predict the next word in a sentence you better know which words came before it. </a:t>
            </a:r>
          </a:p>
          <a:p>
            <a:pPr algn="just"/>
            <a:endParaRPr lang="en-US" sz="1600" dirty="0">
              <a:solidFill>
                <a:srgbClr val="404040"/>
              </a:solidFill>
              <a:latin typeface="Times New Roman" panose="02020603050405020304" pitchFamily="18" charset="0"/>
              <a:ea typeface="Tahoma" panose="020B0604030504040204" pitchFamily="34" charset="0"/>
              <a:cs typeface="Times New Roman" panose="02020603050405020304" pitchFamily="18" charset="0"/>
            </a:endParaRPr>
          </a:p>
          <a:p>
            <a:pPr algn="just"/>
            <a:r>
              <a:rPr lang="en-US" sz="1600" dirty="0" smtClean="0">
                <a:solidFill>
                  <a:srgbClr val="404040"/>
                </a:solidFill>
                <a:latin typeface="Times New Roman" panose="02020603050405020304" pitchFamily="18" charset="0"/>
                <a:ea typeface="Tahoma" panose="020B0604030504040204" pitchFamily="34" charset="0"/>
                <a:cs typeface="Times New Roman" panose="02020603050405020304" pitchFamily="18" charset="0"/>
              </a:rPr>
              <a:t>RNNs are called </a:t>
            </a:r>
            <a:r>
              <a:rPr lang="en-US" sz="1600" i="1" dirty="0" smtClean="0">
                <a:solidFill>
                  <a:srgbClr val="404040"/>
                </a:solidFill>
                <a:latin typeface="Times New Roman" panose="02020603050405020304" pitchFamily="18" charset="0"/>
                <a:ea typeface="Tahoma" panose="020B0604030504040204" pitchFamily="34" charset="0"/>
                <a:cs typeface="Times New Roman" panose="02020603050405020304" pitchFamily="18" charset="0"/>
              </a:rPr>
              <a:t>recurrent</a:t>
            </a:r>
            <a:r>
              <a:rPr lang="en-US" sz="1600" dirty="0" smtClean="0">
                <a:solidFill>
                  <a:srgbClr val="404040"/>
                </a:solidFill>
                <a:latin typeface="Times New Roman" panose="02020603050405020304" pitchFamily="18" charset="0"/>
                <a:ea typeface="Tahoma" panose="020B0604030504040204" pitchFamily="34" charset="0"/>
                <a:cs typeface="Times New Roman" panose="02020603050405020304" pitchFamily="18" charset="0"/>
              </a:rPr>
              <a:t> because they perform the same task for every element of a sequence, with the output being depended on the previous computations. </a:t>
            </a: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Rectangle 4"/>
          <p:cNvSpPr/>
          <p:nvPr/>
        </p:nvSpPr>
        <p:spPr>
          <a:xfrm>
            <a:off x="723900" y="4029699"/>
            <a:ext cx="8058150" cy="830997"/>
          </a:xfrm>
          <a:prstGeom prst="rect">
            <a:avLst/>
          </a:prstGeom>
        </p:spPr>
        <p:txBody>
          <a:bodyPr wrap="square">
            <a:spAutoFit/>
          </a:bodyPr>
          <a:lstStyle/>
          <a:p>
            <a:pPr algn="just"/>
            <a:r>
              <a:rPr lang="en-US" sz="1600" dirty="0">
                <a:solidFill>
                  <a:srgbClr val="404040"/>
                </a:solidFill>
                <a:latin typeface="Times New Roman" panose="02020603050405020304" pitchFamily="18" charset="0"/>
                <a:ea typeface="Tahoma" panose="020B0604030504040204" pitchFamily="34" charset="0"/>
                <a:cs typeface="Times New Roman" panose="02020603050405020304" pitchFamily="18" charset="0"/>
              </a:rPr>
              <a:t>Another way to think about RNNs is that they have a “memory” which captures information about what has been calculated so far. In theory RNNs can make use of information in arbitrarily long sequences, but in practice they are limited to looking back only a few </a:t>
            </a:r>
            <a:r>
              <a:rPr lang="en-US" sz="1600" dirty="0" smtClean="0">
                <a:solidFill>
                  <a:srgbClr val="404040"/>
                </a:solidFill>
                <a:latin typeface="Times New Roman" panose="02020603050405020304" pitchFamily="18" charset="0"/>
                <a:ea typeface="Tahoma" panose="020B0604030504040204" pitchFamily="34" charset="0"/>
                <a:cs typeface="Times New Roman" panose="02020603050405020304" pitchFamily="18" charset="0"/>
              </a:rPr>
              <a:t>steps.</a:t>
            </a: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346346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3050" y="1281113"/>
            <a:ext cx="5004950" cy="1470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19075" y="2781301"/>
            <a:ext cx="8620125" cy="738664"/>
          </a:xfrm>
          <a:prstGeom prst="rect">
            <a:avLst/>
          </a:prstGeom>
        </p:spPr>
        <p:txBody>
          <a:bodyPr wrap="square">
            <a:spAutoFit/>
          </a:bodyPr>
          <a:lstStyle/>
          <a:p>
            <a:pPr algn="just"/>
            <a:r>
              <a:rPr lang="en-US" sz="1400" dirty="0">
                <a:solidFill>
                  <a:srgbClr val="404040"/>
                </a:solidFill>
                <a:latin typeface="Times New Roman" panose="02020603050405020304" pitchFamily="18" charset="0"/>
                <a:cs typeface="Times New Roman" panose="02020603050405020304" pitchFamily="18" charset="0"/>
              </a:rPr>
              <a:t>The above diagram shows a RNN being </a:t>
            </a:r>
            <a:r>
              <a:rPr lang="en-US" sz="1400" i="1" dirty="0">
                <a:solidFill>
                  <a:srgbClr val="404040"/>
                </a:solidFill>
                <a:latin typeface="Times New Roman" panose="02020603050405020304" pitchFamily="18" charset="0"/>
                <a:cs typeface="Times New Roman" panose="02020603050405020304" pitchFamily="18" charset="0"/>
              </a:rPr>
              <a:t>unrolled</a:t>
            </a:r>
            <a:r>
              <a:rPr lang="en-US" sz="1400" dirty="0">
                <a:solidFill>
                  <a:srgbClr val="404040"/>
                </a:solidFill>
                <a:latin typeface="Times New Roman" panose="02020603050405020304" pitchFamily="18" charset="0"/>
                <a:cs typeface="Times New Roman" panose="02020603050405020304" pitchFamily="18" charset="0"/>
              </a:rPr>
              <a:t> (or unfolded) into a full network. </a:t>
            </a:r>
            <a:r>
              <a:rPr lang="en-US" sz="1400" dirty="0" smtClean="0">
                <a:solidFill>
                  <a:srgbClr val="404040"/>
                </a:solidFill>
                <a:latin typeface="Times New Roman" panose="02020603050405020304" pitchFamily="18" charset="0"/>
                <a:cs typeface="Times New Roman" panose="02020603050405020304" pitchFamily="18" charset="0"/>
              </a:rPr>
              <a:t>If </a:t>
            </a:r>
            <a:r>
              <a:rPr lang="en-US" sz="1400" dirty="0">
                <a:solidFill>
                  <a:srgbClr val="404040"/>
                </a:solidFill>
                <a:latin typeface="Times New Roman" panose="02020603050405020304" pitchFamily="18" charset="0"/>
                <a:cs typeface="Times New Roman" panose="02020603050405020304" pitchFamily="18" charset="0"/>
              </a:rPr>
              <a:t>the sequence we care about is a sentence of 5 words, the network would be unrolled into a 5-layer neural network, one layer for each word. The formulas that govern the computation happening in a RNN are as follows:</a:t>
            </a:r>
            <a:endParaRPr lang="en-US" sz="1400" dirty="0">
              <a:latin typeface="Times New Roman" panose="02020603050405020304" pitchFamily="18" charset="0"/>
              <a:cs typeface="Times New Roman" panose="02020603050405020304" pitchFamily="18" charset="0"/>
            </a:endParaRPr>
          </a:p>
        </p:txBody>
      </p:sp>
      <p:pic>
        <p:nvPicPr>
          <p:cNvPr id="1434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3539014"/>
            <a:ext cx="7715250" cy="2804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25144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193" y="159215"/>
            <a:ext cx="8397632" cy="536110"/>
          </a:xfrm>
        </p:spPr>
        <p:txBody>
          <a:bodyPr/>
          <a:lstStyle/>
          <a:p>
            <a:pPr algn="just"/>
            <a:r>
              <a:rPr lang="en-US" sz="2400" dirty="0" smtClean="0"/>
              <a:t>RNN cont..</a:t>
            </a:r>
            <a:endParaRPr lang="en-US" sz="2400" dirty="0"/>
          </a:p>
        </p:txBody>
      </p:sp>
      <p:sp>
        <p:nvSpPr>
          <p:cNvPr id="3" name="Rectangle 1"/>
          <p:cNvSpPr>
            <a:spLocks noChangeArrowheads="1"/>
          </p:cNvSpPr>
          <p:nvPr/>
        </p:nvSpPr>
        <p:spPr bwMode="auto">
          <a:xfrm>
            <a:off x="779463" y="1207838"/>
            <a:ext cx="7877175" cy="49185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23805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404040"/>
                </a:solidFill>
                <a:effectLst/>
                <a:latin typeface="Source Sans Pro"/>
                <a:cs typeface="Arial" pitchFamily="34" charset="0"/>
              </a:rPr>
              <a:t>There are a few things to note here:</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cs typeface="Arial" pitchFamily="34" charset="0"/>
            </a:endParaRPr>
          </a:p>
          <a:p>
            <a:pPr marL="285750" lvl="0" indent="-285750" algn="just" eaLnBrk="0" hangingPunct="0">
              <a:buFont typeface="Arial" panose="020B0604020202020204" pitchFamily="34" charset="0"/>
              <a:buChar char="•"/>
            </a:pPr>
            <a:r>
              <a:rPr kumimoji="0" lang="en-US" altLang="en-US" sz="1600" b="0" i="0" u="none" strike="noStrike" cap="none" normalizeH="0" baseline="0" dirty="0" smtClean="0">
                <a:ln>
                  <a:noFill/>
                </a:ln>
                <a:solidFill>
                  <a:srgbClr val="404040"/>
                </a:solidFill>
                <a:effectLst/>
                <a:latin typeface="inherit"/>
                <a:cs typeface="Arial" pitchFamily="34" charset="0"/>
              </a:rPr>
              <a:t>You can think of the hidden state  </a:t>
            </a:r>
            <a:r>
              <a:rPr kumimoji="0" lang="en-US" altLang="en-US" sz="1600" b="0" i="0" u="none" strike="noStrike" cap="none" normalizeH="0" baseline="0" dirty="0" smtClean="0">
                <a:ln>
                  <a:noFill/>
                </a:ln>
                <a:solidFill>
                  <a:srgbClr val="FF0000"/>
                </a:solidFill>
                <a:effectLst/>
                <a:latin typeface="inherit"/>
                <a:cs typeface="Arial" pitchFamily="34" charset="0"/>
              </a:rPr>
              <a:t>S</a:t>
            </a:r>
            <a:r>
              <a:rPr kumimoji="0" lang="en-US" altLang="en-US" sz="1600" b="0" i="0" u="none" strike="noStrike" cap="none" normalizeH="0" baseline="-25000" dirty="0" smtClean="0">
                <a:ln>
                  <a:noFill/>
                </a:ln>
                <a:solidFill>
                  <a:srgbClr val="FF0000"/>
                </a:solidFill>
                <a:effectLst/>
                <a:latin typeface="inherit"/>
                <a:cs typeface="Arial" pitchFamily="34" charset="0"/>
              </a:rPr>
              <a:t>t </a:t>
            </a:r>
            <a:r>
              <a:rPr kumimoji="0" lang="en-US" altLang="en-US" sz="1600" b="0" i="0" u="none" strike="noStrike" cap="none" normalizeH="0" baseline="0" dirty="0" smtClean="0">
                <a:ln>
                  <a:noFill/>
                </a:ln>
                <a:solidFill>
                  <a:srgbClr val="404040"/>
                </a:solidFill>
                <a:effectLst/>
                <a:latin typeface="inherit"/>
                <a:cs typeface="Arial" pitchFamily="34" charset="0"/>
              </a:rPr>
              <a:t> as the memory of the network.  </a:t>
            </a:r>
            <a:r>
              <a:rPr lang="en-US" altLang="en-US" sz="1600" dirty="0">
                <a:solidFill>
                  <a:srgbClr val="FF0000"/>
                </a:solidFill>
                <a:latin typeface="inherit"/>
              </a:rPr>
              <a:t>S</a:t>
            </a:r>
            <a:r>
              <a:rPr lang="en-US" altLang="en-US" sz="1600" baseline="-25000" dirty="0">
                <a:solidFill>
                  <a:srgbClr val="FF0000"/>
                </a:solidFill>
                <a:latin typeface="inherit"/>
              </a:rPr>
              <a:t>t </a:t>
            </a:r>
            <a:r>
              <a:rPr kumimoji="0" lang="en-US" altLang="en-US" sz="1600" b="0" i="0" u="none" strike="noStrike" cap="none" normalizeH="0" baseline="0" dirty="0" smtClean="0">
                <a:ln>
                  <a:noFill/>
                </a:ln>
                <a:solidFill>
                  <a:srgbClr val="404040"/>
                </a:solidFill>
                <a:effectLst/>
                <a:latin typeface="inherit"/>
                <a:cs typeface="Arial" pitchFamily="34" charset="0"/>
              </a:rPr>
              <a:t>captures information about what happened in all the previous time steps. The output at step  </a:t>
            </a:r>
            <a:r>
              <a:rPr lang="en-US" altLang="en-US" sz="1600" dirty="0" err="1">
                <a:solidFill>
                  <a:srgbClr val="FF0000"/>
                </a:solidFill>
                <a:latin typeface="inherit"/>
              </a:rPr>
              <a:t>O</a:t>
            </a:r>
            <a:r>
              <a:rPr lang="en-US" altLang="en-US" sz="1600" baseline="-25000" dirty="0" err="1">
                <a:solidFill>
                  <a:srgbClr val="FF0000"/>
                </a:solidFill>
                <a:latin typeface="inherit"/>
              </a:rPr>
              <a:t>t</a:t>
            </a:r>
            <a:r>
              <a:rPr kumimoji="0" lang="en-US" altLang="en-US" sz="1600" b="0" i="0" u="none" strike="noStrike" cap="none" normalizeH="0" baseline="0" dirty="0" smtClean="0">
                <a:ln>
                  <a:noFill/>
                </a:ln>
                <a:solidFill>
                  <a:srgbClr val="404040"/>
                </a:solidFill>
                <a:effectLst/>
                <a:latin typeface="inherit"/>
                <a:cs typeface="Arial" pitchFamily="34" charset="0"/>
              </a:rPr>
              <a:t>  is calculated solely based on the memory at time </a:t>
            </a:r>
            <a:r>
              <a:rPr kumimoji="0" lang="en-US" altLang="en-US" sz="1600" b="0" i="0" u="none" strike="noStrike" cap="none" normalizeH="0" baseline="0" dirty="0" smtClean="0">
                <a:ln>
                  <a:noFill/>
                </a:ln>
                <a:solidFill>
                  <a:srgbClr val="FF0000"/>
                </a:solidFill>
                <a:effectLst/>
                <a:latin typeface="inherit"/>
                <a:cs typeface="Arial" pitchFamily="34" charset="0"/>
              </a:rPr>
              <a:t>t</a:t>
            </a:r>
            <a:r>
              <a:rPr kumimoji="0" lang="en-US" altLang="en-US" sz="1600" b="0" i="0" u="none" strike="noStrike" cap="none" normalizeH="0" baseline="0" dirty="0" smtClean="0">
                <a:ln>
                  <a:noFill/>
                </a:ln>
                <a:solidFill>
                  <a:srgbClr val="404040"/>
                </a:solidFill>
                <a:effectLst/>
                <a:latin typeface="inherit"/>
                <a:cs typeface="Arial" pitchFamily="34" charset="0"/>
              </a:rPr>
              <a:t>  . As briefly mentioned above, it’s a bit more complicated  in practice because</a:t>
            </a:r>
            <a:r>
              <a:rPr lang="en-US" altLang="en-US" sz="1600" dirty="0">
                <a:solidFill>
                  <a:srgbClr val="404040"/>
                </a:solidFill>
                <a:latin typeface="inherit"/>
              </a:rPr>
              <a:t> </a:t>
            </a:r>
            <a:r>
              <a:rPr lang="en-US" altLang="en-US" sz="1600" dirty="0" smtClean="0">
                <a:solidFill>
                  <a:srgbClr val="FF0000"/>
                </a:solidFill>
                <a:latin typeface="inherit"/>
              </a:rPr>
              <a:t>S</a:t>
            </a:r>
            <a:r>
              <a:rPr lang="en-US" altLang="en-US" sz="1600" baseline="-25000" dirty="0" smtClean="0">
                <a:solidFill>
                  <a:srgbClr val="FF0000"/>
                </a:solidFill>
                <a:latin typeface="inherit"/>
              </a:rPr>
              <a:t>t</a:t>
            </a:r>
            <a:r>
              <a:rPr kumimoji="0" lang="en-US" altLang="en-US" sz="1600" b="0" i="0" u="none" strike="noStrike" cap="none" normalizeH="0" baseline="0" dirty="0" smtClean="0">
                <a:ln>
                  <a:noFill/>
                </a:ln>
                <a:solidFill>
                  <a:srgbClr val="404040"/>
                </a:solidFill>
                <a:effectLst/>
                <a:latin typeface="inherit"/>
                <a:cs typeface="Arial" pitchFamily="34" charset="0"/>
              </a:rPr>
              <a:t>  typically can’t capture information from too many time steps ago.</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600" dirty="0">
              <a:solidFill>
                <a:srgbClr val="404040"/>
              </a:solidFill>
              <a:latin typeface="inherit"/>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rgbClr val="404040"/>
                </a:solidFill>
                <a:effectLst/>
                <a:latin typeface="inherit"/>
                <a:cs typeface="Arial" pitchFamily="34" charset="0"/>
              </a:rPr>
              <a:t>Unlike a traditional deep neural network, which uses different parameters at each layer, a RNN shares the same parameters ( </a:t>
            </a:r>
            <a:r>
              <a:rPr kumimoji="0" lang="en-US" altLang="en-US" sz="1600" b="0" i="0" u="none" strike="noStrike" cap="none" normalizeH="0" baseline="0" dirty="0" smtClean="0">
                <a:ln>
                  <a:noFill/>
                </a:ln>
                <a:solidFill>
                  <a:srgbClr val="FF0000"/>
                </a:solidFill>
                <a:effectLst/>
                <a:latin typeface="inherit"/>
                <a:cs typeface="Arial" pitchFamily="34" charset="0"/>
              </a:rPr>
              <a:t>U,V,W</a:t>
            </a:r>
            <a:r>
              <a:rPr kumimoji="0" lang="en-US" altLang="en-US" sz="1600" b="0" i="0" u="none" strike="noStrike" cap="none" normalizeH="0" baseline="0" dirty="0" smtClean="0">
                <a:ln>
                  <a:noFill/>
                </a:ln>
                <a:solidFill>
                  <a:srgbClr val="404040"/>
                </a:solidFill>
                <a:effectLst/>
                <a:latin typeface="inherit"/>
                <a:cs typeface="Arial" pitchFamily="34" charset="0"/>
              </a:rPr>
              <a:t>  above) across all steps. This reflects the fact that we are performing the same task at each step, just with different inputs. This greatly reduces the total number of parameters we need to learn.</a:t>
            </a:r>
          </a:p>
          <a:p>
            <a:pPr marR="0" lvl="0" algn="just"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smtClean="0">
              <a:ln>
                <a:noFill/>
              </a:ln>
              <a:solidFill>
                <a:srgbClr val="404040"/>
              </a:solidFill>
              <a:effectLst/>
              <a:latin typeface="inherit"/>
              <a:cs typeface="Arial"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rgbClr val="404040"/>
                </a:solidFill>
                <a:effectLst/>
                <a:latin typeface="inherit"/>
                <a:cs typeface="Arial" pitchFamily="34" charset="0"/>
              </a:rPr>
              <a:t>The above diagram has outputs at each time step, but depending on the task this may not be necessary. For example, when predicting the sentiment of a sentence we may only care about the final output, not the sentiment after each word. Similarly, we may not need inputs at each time step. The main feature of an RNN is its hidden state, which captures some information about a sequence.</a:t>
            </a:r>
            <a:endParaRPr kumimoji="0" lang="en-US" altLang="en-US" sz="1600" b="0" i="0" u="none" strike="noStrike" cap="none" normalizeH="0" baseline="0" dirty="0" smtClean="0">
              <a:ln>
                <a:noFill/>
              </a:ln>
              <a:solidFill>
                <a:srgbClr val="404040"/>
              </a:solidFill>
              <a:effectLst/>
              <a:latin typeface="Source Sans Pro"/>
              <a:cs typeface="Arial" pitchFamily="34" charset="0"/>
            </a:endParaRPr>
          </a:p>
        </p:txBody>
      </p:sp>
      <p:pic>
        <p:nvPicPr>
          <p:cNvPr id="15362" name="Picture 2" descr="s_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0400" y="-909638"/>
            <a:ext cx="127192" cy="95250"/>
          </a:xfrm>
          <a:prstGeom prst="rect">
            <a:avLst/>
          </a:prstGeom>
          <a:noFill/>
          <a:extLst>
            <a:ext uri="{909E8E84-426E-40DD-AFC4-6F175D3DCCD1}">
              <a14:hiddenFill xmlns:a14="http://schemas.microsoft.com/office/drawing/2010/main">
                <a:solidFill>
                  <a:srgbClr val="FFFFFF"/>
                </a:solidFill>
              </a14:hiddenFill>
            </a:ext>
          </a:extLst>
        </p:spPr>
      </p:pic>
      <p:pic>
        <p:nvPicPr>
          <p:cNvPr id="15363" name="Picture 3" descr="s_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6413" y="-909638"/>
            <a:ext cx="127192" cy="95250"/>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o_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09325" y="-909638"/>
            <a:ext cx="127192" cy="95250"/>
          </a:xfrm>
          <a:prstGeom prst="rect">
            <a:avLst/>
          </a:prstGeom>
          <a:noFill/>
          <a:extLst>
            <a:ext uri="{909E8E84-426E-40DD-AFC4-6F175D3DCCD1}">
              <a14:hiddenFill xmlns:a14="http://schemas.microsoft.com/office/drawing/2010/main">
                <a:solidFill>
                  <a:srgbClr val="FFFFFF"/>
                </a:solidFill>
              </a14:hiddenFill>
            </a:ext>
          </a:extLst>
        </p:spPr>
      </p:pic>
      <p:pic>
        <p:nvPicPr>
          <p:cNvPr id="15365" name="Picture 5" desc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36775" y="-909638"/>
            <a:ext cx="63596" cy="95250"/>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descr="s_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7588" y="-711200"/>
            <a:ext cx="127192" cy="95250"/>
          </a:xfrm>
          <a:prstGeom prst="rect">
            <a:avLst/>
          </a:prstGeom>
          <a:noFill/>
          <a:extLst>
            <a:ext uri="{909E8E84-426E-40DD-AFC4-6F175D3DCCD1}">
              <a14:hiddenFill xmlns:a14="http://schemas.microsoft.com/office/drawing/2010/main">
                <a:solidFill>
                  <a:srgbClr val="FFFFFF"/>
                </a:solidFill>
              </a14:hiddenFill>
            </a:ext>
          </a:extLst>
        </p:spPr>
      </p:pic>
      <p:pic>
        <p:nvPicPr>
          <p:cNvPr id="15367" name="Picture 7" descr="U, V, 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56638" y="-512763"/>
            <a:ext cx="561765" cy="13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3078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64141"/>
            <a:ext cx="8229600" cy="607384"/>
          </a:xfrm>
        </p:spPr>
        <p:txBody>
          <a:bodyPr/>
          <a:lstStyle/>
          <a:p>
            <a:r>
              <a:rPr lang="en-US" sz="2400" cap="all" dirty="0"/>
              <a:t>LANGUAGE MODELING AND GENERATING </a:t>
            </a:r>
            <a:r>
              <a:rPr lang="en-US" sz="2400" cap="all" dirty="0" smtClean="0"/>
              <a:t>TEXT</a:t>
            </a:r>
            <a:endParaRPr lang="en-US" sz="2400" dirty="0"/>
          </a:p>
        </p:txBody>
      </p:sp>
      <p:sp>
        <p:nvSpPr>
          <p:cNvPr id="9" name="Rectangle 8"/>
          <p:cNvSpPr/>
          <p:nvPr/>
        </p:nvSpPr>
        <p:spPr>
          <a:xfrm>
            <a:off x="752474" y="1412944"/>
            <a:ext cx="7381875" cy="2554545"/>
          </a:xfrm>
          <a:prstGeom prst="rect">
            <a:avLst/>
          </a:prstGeom>
        </p:spPr>
        <p:txBody>
          <a:bodyPr wrap="square">
            <a:spAutoFit/>
          </a:bodyPr>
          <a:lstStyle/>
          <a:p>
            <a:pPr algn="just"/>
            <a:r>
              <a:rPr lang="en-US" sz="1600" dirty="0">
                <a:latin typeface="Times New Roman" panose="02020603050405020304" pitchFamily="18" charset="0"/>
                <a:cs typeface="Times New Roman" panose="02020603050405020304" pitchFamily="18" charset="0"/>
              </a:rPr>
              <a:t>Given a sequence of words we want to predict the probability of each word given the previous words. Language Models allow us to measure how likely a sentence is, which is an important input for Machine Translation (since high-probability sentences are typically correct). A side-effect of being able to predict the next word is that we get a generative model, which allows us to generate new text by sampling from the output probabilities. And depending on what our training data is we can generate all kinds of stuff. In Language Modeling our input is typically a sequence of words (encoded as one-hot vectors for example), and our output is the sequence of predicted words. When training the network we set </a:t>
            </a:r>
            <a:r>
              <a:rPr lang="en-US" sz="1600" dirty="0" err="1" smtClean="0">
                <a:latin typeface="Times New Roman" panose="02020603050405020304" pitchFamily="18" charset="0"/>
                <a:cs typeface="Times New Roman" panose="02020603050405020304" pitchFamily="18" charset="0"/>
              </a:rPr>
              <a:t>o</a:t>
            </a:r>
            <a:r>
              <a:rPr lang="en-US" sz="1600" baseline="-25000" dirty="0" err="1" smtClean="0">
                <a:latin typeface="Times New Roman" panose="02020603050405020304" pitchFamily="18" charset="0"/>
                <a:cs typeface="Times New Roman" panose="02020603050405020304" pitchFamily="18" charset="0"/>
              </a:rPr>
              <a:t>t</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x</a:t>
            </a:r>
            <a:r>
              <a:rPr lang="en-US" sz="1600" baseline="-25000" dirty="0" smtClean="0">
                <a:latin typeface="Times New Roman" panose="02020603050405020304" pitchFamily="18" charset="0"/>
                <a:cs typeface="Times New Roman" panose="02020603050405020304" pitchFamily="18" charset="0"/>
              </a:rPr>
              <a:t>t+1</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since we want the output at step t to be the actual next word.</a:t>
            </a:r>
          </a:p>
        </p:txBody>
      </p:sp>
    </p:spTree>
    <p:extLst>
      <p:ext uri="{BB962C8B-B14F-4D97-AF65-F5344CB8AC3E}">
        <p14:creationId xmlns:p14="http://schemas.microsoft.com/office/powerpoint/2010/main" val="36189893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MACHINE </a:t>
            </a:r>
            <a:r>
              <a:rPr lang="en-US" sz="2400" dirty="0" smtClean="0"/>
              <a:t>TRANSLATION</a:t>
            </a:r>
            <a:endParaRPr lang="en-US" sz="2400" dirty="0"/>
          </a:p>
        </p:txBody>
      </p:sp>
      <p:sp>
        <p:nvSpPr>
          <p:cNvPr id="3" name="Rectangle 2"/>
          <p:cNvSpPr/>
          <p:nvPr/>
        </p:nvSpPr>
        <p:spPr>
          <a:xfrm>
            <a:off x="876300" y="1277541"/>
            <a:ext cx="7467600" cy="1815882"/>
          </a:xfrm>
          <a:prstGeom prst="rect">
            <a:avLst/>
          </a:prstGeom>
        </p:spPr>
        <p:txBody>
          <a:bodyPr wrap="square">
            <a:spAutoFit/>
          </a:bodyPr>
          <a:lstStyle/>
          <a:p>
            <a:pPr algn="just"/>
            <a:r>
              <a:rPr lang="en-US" sz="1600" dirty="0" smtClean="0">
                <a:latin typeface="Times New Roman" panose="02020603050405020304" pitchFamily="18" charset="0"/>
                <a:cs typeface="Times New Roman" panose="02020603050405020304" pitchFamily="18" charset="0"/>
              </a:rPr>
              <a:t>Machine </a:t>
            </a:r>
            <a:r>
              <a:rPr lang="en-US" sz="1600" dirty="0">
                <a:latin typeface="Times New Roman" panose="02020603050405020304" pitchFamily="18" charset="0"/>
                <a:cs typeface="Times New Roman" panose="02020603050405020304" pitchFamily="18" charset="0"/>
              </a:rPr>
              <a:t>Translation is similar to language modeling in that our input is a sequence of words in our source language (e.g. German). We want to output a sequence of words in our target language (e.g. English). </a:t>
            </a:r>
            <a:endParaRPr lang="en-US" sz="1600" dirty="0" smtClean="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A </a:t>
            </a:r>
            <a:r>
              <a:rPr lang="en-US" sz="1600" dirty="0">
                <a:latin typeface="Times New Roman" panose="02020603050405020304" pitchFamily="18" charset="0"/>
                <a:cs typeface="Times New Roman" panose="02020603050405020304" pitchFamily="18" charset="0"/>
              </a:rPr>
              <a:t>key difference is that our output only starts after we have seen the complete input, because the first word of our translated sentences may require information captured from the complete input sequence.</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75" y="3302973"/>
            <a:ext cx="4876800" cy="2652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906972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CapgeminiTemplate_Pradeep">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F2F27FA532E1440BBB216045CCA2436" ma:contentTypeVersion="0" ma:contentTypeDescription="Create a new document." ma:contentTypeScope="" ma:versionID="3ba8609c7665c84a77543b3bac825d5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C8A0C4F-596F-49FD-B18B-0ACB1AC42ADE}">
  <ds:schemaRefs>
    <ds:schemaRef ds:uri="http://schemas.microsoft.com/office/2006/documentManagement/types"/>
    <ds:schemaRef ds:uri="http://purl.org/dc/elements/1.1/"/>
    <ds:schemaRef ds:uri="http://purl.org/dc/terms/"/>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73A9FC01-6108-4C10-935C-A22E44F3E4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534EC633-1627-4A60-A2BF-2426CB35E7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CapgeminiTemplate_Pradeep</Template>
  <TotalTime>4043</TotalTime>
  <Words>827</Words>
  <Application>Microsoft Office PowerPoint</Application>
  <PresentationFormat>On-screen Show (4:3)</PresentationFormat>
  <Paragraphs>74</Paragraphs>
  <Slides>12</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12</vt:i4>
      </vt:variant>
    </vt:vector>
  </HeadingPairs>
  <TitlesOfParts>
    <vt:vector size="15" baseType="lpstr">
      <vt:lpstr>CapgeminiTemplate_Pradeep</vt:lpstr>
      <vt:lpstr>Office Theme</vt:lpstr>
      <vt:lpstr>think-cell Slide</vt:lpstr>
      <vt:lpstr>Recurrent NN</vt:lpstr>
      <vt:lpstr>Introduction</vt:lpstr>
      <vt:lpstr>RNN cont..</vt:lpstr>
      <vt:lpstr>PowerPoint Presentation</vt:lpstr>
      <vt:lpstr>RNN</vt:lpstr>
      <vt:lpstr>PowerPoint Presentation</vt:lpstr>
      <vt:lpstr>RNN cont..</vt:lpstr>
      <vt:lpstr>LANGUAGE MODELING AND GENERATING TEXT</vt:lpstr>
      <vt:lpstr>MACHINE TRANSLATION</vt:lpstr>
      <vt:lpstr>GENERATING IMAGE DESCRIPTIONS</vt:lpstr>
      <vt:lpstr>Training RNNs</vt:lpstr>
      <vt:lpstr>LSTM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Markov Chain</dc:title>
  <dc:creator>Pradeep Bilurkar (RTIC)</dc:creator>
  <cp:lastModifiedBy>Bilurkar, Pradeep (TI)</cp:lastModifiedBy>
  <cp:revision>31</cp:revision>
  <dcterms:created xsi:type="dcterms:W3CDTF">2016-12-07T06:42:58Z</dcterms:created>
  <dcterms:modified xsi:type="dcterms:W3CDTF">2017-02-06T04:42:17Z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0x010100AF2F27FA532E1440BBB216045CCA2436</vt:lpwstr>
  </property>
</Properties>
</file>