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9" r:id="rId2"/>
    <p:sldId id="269" r:id="rId3"/>
    <p:sldId id="267" r:id="rId4"/>
    <p:sldId id="268" r:id="rId5"/>
    <p:sldId id="260" r:id="rId6"/>
    <p:sldId id="261" r:id="rId7"/>
    <p:sldId id="262" r:id="rId8"/>
    <p:sldId id="263" r:id="rId9"/>
    <p:sldId id="264" r:id="rId10"/>
    <p:sldId id="265" r:id="rId1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904EED26-B47D-4758-86B9-0A496BD68C23}" type="datetimeFigureOut">
              <a:rPr lang="en-US" smtClean="0"/>
              <a:t>1/27/2017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048208D9-7789-4883-8828-116262801316}" type="slidenum">
              <a:rPr lang="en-US" smtClean="0"/>
              <a:t>‹#›</a:t>
            </a:fld>
            <a:endParaRPr lang="en-US"/>
          </a:p>
        </p:txBody>
      </p:sp>
    </p:spTree>
    <p:extLst>
      <p:ext uri="{BB962C8B-B14F-4D97-AF65-F5344CB8AC3E}">
        <p14:creationId xmlns:p14="http://schemas.microsoft.com/office/powerpoint/2010/main" val="1603069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432DEB8-61AB-4698-A017-9FEBFC79ED8F}" type="datetimeFigureOut">
              <a:rPr lang="en-US" smtClean="0"/>
              <a:t>1/27/2017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0E52F60-55C8-482A-B4D6-3C237DFE59AE}" type="slidenum">
              <a:rPr lang="en-US" smtClean="0"/>
              <a:t>‹#›</a:t>
            </a:fld>
            <a:endParaRPr lang="en-US"/>
          </a:p>
        </p:txBody>
      </p:sp>
    </p:spTree>
    <p:extLst>
      <p:ext uri="{BB962C8B-B14F-4D97-AF65-F5344CB8AC3E}">
        <p14:creationId xmlns:p14="http://schemas.microsoft.com/office/powerpoint/2010/main" val="198055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E52F60-55C8-482A-B4D6-3C237DFE59AE}" type="slidenum">
              <a:rPr lang="en-US" smtClean="0"/>
              <a:t>3</a:t>
            </a:fld>
            <a:endParaRPr lang="en-US"/>
          </a:p>
        </p:txBody>
      </p:sp>
    </p:spTree>
    <p:extLst>
      <p:ext uri="{BB962C8B-B14F-4D97-AF65-F5344CB8AC3E}">
        <p14:creationId xmlns:p14="http://schemas.microsoft.com/office/powerpoint/2010/main" val="254189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A9C4D8-E4F6-4FB4-9861-16E159E3457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257571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9C4D8-E4F6-4FB4-9861-16E159E3457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428918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9C4D8-E4F6-4FB4-9861-16E159E3457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422333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9C4D8-E4F6-4FB4-9861-16E159E3457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93265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9C4D8-E4F6-4FB4-9861-16E159E3457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201502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A9C4D8-E4F6-4FB4-9861-16E159E3457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93710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A9C4D8-E4F6-4FB4-9861-16E159E34574}"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341251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A9C4D8-E4F6-4FB4-9861-16E159E34574}"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7612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9C4D8-E4F6-4FB4-9861-16E159E34574}"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246257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9C4D8-E4F6-4FB4-9861-16E159E3457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12612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9C4D8-E4F6-4FB4-9861-16E159E3457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8A3F7-3B30-4C2D-A1B6-F86B3AE4D47A}" type="slidenum">
              <a:rPr lang="en-US" smtClean="0"/>
              <a:t>‹#›</a:t>
            </a:fld>
            <a:endParaRPr lang="en-US"/>
          </a:p>
        </p:txBody>
      </p:sp>
    </p:spTree>
    <p:extLst>
      <p:ext uri="{BB962C8B-B14F-4D97-AF65-F5344CB8AC3E}">
        <p14:creationId xmlns:p14="http://schemas.microsoft.com/office/powerpoint/2010/main" val="202151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9C4D8-E4F6-4FB4-9861-16E159E34574}" type="datetimeFigureOut">
              <a:rPr lang="en-US" smtClean="0"/>
              <a:t>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8A3F7-3B30-4C2D-A1B6-F86B3AE4D47A}" type="slidenum">
              <a:rPr lang="en-US" smtClean="0"/>
              <a:t>‹#›</a:t>
            </a:fld>
            <a:endParaRPr lang="en-US"/>
          </a:p>
        </p:txBody>
      </p:sp>
    </p:spTree>
    <p:extLst>
      <p:ext uri="{BB962C8B-B14F-4D97-AF65-F5344CB8AC3E}">
        <p14:creationId xmlns:p14="http://schemas.microsoft.com/office/powerpoint/2010/main" val="128075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hyperlink" Target="https://en.wikipedia.org/wiki/Independent_and_identically_distributed"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png"/><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11" Type="http://schemas.openxmlformats.org/officeDocument/2006/relationships/image" Target="../media/image37.png"/><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emf"/><Relationship Id="rId7" Type="http://schemas.openxmlformats.org/officeDocument/2006/relationships/image" Target="../media/image43.png"/><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bayes theorem"/>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6490"/>
            <a:ext cx="2687320" cy="1709420"/>
          </a:xfrm>
          <a:prstGeom prst="rect">
            <a:avLst/>
          </a:prstGeom>
          <a:noFill/>
          <a:ln>
            <a:noFill/>
          </a:ln>
        </p:spPr>
      </p:pic>
      <p:pic>
        <p:nvPicPr>
          <p:cNvPr id="6" name="Picture 5" descr="Image result for bayes theorem"/>
          <p:cNvPicPr/>
          <p:nvPr/>
        </p:nvPicPr>
        <p:blipFill>
          <a:blip r:embed="rId3">
            <a:extLst>
              <a:ext uri="{28A0092B-C50C-407E-A947-70E740481C1C}">
                <a14:useLocalDpi xmlns:a14="http://schemas.microsoft.com/office/drawing/2010/main" val="0"/>
              </a:ext>
            </a:extLst>
          </a:blip>
          <a:srcRect/>
          <a:stretch>
            <a:fillRect/>
          </a:stretch>
        </p:blipFill>
        <p:spPr bwMode="auto">
          <a:xfrm>
            <a:off x="274215" y="2047557"/>
            <a:ext cx="2534920" cy="629285"/>
          </a:xfrm>
          <a:prstGeom prst="rect">
            <a:avLst/>
          </a:prstGeom>
          <a:noFill/>
          <a:ln>
            <a:solidFill>
              <a:schemeClr val="accent1">
                <a:shade val="50000"/>
              </a:schemeClr>
            </a:solidFill>
          </a:ln>
        </p:spPr>
      </p:pic>
      <p:sp>
        <p:nvSpPr>
          <p:cNvPr id="4" name="AutoShape 4" descr="Image result for vari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587" y="1306020"/>
            <a:ext cx="2767460" cy="8473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25" name="Picture 9" descr="Image result for z st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648" y="155535"/>
            <a:ext cx="157733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5345426" y="315032"/>
            <a:ext cx="1996187" cy="369332"/>
          </a:xfrm>
          <a:prstGeom prst="rect">
            <a:avLst/>
          </a:prstGeom>
        </p:spPr>
        <p:txBody>
          <a:bodyPr wrap="none">
            <a:spAutoFit/>
          </a:bodyPr>
          <a:lstStyle/>
          <a:p>
            <a:r>
              <a:rPr lang="en-US" dirty="0" smtClean="0"/>
              <a:t>S  is sample </a:t>
            </a:r>
            <a:r>
              <a:rPr lang="en-US" dirty="0" err="1" smtClean="0"/>
              <a:t>std</a:t>
            </a:r>
            <a:r>
              <a:rPr lang="en-US" dirty="0" smtClean="0"/>
              <a:t> </a:t>
            </a:r>
            <a:r>
              <a:rPr lang="en-US" dirty="0" err="1" smtClean="0"/>
              <a:t>dev</a:t>
            </a:r>
            <a:endParaRPr lang="en-US" dirty="0"/>
          </a:p>
        </p:txBody>
      </p:sp>
      <p:pic>
        <p:nvPicPr>
          <p:cNvPr id="9229" name="Picture 13" descr="Image result for r squ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4" y="3238500"/>
            <a:ext cx="2772201" cy="99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3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4174" y="2323409"/>
            <a:ext cx="3028026" cy="1830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4" name="Picture 18" descr="Image result for linear regression slop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2572" y="1866209"/>
            <a:ext cx="175974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2572" y="3023548"/>
            <a:ext cx="2133600" cy="42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02182" y="4572000"/>
            <a:ext cx="8395101" cy="1900777"/>
          </a:xfrm>
          <a:prstGeom prst="rect">
            <a:avLst/>
          </a:prstGeom>
        </p:spPr>
        <p:txBody>
          <a:bodyPr wrap="square">
            <a:spAutoFit/>
          </a:bodyPr>
          <a:lstStyle/>
          <a:p>
            <a:pPr marL="0" lvl="1">
              <a:lnSpc>
                <a:spcPct val="150000"/>
              </a:lnSpc>
            </a:pPr>
            <a:r>
              <a:rPr lang="en-US" sz="1600" dirty="0" smtClean="0">
                <a:cs typeface="Times New Roman" panose="02020603050405020304" pitchFamily="18" charset="0"/>
              </a:rPr>
              <a:t>The relationship between X and Y is linear, </a:t>
            </a:r>
          </a:p>
          <a:p>
            <a:pPr marL="0" lvl="1">
              <a:lnSpc>
                <a:spcPct val="150000"/>
              </a:lnSpc>
            </a:pPr>
            <a:r>
              <a:rPr lang="en-US" sz="1600" dirty="0" smtClean="0">
                <a:cs typeface="Times New Roman" panose="02020603050405020304" pitchFamily="18" charset="0"/>
              </a:rPr>
              <a:t>Y is distributed normally at each value of X, </a:t>
            </a:r>
          </a:p>
          <a:p>
            <a:pPr marL="0" lvl="1">
              <a:lnSpc>
                <a:spcPct val="150000"/>
              </a:lnSpc>
            </a:pPr>
            <a:r>
              <a:rPr lang="en-US" sz="1600" dirty="0" smtClean="0">
                <a:cs typeface="Times New Roman" panose="02020603050405020304" pitchFamily="18" charset="0"/>
              </a:rPr>
              <a:t>The variance of Y at every value of X is the same (homogeneity of variances), </a:t>
            </a:r>
          </a:p>
          <a:p>
            <a:pPr marL="0" lvl="1">
              <a:lnSpc>
                <a:spcPct val="150000"/>
              </a:lnSpc>
            </a:pPr>
            <a:r>
              <a:rPr lang="en-US" sz="1600" dirty="0" smtClean="0">
                <a:cs typeface="Times New Roman" panose="02020603050405020304" pitchFamily="18" charset="0"/>
              </a:rPr>
              <a:t>Independent variable X are linearly independent, </a:t>
            </a:r>
            <a:r>
              <a:rPr lang="en-US" sz="1600" b="1" dirty="0" smtClean="0"/>
              <a:t>OR in short </a:t>
            </a:r>
            <a:r>
              <a:rPr lang="en-US" sz="1600" b="1" dirty="0" smtClean="0">
                <a:hlinkClick r:id="rId10" tooltip="Independent and identically distributed"/>
              </a:rPr>
              <a:t>X and Y are Independent and identically distributed</a:t>
            </a:r>
            <a:r>
              <a:rPr lang="en-US" sz="1600" b="1" dirty="0" smtClean="0"/>
              <a:t> (</a:t>
            </a:r>
            <a:r>
              <a:rPr lang="en-US" sz="1600" b="1" dirty="0" err="1" smtClean="0"/>
              <a:t>iid</a:t>
            </a:r>
            <a:r>
              <a:rPr lang="en-US" sz="1600" b="1" dirty="0" smtClean="0"/>
              <a:t>)</a:t>
            </a:r>
            <a:endParaRPr lang="en-US" sz="1600" b="1" dirty="0"/>
          </a:p>
        </p:txBody>
      </p:sp>
      <p:pic>
        <p:nvPicPr>
          <p:cNvPr id="9238" name="Picture 22" descr="Image result for correlation  covarianc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1359" y="791649"/>
            <a:ext cx="2162175" cy="942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6787" y="4183553"/>
            <a:ext cx="29051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355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volution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9722"/>
            <a:ext cx="8270993"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76940" y="4285298"/>
            <a:ext cx="1621972" cy="1378142"/>
            <a:chOff x="1284514" y="2125687"/>
            <a:chExt cx="1621972" cy="1378142"/>
          </a:xfrm>
        </p:grpSpPr>
        <p:sp>
          <p:nvSpPr>
            <p:cNvPr id="7" name="TextBox 6"/>
            <p:cNvSpPr txBox="1"/>
            <p:nvPr/>
          </p:nvSpPr>
          <p:spPr>
            <a:xfrm>
              <a:off x="1284514" y="2125687"/>
              <a:ext cx="1621972" cy="338554"/>
            </a:xfrm>
            <a:prstGeom prst="rect">
              <a:avLst/>
            </a:prstGeom>
            <a:noFill/>
          </p:spPr>
          <p:txBody>
            <a:bodyPr wrap="square" rtlCol="0">
              <a:spAutoFit/>
            </a:bodyPr>
            <a:lstStyle/>
            <a:p>
              <a:r>
                <a:rPr lang="en-US" sz="1600" dirty="0" smtClean="0">
                  <a:solidFill>
                    <a:schemeClr val="tx2">
                      <a:lumMod val="50000"/>
                    </a:schemeClr>
                  </a:solidFill>
                </a:rPr>
                <a:t>Edge Detect</a:t>
              </a:r>
            </a:p>
          </p:txBody>
        </p:sp>
        <p:pic>
          <p:nvPicPr>
            <p:cNvPr id="8" name="Picture 6" descr="Edge det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390" y="2551329"/>
              <a:ext cx="952500" cy="952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2790230" y="3375912"/>
            <a:ext cx="1317172" cy="1339238"/>
            <a:chOff x="4313464" y="1236035"/>
            <a:chExt cx="1317172" cy="1339238"/>
          </a:xfrm>
        </p:grpSpPr>
        <p:sp>
          <p:nvSpPr>
            <p:cNvPr id="14" name="TextBox 13"/>
            <p:cNvSpPr txBox="1"/>
            <p:nvPr/>
          </p:nvSpPr>
          <p:spPr>
            <a:xfrm>
              <a:off x="4465864" y="1236035"/>
              <a:ext cx="1164772" cy="338554"/>
            </a:xfrm>
            <a:prstGeom prst="rect">
              <a:avLst/>
            </a:prstGeom>
            <a:noFill/>
          </p:spPr>
          <p:txBody>
            <a:bodyPr wrap="square" rtlCol="0">
              <a:spAutoFit/>
            </a:bodyPr>
            <a:lstStyle/>
            <a:p>
              <a:r>
                <a:rPr lang="en-US" sz="1600" dirty="0" smtClean="0">
                  <a:solidFill>
                    <a:schemeClr val="tx2">
                      <a:lumMod val="50000"/>
                    </a:schemeClr>
                  </a:solidFill>
                </a:rPr>
                <a:t>Blur</a:t>
              </a:r>
            </a:p>
          </p:txBody>
        </p:sp>
        <p:pic>
          <p:nvPicPr>
            <p:cNvPr id="1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464" y="1622773"/>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 name="Group 15"/>
          <p:cNvGrpSpPr/>
          <p:nvPr/>
        </p:nvGrpSpPr>
        <p:grpSpPr>
          <a:xfrm>
            <a:off x="5783854" y="3545189"/>
            <a:ext cx="1317172" cy="1339238"/>
            <a:chOff x="4313464" y="1236035"/>
            <a:chExt cx="1317172" cy="1339238"/>
          </a:xfrm>
        </p:grpSpPr>
        <p:sp>
          <p:nvSpPr>
            <p:cNvPr id="17" name="TextBox 16"/>
            <p:cNvSpPr txBox="1"/>
            <p:nvPr/>
          </p:nvSpPr>
          <p:spPr>
            <a:xfrm>
              <a:off x="4465864" y="1236035"/>
              <a:ext cx="1164772" cy="338554"/>
            </a:xfrm>
            <a:prstGeom prst="rect">
              <a:avLst/>
            </a:prstGeom>
            <a:noFill/>
          </p:spPr>
          <p:txBody>
            <a:bodyPr wrap="square" rtlCol="0">
              <a:spAutoFit/>
            </a:bodyPr>
            <a:lstStyle/>
            <a:p>
              <a:r>
                <a:rPr lang="en-US" sz="1600" dirty="0" smtClean="0">
                  <a:solidFill>
                    <a:schemeClr val="tx2">
                      <a:lumMod val="50000"/>
                    </a:schemeClr>
                  </a:solidFill>
                </a:rPr>
                <a:t>Blur</a:t>
              </a:r>
            </a:p>
          </p:txBody>
        </p:sp>
        <p:pic>
          <p:nvPicPr>
            <p:cNvPr id="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464" y="1622773"/>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9" name="Group 18"/>
          <p:cNvGrpSpPr/>
          <p:nvPr/>
        </p:nvGrpSpPr>
        <p:grpSpPr>
          <a:xfrm>
            <a:off x="4588904" y="5151166"/>
            <a:ext cx="1066576" cy="1110747"/>
            <a:chOff x="1284514" y="3259723"/>
            <a:chExt cx="1164772" cy="1396641"/>
          </a:xfrm>
        </p:grpSpPr>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650" y="3703864"/>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1284514" y="3259723"/>
              <a:ext cx="1164772" cy="338554"/>
            </a:xfrm>
            <a:prstGeom prst="rect">
              <a:avLst/>
            </a:prstGeom>
            <a:noFill/>
          </p:spPr>
          <p:txBody>
            <a:bodyPr wrap="square" rtlCol="0">
              <a:spAutoFit/>
            </a:bodyPr>
            <a:lstStyle/>
            <a:p>
              <a:r>
                <a:rPr lang="en-US" sz="1600" dirty="0" smtClean="0">
                  <a:solidFill>
                    <a:schemeClr val="tx2">
                      <a:lumMod val="50000"/>
                    </a:schemeClr>
                  </a:solidFill>
                </a:rPr>
                <a:t>Emboss</a:t>
              </a:r>
            </a:p>
          </p:txBody>
        </p:sp>
      </p:grpSp>
    </p:spTree>
    <p:extLst>
      <p:ext uri="{BB962C8B-B14F-4D97-AF65-F5344CB8AC3E}">
        <p14:creationId xmlns:p14="http://schemas.microsoft.com/office/powerpoint/2010/main" val="32164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6" y="279149"/>
            <a:ext cx="3806268" cy="1681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descr="Image result for logistic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55" y="2209800"/>
            <a:ext cx="3217691" cy="539212"/>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9" y="2819400"/>
            <a:ext cx="369694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48575"/>
            <a:ext cx="1600200" cy="1757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754210" y="381000"/>
            <a:ext cx="3352800" cy="1077218"/>
          </a:xfrm>
          <a:prstGeom prst="rect">
            <a:avLst/>
          </a:prstGeom>
          <a:noFill/>
        </p:spPr>
        <p:txBody>
          <a:bodyPr wrap="square" rtlCol="0">
            <a:spAutoFit/>
          </a:bodyPr>
          <a:lstStyle/>
          <a:p>
            <a:r>
              <a:rPr lang="en-US" sz="1600" dirty="0" smtClean="0"/>
              <a:t>LR: Probabilistic, regularization</a:t>
            </a:r>
          </a:p>
          <a:p>
            <a:endParaRPr lang="en-US" sz="1600" dirty="0"/>
          </a:p>
          <a:p>
            <a:r>
              <a:rPr lang="en-US" sz="1600" dirty="0" smtClean="0"/>
              <a:t>SVM: high Dim Data,  text classifier, memory intensive, hard to interpret. </a:t>
            </a:r>
            <a:endParaRPr lang="en-US" sz="1600" dirty="0"/>
          </a:p>
        </p:txBody>
      </p:sp>
      <p:sp>
        <p:nvSpPr>
          <p:cNvPr id="9" name="TextBox 8"/>
          <p:cNvSpPr txBox="1"/>
          <p:nvPr/>
        </p:nvSpPr>
        <p:spPr>
          <a:xfrm>
            <a:off x="4020845" y="2362200"/>
            <a:ext cx="4798985" cy="1815882"/>
          </a:xfrm>
          <a:prstGeom prst="rect">
            <a:avLst/>
          </a:prstGeom>
          <a:noFill/>
          <a:ln>
            <a:solidFill>
              <a:srgbClr val="FF0000"/>
            </a:solidFill>
          </a:ln>
        </p:spPr>
        <p:txBody>
          <a:bodyPr wrap="square" rtlCol="0">
            <a:spAutoFit/>
          </a:bodyPr>
          <a:lstStyle/>
          <a:p>
            <a:r>
              <a:rPr lang="en-US" sz="1600" dirty="0" smtClean="0"/>
              <a:t>Imbalanced Classes: Fraud detection, Disease. Churn, ..</a:t>
            </a:r>
          </a:p>
          <a:p>
            <a:pPr marL="285750" indent="-285750">
              <a:buFont typeface="Arial" panose="020B0604020202020204" pitchFamily="34" charset="0"/>
              <a:buChar char="•"/>
            </a:pPr>
            <a:r>
              <a:rPr lang="en-US" sz="1600" dirty="0" smtClean="0"/>
              <a:t>Collect more data ?</a:t>
            </a:r>
          </a:p>
          <a:p>
            <a:pPr marL="285750" indent="-285750">
              <a:buFont typeface="Arial" panose="020B0604020202020204" pitchFamily="34" charset="0"/>
              <a:buChar char="•"/>
            </a:pPr>
            <a:r>
              <a:rPr lang="en-US" sz="1600" dirty="0" smtClean="0"/>
              <a:t>Generate Synthetic samples</a:t>
            </a:r>
          </a:p>
          <a:p>
            <a:pPr marL="285750" indent="-285750">
              <a:buFont typeface="Arial" panose="020B0604020202020204" pitchFamily="34" charset="0"/>
              <a:buChar char="•"/>
            </a:pPr>
            <a:r>
              <a:rPr lang="en-US" sz="1600" dirty="0" smtClean="0"/>
              <a:t>Over sampling </a:t>
            </a:r>
          </a:p>
          <a:p>
            <a:pPr marL="285750" indent="-285750">
              <a:buFont typeface="Arial" panose="020B0604020202020204" pitchFamily="34" charset="0"/>
              <a:buChar char="•"/>
            </a:pPr>
            <a:r>
              <a:rPr lang="en-US" sz="1600" dirty="0" smtClean="0"/>
              <a:t>Under sampling</a:t>
            </a:r>
            <a:endParaRPr lang="en-US" sz="1600" dirty="0"/>
          </a:p>
          <a:p>
            <a:pPr marL="285750" indent="-285750">
              <a:buFont typeface="Arial" panose="020B0604020202020204" pitchFamily="34" charset="0"/>
              <a:buChar char="•"/>
            </a:pPr>
            <a:r>
              <a:rPr lang="en-US" sz="1600" dirty="0" smtClean="0"/>
              <a:t>Think it as Anamoly detection problem or outlier detection problem. </a:t>
            </a:r>
          </a:p>
        </p:txBody>
      </p:sp>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92" y="4648200"/>
            <a:ext cx="273203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4522" y="4572000"/>
            <a:ext cx="26193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325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52" y="104455"/>
            <a:ext cx="4572000" cy="2862322"/>
          </a:xfrm>
          <a:prstGeom prst="rect">
            <a:avLst/>
          </a:prstGeom>
        </p:spPr>
        <p:txBody>
          <a:bodyPr>
            <a:spAutoFit/>
          </a:bodyPr>
          <a:lstStyle/>
          <a:p>
            <a:pPr marL="285750" indent="-285750">
              <a:buFont typeface="Arial" panose="020B0604020202020204" pitchFamily="34" charset="0"/>
              <a:buChar char="•"/>
            </a:pPr>
            <a:r>
              <a:rPr lang="en-US" dirty="0"/>
              <a:t>Decision trees implicitly perform variable screening or </a:t>
            </a:r>
            <a:r>
              <a:rPr lang="en-US" b="1" dirty="0">
                <a:solidFill>
                  <a:srgbClr val="00B050"/>
                </a:solidFill>
              </a:rPr>
              <a:t>feature </a:t>
            </a:r>
            <a:r>
              <a:rPr lang="en-US" b="1" dirty="0" smtClean="0">
                <a:solidFill>
                  <a:srgbClr val="00B050"/>
                </a:solidFill>
              </a:rPr>
              <a:t>selection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Require relatively little effort from users for </a:t>
            </a:r>
            <a:r>
              <a:rPr lang="en-US" b="1" dirty="0" smtClean="0">
                <a:solidFill>
                  <a:srgbClr val="00B050"/>
                </a:solidFill>
              </a:rPr>
              <a:t>data preparation</a:t>
            </a:r>
          </a:p>
          <a:p>
            <a:endParaRPr lang="en-US" dirty="0" smtClean="0"/>
          </a:p>
          <a:p>
            <a:pPr marL="285750" indent="-285750">
              <a:buFont typeface="Arial" panose="020B0604020202020204" pitchFamily="34" charset="0"/>
              <a:buChar char="•"/>
            </a:pPr>
            <a:r>
              <a:rPr lang="en-US" b="1" dirty="0" smtClean="0">
                <a:solidFill>
                  <a:srgbClr val="00B050"/>
                </a:solidFill>
              </a:rPr>
              <a:t>Nonlinear relationships </a:t>
            </a:r>
            <a:r>
              <a:rPr lang="en-US" dirty="0" smtClean="0"/>
              <a:t>between parameters do not affect tree performance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solidFill>
                  <a:srgbClr val="00B050"/>
                </a:solidFill>
              </a:rPr>
              <a:t>Easy to interpret </a:t>
            </a:r>
            <a:r>
              <a:rPr lang="en-US" dirty="0" smtClean="0"/>
              <a:t>and explain to executives!</a:t>
            </a:r>
          </a:p>
        </p:txBody>
      </p:sp>
      <p:sp>
        <p:nvSpPr>
          <p:cNvPr id="8" name="Rectangle 7"/>
          <p:cNvSpPr/>
          <p:nvPr/>
        </p:nvSpPr>
        <p:spPr>
          <a:xfrm>
            <a:off x="4724400" y="104455"/>
            <a:ext cx="4267200" cy="7294305"/>
          </a:xfrm>
          <a:prstGeom prst="rect">
            <a:avLst/>
          </a:prstGeom>
        </p:spPr>
        <p:txBody>
          <a:bodyPr wrap="square">
            <a:spAutoFit/>
          </a:bodyPr>
          <a:lstStyle/>
          <a:p>
            <a:pPr marL="285750" indent="-285750">
              <a:buFont typeface="Arial" panose="020B0604020202020204" pitchFamily="34" charset="0"/>
              <a:buChar char="•"/>
            </a:pPr>
            <a:r>
              <a:rPr lang="en-US" b="1" dirty="0">
                <a:solidFill>
                  <a:srgbClr val="C00000"/>
                </a:solidFill>
              </a:rPr>
              <a:t>Instability</a:t>
            </a:r>
            <a:r>
              <a:rPr lang="en-US" dirty="0"/>
              <a:t> - The decision tree changes when I perturb the dataset a bit</a:t>
            </a:r>
            <a:r>
              <a:rPr lang="en-US" dirty="0" smtClean="0"/>
              <a:t>.</a:t>
            </a:r>
          </a:p>
          <a:p>
            <a:pPr marL="285750" indent="-285750">
              <a:buFont typeface="Arial" panose="020B0604020202020204" pitchFamily="34" charset="0"/>
              <a:buChar char="•"/>
            </a:pPr>
            <a:r>
              <a:rPr lang="en-US" b="1" dirty="0" smtClean="0">
                <a:solidFill>
                  <a:srgbClr val="C00000"/>
                </a:solidFill>
              </a:rPr>
              <a:t>Decision Boundaries are parallel to the axi</a:t>
            </a:r>
            <a:r>
              <a:rPr lang="en-US" b="1" dirty="0" smtClean="0"/>
              <a:t>s </a:t>
            </a:r>
            <a:r>
              <a:rPr lang="en-US" dirty="0" smtClean="0"/>
              <a:t>-</a:t>
            </a:r>
          </a:p>
          <a:p>
            <a:pPr marL="285750" indent="-285750">
              <a:buFont typeface="Arial" panose="020B0604020202020204" pitchFamily="34" charset="0"/>
              <a:buChar char="•"/>
            </a:pPr>
            <a:r>
              <a:rPr lang="en-US" dirty="0" smtClean="0"/>
              <a:t>Decision Trees do not work well if you have </a:t>
            </a:r>
            <a:r>
              <a:rPr lang="en-US" b="1" dirty="0" smtClean="0">
                <a:solidFill>
                  <a:srgbClr val="C00000"/>
                </a:solidFill>
              </a:rPr>
              <a:t>smooth boundaries</a:t>
            </a:r>
            <a:r>
              <a:rPr lang="en-US" dirty="0" smtClean="0"/>
              <a:t>.  </a:t>
            </a:r>
            <a:r>
              <a:rPr lang="en-US" dirty="0" err="1" smtClean="0"/>
              <a:t>i.e</a:t>
            </a:r>
            <a:r>
              <a:rPr lang="en-US" dirty="0" smtClean="0"/>
              <a:t> they work best when you have discontinuous piece wise constant model. If you truly have a linear target function decision trees are not the best.</a:t>
            </a:r>
          </a:p>
          <a:p>
            <a:pPr marL="285750" indent="-285750">
              <a:buFont typeface="Arial" panose="020B0604020202020204" pitchFamily="34" charset="0"/>
              <a:buChar char="•"/>
            </a:pPr>
            <a:r>
              <a:rPr lang="en-US" dirty="0" smtClean="0"/>
              <a:t>Decision </a:t>
            </a:r>
            <a:r>
              <a:rPr lang="en-US" dirty="0"/>
              <a:t>Tree's do not work best if you have a lot of  </a:t>
            </a:r>
            <a:r>
              <a:rPr lang="en-US" b="1" dirty="0">
                <a:solidFill>
                  <a:srgbClr val="C00000"/>
                </a:solidFill>
              </a:rPr>
              <a:t>un-correlated variable</a:t>
            </a:r>
            <a:r>
              <a:rPr lang="en-US" dirty="0"/>
              <a:t>s.  </a:t>
            </a:r>
            <a:endParaRPr lang="en-US" dirty="0" smtClean="0"/>
          </a:p>
          <a:p>
            <a:pPr marL="285750" indent="-285750">
              <a:buFont typeface="Arial" panose="020B0604020202020204" pitchFamily="34" charset="0"/>
              <a:buChar char="•"/>
            </a:pPr>
            <a:r>
              <a:rPr lang="en-US" dirty="0"/>
              <a:t>Data fragmentation : Each split in a tree leads to a reduced dataset under consideration. And, hence the model created at the split will potentially </a:t>
            </a:r>
            <a:r>
              <a:rPr lang="en-US" b="1" dirty="0">
                <a:solidFill>
                  <a:srgbClr val="C00000"/>
                </a:solidFill>
              </a:rPr>
              <a:t>introduce bias</a:t>
            </a:r>
            <a:r>
              <a:rPr lang="en-US" dirty="0" smtClean="0"/>
              <a:t>.</a:t>
            </a:r>
          </a:p>
          <a:p>
            <a:pPr marL="285750" indent="-285750">
              <a:buFont typeface="Arial" panose="020B0604020202020204" pitchFamily="34" charset="0"/>
              <a:buChar char="•"/>
            </a:pPr>
            <a:r>
              <a:rPr lang="en-US" b="1" dirty="0">
                <a:solidFill>
                  <a:srgbClr val="C00000"/>
                </a:solidFill>
              </a:rPr>
              <a:t>High variance and unstable </a:t>
            </a:r>
            <a:r>
              <a:rPr lang="en-US" dirty="0"/>
              <a:t>:  As a result of the greedy strategy applied by decision tree's variance in finding the right starting point of the tree can greatly impact the final result. </a:t>
            </a:r>
            <a:r>
              <a:rPr lang="en-US" dirty="0" err="1"/>
              <a:t>i.e</a:t>
            </a:r>
            <a:r>
              <a:rPr lang="en-US" dirty="0"/>
              <a:t> small changes early on can have big impacts later. </a:t>
            </a:r>
            <a:endParaRPr lang="en-US" dirty="0" smtClean="0"/>
          </a:p>
          <a:p>
            <a:endParaRPr lang="en-US" dirty="0" smtClean="0"/>
          </a:p>
          <a:p>
            <a:endParaRPr lang="en-US" dirty="0"/>
          </a:p>
        </p:txBody>
      </p:sp>
      <p:sp>
        <p:nvSpPr>
          <p:cNvPr id="12" name="AutoShape 2" descr="Image result for confusion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55" y="3200400"/>
            <a:ext cx="3415592" cy="270142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793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4114800" cy="4801314"/>
          </a:xfrm>
          <a:prstGeom prst="rect">
            <a:avLst/>
          </a:prstGeom>
          <a:ln>
            <a:solidFill>
              <a:srgbClr val="FF0000"/>
            </a:solidFill>
          </a:ln>
        </p:spPr>
        <p:txBody>
          <a:bodyPr wrap="square">
            <a:spAutoFit/>
          </a:bodyPr>
          <a:lstStyle/>
          <a:p>
            <a:r>
              <a:rPr lang="en-US" b="1" dirty="0"/>
              <a:t>Bagging :</a:t>
            </a:r>
          </a:p>
          <a:p>
            <a:r>
              <a:rPr lang="en-US" dirty="0"/>
              <a:t>Before understand Bagging lets understand the concept of Bootstrap which is nothing but choosing a Random sample with replacement.</a:t>
            </a:r>
          </a:p>
          <a:p>
            <a:pPr marL="285750" indent="-285750">
              <a:buFont typeface="Arial" panose="020B0604020202020204" pitchFamily="34" charset="0"/>
              <a:buChar char="•"/>
            </a:pPr>
            <a:r>
              <a:rPr lang="en-US" dirty="0"/>
              <a:t>As everyone pointed Bagging is nothing but </a:t>
            </a:r>
            <a:r>
              <a:rPr lang="en-US" b="1" dirty="0"/>
              <a:t>B</a:t>
            </a:r>
            <a:r>
              <a:rPr lang="en-US" dirty="0"/>
              <a:t>ootstrap </a:t>
            </a:r>
            <a:r>
              <a:rPr lang="en-US" b="1" dirty="0" err="1"/>
              <a:t>AGG</a:t>
            </a:r>
            <a:r>
              <a:rPr lang="en-US" dirty="0" err="1"/>
              <a:t>regat</a:t>
            </a:r>
            <a:r>
              <a:rPr lang="en-US" b="1" dirty="0" err="1"/>
              <a:t>ING</a:t>
            </a:r>
            <a:endParaRPr lang="en-US" dirty="0"/>
          </a:p>
          <a:p>
            <a:pPr marL="285750" indent="-285750">
              <a:buFont typeface="Arial" panose="020B0604020202020204" pitchFamily="34" charset="0"/>
              <a:buChar char="•"/>
            </a:pPr>
            <a:r>
              <a:rPr lang="en-US" dirty="0"/>
              <a:t>Generate </a:t>
            </a:r>
            <a:r>
              <a:rPr lang="en-US" i="1" dirty="0"/>
              <a:t>n</a:t>
            </a:r>
            <a:r>
              <a:rPr lang="en-US" dirty="0"/>
              <a:t> different bootstrap training sample</a:t>
            </a:r>
          </a:p>
          <a:p>
            <a:pPr marL="285750" indent="-285750">
              <a:buFont typeface="Arial" panose="020B0604020202020204" pitchFamily="34" charset="0"/>
              <a:buChar char="•"/>
            </a:pPr>
            <a:r>
              <a:rPr lang="en-US" dirty="0"/>
              <a:t>Train Algorithm on each bootstrapped sample separately</a:t>
            </a:r>
          </a:p>
          <a:p>
            <a:pPr marL="285750" indent="-285750">
              <a:buFont typeface="Arial" panose="020B0604020202020204" pitchFamily="34" charset="0"/>
              <a:buChar char="•"/>
            </a:pPr>
            <a:r>
              <a:rPr lang="en-US" dirty="0"/>
              <a:t>Average the predictions at the end</a:t>
            </a:r>
          </a:p>
          <a:p>
            <a:pPr marL="285750" indent="-285750">
              <a:buFont typeface="Arial" panose="020B0604020202020204" pitchFamily="34" charset="0"/>
              <a:buChar char="•"/>
            </a:pPr>
            <a:r>
              <a:rPr lang="en-US" dirty="0"/>
              <a:t>One of the Key differences is the way how use sample each training set. Bagging allows replacement in bootstrapped sample but Boosting doesn’t.</a:t>
            </a:r>
          </a:p>
        </p:txBody>
      </p:sp>
      <p:sp>
        <p:nvSpPr>
          <p:cNvPr id="5" name="Rectangle 4"/>
          <p:cNvSpPr/>
          <p:nvPr/>
        </p:nvSpPr>
        <p:spPr>
          <a:xfrm>
            <a:off x="4419600" y="304800"/>
            <a:ext cx="4572000" cy="4247317"/>
          </a:xfrm>
          <a:prstGeom prst="rect">
            <a:avLst/>
          </a:prstGeom>
          <a:ln>
            <a:solidFill>
              <a:srgbClr val="FF0000"/>
            </a:solidFill>
          </a:ln>
        </p:spPr>
        <p:txBody>
          <a:bodyPr>
            <a:spAutoFit/>
          </a:bodyPr>
          <a:lstStyle/>
          <a:p>
            <a:r>
              <a:rPr lang="en-US" b="1" dirty="0"/>
              <a:t>Boosting Steps :</a:t>
            </a:r>
          </a:p>
          <a:p>
            <a:pPr marL="285750" indent="-285750">
              <a:buFont typeface="Arial" panose="020B0604020202020204" pitchFamily="34" charset="0"/>
              <a:buChar char="•"/>
            </a:pPr>
            <a:r>
              <a:rPr lang="en-US" dirty="0"/>
              <a:t>Draw a random subset of training samples d1 without replacement from the training set D to train a weak learner C1</a:t>
            </a:r>
          </a:p>
          <a:p>
            <a:pPr marL="285750" indent="-285750">
              <a:buFont typeface="Arial" panose="020B0604020202020204" pitchFamily="34" charset="0"/>
              <a:buChar char="•"/>
            </a:pPr>
            <a:r>
              <a:rPr lang="en-US" dirty="0"/>
              <a:t>Draw second random training subset d2 without replacement from the training set and add 50 percent of the samples that were previously falsely classified/misclassified to train a weak learner C2</a:t>
            </a:r>
          </a:p>
          <a:p>
            <a:pPr marL="285750" indent="-285750">
              <a:buFont typeface="Arial" panose="020B0604020202020204" pitchFamily="34" charset="0"/>
              <a:buChar char="•"/>
            </a:pPr>
            <a:r>
              <a:rPr lang="en-US" dirty="0"/>
              <a:t>Find the training samples d3 in the training set D on which C1 and C2 disagree to train a third weak learner C3</a:t>
            </a:r>
          </a:p>
          <a:p>
            <a:pPr marL="285750" indent="-285750">
              <a:buFont typeface="Arial" panose="020B0604020202020204" pitchFamily="34" charset="0"/>
              <a:buChar char="•"/>
            </a:pPr>
            <a:r>
              <a:rPr lang="en-US" dirty="0"/>
              <a:t>Combine all the weak learners via majority voting.</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4648200"/>
            <a:ext cx="2012272" cy="200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99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761" y="152400"/>
            <a:ext cx="6252839" cy="2031325"/>
          </a:xfrm>
          <a:prstGeom prst="rect">
            <a:avLst/>
          </a:prstGeom>
          <a:noFill/>
          <a:ln>
            <a:solidFill>
              <a:schemeClr val="tx1"/>
            </a:solidFill>
          </a:ln>
        </p:spPr>
        <p:txBody>
          <a:bodyPr wrap="square" rtlCol="0">
            <a:spAutoFit/>
          </a:bodyPr>
          <a:lstStyle/>
          <a:p>
            <a:r>
              <a:rPr lang="en-US" dirty="0" smtClean="0">
                <a:solidFill>
                  <a:srgbClr val="FF0000"/>
                </a:solidFill>
              </a:rPr>
              <a:t>Ridge Regression </a:t>
            </a:r>
            <a:r>
              <a:rPr lang="en-US" dirty="0" smtClean="0"/>
              <a:t>:  L2 Regularization   </a:t>
            </a:r>
          </a:p>
          <a:p>
            <a:endParaRPr lang="en-US" dirty="0"/>
          </a:p>
          <a:p>
            <a:r>
              <a:rPr lang="en-US" dirty="0" smtClean="0"/>
              <a:t>min(Least Square </a:t>
            </a:r>
            <a:r>
              <a:rPr lang="en-US" dirty="0" err="1" smtClean="0"/>
              <a:t>Objectfun</a:t>
            </a:r>
            <a:r>
              <a:rPr lang="en-US" dirty="0" smtClean="0"/>
              <a:t>)+ </a:t>
            </a:r>
            <a:r>
              <a:rPr lang="en-US" dirty="0" smtClean="0">
                <a:sym typeface="Symbol"/>
              </a:rPr>
              <a:t></a:t>
            </a:r>
            <a:r>
              <a:rPr lang="en-US" dirty="0" smtClean="0"/>
              <a:t>(Sum of square </a:t>
            </a:r>
            <a:r>
              <a:rPr lang="en-US" dirty="0" err="1" smtClean="0"/>
              <a:t>Coeff</a:t>
            </a:r>
            <a:r>
              <a:rPr lang="en-US" dirty="0" smtClean="0"/>
              <a:t>)</a:t>
            </a:r>
          </a:p>
          <a:p>
            <a:endParaRPr lang="en-US" dirty="0"/>
          </a:p>
          <a:p>
            <a:r>
              <a:rPr lang="en-US" dirty="0" smtClean="0"/>
              <a:t>Coefficient  never reach ZERO  for higher values of </a:t>
            </a:r>
            <a:r>
              <a:rPr lang="en-US" dirty="0" smtClean="0">
                <a:sym typeface="Symbol"/>
              </a:rPr>
              <a:t></a:t>
            </a:r>
          </a:p>
          <a:p>
            <a:endParaRPr lang="en-US" dirty="0">
              <a:sym typeface="Symbol"/>
            </a:endParaRPr>
          </a:p>
          <a:p>
            <a:r>
              <a:rPr lang="en-US" dirty="0" smtClean="0">
                <a:sym typeface="Symbol"/>
              </a:rPr>
              <a:t>Includes all features in Model</a:t>
            </a:r>
            <a:r>
              <a:rPr lang="en-US" dirty="0" smtClean="0"/>
              <a:t> , Used to prevent OVERFITTING</a:t>
            </a:r>
            <a:endParaRPr lang="en-US" dirty="0"/>
          </a:p>
        </p:txBody>
      </p:sp>
      <p:sp>
        <p:nvSpPr>
          <p:cNvPr id="7" name="TextBox 6"/>
          <p:cNvSpPr txBox="1"/>
          <p:nvPr/>
        </p:nvSpPr>
        <p:spPr>
          <a:xfrm>
            <a:off x="120588" y="2590800"/>
            <a:ext cx="7042212" cy="1754326"/>
          </a:xfrm>
          <a:prstGeom prst="rect">
            <a:avLst/>
          </a:prstGeom>
          <a:noFill/>
          <a:ln>
            <a:solidFill>
              <a:schemeClr val="tx1"/>
            </a:solidFill>
          </a:ln>
        </p:spPr>
        <p:txBody>
          <a:bodyPr wrap="square" rtlCol="0">
            <a:spAutoFit/>
          </a:bodyPr>
          <a:lstStyle/>
          <a:p>
            <a:r>
              <a:rPr lang="en-US" dirty="0" smtClean="0">
                <a:solidFill>
                  <a:srgbClr val="FF0000"/>
                </a:solidFill>
              </a:rPr>
              <a:t>Lasso Regression </a:t>
            </a:r>
            <a:r>
              <a:rPr lang="en-US" dirty="0" smtClean="0"/>
              <a:t>:  L1 Regularization   </a:t>
            </a:r>
          </a:p>
          <a:p>
            <a:endParaRPr lang="en-US" dirty="0"/>
          </a:p>
          <a:p>
            <a:r>
              <a:rPr lang="en-US" dirty="0" smtClean="0"/>
              <a:t>min(Least Square </a:t>
            </a:r>
            <a:r>
              <a:rPr lang="en-US" dirty="0" err="1" smtClean="0"/>
              <a:t>Objectfun</a:t>
            </a:r>
            <a:r>
              <a:rPr lang="en-US" dirty="0" smtClean="0"/>
              <a:t>)+ </a:t>
            </a:r>
            <a:r>
              <a:rPr lang="en-US" dirty="0" smtClean="0">
                <a:sym typeface="Symbol"/>
              </a:rPr>
              <a:t></a:t>
            </a:r>
            <a:r>
              <a:rPr lang="en-US" dirty="0" smtClean="0"/>
              <a:t>(absolute value of magnitude of  </a:t>
            </a:r>
            <a:r>
              <a:rPr lang="en-US" dirty="0" err="1" smtClean="0"/>
              <a:t>Coeff</a:t>
            </a:r>
            <a:r>
              <a:rPr lang="en-US" dirty="0" smtClean="0"/>
              <a:t>) </a:t>
            </a:r>
          </a:p>
          <a:p>
            <a:r>
              <a:rPr lang="en-US" dirty="0" smtClean="0"/>
              <a:t>Coefficient  can be ZERO  for higher values of </a:t>
            </a:r>
            <a:r>
              <a:rPr lang="en-US" dirty="0" smtClean="0">
                <a:sym typeface="Symbol"/>
              </a:rPr>
              <a:t></a:t>
            </a:r>
          </a:p>
          <a:p>
            <a:endParaRPr lang="en-US" dirty="0">
              <a:sym typeface="Symbol"/>
            </a:endParaRPr>
          </a:p>
          <a:p>
            <a:r>
              <a:rPr lang="en-US" dirty="0" smtClean="0">
                <a:sym typeface="Symbol"/>
              </a:rPr>
              <a:t>Feature selection as some feature </a:t>
            </a:r>
            <a:r>
              <a:rPr lang="en-US" i="1" dirty="0" smtClean="0">
                <a:sym typeface="Symbol"/>
              </a:rPr>
              <a:t>coefficient</a:t>
            </a:r>
            <a:r>
              <a:rPr lang="en-US" dirty="0" smtClean="0">
                <a:sym typeface="Symbol"/>
              </a:rPr>
              <a:t> could be zero</a:t>
            </a:r>
            <a:r>
              <a:rPr lang="en-US" dirty="0" smtClean="0"/>
              <a:t> </a:t>
            </a:r>
          </a:p>
        </p:txBody>
      </p:sp>
      <p:sp>
        <p:nvSpPr>
          <p:cNvPr id="5" name="Rectangle 4"/>
          <p:cNvSpPr/>
          <p:nvPr/>
        </p:nvSpPr>
        <p:spPr>
          <a:xfrm>
            <a:off x="157579" y="4648200"/>
            <a:ext cx="6395621" cy="369332"/>
          </a:xfrm>
          <a:prstGeom prst="rect">
            <a:avLst/>
          </a:prstGeom>
          <a:ln>
            <a:solidFill>
              <a:schemeClr val="tx1"/>
            </a:solidFill>
          </a:ln>
        </p:spPr>
        <p:txBody>
          <a:bodyPr wrap="square">
            <a:spAutoFit/>
          </a:bodyPr>
          <a:lstStyle/>
          <a:p>
            <a:r>
              <a:rPr lang="en-US" dirty="0" smtClean="0">
                <a:solidFill>
                  <a:srgbClr val="FF0000"/>
                </a:solidFill>
              </a:rPr>
              <a:t>STEPWISE regression</a:t>
            </a:r>
            <a:r>
              <a:rPr lang="en-US" dirty="0" smtClean="0"/>
              <a:t> is cumbersome for high Dimensional data</a:t>
            </a:r>
            <a:endParaRPr lang="en-US" dirty="0" smtClean="0"/>
          </a:p>
        </p:txBody>
      </p:sp>
      <p:sp>
        <p:nvSpPr>
          <p:cNvPr id="6" name="Rectangle 5"/>
          <p:cNvSpPr/>
          <p:nvPr/>
        </p:nvSpPr>
        <p:spPr>
          <a:xfrm>
            <a:off x="152400" y="5257800"/>
            <a:ext cx="4572000" cy="369332"/>
          </a:xfrm>
          <a:prstGeom prst="rect">
            <a:avLst/>
          </a:prstGeom>
          <a:ln>
            <a:solidFill>
              <a:schemeClr val="tx1"/>
            </a:solidFill>
          </a:ln>
        </p:spPr>
        <p:txBody>
          <a:bodyPr>
            <a:spAutoFit/>
          </a:bodyPr>
          <a:lstStyle/>
          <a:p>
            <a:r>
              <a:rPr lang="en-US" dirty="0" smtClean="0"/>
              <a:t>Elastic net combines both Ridge and Lasso</a:t>
            </a:r>
            <a:endParaRPr lang="en-US" dirty="0" smtClean="0"/>
          </a:p>
        </p:txBody>
      </p:sp>
    </p:spTree>
    <p:extLst>
      <p:ext uri="{BB962C8B-B14F-4D97-AF65-F5344CB8AC3E}">
        <p14:creationId xmlns:p14="http://schemas.microsoft.com/office/powerpoint/2010/main" val="40712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1752600"/>
          </a:xfrm>
        </p:spPr>
        <p:txBody>
          <a:bodyPr>
            <a:noAutofit/>
          </a:bodyPr>
          <a:lstStyle/>
          <a:p>
            <a:pPr algn="l"/>
            <a:r>
              <a:rPr lang="en-US" sz="1800" b="1" dirty="0" smtClean="0">
                <a:solidFill>
                  <a:srgbClr val="C00000"/>
                </a:solidFill>
              </a:rPr>
              <a:t>Variable importance in RF :</a:t>
            </a:r>
            <a:br>
              <a:rPr lang="en-US" sz="1800" b="1" dirty="0" smtClean="0">
                <a:solidFill>
                  <a:srgbClr val="C00000"/>
                </a:solidFill>
              </a:rPr>
            </a:br>
            <a:r>
              <a:rPr lang="en-US" sz="1800" b="1" dirty="0" smtClean="0">
                <a:solidFill>
                  <a:srgbClr val="C00000"/>
                </a:solidFill>
              </a:rPr>
              <a:t/>
            </a:r>
            <a:br>
              <a:rPr lang="en-US" sz="1800" b="1" dirty="0" smtClean="0">
                <a:solidFill>
                  <a:srgbClr val="C00000"/>
                </a:solidFill>
              </a:rPr>
            </a:br>
            <a:r>
              <a:rPr lang="en-US" sz="1800" dirty="0" smtClean="0"/>
              <a:t>The </a:t>
            </a:r>
            <a:r>
              <a:rPr lang="en-US" sz="1800" dirty="0"/>
              <a:t>general idea is to permute the values of each feature and measure how much the permutation decreases the accuracy of the model. Clearly, for unimportant variables, the permutation should have little to no effect on model accuracy, while permuting important variables should significantly decrease it.</a:t>
            </a:r>
          </a:p>
        </p:txBody>
      </p:sp>
      <p:sp>
        <p:nvSpPr>
          <p:cNvPr id="4" name="AutoShape 2" descr="Image result for decision tree entropy gini inde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3" y="2057400"/>
            <a:ext cx="2922017" cy="241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descr="Image result for decision tree entropy gini 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216" y="2209801"/>
            <a:ext cx="1741714" cy="60960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1272" name="Picture 8" descr="Image result for decision tree entropy gini 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592" y="3008379"/>
            <a:ext cx="2209800" cy="515207"/>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12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021" y="1905000"/>
            <a:ext cx="3321172" cy="16764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275" name="Picture 11" descr="Image result for decision tree entropy gini ind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191000"/>
            <a:ext cx="6048375" cy="246697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99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28600" y="152400"/>
            <a:ext cx="8229600" cy="487362"/>
          </a:xfrm>
        </p:spPr>
        <p:txBody>
          <a:bodyPr>
            <a:noAutofit/>
          </a:bodyPr>
          <a:lstStyle/>
          <a:p>
            <a:pPr algn="l"/>
            <a:r>
              <a:rPr lang="en-US" sz="3200" dirty="0"/>
              <a:t>Gradient Descent Error</a:t>
            </a:r>
            <a:endParaRPr lang="en-IN" sz="3200" dirty="0"/>
          </a:p>
        </p:txBody>
      </p:sp>
      <p:sp>
        <p:nvSpPr>
          <p:cNvPr id="3" name="Content Placeholder 2"/>
          <p:cNvSpPr>
            <a:spLocks noGrp="1"/>
          </p:cNvSpPr>
          <p:nvPr>
            <p:ph idx="1"/>
          </p:nvPr>
        </p:nvSpPr>
        <p:spPr>
          <a:xfrm>
            <a:off x="312787" y="1782743"/>
            <a:ext cx="8566407" cy="4812449"/>
          </a:xfrm>
        </p:spPr>
        <p:txBody>
          <a:bodyPr/>
          <a:lstStyle/>
          <a:p>
            <a:r>
              <a:rPr lang="en-IN" sz="1800" dirty="0" smtClean="0"/>
              <a:t>Lets begin at the output layer with a particular weight.</a:t>
            </a:r>
          </a:p>
          <a:p>
            <a:endParaRPr lang="en-IN" dirty="0"/>
          </a:p>
        </p:txBody>
      </p:sp>
      <p:sp>
        <p:nvSpPr>
          <p:cNvPr id="4" name="Slide Number Placeholder 3"/>
          <p:cNvSpPr>
            <a:spLocks noGrp="1"/>
          </p:cNvSpPr>
          <p:nvPr>
            <p:ph type="sldNum" sz="quarter" idx="10"/>
          </p:nvPr>
        </p:nvSpPr>
        <p:spPr/>
        <p:txBody>
          <a:bodyPr/>
          <a:lstStyle/>
          <a:p>
            <a:fld id="{2988EDFA-DFC0-43E9-A6DA-9F56E3B1C649}" type="slidenum">
              <a:rPr lang="en-AU" smtClean="0"/>
              <a:pPr/>
              <a:t>7</a:t>
            </a:fld>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3" y="1818993"/>
            <a:ext cx="1400744" cy="51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47262" y="2541879"/>
            <a:ext cx="7063288" cy="305438"/>
          </a:xfrm>
          <a:prstGeom prst="rect">
            <a:avLst/>
          </a:prstGeom>
          <a:noFill/>
        </p:spPr>
        <p:txBody>
          <a:bodyPr wrap="square" lIns="73884" tIns="36942" rIns="73884" bIns="36942" rtlCol="0">
            <a:spAutoFit/>
          </a:bodyPr>
          <a:lstStyle/>
          <a:p>
            <a:r>
              <a:rPr lang="en-IN" sz="1500" dirty="0">
                <a:solidFill>
                  <a:srgbClr val="FF0000"/>
                </a:solidFill>
              </a:rPr>
              <a:t>However error is not directly a function of a weight. We expand this as follows.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04" y="3517306"/>
            <a:ext cx="2396009" cy="6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824" y="2966983"/>
            <a:ext cx="4826576" cy="22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5316" y="5292803"/>
            <a:ext cx="8293878" cy="813269"/>
          </a:xfrm>
          <a:prstGeom prst="rect">
            <a:avLst/>
          </a:prstGeom>
          <a:noFill/>
        </p:spPr>
        <p:txBody>
          <a:bodyPr wrap="square" lIns="73884" tIns="36942" rIns="73884" bIns="36942" rtlCol="0">
            <a:spAutoFit/>
          </a:bodyPr>
          <a:lstStyle/>
          <a:p>
            <a:r>
              <a:rPr lang="en-IN" sz="1600" dirty="0"/>
              <a:t>Let’s consider each of these partial derivatives in turn. Note that only one term of the E </a:t>
            </a:r>
            <a:r>
              <a:rPr lang="en-IN" sz="1600" dirty="0" smtClean="0"/>
              <a:t>summation will </a:t>
            </a:r>
            <a:r>
              <a:rPr lang="en-IN" sz="1600" dirty="0"/>
              <a:t>have a non-zero derivative: the one associated with the particular weight we are considering.</a:t>
            </a:r>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958" y="898489"/>
            <a:ext cx="1824653" cy="6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05000" y="911898"/>
            <a:ext cx="1212383" cy="369332"/>
          </a:xfrm>
          <a:prstGeom prst="rect">
            <a:avLst/>
          </a:prstGeom>
        </p:spPr>
        <p:txBody>
          <a:bodyPr wrap="none">
            <a:spAutoFit/>
          </a:bodyPr>
          <a:lstStyle/>
          <a:p>
            <a:r>
              <a:rPr lang="en-IN" dirty="0" smtClean="0"/>
              <a:t>Total Error </a:t>
            </a:r>
            <a:endParaRPr lang="en-US" dirty="0"/>
          </a:p>
        </p:txBody>
      </p:sp>
    </p:spTree>
    <p:extLst>
      <p:ext uri="{BB962C8B-B14F-4D97-AF65-F5344CB8AC3E}">
        <p14:creationId xmlns:p14="http://schemas.microsoft.com/office/powerpoint/2010/main" val="760625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4833" y="1484210"/>
            <a:ext cx="3845107" cy="653394"/>
          </a:xfrm>
        </p:spPr>
      </p:pic>
      <p:sp>
        <p:nvSpPr>
          <p:cNvPr id="4" name="Slide Number Placeholder 3"/>
          <p:cNvSpPr>
            <a:spLocks noGrp="1"/>
          </p:cNvSpPr>
          <p:nvPr>
            <p:ph type="sldNum" sz="quarter" idx="10"/>
          </p:nvPr>
        </p:nvSpPr>
        <p:spPr/>
        <p:txBody>
          <a:bodyPr/>
          <a:lstStyle/>
          <a:p>
            <a:fld id="{2988EDFA-DFC0-43E9-A6DA-9F56E3B1C649}" type="slidenum">
              <a:rPr lang="en-AU" smtClean="0"/>
              <a:pPr/>
              <a:t>8</a:t>
            </a:fld>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630" y="304800"/>
            <a:ext cx="2397161" cy="491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0663" y="1074175"/>
            <a:ext cx="4433447" cy="290049"/>
          </a:xfrm>
          <a:prstGeom prst="rect">
            <a:avLst/>
          </a:prstGeom>
          <a:ln>
            <a:solidFill>
              <a:schemeClr val="tx1"/>
            </a:solidFill>
          </a:ln>
        </p:spPr>
        <p:txBody>
          <a:bodyPr wrap="square" lIns="73884" tIns="36942" rIns="73884" bIns="36942">
            <a:spAutoFit/>
          </a:bodyPr>
          <a:lstStyle/>
          <a:p>
            <a:pPr marL="285750" indent="-285750">
              <a:buFont typeface="Arial" panose="020B0604020202020204" pitchFamily="34" charset="0"/>
              <a:buChar char="•"/>
            </a:pPr>
            <a:r>
              <a:rPr lang="en-IN" sz="1400" dirty="0"/>
              <a:t>Derivative of the error with respect to the </a:t>
            </a:r>
            <a:r>
              <a:rPr lang="en-IN" sz="1400" dirty="0" smtClean="0"/>
              <a:t>activation</a:t>
            </a:r>
            <a:endParaRPr lang="en-IN" sz="1400" dirty="0"/>
          </a:p>
        </p:txBody>
      </p:sp>
      <p:grpSp>
        <p:nvGrpSpPr>
          <p:cNvPr id="17" name="Group 16"/>
          <p:cNvGrpSpPr/>
          <p:nvPr/>
        </p:nvGrpSpPr>
        <p:grpSpPr>
          <a:xfrm>
            <a:off x="228600" y="2438400"/>
            <a:ext cx="4451776" cy="3864397"/>
            <a:chOff x="288083" y="2796483"/>
            <a:chExt cx="4451776" cy="3506314"/>
          </a:xfrm>
        </p:grpSpPr>
        <p:sp>
          <p:nvSpPr>
            <p:cNvPr id="8" name="TextBox 7"/>
            <p:cNvSpPr txBox="1"/>
            <p:nvPr/>
          </p:nvSpPr>
          <p:spPr>
            <a:xfrm>
              <a:off x="306412" y="2796483"/>
              <a:ext cx="4433447" cy="3506314"/>
            </a:xfrm>
            <a:prstGeom prst="rect">
              <a:avLst/>
            </a:prstGeom>
            <a:noFill/>
            <a:ln>
              <a:solidFill>
                <a:schemeClr val="tx1"/>
              </a:solidFill>
            </a:ln>
          </p:spPr>
          <p:txBody>
            <a:bodyPr wrap="square" lIns="73884" tIns="36942" rIns="73884" bIns="36942" rtlCol="0">
              <a:spAutoFit/>
            </a:bodyPr>
            <a:lstStyle/>
            <a:p>
              <a:pPr marL="342900" indent="-342900">
                <a:buFont typeface="Arial" panose="020B0604020202020204" pitchFamily="34" charset="0"/>
                <a:buChar char="•"/>
              </a:pPr>
              <a:r>
                <a:rPr lang="en-IN" sz="1400" dirty="0" smtClean="0"/>
                <a:t>Derivative </a:t>
              </a:r>
              <a:r>
                <a:rPr lang="en-IN" sz="1400" dirty="0"/>
                <a:t>of the activation with respect to the net input</a:t>
              </a: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smtClean="0">
                <a:solidFill>
                  <a:srgbClr val="FF0000"/>
                </a:solidFill>
              </a:endParaRPr>
            </a:p>
            <a:p>
              <a:endParaRPr lang="en-US" sz="1500" dirty="0">
                <a:solidFill>
                  <a:srgbClr val="FF0000"/>
                </a:solidFill>
              </a:endParaRPr>
            </a:p>
            <a:p>
              <a:endParaRPr lang="en-IN" sz="1500" dirty="0">
                <a:solidFill>
                  <a:srgbClr val="FF0000"/>
                </a:solidFill>
              </a:endParaRPr>
            </a:p>
            <a:p>
              <a:endParaRPr lang="en-US" sz="1500" dirty="0">
                <a:solidFill>
                  <a:srgbClr val="FF0000"/>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40" y="3263405"/>
              <a:ext cx="4006989" cy="6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184" y="4172397"/>
              <a:ext cx="2368363" cy="63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4609" y="3911488"/>
              <a:ext cx="773965" cy="290049"/>
            </a:xfrm>
            <a:prstGeom prst="rect">
              <a:avLst/>
            </a:prstGeom>
            <a:noFill/>
          </p:spPr>
          <p:txBody>
            <a:bodyPr wrap="square" lIns="73884" tIns="36942" rIns="73884" bIns="36942" rtlCol="0">
              <a:spAutoFit/>
            </a:bodyPr>
            <a:lstStyle/>
            <a:p>
              <a:r>
                <a:rPr lang="en-US" sz="1400" dirty="0"/>
                <a:t>Now as  </a:t>
              </a:r>
              <a:endParaRPr lang="en-IN" sz="1400" dirty="0"/>
            </a:p>
          </p:txBody>
        </p:sp>
        <p:sp>
          <p:nvSpPr>
            <p:cNvPr id="10" name="TextBox 9"/>
            <p:cNvSpPr txBox="1"/>
            <p:nvPr/>
          </p:nvSpPr>
          <p:spPr>
            <a:xfrm>
              <a:off x="288083" y="4879749"/>
              <a:ext cx="3962400" cy="263172"/>
            </a:xfrm>
            <a:prstGeom prst="rect">
              <a:avLst/>
            </a:prstGeom>
            <a:noFill/>
          </p:spPr>
          <p:txBody>
            <a:bodyPr wrap="square" lIns="73884" tIns="36942" rIns="73884" bIns="36942" rtlCol="0">
              <a:spAutoFit/>
            </a:bodyPr>
            <a:lstStyle/>
            <a:p>
              <a:r>
                <a:rPr lang="en-IN" sz="1400" dirty="0"/>
                <a:t>we can rewrite the result of the partial derivative as:</a:t>
              </a:r>
            </a:p>
          </p:txBody>
        </p:sp>
      </p:gr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661" y="5196722"/>
            <a:ext cx="1667408" cy="27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4801061" y="1086011"/>
            <a:ext cx="4266739" cy="2123658"/>
            <a:chOff x="6634039" y="2929592"/>
            <a:chExt cx="5880100" cy="1947068"/>
          </a:xfrm>
        </p:grpSpPr>
        <p:sp>
          <p:nvSpPr>
            <p:cNvPr id="11" name="TextBox 10"/>
            <p:cNvSpPr txBox="1"/>
            <p:nvPr/>
          </p:nvSpPr>
          <p:spPr>
            <a:xfrm>
              <a:off x="6634039" y="2929592"/>
              <a:ext cx="5880100" cy="194706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dirty="0" smtClean="0"/>
                <a:t>Derivative </a:t>
              </a:r>
              <a:r>
                <a:rPr lang="en-IN" sz="1400" dirty="0"/>
                <a:t>of the net input with respect to a </a:t>
              </a:r>
              <a:r>
                <a:rPr lang="en-IN" sz="1400" dirty="0" smtClean="0"/>
                <a:t>weight</a:t>
              </a:r>
            </a:p>
            <a:p>
              <a:pPr marL="285750" indent="-285750">
                <a:buFont typeface="Arial" panose="020B0604020202020204" pitchFamily="34" charset="0"/>
                <a:buChar char="•"/>
              </a:pPr>
              <a:endParaRPr lang="en-IN" sz="1400" dirty="0"/>
            </a:p>
            <a:p>
              <a:pPr>
                <a:lnSpc>
                  <a:spcPct val="50000"/>
                </a:lnSpc>
              </a:pPr>
              <a:endParaRPr lang="en-US" sz="1500" dirty="0">
                <a:solidFill>
                  <a:srgbClr val="FF0000"/>
                </a:solidFill>
              </a:endParaRPr>
            </a:p>
            <a:p>
              <a:pPr>
                <a:lnSpc>
                  <a:spcPct val="50000"/>
                </a:lnSpc>
              </a:pPr>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IN" sz="1500" dirty="0">
                <a:solidFill>
                  <a:srgbClr val="FF0000"/>
                </a:solidFill>
              </a:endParaRPr>
            </a:p>
          </p:txBody>
        </p:sp>
        <p:sp>
          <p:nvSpPr>
            <p:cNvPr id="12" name="TextBox 11"/>
            <p:cNvSpPr txBox="1"/>
            <p:nvPr/>
          </p:nvSpPr>
          <p:spPr>
            <a:xfrm>
              <a:off x="6865666" y="3472096"/>
              <a:ext cx="5647623" cy="807913"/>
            </a:xfrm>
            <a:prstGeom prst="rect">
              <a:avLst/>
            </a:prstGeom>
            <a:noFill/>
          </p:spPr>
          <p:txBody>
            <a:bodyPr wrap="square" rtlCol="0">
              <a:spAutoFit/>
            </a:bodyPr>
            <a:lstStyle/>
            <a:p>
              <a:r>
                <a:rPr lang="en-IN" sz="1300" dirty="0" smtClean="0"/>
                <a:t>Note </a:t>
              </a:r>
              <a:r>
                <a:rPr lang="en-IN" sz="1300" dirty="0"/>
                <a:t>that only one term of the net summation will have a non-zero derivative: again the one associated with the particular weight we are considering</a:t>
              </a:r>
              <a:r>
                <a:rPr lang="en-IN" dirty="0"/>
                <a: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9001" y="4117275"/>
              <a:ext cx="3289263" cy="69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Box 14"/>
          <p:cNvSpPr txBox="1"/>
          <p:nvPr/>
        </p:nvSpPr>
        <p:spPr>
          <a:xfrm>
            <a:off x="4801061" y="3386660"/>
            <a:ext cx="4266739" cy="1675044"/>
          </a:xfrm>
          <a:prstGeom prst="rect">
            <a:avLst/>
          </a:prstGeom>
          <a:noFill/>
          <a:ln w="3175">
            <a:solidFill>
              <a:schemeClr val="tx1"/>
            </a:solidFill>
          </a:ln>
        </p:spPr>
        <p:txBody>
          <a:bodyPr wrap="square" lIns="73884" tIns="36942" rIns="73884" bIns="36942" rtlCol="0">
            <a:spAutoFit/>
          </a:bodyPr>
          <a:lstStyle/>
          <a:p>
            <a:r>
              <a:rPr lang="en-IN" sz="1400" u="sng" dirty="0"/>
              <a:t>Weight change rule for a </a:t>
            </a:r>
            <a:r>
              <a:rPr lang="en-IN" sz="1400" u="sng" dirty="0">
                <a:solidFill>
                  <a:srgbClr val="FF0000"/>
                </a:solidFill>
              </a:rPr>
              <a:t>hidden to output </a:t>
            </a:r>
            <a:r>
              <a:rPr lang="en-IN" sz="1400" u="sng" dirty="0" smtClean="0"/>
              <a:t>weight</a:t>
            </a: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smtClean="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grpSp>
        <p:nvGrpSpPr>
          <p:cNvPr id="13" name="Group 12"/>
          <p:cNvGrpSpPr/>
          <p:nvPr/>
        </p:nvGrpSpPr>
        <p:grpSpPr>
          <a:xfrm>
            <a:off x="5572764" y="3749352"/>
            <a:ext cx="2762931" cy="1092471"/>
            <a:chOff x="5730466" y="4838470"/>
            <a:chExt cx="2409699" cy="871339"/>
          </a:xfrm>
        </p:grpSpPr>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466" y="4838470"/>
              <a:ext cx="240969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2195" y="5326860"/>
              <a:ext cx="1569367" cy="38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1401091" y="5557714"/>
            <a:ext cx="2077456" cy="477838"/>
            <a:chOff x="1401091" y="5726977"/>
            <a:chExt cx="2077456" cy="477838"/>
          </a:xfrm>
        </p:grpSpPr>
        <p:pic>
          <p:nvPicPr>
            <p:cNvPr id="1433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1297" y="5726977"/>
              <a:ext cx="8572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401091" y="5726977"/>
              <a:ext cx="1180946" cy="369332"/>
            </a:xfrm>
            <a:prstGeom prst="rect">
              <a:avLst/>
            </a:prstGeom>
            <a:noFill/>
          </p:spPr>
          <p:txBody>
            <a:bodyPr wrap="square" rtlCol="0">
              <a:spAutoFit/>
            </a:bodyPr>
            <a:lstStyle/>
            <a:p>
              <a:r>
                <a:rPr lang="en-US" sz="1400" dirty="0" smtClean="0"/>
                <a:t>Where </a:t>
              </a:r>
              <a:r>
                <a:rPr lang="en-US" dirty="0" err="1" smtClean="0"/>
                <a:t>a</a:t>
              </a:r>
              <a:r>
                <a:rPr lang="en-US" baseline="-25000" dirty="0" err="1" smtClean="0"/>
                <a:t>k</a:t>
              </a:r>
              <a:r>
                <a:rPr lang="en-US" baseline="-25000" dirty="0" smtClean="0"/>
                <a:t> </a:t>
              </a:r>
              <a:r>
                <a:rPr lang="en-US" dirty="0" smtClean="0"/>
                <a:t>= </a:t>
              </a:r>
              <a:endParaRPr lang="en-IN" baseline="-25000" dirty="0"/>
            </a:p>
          </p:txBody>
        </p:sp>
      </p:grpSp>
      <p:grpSp>
        <p:nvGrpSpPr>
          <p:cNvPr id="16" name="Group 15"/>
          <p:cNvGrpSpPr/>
          <p:nvPr/>
        </p:nvGrpSpPr>
        <p:grpSpPr>
          <a:xfrm>
            <a:off x="4705281" y="5073273"/>
            <a:ext cx="4237273" cy="1169551"/>
            <a:chOff x="4775548" y="5073273"/>
            <a:chExt cx="4237273" cy="1169551"/>
          </a:xfrm>
        </p:grpSpPr>
        <p:sp>
          <p:nvSpPr>
            <p:cNvPr id="7" name="TextBox 6"/>
            <p:cNvSpPr txBox="1"/>
            <p:nvPr/>
          </p:nvSpPr>
          <p:spPr>
            <a:xfrm>
              <a:off x="4775548" y="5073273"/>
              <a:ext cx="4237273" cy="1169551"/>
            </a:xfrm>
            <a:prstGeom prst="rect">
              <a:avLst/>
            </a:prstGeom>
            <a:noFill/>
          </p:spPr>
          <p:txBody>
            <a:bodyPr wrap="square" rtlCol="0">
              <a:spAutoFit/>
            </a:bodyPr>
            <a:lstStyle/>
            <a:p>
              <a:r>
                <a:rPr lang="en-US" sz="1400" dirty="0" smtClean="0">
                  <a:solidFill>
                    <a:schemeClr val="tx2">
                      <a:lumMod val="50000"/>
                    </a:schemeClr>
                  </a:solidFill>
                </a:rPr>
                <a:t>Change in weight            is proportional to error at K multiplied by activation j. </a:t>
              </a:r>
              <a:r>
                <a:rPr lang="en-US" sz="1400" dirty="0" err="1" smtClean="0">
                  <a:solidFill>
                    <a:schemeClr val="tx2">
                      <a:lumMod val="50000"/>
                    </a:schemeClr>
                  </a:solidFill>
                </a:rPr>
                <a:t>ie</a:t>
              </a:r>
              <a:r>
                <a:rPr lang="en-US" sz="1400" dirty="0" smtClean="0">
                  <a:solidFill>
                    <a:schemeClr val="tx2">
                      <a:lumMod val="50000"/>
                    </a:schemeClr>
                  </a:solidFill>
                </a:rPr>
                <a:t>  </a:t>
              </a:r>
            </a:p>
            <a:p>
              <a:endParaRPr lang="en-US" sz="1400" dirty="0">
                <a:solidFill>
                  <a:schemeClr val="tx2">
                    <a:lumMod val="50000"/>
                  </a:schemeClr>
                </a:solidFill>
              </a:endParaRPr>
            </a:p>
            <a:p>
              <a:r>
                <a:rPr lang="en-US" sz="1400" dirty="0" smtClean="0">
                  <a:solidFill>
                    <a:schemeClr val="tx2">
                      <a:lumMod val="50000"/>
                    </a:schemeClr>
                  </a:solidFill>
                </a:rPr>
                <a:t>Change in weight is proportional to error at (L+1)</a:t>
              </a:r>
              <a:r>
                <a:rPr lang="en-US" sz="1400" dirty="0" err="1" smtClean="0">
                  <a:solidFill>
                    <a:schemeClr val="tx2">
                      <a:lumMod val="50000"/>
                    </a:schemeClr>
                  </a:solidFill>
                </a:rPr>
                <a:t>th</a:t>
              </a:r>
              <a:r>
                <a:rPr lang="en-US" sz="1400" dirty="0" smtClean="0">
                  <a:solidFill>
                    <a:schemeClr val="tx2">
                      <a:lumMod val="50000"/>
                    </a:schemeClr>
                  </a:solidFill>
                </a:rPr>
                <a:t> layer  multiplied by activation at Lth Layer.</a:t>
              </a:r>
              <a:endParaRPr lang="en-IN" sz="1400" baseline="-25000" dirty="0" err="1" smtClean="0">
                <a:solidFill>
                  <a:schemeClr val="tx2">
                    <a:lumMod val="50000"/>
                  </a:schemeClr>
                </a:solidFill>
              </a:endParaRPr>
            </a:p>
          </p:txBody>
        </p:sp>
        <p:pic>
          <p:nvPicPr>
            <p:cNvPr id="1434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0067" y="5127724"/>
              <a:ext cx="495300" cy="20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87266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988EDFA-DFC0-43E9-A6DA-9F56E3B1C649}" type="slidenum">
              <a:rPr lang="en-AU" smtClean="0"/>
              <a:pPr/>
              <a:t>9</a:t>
            </a:fld>
            <a:endParaRPr lang="en-AU" dirty="0"/>
          </a:p>
        </p:txBody>
      </p:sp>
      <p:sp>
        <p:nvSpPr>
          <p:cNvPr id="7" name="TextBox 6"/>
          <p:cNvSpPr txBox="1"/>
          <p:nvPr/>
        </p:nvSpPr>
        <p:spPr>
          <a:xfrm>
            <a:off x="558260" y="533400"/>
            <a:ext cx="7913180" cy="813269"/>
          </a:xfrm>
          <a:prstGeom prst="rect">
            <a:avLst/>
          </a:prstGeom>
          <a:noFill/>
        </p:spPr>
        <p:txBody>
          <a:bodyPr wrap="square" lIns="73884" tIns="36942" rIns="73884" bIns="36942" rtlCol="0">
            <a:spAutoFit/>
          </a:bodyPr>
          <a:lstStyle/>
          <a:p>
            <a:pPr algn="just"/>
            <a:r>
              <a:rPr lang="en-IN" sz="1600" dirty="0"/>
              <a:t>Now </a:t>
            </a:r>
            <a:r>
              <a:rPr lang="en-IN" sz="1600" dirty="0" smtClean="0"/>
              <a:t>to </a:t>
            </a:r>
            <a:r>
              <a:rPr lang="en-IN" sz="1600" dirty="0"/>
              <a:t>determine the appropriate weight change for an </a:t>
            </a:r>
            <a:r>
              <a:rPr lang="en-IN" sz="1600" dirty="0">
                <a:solidFill>
                  <a:srgbClr val="FF0000"/>
                </a:solidFill>
              </a:rPr>
              <a:t>input to hidden </a:t>
            </a:r>
            <a:r>
              <a:rPr lang="en-IN" sz="1600" dirty="0"/>
              <a:t>weight. This </a:t>
            </a:r>
            <a:r>
              <a:rPr lang="en-IN" sz="1600" dirty="0" smtClean="0"/>
              <a:t>is more </a:t>
            </a:r>
            <a:r>
              <a:rPr lang="en-IN" sz="1600" dirty="0"/>
              <a:t>complicated because it depends on the error at all of the nodes this weighted connection </a:t>
            </a:r>
            <a:r>
              <a:rPr lang="en-IN" sz="1600" dirty="0" smtClean="0"/>
              <a:t>can lead to</a:t>
            </a:r>
            <a:r>
              <a:rPr lang="en-IN" sz="1600" dirty="0"/>
              <a:t>.</a:t>
            </a:r>
          </a:p>
        </p:txBody>
      </p:sp>
      <p:grpSp>
        <p:nvGrpSpPr>
          <p:cNvPr id="9" name="Group 8"/>
          <p:cNvGrpSpPr/>
          <p:nvPr/>
        </p:nvGrpSpPr>
        <p:grpSpPr>
          <a:xfrm>
            <a:off x="278984" y="2352675"/>
            <a:ext cx="4369216" cy="3411231"/>
            <a:chOff x="3187700" y="1749286"/>
            <a:chExt cx="6032500" cy="4105414"/>
          </a:xfrm>
        </p:grpSpPr>
        <p:sp>
          <p:nvSpPr>
            <p:cNvPr id="8" name="Rectangle 7"/>
            <p:cNvSpPr/>
            <p:nvPr/>
          </p:nvSpPr>
          <p:spPr>
            <a:xfrm>
              <a:off x="3187700" y="1749286"/>
              <a:ext cx="6032500" cy="410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930400"/>
              <a:ext cx="523240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92401"/>
              <a:ext cx="5676899" cy="120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52864"/>
              <a:ext cx="4584701"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033965"/>
              <a:ext cx="2362200" cy="69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36254" y="1447800"/>
            <a:ext cx="4193690" cy="3581399"/>
            <a:chOff x="4936254" y="1256991"/>
            <a:chExt cx="4193690" cy="3581399"/>
          </a:xfrm>
        </p:grpSpPr>
        <p:sp>
          <p:nvSpPr>
            <p:cNvPr id="3" name="Rectangle 2"/>
            <p:cNvSpPr/>
            <p:nvPr/>
          </p:nvSpPr>
          <p:spPr>
            <a:xfrm>
              <a:off x="4953000" y="1256991"/>
              <a:ext cx="3725410" cy="800219"/>
            </a:xfrm>
            <a:prstGeom prst="rect">
              <a:avLst/>
            </a:prstGeom>
          </p:spPr>
          <p:txBody>
            <a:bodyPr wrap="square">
              <a:spAutoFit/>
            </a:bodyPr>
            <a:lstStyle/>
            <a:p>
              <a:r>
                <a:rPr lang="en-IN" sz="1400" dirty="0"/>
                <a:t>Change in weight is proportional to error at (L+1)</a:t>
              </a:r>
              <a:r>
                <a:rPr lang="en-IN" sz="1400" dirty="0" err="1"/>
                <a:t>th</a:t>
              </a:r>
              <a:r>
                <a:rPr lang="en-IN" sz="1400" dirty="0"/>
                <a:t> layer  multiplied by activation at Lth Layer</a:t>
              </a:r>
              <a:r>
                <a:rPr lang="en-IN" dirty="0" smtClean="0"/>
                <a:t>.  </a:t>
              </a:r>
            </a:p>
          </p:txBody>
        </p:sp>
        <p:grpSp>
          <p:nvGrpSpPr>
            <p:cNvPr id="10" name="Group 9"/>
            <p:cNvGrpSpPr/>
            <p:nvPr/>
          </p:nvGrpSpPr>
          <p:grpSpPr>
            <a:xfrm>
              <a:off x="4936254" y="2057210"/>
              <a:ext cx="4131546" cy="310493"/>
              <a:chOff x="4297964" y="2462645"/>
              <a:chExt cx="4131546" cy="310493"/>
            </a:xfrm>
          </p:grpSpPr>
          <p:pic>
            <p:nvPicPr>
              <p:cNvPr id="153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9665" y="2462645"/>
                <a:ext cx="418869" cy="24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297964" y="2465361"/>
                <a:ext cx="4131546" cy="307777"/>
              </a:xfrm>
              <a:prstGeom prst="rect">
                <a:avLst/>
              </a:prstGeom>
            </p:spPr>
            <p:txBody>
              <a:bodyPr wrap="square">
                <a:spAutoFit/>
              </a:bodyPr>
              <a:lstStyle/>
              <a:p>
                <a:r>
                  <a:rPr lang="en-IN" sz="1400" dirty="0"/>
                  <a:t>For Change in weight  form j to </a:t>
                </a:r>
                <a:r>
                  <a:rPr lang="en-IN" sz="1400" dirty="0" err="1"/>
                  <a:t>i</a:t>
                </a:r>
                <a:endParaRPr lang="en-IN" sz="1400" dirty="0"/>
              </a:p>
            </p:txBody>
          </p:sp>
        </p:grpSp>
        <p:sp>
          <p:nvSpPr>
            <p:cNvPr id="11" name="TextBox 10"/>
            <p:cNvSpPr txBox="1"/>
            <p:nvPr/>
          </p:nvSpPr>
          <p:spPr>
            <a:xfrm>
              <a:off x="4936254" y="2422290"/>
              <a:ext cx="3716469" cy="523220"/>
            </a:xfrm>
            <a:prstGeom prst="rect">
              <a:avLst/>
            </a:prstGeom>
            <a:noFill/>
          </p:spPr>
          <p:txBody>
            <a:bodyPr wrap="square" rtlCol="0">
              <a:spAutoFit/>
            </a:bodyPr>
            <a:lstStyle/>
            <a:p>
              <a:r>
                <a:rPr lang="en-US" sz="1400" dirty="0" smtClean="0">
                  <a:solidFill>
                    <a:schemeClr val="tx2">
                      <a:lumMod val="50000"/>
                    </a:schemeClr>
                  </a:solidFill>
                </a:rPr>
                <a:t>Error Propagated from K to J  multiplied by rate of change of activation at j  w r t net and  weight</a:t>
              </a:r>
              <a:endParaRPr lang="en-IN" sz="1400" dirty="0" err="1" smtClean="0">
                <a:solidFill>
                  <a:schemeClr val="tx2">
                    <a:lumMod val="50000"/>
                  </a:schemeClr>
                </a:solidFill>
              </a:endParaRPr>
            </a:p>
          </p:txBody>
        </p:sp>
        <p:grpSp>
          <p:nvGrpSpPr>
            <p:cNvPr id="13" name="Group 12"/>
            <p:cNvGrpSpPr/>
            <p:nvPr/>
          </p:nvGrpSpPr>
          <p:grpSpPr>
            <a:xfrm>
              <a:off x="5029200" y="3238191"/>
              <a:ext cx="3189947" cy="307777"/>
              <a:chOff x="5362575" y="3156457"/>
              <a:chExt cx="3189947" cy="307777"/>
            </a:xfrm>
          </p:grpSpPr>
          <p:sp>
            <p:nvSpPr>
              <p:cNvPr id="12" name="TextBox 11"/>
              <p:cNvSpPr txBox="1"/>
              <p:nvPr/>
            </p:nvSpPr>
            <p:spPr>
              <a:xfrm>
                <a:off x="5362575" y="3156457"/>
                <a:ext cx="3189947" cy="307777"/>
              </a:xfrm>
              <a:prstGeom prst="rect">
                <a:avLst/>
              </a:prstGeom>
              <a:noFill/>
            </p:spPr>
            <p:txBody>
              <a:bodyPr wrap="square" rtlCol="0">
                <a:spAutoFit/>
              </a:bodyPr>
              <a:lstStyle/>
              <a:p>
                <a:r>
                  <a:rPr lang="en-US" sz="1400" dirty="0" smtClean="0">
                    <a:solidFill>
                      <a:schemeClr val="tx2">
                        <a:lumMod val="50000"/>
                      </a:schemeClr>
                    </a:solidFill>
                  </a:rPr>
                  <a:t>Error propagated from layer k to j is </a:t>
                </a:r>
                <a:endParaRPr lang="en-IN" sz="1400" dirty="0" err="1" smtClean="0">
                  <a:solidFill>
                    <a:schemeClr val="tx2">
                      <a:lumMod val="50000"/>
                    </a:schemeClr>
                  </a:solidFill>
                </a:endParaRPr>
              </a:p>
            </p:txBody>
          </p:sp>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1136" y="3159434"/>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TextBox 13"/>
            <p:cNvSpPr txBox="1"/>
            <p:nvPr/>
          </p:nvSpPr>
          <p:spPr>
            <a:xfrm>
              <a:off x="4984719" y="3867481"/>
              <a:ext cx="4145225" cy="738664"/>
            </a:xfrm>
            <a:prstGeom prst="rect">
              <a:avLst/>
            </a:prstGeom>
            <a:noFill/>
          </p:spPr>
          <p:txBody>
            <a:bodyPr wrap="square" rtlCol="0">
              <a:spAutoFit/>
            </a:bodyPr>
            <a:lstStyle/>
            <a:p>
              <a:r>
                <a:rPr lang="en-US" sz="1400" dirty="0" smtClean="0">
                  <a:solidFill>
                    <a:schemeClr val="tx2">
                      <a:lumMod val="50000"/>
                    </a:schemeClr>
                  </a:solidFill>
                </a:rPr>
                <a:t>The rate </a:t>
              </a:r>
              <a:r>
                <a:rPr lang="en-US" sz="1400" dirty="0">
                  <a:solidFill>
                    <a:schemeClr val="tx2">
                      <a:lumMod val="50000"/>
                    </a:schemeClr>
                  </a:solidFill>
                </a:rPr>
                <a:t>of change of activation at j </a:t>
              </a:r>
              <a:r>
                <a:rPr lang="en-US" sz="1400" dirty="0" smtClean="0">
                  <a:solidFill>
                    <a:schemeClr val="tx2">
                      <a:lumMod val="50000"/>
                    </a:schemeClr>
                  </a:solidFill>
                </a:rPr>
                <a:t>wrt </a:t>
              </a:r>
              <a:r>
                <a:rPr lang="en-US" sz="1400" dirty="0">
                  <a:solidFill>
                    <a:schemeClr val="tx2">
                      <a:lumMod val="50000"/>
                    </a:schemeClr>
                  </a:solidFill>
                </a:rPr>
                <a:t>net and  weight</a:t>
              </a:r>
              <a:endParaRPr lang="en-IN" sz="1400" dirty="0">
                <a:solidFill>
                  <a:schemeClr val="tx2">
                    <a:lumMod val="50000"/>
                  </a:schemeClr>
                </a:solidFill>
              </a:endParaRPr>
            </a:p>
            <a:p>
              <a:endParaRPr lang="en-IN" sz="1400" dirty="0" err="1" smtClean="0">
                <a:solidFill>
                  <a:schemeClr val="tx2">
                    <a:lumMod val="50000"/>
                  </a:schemeClr>
                </a:solidFill>
              </a:endParaRPr>
            </a:p>
          </p:txBody>
        </p:sp>
        <p:pic>
          <p:nvPicPr>
            <p:cNvPr id="153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3326" y="4157557"/>
              <a:ext cx="1441767" cy="68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0202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650</Words>
  <Application>Microsoft Office PowerPoint</Application>
  <PresentationFormat>On-screen Show (4:3)</PresentationFormat>
  <Paragraphs>105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Variable importance in RF :  The general idea is to permute the values of each feature and measure how much the permutation decreases the accuracy of the model. Clearly, for unimportant variables, the permutation should have little to no effect on model accuracy, while permuting important variables should significantly decrease it.</vt:lpstr>
      <vt:lpstr>Gradient Descent Error</vt:lpstr>
      <vt:lpstr>PowerPoint Presentation</vt:lpstr>
      <vt:lpstr>PowerPoint Presentation</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Bilurkar, Pradeep (TI)</dc:creator>
  <cp:lastModifiedBy>Bilurkar, Pradeep (TI)</cp:lastModifiedBy>
  <cp:revision>14</cp:revision>
  <cp:lastPrinted>2017-01-27T09:14:02Z</cp:lastPrinted>
  <dcterms:created xsi:type="dcterms:W3CDTF">2017-01-27T06:24:39Z</dcterms:created>
  <dcterms:modified xsi:type="dcterms:W3CDTF">2017-01-27T09:24:15Z</dcterms:modified>
</cp:coreProperties>
</file>