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7" r:id="rId7"/>
    <p:sldId id="266" r:id="rId8"/>
    <p:sldId id="258" r:id="rId9"/>
    <p:sldId id="259" r:id="rId10"/>
    <p:sldId id="260" r:id="rId11"/>
    <p:sldId id="261" r:id="rId12"/>
    <p:sldId id="262" r:id="rId13"/>
    <p:sldId id="268" r:id="rId14"/>
    <p:sldId id="269" r:id="rId15"/>
    <p:sldId id="270"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66FF"/>
    <a:srgbClr val="1950FF"/>
    <a:srgbClr val="5B5BFF"/>
    <a:srgbClr val="0066FF"/>
    <a:srgbClr val="0064F6"/>
    <a:srgbClr val="437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FF60A6-3D67-4317-85C2-6646DDB41D9E}"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169C-DD0B-431F-AA17-012341C51E62}" type="slidenum">
              <a:rPr lang="en-US" smtClean="0"/>
              <a:t>‹#›</a:t>
            </a:fld>
            <a:endParaRPr lang="en-US"/>
          </a:p>
        </p:txBody>
      </p:sp>
    </p:spTree>
    <p:extLst>
      <p:ext uri="{BB962C8B-B14F-4D97-AF65-F5344CB8AC3E}">
        <p14:creationId xmlns:p14="http://schemas.microsoft.com/office/powerpoint/2010/main" val="153038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F60A6-3D67-4317-85C2-6646DDB41D9E}"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169C-DD0B-431F-AA17-012341C51E62}" type="slidenum">
              <a:rPr lang="en-US" smtClean="0"/>
              <a:t>‹#›</a:t>
            </a:fld>
            <a:endParaRPr lang="en-US"/>
          </a:p>
        </p:txBody>
      </p:sp>
    </p:spTree>
    <p:extLst>
      <p:ext uri="{BB962C8B-B14F-4D97-AF65-F5344CB8AC3E}">
        <p14:creationId xmlns:p14="http://schemas.microsoft.com/office/powerpoint/2010/main" val="4170485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F60A6-3D67-4317-85C2-6646DDB41D9E}"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169C-DD0B-431F-AA17-012341C51E62}" type="slidenum">
              <a:rPr lang="en-US" smtClean="0"/>
              <a:t>‹#›</a:t>
            </a:fld>
            <a:endParaRPr lang="en-US"/>
          </a:p>
        </p:txBody>
      </p:sp>
    </p:spTree>
    <p:extLst>
      <p:ext uri="{BB962C8B-B14F-4D97-AF65-F5344CB8AC3E}">
        <p14:creationId xmlns:p14="http://schemas.microsoft.com/office/powerpoint/2010/main" val="291042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F60A6-3D67-4317-85C2-6646DDB41D9E}"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169C-DD0B-431F-AA17-012341C51E62}" type="slidenum">
              <a:rPr lang="en-US" smtClean="0"/>
              <a:t>‹#›</a:t>
            </a:fld>
            <a:endParaRPr lang="en-US"/>
          </a:p>
        </p:txBody>
      </p:sp>
    </p:spTree>
    <p:extLst>
      <p:ext uri="{BB962C8B-B14F-4D97-AF65-F5344CB8AC3E}">
        <p14:creationId xmlns:p14="http://schemas.microsoft.com/office/powerpoint/2010/main" val="419265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FF60A6-3D67-4317-85C2-6646DDB41D9E}"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1169C-DD0B-431F-AA17-012341C51E62}" type="slidenum">
              <a:rPr lang="en-US" smtClean="0"/>
              <a:t>‹#›</a:t>
            </a:fld>
            <a:endParaRPr lang="en-US"/>
          </a:p>
        </p:txBody>
      </p:sp>
    </p:spTree>
    <p:extLst>
      <p:ext uri="{BB962C8B-B14F-4D97-AF65-F5344CB8AC3E}">
        <p14:creationId xmlns:p14="http://schemas.microsoft.com/office/powerpoint/2010/main" val="149855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FF60A6-3D67-4317-85C2-6646DDB41D9E}"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1169C-DD0B-431F-AA17-012341C51E62}" type="slidenum">
              <a:rPr lang="en-US" smtClean="0"/>
              <a:t>‹#›</a:t>
            </a:fld>
            <a:endParaRPr lang="en-US"/>
          </a:p>
        </p:txBody>
      </p:sp>
    </p:spTree>
    <p:extLst>
      <p:ext uri="{BB962C8B-B14F-4D97-AF65-F5344CB8AC3E}">
        <p14:creationId xmlns:p14="http://schemas.microsoft.com/office/powerpoint/2010/main" val="267716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FF60A6-3D67-4317-85C2-6646DDB41D9E}"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1169C-DD0B-431F-AA17-012341C51E62}" type="slidenum">
              <a:rPr lang="en-US" smtClean="0"/>
              <a:t>‹#›</a:t>
            </a:fld>
            <a:endParaRPr lang="en-US"/>
          </a:p>
        </p:txBody>
      </p:sp>
    </p:spTree>
    <p:extLst>
      <p:ext uri="{BB962C8B-B14F-4D97-AF65-F5344CB8AC3E}">
        <p14:creationId xmlns:p14="http://schemas.microsoft.com/office/powerpoint/2010/main" val="297503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FF60A6-3D67-4317-85C2-6646DDB41D9E}"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1169C-DD0B-431F-AA17-012341C51E62}" type="slidenum">
              <a:rPr lang="en-US" smtClean="0"/>
              <a:t>‹#›</a:t>
            </a:fld>
            <a:endParaRPr lang="en-US"/>
          </a:p>
        </p:txBody>
      </p:sp>
    </p:spTree>
    <p:extLst>
      <p:ext uri="{BB962C8B-B14F-4D97-AF65-F5344CB8AC3E}">
        <p14:creationId xmlns:p14="http://schemas.microsoft.com/office/powerpoint/2010/main" val="57090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F60A6-3D67-4317-85C2-6646DDB41D9E}"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1169C-DD0B-431F-AA17-012341C51E62}" type="slidenum">
              <a:rPr lang="en-US" smtClean="0"/>
              <a:t>‹#›</a:t>
            </a:fld>
            <a:endParaRPr lang="en-US"/>
          </a:p>
        </p:txBody>
      </p:sp>
    </p:spTree>
    <p:extLst>
      <p:ext uri="{BB962C8B-B14F-4D97-AF65-F5344CB8AC3E}">
        <p14:creationId xmlns:p14="http://schemas.microsoft.com/office/powerpoint/2010/main" val="92053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FF60A6-3D67-4317-85C2-6646DDB41D9E}"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1169C-DD0B-431F-AA17-012341C51E62}" type="slidenum">
              <a:rPr lang="en-US" smtClean="0"/>
              <a:t>‹#›</a:t>
            </a:fld>
            <a:endParaRPr lang="en-US"/>
          </a:p>
        </p:txBody>
      </p:sp>
    </p:spTree>
    <p:extLst>
      <p:ext uri="{BB962C8B-B14F-4D97-AF65-F5344CB8AC3E}">
        <p14:creationId xmlns:p14="http://schemas.microsoft.com/office/powerpoint/2010/main" val="163794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FF60A6-3D67-4317-85C2-6646DDB41D9E}"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1169C-DD0B-431F-AA17-012341C51E62}" type="slidenum">
              <a:rPr lang="en-US" smtClean="0"/>
              <a:t>‹#›</a:t>
            </a:fld>
            <a:endParaRPr lang="en-US"/>
          </a:p>
        </p:txBody>
      </p:sp>
    </p:spTree>
    <p:extLst>
      <p:ext uri="{BB962C8B-B14F-4D97-AF65-F5344CB8AC3E}">
        <p14:creationId xmlns:p14="http://schemas.microsoft.com/office/powerpoint/2010/main" val="199230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304800"/>
            <a:ext cx="82296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066800"/>
            <a:ext cx="8458200" cy="5105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F60A6-3D67-4317-85C2-6646DDB41D9E}" type="datetimeFigureOut">
              <a:rPr lang="en-US" smtClean="0"/>
              <a:t>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1169C-DD0B-431F-AA17-012341C51E62}" type="slidenum">
              <a:rPr lang="en-US" smtClean="0"/>
              <a:t>‹#›</a:t>
            </a:fld>
            <a:endParaRPr lang="en-US"/>
          </a:p>
        </p:txBody>
      </p:sp>
    </p:spTree>
    <p:extLst>
      <p:ext uri="{BB962C8B-B14F-4D97-AF65-F5344CB8AC3E}">
        <p14:creationId xmlns:p14="http://schemas.microsoft.com/office/powerpoint/2010/main" val="3541625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39.png"/><Relationship Id="rId5" Type="http://schemas.openxmlformats.org/officeDocument/2006/relationships/image" Target="../media/image35.png"/><Relationship Id="rId10" Type="http://schemas.openxmlformats.org/officeDocument/2006/relationships/hyperlink" Target="https://en.wikipedia.org/wiki/Independent_and_identically_distributed" TargetMode="External"/><Relationship Id="rId4" Type="http://schemas.openxmlformats.org/officeDocument/2006/relationships/image" Target="../media/image34.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50.png"/><Relationship Id="rId7" Type="http://schemas.openxmlformats.org/officeDocument/2006/relationships/image" Target="../media/image54.emf"/><Relationship Id="rId2" Type="http://schemas.openxmlformats.org/officeDocument/2006/relationships/image" Target="../media/image49.emf"/><Relationship Id="rId1" Type="http://schemas.openxmlformats.org/officeDocument/2006/relationships/slideLayout" Target="../slideLayouts/slideLayout2.xml"/><Relationship Id="rId6" Type="http://schemas.openxmlformats.org/officeDocument/2006/relationships/image" Target="../media/image53.emf"/><Relationship Id="rId11" Type="http://schemas.openxmlformats.org/officeDocument/2006/relationships/image" Target="../media/image58.png"/><Relationship Id="rId5" Type="http://schemas.openxmlformats.org/officeDocument/2006/relationships/image" Target="../media/image52.emf"/><Relationship Id="rId10" Type="http://schemas.openxmlformats.org/officeDocument/2006/relationships/image" Target="../media/image57.emf"/><Relationship Id="rId4" Type="http://schemas.openxmlformats.org/officeDocument/2006/relationships/image" Target="../media/image51.emf"/><Relationship Id="rId9" Type="http://schemas.openxmlformats.org/officeDocument/2006/relationships/image" Target="../media/image56.emf"/></Relationships>
</file>

<file path=ppt/slides/_rels/slide1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emf"/><Relationship Id="rId7" Type="http://schemas.openxmlformats.org/officeDocument/2006/relationships/image" Target="../media/image64.png"/><Relationship Id="rId2" Type="http://schemas.openxmlformats.org/officeDocument/2006/relationships/image" Target="../media/image59.emf"/><Relationship Id="rId1" Type="http://schemas.openxmlformats.org/officeDocument/2006/relationships/slideLayout" Target="../slideLayouts/slideLayout2.xml"/><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Independent_and_identically_distribut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en.wikipedia.org/wiki/Design_matri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2819400"/>
            <a:ext cx="3429000" cy="688975"/>
          </a:xfrm>
        </p:spPr>
        <p:txBody>
          <a:bodyPr>
            <a:normAutofit fontScale="90000"/>
          </a:bodyPr>
          <a:lstStyle/>
          <a:p>
            <a:r>
              <a:rPr lang="en-US" sz="3600" dirty="0" smtClean="0"/>
              <a:t>Robust Regression</a:t>
            </a:r>
            <a:endParaRPr lang="en-US" sz="3600" dirty="0"/>
          </a:p>
        </p:txBody>
      </p:sp>
      <p:sp>
        <p:nvSpPr>
          <p:cNvPr id="3" name="Subtitle 2"/>
          <p:cNvSpPr>
            <a:spLocks noGrp="1"/>
          </p:cNvSpPr>
          <p:nvPr>
            <p:ph type="subTitle" idx="1"/>
          </p:nvPr>
        </p:nvSpPr>
        <p:spPr>
          <a:xfrm>
            <a:off x="5867400" y="3733800"/>
            <a:ext cx="2895600" cy="381000"/>
          </a:xfrm>
        </p:spPr>
        <p:txBody>
          <a:bodyPr>
            <a:normAutofit fontScale="70000" lnSpcReduction="20000"/>
          </a:bodyPr>
          <a:lstStyle/>
          <a:p>
            <a:endParaRPr lang="en-US" dirty="0"/>
          </a:p>
        </p:txBody>
      </p:sp>
    </p:spTree>
    <p:extLst>
      <p:ext uri="{BB962C8B-B14F-4D97-AF65-F5344CB8AC3E}">
        <p14:creationId xmlns:p14="http://schemas.microsoft.com/office/powerpoint/2010/main" val="1533196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10604787"/>
              </p:ext>
            </p:extLst>
          </p:nvPr>
        </p:nvGraphicFramePr>
        <p:xfrm>
          <a:off x="609600" y="1981200"/>
          <a:ext cx="1828801" cy="2991038"/>
        </p:xfrm>
        <a:graphic>
          <a:graphicData uri="http://schemas.openxmlformats.org/drawingml/2006/table">
            <a:tbl>
              <a:tblPr/>
              <a:tblGrid>
                <a:gridCol w="381000"/>
                <a:gridCol w="808017"/>
                <a:gridCol w="639784"/>
              </a:tblGrid>
              <a:tr h="314498">
                <a:tc>
                  <a:txBody>
                    <a:bodyPr/>
                    <a:lstStyle/>
                    <a:p>
                      <a:pPr algn="ctr" fontAlgn="ctr"/>
                      <a:r>
                        <a:rPr lang="en-US" sz="1400" b="1" i="1" u="none" strike="noStrike" dirty="0" err="1">
                          <a:solidFill>
                            <a:srgbClr val="000000"/>
                          </a:solidFill>
                          <a:effectLst/>
                          <a:latin typeface="Times New Roman"/>
                        </a:rPr>
                        <a:t>i</a:t>
                      </a:r>
                      <a:endParaRPr lang="en-US" sz="1400" b="1" i="1" u="none" strike="noStrike" dirty="0">
                        <a:solidFill>
                          <a:srgbClr val="000000"/>
                        </a:solidFill>
                        <a:effectLst/>
                        <a:latin typeface="Times New Roman"/>
                      </a:endParaRP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a:rPr>
                        <a:t>Responses</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a:rPr>
                        <a:t>Cost</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23045">
                <a:tc>
                  <a:txBody>
                    <a:bodyPr/>
                    <a:lstStyle/>
                    <a:p>
                      <a:pPr algn="ctr" fontAlgn="ctr"/>
                      <a:r>
                        <a:rPr lang="en-US" sz="1400" b="0" i="0" u="none" strike="noStrike" dirty="0">
                          <a:solidFill>
                            <a:srgbClr val="000000"/>
                          </a:solidFill>
                          <a:effectLst/>
                          <a:latin typeface="Times New Roman"/>
                        </a:rPr>
                        <a:t>1</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a:rPr>
                        <a:t>16</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77</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23045">
                <a:tc>
                  <a:txBody>
                    <a:bodyPr/>
                    <a:lstStyle/>
                    <a:p>
                      <a:pPr algn="ctr" fontAlgn="ctr"/>
                      <a:r>
                        <a:rPr lang="en-US" sz="1400" b="0" i="0" u="none" strike="noStrike" dirty="0">
                          <a:solidFill>
                            <a:srgbClr val="000000"/>
                          </a:solidFill>
                          <a:effectLst/>
                          <a:latin typeface="Times New Roman"/>
                        </a:rPr>
                        <a:t>2</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a:rPr>
                        <a:t>14</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70</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23045">
                <a:tc>
                  <a:txBody>
                    <a:bodyPr/>
                    <a:lstStyle/>
                    <a:p>
                      <a:pPr algn="ctr" fontAlgn="ctr"/>
                      <a:r>
                        <a:rPr lang="en-US" sz="1400" b="0" i="0" u="none" strike="noStrike" dirty="0">
                          <a:solidFill>
                            <a:srgbClr val="000000"/>
                          </a:solidFill>
                          <a:effectLst/>
                          <a:latin typeface="Times New Roman"/>
                        </a:rPr>
                        <a:t>3</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a:rPr>
                        <a:t>22</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85</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23045">
                <a:tc>
                  <a:txBody>
                    <a:bodyPr/>
                    <a:lstStyle/>
                    <a:p>
                      <a:pPr algn="ctr" fontAlgn="ctr"/>
                      <a:r>
                        <a:rPr lang="en-US" sz="1400" b="0" i="0" u="none" strike="noStrike" dirty="0">
                          <a:solidFill>
                            <a:srgbClr val="000000"/>
                          </a:solidFill>
                          <a:effectLst/>
                          <a:latin typeface="Times New Roman"/>
                        </a:rPr>
                        <a:t>4</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a:rPr>
                        <a:t>10</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50</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23045">
                <a:tc>
                  <a:txBody>
                    <a:bodyPr/>
                    <a:lstStyle/>
                    <a:p>
                      <a:pPr algn="ctr" fontAlgn="ctr"/>
                      <a:r>
                        <a:rPr lang="en-US" sz="1400" b="0" i="0" u="none" strike="noStrike" dirty="0">
                          <a:solidFill>
                            <a:srgbClr val="000000"/>
                          </a:solidFill>
                          <a:effectLst/>
                          <a:latin typeface="Times New Roman"/>
                        </a:rPr>
                        <a:t>5</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a:rPr>
                        <a:t>14</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62</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23045">
                <a:tc>
                  <a:txBody>
                    <a:bodyPr/>
                    <a:lstStyle/>
                    <a:p>
                      <a:pPr algn="ctr" fontAlgn="ctr"/>
                      <a:r>
                        <a:rPr lang="en-US" sz="1400" b="0" i="0" u="none" strike="noStrike" dirty="0">
                          <a:solidFill>
                            <a:srgbClr val="000000"/>
                          </a:solidFill>
                          <a:effectLst/>
                          <a:latin typeface="Times New Roman"/>
                        </a:rPr>
                        <a:t>6</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a:rPr>
                        <a:t>17</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70</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23045">
                <a:tc>
                  <a:txBody>
                    <a:bodyPr/>
                    <a:lstStyle/>
                    <a:p>
                      <a:pPr algn="ctr" fontAlgn="ctr"/>
                      <a:r>
                        <a:rPr lang="en-US" sz="1400" b="0" i="0" u="none" strike="noStrike" dirty="0">
                          <a:solidFill>
                            <a:srgbClr val="000000"/>
                          </a:solidFill>
                          <a:effectLst/>
                          <a:latin typeface="Times New Roman"/>
                        </a:rPr>
                        <a:t>7</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a:rPr>
                        <a:t>10</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55</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23045">
                <a:tc>
                  <a:txBody>
                    <a:bodyPr/>
                    <a:lstStyle/>
                    <a:p>
                      <a:pPr algn="ctr" fontAlgn="ctr"/>
                      <a:r>
                        <a:rPr lang="en-US" sz="1400" b="0" i="0" u="none" strike="noStrike" dirty="0">
                          <a:solidFill>
                            <a:srgbClr val="000000"/>
                          </a:solidFill>
                          <a:effectLst/>
                          <a:latin typeface="Times New Roman"/>
                        </a:rPr>
                        <a:t>8</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a:rPr>
                        <a:t>13</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63</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23045">
                <a:tc>
                  <a:txBody>
                    <a:bodyPr/>
                    <a:lstStyle/>
                    <a:p>
                      <a:pPr algn="ctr" fontAlgn="ctr"/>
                      <a:r>
                        <a:rPr lang="en-US" sz="1400" b="0" i="0" u="none" strike="noStrike" dirty="0">
                          <a:solidFill>
                            <a:srgbClr val="000000"/>
                          </a:solidFill>
                          <a:effectLst/>
                          <a:latin typeface="Times New Roman"/>
                        </a:rPr>
                        <a:t>9</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a:rPr>
                        <a:t>19</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88</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23045">
                <a:tc>
                  <a:txBody>
                    <a:bodyPr/>
                    <a:lstStyle/>
                    <a:p>
                      <a:pPr algn="ctr" fontAlgn="ctr"/>
                      <a:r>
                        <a:rPr lang="en-US" sz="1400" b="0" i="0" u="none" strike="noStrike" dirty="0">
                          <a:solidFill>
                            <a:srgbClr val="000000"/>
                          </a:solidFill>
                          <a:effectLst/>
                          <a:latin typeface="Times New Roman"/>
                        </a:rPr>
                        <a:t>10</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a:rPr>
                        <a:t>12</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57</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23045">
                <a:tc>
                  <a:txBody>
                    <a:bodyPr/>
                    <a:lstStyle/>
                    <a:p>
                      <a:pPr algn="ctr" fontAlgn="ctr"/>
                      <a:r>
                        <a:rPr lang="en-US" sz="1400" b="0" i="0" u="none" strike="noStrike" dirty="0">
                          <a:solidFill>
                            <a:srgbClr val="000000"/>
                          </a:solidFill>
                          <a:effectLst/>
                          <a:latin typeface="Times New Roman"/>
                        </a:rPr>
                        <a:t>11</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a:rPr>
                        <a:t>18</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81</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23045">
                <a:tc>
                  <a:txBody>
                    <a:bodyPr/>
                    <a:lstStyle/>
                    <a:p>
                      <a:pPr algn="ctr" fontAlgn="ctr"/>
                      <a:r>
                        <a:rPr lang="en-US" sz="1400" b="0" i="0" u="none" strike="noStrike" dirty="0">
                          <a:solidFill>
                            <a:srgbClr val="000000"/>
                          </a:solidFill>
                          <a:effectLst/>
                          <a:latin typeface="Times New Roman"/>
                        </a:rPr>
                        <a:t>12</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11</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a:rPr>
                        <a:t>51</a:t>
                      </a:r>
                    </a:p>
                  </a:txBody>
                  <a:tcPr marL="9525" marR="9525" marT="9525"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sp>
        <p:nvSpPr>
          <p:cNvPr id="9" name="Rectangle 8"/>
          <p:cNvSpPr/>
          <p:nvPr/>
        </p:nvSpPr>
        <p:spPr>
          <a:xfrm>
            <a:off x="304800" y="228600"/>
            <a:ext cx="7086600" cy="461665"/>
          </a:xfrm>
          <a:prstGeom prst="rect">
            <a:avLst/>
          </a:prstGeom>
        </p:spPr>
        <p:txBody>
          <a:bodyPr wrap="square">
            <a:spAutoFit/>
          </a:bodyPr>
          <a:lstStyle/>
          <a:p>
            <a:r>
              <a:rPr lang="en-US" sz="2400" dirty="0" smtClean="0"/>
              <a:t>Example 1: Computer-Assisted Learning Dataset</a:t>
            </a:r>
            <a:endParaRPr lang="en-US" sz="2400" dirty="0"/>
          </a:p>
        </p:txBody>
      </p:sp>
      <p:sp>
        <p:nvSpPr>
          <p:cNvPr id="10" name="Rectangle 9"/>
          <p:cNvSpPr/>
          <p:nvPr/>
        </p:nvSpPr>
        <p:spPr>
          <a:xfrm>
            <a:off x="303320" y="1131332"/>
            <a:ext cx="8378671" cy="646331"/>
          </a:xfrm>
          <a:prstGeom prst="rect">
            <a:avLst/>
          </a:prstGeom>
        </p:spPr>
        <p:txBody>
          <a:bodyPr wrap="square">
            <a:spAutoFit/>
          </a:bodyPr>
          <a:lstStyle/>
          <a:p>
            <a:r>
              <a:rPr lang="en-US" dirty="0" smtClean="0"/>
              <a:t>The response is the cost of the computer time (Y) and the predictor is the total number of responses in completing a lesson (X). </a:t>
            </a:r>
            <a:endParaRPr lang="en-US" dirty="0"/>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839" y="1700723"/>
            <a:ext cx="4495800" cy="2469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04060" y="762000"/>
            <a:ext cx="7665128" cy="369332"/>
          </a:xfrm>
          <a:prstGeom prst="rect">
            <a:avLst/>
          </a:prstGeom>
        </p:spPr>
        <p:txBody>
          <a:bodyPr wrap="square">
            <a:spAutoFit/>
          </a:bodyPr>
          <a:lstStyle/>
          <a:p>
            <a:r>
              <a:rPr lang="en-US" dirty="0" smtClean="0"/>
              <a:t>Data is outcome of the study of computer-assisted learning by n = 12 students.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342" y="4267200"/>
            <a:ext cx="4307442" cy="2465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003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838200"/>
            <a:ext cx="4953000" cy="646331"/>
          </a:xfrm>
          <a:prstGeom prst="rect">
            <a:avLst/>
          </a:prstGeom>
        </p:spPr>
        <p:txBody>
          <a:bodyPr wrap="square">
            <a:spAutoFit/>
          </a:bodyPr>
          <a:lstStyle/>
          <a:p>
            <a:r>
              <a:rPr lang="en-US" dirty="0"/>
              <a:t>A plot of the residuals versus the predictor values indicates </a:t>
            </a:r>
            <a:r>
              <a:rPr lang="en-US" dirty="0" smtClean="0"/>
              <a:t>: "</a:t>
            </a:r>
            <a:r>
              <a:rPr lang="en-US" dirty="0"/>
              <a:t>megaphone" </a:t>
            </a:r>
            <a:r>
              <a:rPr lang="en-US" dirty="0" smtClean="0"/>
              <a:t>pattern”</a:t>
            </a:r>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6" y="728371"/>
            <a:ext cx="3468950" cy="2280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62400" y="1981200"/>
            <a:ext cx="4724400" cy="646331"/>
          </a:xfrm>
          <a:prstGeom prst="rect">
            <a:avLst/>
          </a:prstGeom>
        </p:spPr>
        <p:txBody>
          <a:bodyPr wrap="square">
            <a:spAutoFit/>
          </a:bodyPr>
          <a:lstStyle/>
          <a:p>
            <a:pPr algn="just"/>
            <a:r>
              <a:rPr lang="en-US" dirty="0" smtClean="0"/>
              <a:t>We will turn to weighted least squares to address this possibility. </a:t>
            </a: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46" y="3657600"/>
            <a:ext cx="3429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962400" y="4338935"/>
            <a:ext cx="4724400" cy="923330"/>
          </a:xfrm>
          <a:prstGeom prst="rect">
            <a:avLst/>
          </a:prstGeom>
        </p:spPr>
        <p:txBody>
          <a:bodyPr wrap="square">
            <a:spAutoFit/>
          </a:bodyPr>
          <a:lstStyle/>
          <a:p>
            <a:pPr algn="just"/>
            <a:r>
              <a:rPr lang="en-US" dirty="0" smtClean="0"/>
              <a:t>The weights we will use will be based on regressing the absolute residuals versus the predictor. </a:t>
            </a:r>
            <a:endParaRPr lang="en-US" dirty="0"/>
          </a:p>
        </p:txBody>
      </p:sp>
      <p:sp>
        <p:nvSpPr>
          <p:cNvPr id="8" name="Rectangle 7"/>
          <p:cNvSpPr/>
          <p:nvPr/>
        </p:nvSpPr>
        <p:spPr>
          <a:xfrm>
            <a:off x="3962400" y="3048000"/>
            <a:ext cx="4572000" cy="923330"/>
          </a:xfrm>
          <a:prstGeom prst="rect">
            <a:avLst/>
          </a:prstGeom>
        </p:spPr>
        <p:txBody>
          <a:bodyPr>
            <a:spAutoFit/>
          </a:bodyPr>
          <a:lstStyle/>
          <a:p>
            <a:r>
              <a:rPr lang="en-US" dirty="0" smtClean="0"/>
              <a:t>The weights we will use will be based on regressing the </a:t>
            </a:r>
            <a:r>
              <a:rPr lang="en-US" b="1" dirty="0" smtClean="0">
                <a:solidFill>
                  <a:srgbClr val="1950FF"/>
                </a:solidFill>
              </a:rPr>
              <a:t>absolute residuals </a:t>
            </a:r>
            <a:r>
              <a:rPr lang="en-US" dirty="0" smtClean="0"/>
              <a:t>versus the predictor.</a:t>
            </a:r>
            <a:endParaRPr lang="en-US" dirty="0"/>
          </a:p>
        </p:txBody>
      </p:sp>
      <p:sp>
        <p:nvSpPr>
          <p:cNvPr id="9" name="Rectangle 8"/>
          <p:cNvSpPr/>
          <p:nvPr/>
        </p:nvSpPr>
        <p:spPr>
          <a:xfrm>
            <a:off x="4038600" y="5486400"/>
            <a:ext cx="4847208" cy="646331"/>
          </a:xfrm>
          <a:prstGeom prst="rect">
            <a:avLst/>
          </a:prstGeom>
        </p:spPr>
        <p:txBody>
          <a:bodyPr wrap="square">
            <a:spAutoFit/>
          </a:bodyPr>
          <a:lstStyle/>
          <a:p>
            <a:r>
              <a:rPr lang="en-US" dirty="0" smtClean="0"/>
              <a:t>weights would be defined as 1 over the squared fitted values.</a:t>
            </a:r>
            <a:endParaRPr lang="en-US" dirty="0"/>
          </a:p>
        </p:txBody>
      </p:sp>
    </p:spTree>
    <p:extLst>
      <p:ext uri="{BB962C8B-B14F-4D97-AF65-F5344CB8AC3E}">
        <p14:creationId xmlns:p14="http://schemas.microsoft.com/office/powerpoint/2010/main" val="395216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initab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82" y="1215270"/>
            <a:ext cx="4083445" cy="1832729"/>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235331" y="415848"/>
            <a:ext cx="4489069" cy="646331"/>
          </a:xfrm>
          <a:prstGeom prst="rect">
            <a:avLst/>
          </a:prstGeom>
        </p:spPr>
        <p:txBody>
          <a:bodyPr wrap="square">
            <a:spAutoFit/>
          </a:bodyPr>
          <a:lstStyle/>
          <a:p>
            <a:r>
              <a:rPr lang="en-US" dirty="0" smtClean="0"/>
              <a:t>The summary of this weighted least squares fit</a:t>
            </a:r>
            <a:endParaRPr lang="en-US" dirty="0"/>
          </a:p>
        </p:txBody>
      </p:sp>
      <p:sp>
        <p:nvSpPr>
          <p:cNvPr id="7" name="Rectangle 6"/>
          <p:cNvSpPr/>
          <p:nvPr/>
        </p:nvSpPr>
        <p:spPr>
          <a:xfrm>
            <a:off x="4654931" y="447166"/>
            <a:ext cx="4489069" cy="369332"/>
          </a:xfrm>
          <a:prstGeom prst="rect">
            <a:avLst/>
          </a:prstGeom>
        </p:spPr>
        <p:txBody>
          <a:bodyPr wrap="square">
            <a:spAutoFit/>
          </a:bodyPr>
          <a:lstStyle/>
          <a:p>
            <a:r>
              <a:rPr lang="en-US" dirty="0" smtClean="0"/>
              <a:t>The summary of this OLS fit</a:t>
            </a:r>
            <a:endParaRPr lang="en-US"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15270"/>
            <a:ext cx="4336738" cy="18327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6" name="Picture 6" descr="scatterplot of cost vs n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17" y="3352800"/>
            <a:ext cx="3977441" cy="25809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8035" y="5886596"/>
            <a:ext cx="3955738" cy="646331"/>
          </a:xfrm>
          <a:prstGeom prst="rect">
            <a:avLst/>
          </a:prstGeom>
        </p:spPr>
        <p:txBody>
          <a:bodyPr wrap="square">
            <a:spAutoFit/>
          </a:bodyPr>
          <a:lstStyle/>
          <a:p>
            <a:r>
              <a:rPr lang="en-US" dirty="0" smtClean="0"/>
              <a:t>of </a:t>
            </a:r>
            <a:r>
              <a:rPr lang="en-US" b="1" dirty="0" smtClean="0"/>
              <a:t>OLS</a:t>
            </a:r>
            <a:r>
              <a:rPr lang="en-US" dirty="0" smtClean="0"/>
              <a:t> </a:t>
            </a:r>
            <a:r>
              <a:rPr lang="en-US" dirty="0"/>
              <a:t>fitted line (</a:t>
            </a:r>
            <a:r>
              <a:rPr lang="en-US" b="1" dirty="0"/>
              <a:t>black</a:t>
            </a:r>
            <a:r>
              <a:rPr lang="en-US" dirty="0"/>
              <a:t>) and </a:t>
            </a:r>
            <a:r>
              <a:rPr lang="en-US" dirty="0">
                <a:solidFill>
                  <a:srgbClr val="FF0000"/>
                </a:solidFill>
              </a:rPr>
              <a:t>WLS</a:t>
            </a:r>
            <a:r>
              <a:rPr lang="en-US" dirty="0"/>
              <a:t> fitted line (</a:t>
            </a:r>
            <a:r>
              <a:rPr lang="en-US" dirty="0">
                <a:solidFill>
                  <a:srgbClr val="FF0000"/>
                </a:solidFill>
              </a:rPr>
              <a:t>red</a:t>
            </a:r>
            <a:r>
              <a:rPr lang="en-US" dirty="0" smtClean="0"/>
              <a:t>)</a:t>
            </a:r>
            <a:endParaRPr lang="en-US" dirty="0"/>
          </a:p>
        </p:txBody>
      </p:sp>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3936" y="3276968"/>
            <a:ext cx="4080466" cy="2587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572000" y="5864921"/>
            <a:ext cx="4572000" cy="923330"/>
          </a:xfrm>
          <a:prstGeom prst="rect">
            <a:avLst/>
          </a:prstGeom>
        </p:spPr>
        <p:txBody>
          <a:bodyPr>
            <a:spAutoFit/>
          </a:bodyPr>
          <a:lstStyle/>
          <a:p>
            <a:r>
              <a:rPr lang="en-US" dirty="0"/>
              <a:t>With weighted least squares, it is crucial that we use </a:t>
            </a:r>
            <a:r>
              <a:rPr lang="en-US" dirty="0" err="1"/>
              <a:t>studentized</a:t>
            </a:r>
            <a:r>
              <a:rPr lang="en-US" dirty="0"/>
              <a:t> residuals to evaluate the aptness of the model,</a:t>
            </a:r>
          </a:p>
        </p:txBody>
      </p:sp>
      <p:sp>
        <p:nvSpPr>
          <p:cNvPr id="9" name="Rectangle 8"/>
          <p:cNvSpPr/>
          <p:nvPr/>
        </p:nvSpPr>
        <p:spPr>
          <a:xfrm>
            <a:off x="1077195" y="5800210"/>
            <a:ext cx="607859" cy="369332"/>
          </a:xfrm>
          <a:prstGeom prst="rect">
            <a:avLst/>
          </a:prstGeom>
        </p:spPr>
        <p:txBody>
          <a:bodyPr wrap="none">
            <a:spAutoFit/>
          </a:bodyPr>
          <a:lstStyle/>
          <a:p>
            <a:r>
              <a:rPr lang="en-US" dirty="0">
                <a:solidFill>
                  <a:prstClr val="black"/>
                </a:solidFill>
              </a:rPr>
              <a:t>Plot </a:t>
            </a:r>
            <a:endParaRPr lang="en-US" dirty="0"/>
          </a:p>
        </p:txBody>
      </p:sp>
    </p:spTree>
    <p:extLst>
      <p:ext uri="{BB962C8B-B14F-4D97-AF65-F5344CB8AC3E}">
        <p14:creationId xmlns:p14="http://schemas.microsoft.com/office/powerpoint/2010/main" val="2000473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result for bayes theorem"/>
          <p:cNvPicPr/>
          <p:nvPr/>
        </p:nvPicPr>
        <p:blipFill>
          <a:blip r:embed="rId2">
            <a:extLst>
              <a:ext uri="{28A0092B-C50C-407E-A947-70E740481C1C}">
                <a14:useLocalDpi xmlns:a14="http://schemas.microsoft.com/office/drawing/2010/main" val="0"/>
              </a:ext>
            </a:extLst>
          </a:blip>
          <a:srcRect/>
          <a:stretch>
            <a:fillRect/>
          </a:stretch>
        </p:blipFill>
        <p:spPr bwMode="auto">
          <a:xfrm>
            <a:off x="155575" y="116490"/>
            <a:ext cx="2687320" cy="1709420"/>
          </a:xfrm>
          <a:prstGeom prst="rect">
            <a:avLst/>
          </a:prstGeom>
          <a:noFill/>
          <a:ln>
            <a:noFill/>
          </a:ln>
        </p:spPr>
      </p:pic>
      <p:pic>
        <p:nvPicPr>
          <p:cNvPr id="6" name="Picture 5" descr="Image result for bayes theorem"/>
          <p:cNvPicPr/>
          <p:nvPr/>
        </p:nvPicPr>
        <p:blipFill>
          <a:blip r:embed="rId3">
            <a:extLst>
              <a:ext uri="{28A0092B-C50C-407E-A947-70E740481C1C}">
                <a14:useLocalDpi xmlns:a14="http://schemas.microsoft.com/office/drawing/2010/main" val="0"/>
              </a:ext>
            </a:extLst>
          </a:blip>
          <a:srcRect/>
          <a:stretch>
            <a:fillRect/>
          </a:stretch>
        </p:blipFill>
        <p:spPr bwMode="auto">
          <a:xfrm>
            <a:off x="274215" y="2047557"/>
            <a:ext cx="2534920" cy="629285"/>
          </a:xfrm>
          <a:prstGeom prst="rect">
            <a:avLst/>
          </a:prstGeom>
          <a:noFill/>
          <a:ln>
            <a:solidFill>
              <a:schemeClr val="accent1">
                <a:shade val="50000"/>
              </a:schemeClr>
            </a:solidFill>
          </a:ln>
        </p:spPr>
      </p:pic>
      <p:sp>
        <p:nvSpPr>
          <p:cNvPr id="4" name="AutoShape 4" descr="Image result for varia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587" y="1306020"/>
            <a:ext cx="2767460" cy="8473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225" name="Picture 9" descr="Image result for z sta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3648" y="155535"/>
            <a:ext cx="1577339"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5345426" y="315032"/>
            <a:ext cx="1996187" cy="369332"/>
          </a:xfrm>
          <a:prstGeom prst="rect">
            <a:avLst/>
          </a:prstGeom>
        </p:spPr>
        <p:txBody>
          <a:bodyPr wrap="none">
            <a:spAutoFit/>
          </a:bodyPr>
          <a:lstStyle/>
          <a:p>
            <a:r>
              <a:rPr lang="en-US" dirty="0" smtClean="0"/>
              <a:t>S  is sample </a:t>
            </a:r>
            <a:r>
              <a:rPr lang="en-US" dirty="0" err="1" smtClean="0"/>
              <a:t>std</a:t>
            </a:r>
            <a:r>
              <a:rPr lang="en-US" dirty="0" smtClean="0"/>
              <a:t> </a:t>
            </a:r>
            <a:r>
              <a:rPr lang="en-US" dirty="0" err="1" smtClean="0"/>
              <a:t>dev</a:t>
            </a:r>
            <a:endParaRPr lang="en-US" dirty="0"/>
          </a:p>
        </p:txBody>
      </p:sp>
      <p:pic>
        <p:nvPicPr>
          <p:cNvPr id="9229" name="Picture 13" descr="Image result for r squa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4" y="3238500"/>
            <a:ext cx="2772201" cy="990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23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4174" y="2437709"/>
            <a:ext cx="3028026" cy="1830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34" name="Picture 18" descr="Image result for linear regression slop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6321" y="2819400"/>
            <a:ext cx="1759747" cy="9144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9169" y="4308366"/>
            <a:ext cx="2133600" cy="429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02182" y="4572000"/>
            <a:ext cx="8395101" cy="1900777"/>
          </a:xfrm>
          <a:prstGeom prst="rect">
            <a:avLst/>
          </a:prstGeom>
        </p:spPr>
        <p:txBody>
          <a:bodyPr wrap="square">
            <a:spAutoFit/>
          </a:bodyPr>
          <a:lstStyle/>
          <a:p>
            <a:pPr marL="0" lvl="1">
              <a:lnSpc>
                <a:spcPct val="150000"/>
              </a:lnSpc>
            </a:pPr>
            <a:r>
              <a:rPr lang="en-US" sz="1600" dirty="0" smtClean="0">
                <a:cs typeface="Times New Roman" panose="02020603050405020304" pitchFamily="18" charset="0"/>
              </a:rPr>
              <a:t>The relationship between X and Y is linear, </a:t>
            </a:r>
          </a:p>
          <a:p>
            <a:pPr marL="0" lvl="1">
              <a:lnSpc>
                <a:spcPct val="150000"/>
              </a:lnSpc>
            </a:pPr>
            <a:r>
              <a:rPr lang="en-US" sz="1600" dirty="0" smtClean="0">
                <a:cs typeface="Times New Roman" panose="02020603050405020304" pitchFamily="18" charset="0"/>
              </a:rPr>
              <a:t>Y is distributed normally at each value of X, </a:t>
            </a:r>
          </a:p>
          <a:p>
            <a:pPr marL="0" lvl="1">
              <a:lnSpc>
                <a:spcPct val="150000"/>
              </a:lnSpc>
            </a:pPr>
            <a:r>
              <a:rPr lang="en-US" sz="1600" dirty="0" smtClean="0">
                <a:cs typeface="Times New Roman" panose="02020603050405020304" pitchFamily="18" charset="0"/>
              </a:rPr>
              <a:t>The variance of Y at every value of X is the same (homogeneity of variances), </a:t>
            </a:r>
          </a:p>
          <a:p>
            <a:pPr marL="0" lvl="1">
              <a:lnSpc>
                <a:spcPct val="150000"/>
              </a:lnSpc>
            </a:pPr>
            <a:r>
              <a:rPr lang="en-US" sz="1600" dirty="0" smtClean="0">
                <a:cs typeface="Times New Roman" panose="02020603050405020304" pitchFamily="18" charset="0"/>
              </a:rPr>
              <a:t>Independent variable X are linearly independent, </a:t>
            </a:r>
            <a:r>
              <a:rPr lang="en-US" sz="1600" b="1" dirty="0" smtClean="0"/>
              <a:t>OR in short </a:t>
            </a:r>
            <a:r>
              <a:rPr lang="en-US" sz="1600" b="1" dirty="0" smtClean="0">
                <a:hlinkClick r:id="rId10" tooltip="Independent and identically distributed"/>
              </a:rPr>
              <a:t>X and Y are Independent and identically distributed</a:t>
            </a:r>
            <a:r>
              <a:rPr lang="en-US" sz="1600" b="1" dirty="0" smtClean="0"/>
              <a:t> (</a:t>
            </a:r>
            <a:r>
              <a:rPr lang="en-US" sz="1600" b="1" dirty="0" err="1" smtClean="0"/>
              <a:t>iid</a:t>
            </a:r>
            <a:r>
              <a:rPr lang="en-US" sz="1600" b="1" dirty="0" smtClean="0"/>
              <a:t>)</a:t>
            </a:r>
            <a:endParaRPr lang="en-US" sz="1600" b="1" dirty="0"/>
          </a:p>
        </p:txBody>
      </p:sp>
      <p:pic>
        <p:nvPicPr>
          <p:cNvPr id="9238" name="Picture 22" descr="Image result for correlation  covarianc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04881" y="1210365"/>
            <a:ext cx="2162175" cy="9429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99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381000"/>
            <a:ext cx="8686800" cy="2031325"/>
          </a:xfrm>
          <a:prstGeom prst="rect">
            <a:avLst/>
          </a:prstGeom>
          <a:noFill/>
          <a:ln>
            <a:solidFill>
              <a:schemeClr val="tx1"/>
            </a:solidFill>
          </a:ln>
        </p:spPr>
        <p:txBody>
          <a:bodyPr wrap="square" rtlCol="0">
            <a:spAutoFit/>
          </a:bodyPr>
          <a:lstStyle/>
          <a:p>
            <a:r>
              <a:rPr lang="en-US" dirty="0" smtClean="0"/>
              <a:t>Ridge Regression :  L2 Regularization   </a:t>
            </a:r>
          </a:p>
          <a:p>
            <a:endParaRPr lang="en-US" dirty="0"/>
          </a:p>
          <a:p>
            <a:r>
              <a:rPr lang="en-US" dirty="0" smtClean="0"/>
              <a:t>min(Least Square </a:t>
            </a:r>
            <a:r>
              <a:rPr lang="en-US" dirty="0" err="1" smtClean="0"/>
              <a:t>Objectfun</a:t>
            </a:r>
            <a:r>
              <a:rPr lang="en-US" dirty="0" smtClean="0"/>
              <a:t>)+ </a:t>
            </a:r>
            <a:r>
              <a:rPr lang="en-US" dirty="0" smtClean="0">
                <a:sym typeface="Symbol"/>
              </a:rPr>
              <a:t></a:t>
            </a:r>
            <a:r>
              <a:rPr lang="en-US" dirty="0" smtClean="0"/>
              <a:t>(Sum of square </a:t>
            </a:r>
            <a:r>
              <a:rPr lang="en-US" dirty="0" err="1" smtClean="0"/>
              <a:t>Coeff</a:t>
            </a:r>
            <a:r>
              <a:rPr lang="en-US" dirty="0" smtClean="0"/>
              <a:t>)</a:t>
            </a:r>
          </a:p>
          <a:p>
            <a:endParaRPr lang="en-US" dirty="0"/>
          </a:p>
          <a:p>
            <a:r>
              <a:rPr lang="en-US" dirty="0" smtClean="0"/>
              <a:t>Coefficient  never reach ZERO  for higher values of </a:t>
            </a:r>
            <a:r>
              <a:rPr lang="en-US" dirty="0" smtClean="0">
                <a:sym typeface="Symbol"/>
              </a:rPr>
              <a:t></a:t>
            </a:r>
          </a:p>
          <a:p>
            <a:endParaRPr lang="en-US" dirty="0">
              <a:sym typeface="Symbol"/>
            </a:endParaRPr>
          </a:p>
          <a:p>
            <a:r>
              <a:rPr lang="en-US" dirty="0" smtClean="0">
                <a:sym typeface="Symbol"/>
              </a:rPr>
              <a:t>Includes all features in Model</a:t>
            </a:r>
            <a:r>
              <a:rPr lang="en-US" dirty="0" smtClean="0"/>
              <a:t> , Used to prevent OVERFITTING</a:t>
            </a:r>
            <a:endParaRPr lang="en-US" dirty="0"/>
          </a:p>
        </p:txBody>
      </p:sp>
      <p:sp>
        <p:nvSpPr>
          <p:cNvPr id="7" name="TextBox 6"/>
          <p:cNvSpPr txBox="1"/>
          <p:nvPr/>
        </p:nvSpPr>
        <p:spPr>
          <a:xfrm>
            <a:off x="76200" y="2667000"/>
            <a:ext cx="8686800" cy="1754326"/>
          </a:xfrm>
          <a:prstGeom prst="rect">
            <a:avLst/>
          </a:prstGeom>
          <a:noFill/>
          <a:ln>
            <a:solidFill>
              <a:schemeClr val="tx1"/>
            </a:solidFill>
          </a:ln>
        </p:spPr>
        <p:txBody>
          <a:bodyPr wrap="square" rtlCol="0">
            <a:spAutoFit/>
          </a:bodyPr>
          <a:lstStyle/>
          <a:p>
            <a:r>
              <a:rPr lang="en-US" dirty="0" smtClean="0"/>
              <a:t>Lasso Regression :  L1 Regularization   </a:t>
            </a:r>
          </a:p>
          <a:p>
            <a:endParaRPr lang="en-US" dirty="0"/>
          </a:p>
          <a:p>
            <a:r>
              <a:rPr lang="en-US" dirty="0" smtClean="0"/>
              <a:t>min(Least Square </a:t>
            </a:r>
            <a:r>
              <a:rPr lang="en-US" dirty="0" err="1" smtClean="0"/>
              <a:t>Objectfun</a:t>
            </a:r>
            <a:r>
              <a:rPr lang="en-US" dirty="0" smtClean="0"/>
              <a:t>)+ </a:t>
            </a:r>
            <a:r>
              <a:rPr lang="en-US" dirty="0" smtClean="0">
                <a:sym typeface="Symbol"/>
              </a:rPr>
              <a:t></a:t>
            </a:r>
            <a:r>
              <a:rPr lang="en-US" dirty="0" smtClean="0"/>
              <a:t>(absolute value of magnitude of  </a:t>
            </a:r>
            <a:r>
              <a:rPr lang="en-US" dirty="0" err="1" smtClean="0"/>
              <a:t>Coeff</a:t>
            </a:r>
            <a:r>
              <a:rPr lang="en-US" dirty="0" smtClean="0"/>
              <a:t>) </a:t>
            </a:r>
          </a:p>
          <a:p>
            <a:r>
              <a:rPr lang="en-US" dirty="0" smtClean="0"/>
              <a:t>Coefficient  can be ZERO  for higher values of </a:t>
            </a:r>
            <a:r>
              <a:rPr lang="en-US" dirty="0" smtClean="0">
                <a:sym typeface="Symbol"/>
              </a:rPr>
              <a:t></a:t>
            </a:r>
          </a:p>
          <a:p>
            <a:endParaRPr lang="en-US" dirty="0">
              <a:sym typeface="Symbol"/>
            </a:endParaRPr>
          </a:p>
          <a:p>
            <a:r>
              <a:rPr lang="en-US" dirty="0" smtClean="0">
                <a:sym typeface="Symbol"/>
              </a:rPr>
              <a:t>Feature selection as some feature </a:t>
            </a:r>
            <a:r>
              <a:rPr lang="en-US" i="1" dirty="0" smtClean="0">
                <a:sym typeface="Symbol"/>
              </a:rPr>
              <a:t>coefficient</a:t>
            </a:r>
            <a:r>
              <a:rPr lang="en-US" dirty="0" smtClean="0">
                <a:sym typeface="Symbol"/>
              </a:rPr>
              <a:t> could be zero</a:t>
            </a:r>
            <a:r>
              <a:rPr lang="en-US" dirty="0" smtClean="0"/>
              <a:t> </a:t>
            </a:r>
          </a:p>
        </p:txBody>
      </p:sp>
      <p:sp>
        <p:nvSpPr>
          <p:cNvPr id="5" name="Rectangle 4"/>
          <p:cNvSpPr/>
          <p:nvPr/>
        </p:nvSpPr>
        <p:spPr>
          <a:xfrm>
            <a:off x="81379" y="4648200"/>
            <a:ext cx="8534400" cy="369332"/>
          </a:xfrm>
          <a:prstGeom prst="rect">
            <a:avLst/>
          </a:prstGeom>
          <a:ln>
            <a:solidFill>
              <a:schemeClr val="tx1"/>
            </a:solidFill>
          </a:ln>
        </p:spPr>
        <p:txBody>
          <a:bodyPr wrap="square">
            <a:spAutoFit/>
          </a:bodyPr>
          <a:lstStyle/>
          <a:p>
            <a:r>
              <a:rPr lang="en-US" dirty="0" smtClean="0"/>
              <a:t>STEPWISE regression is cumbersome for high Dimensional data</a:t>
            </a:r>
            <a:endParaRPr lang="en-US" dirty="0" smtClean="0"/>
          </a:p>
        </p:txBody>
      </p:sp>
      <p:sp>
        <p:nvSpPr>
          <p:cNvPr id="6" name="Rectangle 5"/>
          <p:cNvSpPr/>
          <p:nvPr/>
        </p:nvSpPr>
        <p:spPr>
          <a:xfrm>
            <a:off x="152400" y="5257800"/>
            <a:ext cx="4572000" cy="369332"/>
          </a:xfrm>
          <a:prstGeom prst="rect">
            <a:avLst/>
          </a:prstGeom>
          <a:ln>
            <a:solidFill>
              <a:schemeClr val="tx1"/>
            </a:solidFill>
          </a:ln>
        </p:spPr>
        <p:txBody>
          <a:bodyPr>
            <a:spAutoFit/>
          </a:bodyPr>
          <a:lstStyle/>
          <a:p>
            <a:r>
              <a:rPr lang="en-US" dirty="0" smtClean="0"/>
              <a:t>Elastic net combines both Ridge and Lasso</a:t>
            </a:r>
            <a:endParaRPr lang="en-US" dirty="0" smtClean="0"/>
          </a:p>
        </p:txBody>
      </p:sp>
    </p:spTree>
    <p:extLst>
      <p:ext uri="{BB962C8B-B14F-4D97-AF65-F5344CB8AC3E}">
        <p14:creationId xmlns:p14="http://schemas.microsoft.com/office/powerpoint/2010/main" val="1847013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229600" cy="1752600"/>
          </a:xfrm>
        </p:spPr>
        <p:txBody>
          <a:bodyPr>
            <a:noAutofit/>
          </a:bodyPr>
          <a:lstStyle/>
          <a:p>
            <a:pPr algn="l"/>
            <a:r>
              <a:rPr lang="en-US" sz="1800" b="1" dirty="0" smtClean="0">
                <a:solidFill>
                  <a:srgbClr val="C00000"/>
                </a:solidFill>
              </a:rPr>
              <a:t>Variable importance in RF :</a:t>
            </a:r>
            <a:br>
              <a:rPr lang="en-US" sz="1800" b="1" dirty="0" smtClean="0">
                <a:solidFill>
                  <a:srgbClr val="C00000"/>
                </a:solidFill>
              </a:rPr>
            </a:br>
            <a:r>
              <a:rPr lang="en-US" sz="1800" b="1" dirty="0" smtClean="0">
                <a:solidFill>
                  <a:srgbClr val="C00000"/>
                </a:solidFill>
              </a:rPr>
              <a:t/>
            </a:r>
            <a:br>
              <a:rPr lang="en-US" sz="1800" b="1" dirty="0" smtClean="0">
                <a:solidFill>
                  <a:srgbClr val="C00000"/>
                </a:solidFill>
              </a:rPr>
            </a:br>
            <a:r>
              <a:rPr lang="en-US" sz="1800" dirty="0" smtClean="0"/>
              <a:t>The </a:t>
            </a:r>
            <a:r>
              <a:rPr lang="en-US" sz="1800" dirty="0"/>
              <a:t>general idea is to permute the values of each feature and measure how much the permutation decreases the accuracy of the model. Clearly, for unimportant variables, the permutation should have little to no effect on model accuracy, while permuting important variables should significantly decrease it.</a:t>
            </a:r>
          </a:p>
        </p:txBody>
      </p:sp>
      <p:sp>
        <p:nvSpPr>
          <p:cNvPr id="4" name="AutoShape 2" descr="Image result for decision tree entropy gini inde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057400"/>
            <a:ext cx="2922017" cy="2417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0" name="Picture 6" descr="Image result for decision tree entropy gini ind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216" y="2209801"/>
            <a:ext cx="1741714" cy="60960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Image result for decision tree entropy gini ind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943225"/>
            <a:ext cx="2209800" cy="515207"/>
          </a:xfrm>
          <a:prstGeom prst="rect">
            <a:avLst/>
          </a:prstGeom>
          <a:noFill/>
          <a:extLst>
            <a:ext uri="{909E8E84-426E-40DD-AFC4-6F175D3DCCD1}">
              <a14:hiddenFill xmlns:a14="http://schemas.microsoft.com/office/drawing/2010/main">
                <a:solidFill>
                  <a:srgbClr val="FFFFFF"/>
                </a:solidFill>
              </a14:hiddenFill>
            </a:ext>
          </a:extLst>
        </p:spPr>
      </p:pic>
      <p:pic>
        <p:nvPicPr>
          <p:cNvPr id="1127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5021" y="1905000"/>
            <a:ext cx="3321172" cy="1676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5" name="Picture 11" descr="Image result for decision tree entropy gini inde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191000"/>
            <a:ext cx="6048375"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402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28600" y="152400"/>
            <a:ext cx="8229600" cy="487362"/>
          </a:xfrm>
        </p:spPr>
        <p:txBody>
          <a:bodyPr>
            <a:noAutofit/>
          </a:bodyPr>
          <a:lstStyle/>
          <a:p>
            <a:pPr algn="l"/>
            <a:r>
              <a:rPr lang="en-US" sz="3200" dirty="0"/>
              <a:t>Gradient Descent Error</a:t>
            </a:r>
            <a:endParaRPr lang="en-IN" sz="3200" dirty="0"/>
          </a:p>
        </p:txBody>
      </p:sp>
      <p:sp>
        <p:nvSpPr>
          <p:cNvPr id="3" name="Content Placeholder 2"/>
          <p:cNvSpPr>
            <a:spLocks noGrp="1"/>
          </p:cNvSpPr>
          <p:nvPr>
            <p:ph idx="1"/>
          </p:nvPr>
        </p:nvSpPr>
        <p:spPr>
          <a:xfrm>
            <a:off x="312787" y="1782743"/>
            <a:ext cx="8566407" cy="4812449"/>
          </a:xfrm>
        </p:spPr>
        <p:txBody>
          <a:bodyPr/>
          <a:lstStyle/>
          <a:p>
            <a:r>
              <a:rPr lang="en-IN" sz="1800" dirty="0" smtClean="0"/>
              <a:t>Lets begin at the output layer with a particular weight.</a:t>
            </a:r>
          </a:p>
          <a:p>
            <a:endParaRPr lang="en-IN" dirty="0"/>
          </a:p>
        </p:txBody>
      </p:sp>
      <p:sp>
        <p:nvSpPr>
          <p:cNvPr id="4" name="Slide Number Placeholder 3"/>
          <p:cNvSpPr>
            <a:spLocks noGrp="1"/>
          </p:cNvSpPr>
          <p:nvPr>
            <p:ph type="sldNum" sz="quarter" idx="10"/>
          </p:nvPr>
        </p:nvSpPr>
        <p:spPr/>
        <p:txBody>
          <a:bodyPr/>
          <a:lstStyle/>
          <a:p>
            <a:fld id="{2988EDFA-DFC0-43E9-A6DA-9F56E3B1C649}" type="slidenum">
              <a:rPr lang="en-AU" smtClean="0"/>
              <a:pPr/>
              <a:t>16</a:t>
            </a:fld>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913" y="1818993"/>
            <a:ext cx="1400744" cy="51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147262" y="2541879"/>
            <a:ext cx="7063288" cy="305438"/>
          </a:xfrm>
          <a:prstGeom prst="rect">
            <a:avLst/>
          </a:prstGeom>
          <a:noFill/>
        </p:spPr>
        <p:txBody>
          <a:bodyPr wrap="square" lIns="73884" tIns="36942" rIns="73884" bIns="36942" rtlCol="0">
            <a:spAutoFit/>
          </a:bodyPr>
          <a:lstStyle/>
          <a:p>
            <a:r>
              <a:rPr lang="en-IN" sz="1500" dirty="0">
                <a:solidFill>
                  <a:srgbClr val="FF0000"/>
                </a:solidFill>
              </a:rPr>
              <a:t>However error is not directly a function of a weight. We expand this as follows.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04" y="3517306"/>
            <a:ext cx="2396009" cy="68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824" y="2966983"/>
            <a:ext cx="4826576" cy="22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85316" y="5292803"/>
            <a:ext cx="8293878" cy="813269"/>
          </a:xfrm>
          <a:prstGeom prst="rect">
            <a:avLst/>
          </a:prstGeom>
          <a:noFill/>
        </p:spPr>
        <p:txBody>
          <a:bodyPr wrap="square" lIns="73884" tIns="36942" rIns="73884" bIns="36942" rtlCol="0">
            <a:spAutoFit/>
          </a:bodyPr>
          <a:lstStyle/>
          <a:p>
            <a:r>
              <a:rPr lang="en-IN" sz="1600" dirty="0"/>
              <a:t>Let’s consider each of these partial derivatives in turn. Note that only one term of the E </a:t>
            </a:r>
            <a:r>
              <a:rPr lang="en-IN" sz="1600" dirty="0" smtClean="0"/>
              <a:t>summation will </a:t>
            </a:r>
            <a:r>
              <a:rPr lang="en-IN" sz="1600" dirty="0"/>
              <a:t>have a non-zero derivative: the one associated with the particular weight we are considering.</a:t>
            </a:r>
          </a:p>
        </p:txBody>
      </p:sp>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0958" y="898489"/>
            <a:ext cx="1824653" cy="67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05000" y="911898"/>
            <a:ext cx="1212383" cy="369332"/>
          </a:xfrm>
          <a:prstGeom prst="rect">
            <a:avLst/>
          </a:prstGeom>
        </p:spPr>
        <p:txBody>
          <a:bodyPr wrap="none">
            <a:spAutoFit/>
          </a:bodyPr>
          <a:lstStyle/>
          <a:p>
            <a:r>
              <a:rPr lang="en-IN" dirty="0" smtClean="0"/>
              <a:t>Total Error </a:t>
            </a:r>
            <a:endParaRPr lang="en-US" dirty="0"/>
          </a:p>
        </p:txBody>
      </p:sp>
    </p:spTree>
    <p:extLst>
      <p:ext uri="{BB962C8B-B14F-4D97-AF65-F5344CB8AC3E}">
        <p14:creationId xmlns:p14="http://schemas.microsoft.com/office/powerpoint/2010/main" val="2142734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Weight change rule for a hidden to output weight</a:t>
            </a:r>
            <a:endParaRPr lang="en-IN" dirty="0"/>
          </a:p>
        </p:txBody>
      </p:sp>
      <p:pic>
        <p:nvPicPr>
          <p:cNvPr id="2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57282" y="2188227"/>
            <a:ext cx="2504586" cy="425601"/>
          </a:xfrm>
        </p:spPr>
      </p:pic>
      <p:sp>
        <p:nvSpPr>
          <p:cNvPr id="4" name="Slide Number Placeholder 3"/>
          <p:cNvSpPr>
            <a:spLocks noGrp="1"/>
          </p:cNvSpPr>
          <p:nvPr>
            <p:ph type="sldNum" sz="quarter" idx="10"/>
          </p:nvPr>
        </p:nvSpPr>
        <p:spPr/>
        <p:txBody>
          <a:bodyPr/>
          <a:lstStyle/>
          <a:p>
            <a:fld id="{2988EDFA-DFC0-43E9-A6DA-9F56E3B1C649}" type="slidenum">
              <a:rPr lang="en-AU" smtClean="0"/>
              <a:pPr/>
              <a:t>17</a:t>
            </a:fld>
            <a:endParaRPr lang="en-AU"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363" y="1189069"/>
            <a:ext cx="2397161" cy="4915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09894" y="1775837"/>
            <a:ext cx="4433447" cy="982546"/>
          </a:xfrm>
          <a:prstGeom prst="rect">
            <a:avLst/>
          </a:prstGeom>
          <a:ln>
            <a:solidFill>
              <a:schemeClr val="tx1"/>
            </a:solidFill>
          </a:ln>
        </p:spPr>
        <p:txBody>
          <a:bodyPr wrap="square" lIns="73884" tIns="36942" rIns="73884" bIns="36942">
            <a:spAutoFit/>
          </a:bodyPr>
          <a:lstStyle/>
          <a:p>
            <a:pPr marL="285750" indent="-285750">
              <a:buFont typeface="Arial" panose="020B0604020202020204" pitchFamily="34" charset="0"/>
              <a:buChar char="•"/>
            </a:pPr>
            <a:r>
              <a:rPr lang="en-IN" sz="1400" dirty="0"/>
              <a:t>Derivative of the error with respect to the activation</a:t>
            </a:r>
          </a:p>
          <a:p>
            <a:pPr marL="277063" indent="-277063">
              <a:buAutoNum type="arabicPeriod"/>
            </a:pPr>
            <a:endParaRPr lang="en-IN" sz="1500" dirty="0">
              <a:solidFill>
                <a:srgbClr val="FF0000"/>
              </a:solidFill>
            </a:endParaRPr>
          </a:p>
          <a:p>
            <a:pPr marL="277063" indent="-277063">
              <a:buAutoNum type="arabicPeriod"/>
            </a:pPr>
            <a:endParaRPr lang="en-IN" sz="1500" i="1" dirty="0">
              <a:solidFill>
                <a:srgbClr val="FF0000"/>
              </a:solidFill>
            </a:endParaRPr>
          </a:p>
          <a:p>
            <a:endParaRPr lang="en-IN" sz="1500" dirty="0">
              <a:solidFill>
                <a:srgbClr val="FF0000"/>
              </a:solidFill>
            </a:endParaRPr>
          </a:p>
        </p:txBody>
      </p:sp>
      <p:grpSp>
        <p:nvGrpSpPr>
          <p:cNvPr id="17" name="Group 16"/>
          <p:cNvGrpSpPr/>
          <p:nvPr/>
        </p:nvGrpSpPr>
        <p:grpSpPr>
          <a:xfrm>
            <a:off x="288083" y="2796483"/>
            <a:ext cx="4607710" cy="3506314"/>
            <a:chOff x="288083" y="2796483"/>
            <a:chExt cx="4607710" cy="3506314"/>
          </a:xfrm>
        </p:grpSpPr>
        <p:sp>
          <p:nvSpPr>
            <p:cNvPr id="8" name="TextBox 7"/>
            <p:cNvSpPr txBox="1"/>
            <p:nvPr/>
          </p:nvSpPr>
          <p:spPr>
            <a:xfrm>
              <a:off x="306412" y="2796483"/>
              <a:ext cx="4433447" cy="3506314"/>
            </a:xfrm>
            <a:prstGeom prst="rect">
              <a:avLst/>
            </a:prstGeom>
            <a:noFill/>
            <a:ln>
              <a:solidFill>
                <a:schemeClr val="tx1"/>
              </a:solidFill>
            </a:ln>
          </p:spPr>
          <p:txBody>
            <a:bodyPr wrap="square" lIns="73884" tIns="36942" rIns="73884" bIns="36942" rtlCol="0">
              <a:spAutoFit/>
            </a:bodyPr>
            <a:lstStyle/>
            <a:p>
              <a:pPr marL="342900" indent="-342900">
                <a:buFont typeface="Arial" panose="020B0604020202020204" pitchFamily="34" charset="0"/>
                <a:buChar char="•"/>
              </a:pPr>
              <a:r>
                <a:rPr lang="en-IN" sz="1400" dirty="0" smtClean="0"/>
                <a:t>Derivative </a:t>
              </a:r>
              <a:r>
                <a:rPr lang="en-IN" sz="1400" dirty="0"/>
                <a:t>of the activation with respect to the net input</a:t>
              </a: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smtClean="0">
                <a:solidFill>
                  <a:srgbClr val="FF0000"/>
                </a:solidFill>
              </a:endParaRPr>
            </a:p>
            <a:p>
              <a:endParaRPr lang="en-US" sz="1500" dirty="0">
                <a:solidFill>
                  <a:srgbClr val="FF0000"/>
                </a:solidFill>
              </a:endParaRPr>
            </a:p>
            <a:p>
              <a:endParaRPr lang="en-US" sz="1500" dirty="0" smtClean="0">
                <a:solidFill>
                  <a:srgbClr val="FF0000"/>
                </a:solidFill>
              </a:endParaRPr>
            </a:p>
            <a:p>
              <a:endParaRPr lang="en-US" sz="1500" dirty="0" smtClean="0">
                <a:solidFill>
                  <a:srgbClr val="FF0000"/>
                </a:solidFill>
              </a:endParaRPr>
            </a:p>
            <a:p>
              <a:endParaRPr lang="en-US" sz="1500" dirty="0">
                <a:solidFill>
                  <a:srgbClr val="FF0000"/>
                </a:solidFill>
              </a:endParaRPr>
            </a:p>
            <a:p>
              <a:endParaRPr lang="en-IN" sz="1500" dirty="0">
                <a:solidFill>
                  <a:srgbClr val="FF0000"/>
                </a:solidFill>
              </a:endParaRPr>
            </a:p>
            <a:p>
              <a:endParaRPr lang="en-US" sz="1500" dirty="0">
                <a:solidFill>
                  <a:srgbClr val="FF0000"/>
                </a:solidFill>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257" y="3408429"/>
              <a:ext cx="2766261" cy="447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184" y="4172397"/>
              <a:ext cx="2368363" cy="63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64609" y="3911488"/>
              <a:ext cx="773965" cy="290049"/>
            </a:xfrm>
            <a:prstGeom prst="rect">
              <a:avLst/>
            </a:prstGeom>
            <a:noFill/>
          </p:spPr>
          <p:txBody>
            <a:bodyPr wrap="square" lIns="73884" tIns="36942" rIns="73884" bIns="36942" rtlCol="0">
              <a:spAutoFit/>
            </a:bodyPr>
            <a:lstStyle/>
            <a:p>
              <a:r>
                <a:rPr lang="en-US" sz="1400" dirty="0"/>
                <a:t>Now as  </a:t>
              </a:r>
              <a:endParaRPr lang="en-IN" sz="1400" dirty="0"/>
            </a:p>
          </p:txBody>
        </p:sp>
        <p:sp>
          <p:nvSpPr>
            <p:cNvPr id="10" name="TextBox 9"/>
            <p:cNvSpPr txBox="1"/>
            <p:nvPr/>
          </p:nvSpPr>
          <p:spPr>
            <a:xfrm>
              <a:off x="288083" y="4879749"/>
              <a:ext cx="4607710" cy="290049"/>
            </a:xfrm>
            <a:prstGeom prst="rect">
              <a:avLst/>
            </a:prstGeom>
            <a:noFill/>
          </p:spPr>
          <p:txBody>
            <a:bodyPr wrap="square" lIns="73884" tIns="36942" rIns="73884" bIns="36942" rtlCol="0">
              <a:spAutoFit/>
            </a:bodyPr>
            <a:lstStyle/>
            <a:p>
              <a:r>
                <a:rPr lang="en-IN" sz="1400" dirty="0"/>
                <a:t>we can rewrite the result of the partial derivative as:</a:t>
              </a:r>
            </a:p>
          </p:txBody>
        </p:sp>
      </p:gr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661" y="5196722"/>
            <a:ext cx="1667408" cy="27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13"/>
          <p:cNvGrpSpPr/>
          <p:nvPr/>
        </p:nvGrpSpPr>
        <p:grpSpPr>
          <a:xfrm>
            <a:off x="4775548" y="1766312"/>
            <a:ext cx="4266739" cy="2123658"/>
            <a:chOff x="6634039" y="2929592"/>
            <a:chExt cx="5880100" cy="1947068"/>
          </a:xfrm>
        </p:grpSpPr>
        <p:sp>
          <p:nvSpPr>
            <p:cNvPr id="11" name="TextBox 10"/>
            <p:cNvSpPr txBox="1"/>
            <p:nvPr/>
          </p:nvSpPr>
          <p:spPr>
            <a:xfrm>
              <a:off x="6634039" y="2929592"/>
              <a:ext cx="5880100" cy="194706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dirty="0" smtClean="0"/>
                <a:t>Derivative </a:t>
              </a:r>
              <a:r>
                <a:rPr lang="en-IN" sz="1400" dirty="0"/>
                <a:t>of the net input with respect to a </a:t>
              </a:r>
              <a:r>
                <a:rPr lang="en-IN" sz="1400" dirty="0" smtClean="0"/>
                <a:t>weight</a:t>
              </a:r>
            </a:p>
            <a:p>
              <a:pPr marL="285750" indent="-285750">
                <a:buFont typeface="Arial" panose="020B0604020202020204" pitchFamily="34" charset="0"/>
                <a:buChar char="•"/>
              </a:pPr>
              <a:endParaRPr lang="en-IN" sz="1400" dirty="0"/>
            </a:p>
            <a:p>
              <a:pPr>
                <a:lnSpc>
                  <a:spcPct val="50000"/>
                </a:lnSpc>
              </a:pPr>
              <a:endParaRPr lang="en-US" sz="1500" dirty="0">
                <a:solidFill>
                  <a:srgbClr val="FF0000"/>
                </a:solidFill>
              </a:endParaRPr>
            </a:p>
            <a:p>
              <a:pPr>
                <a:lnSpc>
                  <a:spcPct val="50000"/>
                </a:lnSpc>
              </a:pPr>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US" sz="1500" dirty="0">
                <a:solidFill>
                  <a:srgbClr val="FF0000"/>
                </a:solidFill>
              </a:endParaRPr>
            </a:p>
            <a:p>
              <a:endParaRPr lang="en-IN" sz="1500" dirty="0">
                <a:solidFill>
                  <a:srgbClr val="FF0000"/>
                </a:solidFill>
              </a:endParaRPr>
            </a:p>
          </p:txBody>
        </p:sp>
        <p:sp>
          <p:nvSpPr>
            <p:cNvPr id="12" name="TextBox 11"/>
            <p:cNvSpPr txBox="1"/>
            <p:nvPr/>
          </p:nvSpPr>
          <p:spPr>
            <a:xfrm>
              <a:off x="6865666" y="3472096"/>
              <a:ext cx="5647623" cy="807913"/>
            </a:xfrm>
            <a:prstGeom prst="rect">
              <a:avLst/>
            </a:prstGeom>
            <a:noFill/>
          </p:spPr>
          <p:txBody>
            <a:bodyPr wrap="square" rtlCol="0">
              <a:spAutoFit/>
            </a:bodyPr>
            <a:lstStyle/>
            <a:p>
              <a:r>
                <a:rPr lang="en-IN" sz="1300" dirty="0" smtClean="0"/>
                <a:t>Note </a:t>
              </a:r>
              <a:r>
                <a:rPr lang="en-IN" sz="1300" dirty="0"/>
                <a:t>that only one term of the net summation will have a non-zero derivative: again the one associated with the particular weight we are considering</a:t>
              </a:r>
              <a:r>
                <a:rPr lang="en-IN" dirty="0"/>
                <a:t>.</a:t>
              </a:r>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19001" y="4266649"/>
              <a:ext cx="2583338" cy="54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TextBox 14"/>
          <p:cNvSpPr txBox="1"/>
          <p:nvPr/>
        </p:nvSpPr>
        <p:spPr>
          <a:xfrm>
            <a:off x="4774931" y="3932302"/>
            <a:ext cx="4266739" cy="1121046"/>
          </a:xfrm>
          <a:prstGeom prst="rect">
            <a:avLst/>
          </a:prstGeom>
          <a:noFill/>
          <a:ln w="3175">
            <a:solidFill>
              <a:schemeClr val="tx1"/>
            </a:solidFill>
          </a:ln>
        </p:spPr>
        <p:txBody>
          <a:bodyPr wrap="square" lIns="73884" tIns="36942" rIns="73884" bIns="36942" rtlCol="0">
            <a:spAutoFit/>
          </a:bodyPr>
          <a:lstStyle/>
          <a:p>
            <a:r>
              <a:rPr lang="en-IN" sz="1400" u="sng" dirty="0"/>
              <a:t>Weight change rule for a </a:t>
            </a:r>
            <a:r>
              <a:rPr lang="en-IN" sz="1400" u="sng" dirty="0">
                <a:solidFill>
                  <a:srgbClr val="FF0000"/>
                </a:solidFill>
              </a:rPr>
              <a:t>hidden to output </a:t>
            </a:r>
            <a:r>
              <a:rPr lang="en-IN" sz="1400" u="sng" dirty="0" smtClean="0"/>
              <a:t>weight</a:t>
            </a:r>
          </a:p>
          <a:p>
            <a:endParaRPr lang="en-US" dirty="0">
              <a:solidFill>
                <a:schemeClr val="tx2">
                  <a:lumMod val="60000"/>
                  <a:lumOff val="40000"/>
                </a:schemeClr>
              </a:solidFill>
            </a:endParaRPr>
          </a:p>
          <a:p>
            <a:endParaRPr lang="en-US" dirty="0" smtClean="0">
              <a:solidFill>
                <a:schemeClr val="tx2">
                  <a:lumMod val="60000"/>
                  <a:lumOff val="40000"/>
                </a:schemeClr>
              </a:solidFill>
            </a:endParaRPr>
          </a:p>
          <a:p>
            <a:endParaRPr lang="en-US" dirty="0">
              <a:solidFill>
                <a:schemeClr val="tx2">
                  <a:lumMod val="60000"/>
                  <a:lumOff val="40000"/>
                </a:schemeClr>
              </a:solidFill>
            </a:endParaRPr>
          </a:p>
        </p:txBody>
      </p:sp>
      <p:grpSp>
        <p:nvGrpSpPr>
          <p:cNvPr id="13" name="Group 12"/>
          <p:cNvGrpSpPr/>
          <p:nvPr/>
        </p:nvGrpSpPr>
        <p:grpSpPr>
          <a:xfrm>
            <a:off x="5619069" y="4153434"/>
            <a:ext cx="2409699" cy="871339"/>
            <a:chOff x="5730466" y="4838470"/>
            <a:chExt cx="2409699" cy="871339"/>
          </a:xfrm>
        </p:grpSpPr>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0466" y="4838470"/>
              <a:ext cx="2409699" cy="49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2195" y="5326860"/>
              <a:ext cx="1569367" cy="38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1401091" y="5557714"/>
            <a:ext cx="2077456" cy="477838"/>
            <a:chOff x="1401091" y="5726977"/>
            <a:chExt cx="2077456" cy="477838"/>
          </a:xfrm>
        </p:grpSpPr>
        <p:pic>
          <p:nvPicPr>
            <p:cNvPr id="1433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1297" y="5726977"/>
              <a:ext cx="85725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1401091" y="5726977"/>
              <a:ext cx="1180946" cy="369332"/>
            </a:xfrm>
            <a:prstGeom prst="rect">
              <a:avLst/>
            </a:prstGeom>
            <a:noFill/>
          </p:spPr>
          <p:txBody>
            <a:bodyPr wrap="square" rtlCol="0">
              <a:spAutoFit/>
            </a:bodyPr>
            <a:lstStyle/>
            <a:p>
              <a:r>
                <a:rPr lang="en-US" sz="1400" dirty="0" smtClean="0"/>
                <a:t>Where </a:t>
              </a:r>
              <a:r>
                <a:rPr lang="en-US" dirty="0" err="1" smtClean="0"/>
                <a:t>a</a:t>
              </a:r>
              <a:r>
                <a:rPr lang="en-US" baseline="-25000" dirty="0" err="1" smtClean="0"/>
                <a:t>k</a:t>
              </a:r>
              <a:r>
                <a:rPr lang="en-US" baseline="-25000" dirty="0" smtClean="0"/>
                <a:t> </a:t>
              </a:r>
              <a:r>
                <a:rPr lang="en-US" dirty="0" smtClean="0"/>
                <a:t>= </a:t>
              </a:r>
              <a:endParaRPr lang="en-IN" baseline="-25000" dirty="0"/>
            </a:p>
          </p:txBody>
        </p:sp>
      </p:grpSp>
      <p:grpSp>
        <p:nvGrpSpPr>
          <p:cNvPr id="16" name="Group 15"/>
          <p:cNvGrpSpPr/>
          <p:nvPr/>
        </p:nvGrpSpPr>
        <p:grpSpPr>
          <a:xfrm>
            <a:off x="4705281" y="5073273"/>
            <a:ext cx="4237273" cy="1169551"/>
            <a:chOff x="4775548" y="5073273"/>
            <a:chExt cx="4237273" cy="1169551"/>
          </a:xfrm>
        </p:grpSpPr>
        <p:sp>
          <p:nvSpPr>
            <p:cNvPr id="7" name="TextBox 6"/>
            <p:cNvSpPr txBox="1"/>
            <p:nvPr/>
          </p:nvSpPr>
          <p:spPr>
            <a:xfrm>
              <a:off x="4775548" y="5073273"/>
              <a:ext cx="4237273" cy="1169551"/>
            </a:xfrm>
            <a:prstGeom prst="rect">
              <a:avLst/>
            </a:prstGeom>
            <a:noFill/>
          </p:spPr>
          <p:txBody>
            <a:bodyPr wrap="square" rtlCol="0">
              <a:spAutoFit/>
            </a:bodyPr>
            <a:lstStyle/>
            <a:p>
              <a:r>
                <a:rPr lang="en-US" sz="1400" dirty="0" smtClean="0">
                  <a:solidFill>
                    <a:schemeClr val="tx2">
                      <a:lumMod val="50000"/>
                    </a:schemeClr>
                  </a:solidFill>
                </a:rPr>
                <a:t>Change in weight            is proportional to error at K multiplied by activation j. </a:t>
              </a:r>
              <a:r>
                <a:rPr lang="en-US" sz="1400" dirty="0" err="1" smtClean="0">
                  <a:solidFill>
                    <a:schemeClr val="tx2">
                      <a:lumMod val="50000"/>
                    </a:schemeClr>
                  </a:solidFill>
                </a:rPr>
                <a:t>ie</a:t>
              </a:r>
              <a:r>
                <a:rPr lang="en-US" sz="1400" dirty="0" smtClean="0">
                  <a:solidFill>
                    <a:schemeClr val="tx2">
                      <a:lumMod val="50000"/>
                    </a:schemeClr>
                  </a:solidFill>
                </a:rPr>
                <a:t>  </a:t>
              </a:r>
            </a:p>
            <a:p>
              <a:endParaRPr lang="en-US" sz="1400" dirty="0">
                <a:solidFill>
                  <a:schemeClr val="tx2">
                    <a:lumMod val="50000"/>
                  </a:schemeClr>
                </a:solidFill>
              </a:endParaRPr>
            </a:p>
            <a:p>
              <a:r>
                <a:rPr lang="en-US" sz="1400" dirty="0" smtClean="0">
                  <a:solidFill>
                    <a:schemeClr val="tx2">
                      <a:lumMod val="50000"/>
                    </a:schemeClr>
                  </a:solidFill>
                </a:rPr>
                <a:t>Change in weight is proportional to error at (L+1)</a:t>
              </a:r>
              <a:r>
                <a:rPr lang="en-US" sz="1400" dirty="0" err="1" smtClean="0">
                  <a:solidFill>
                    <a:schemeClr val="tx2">
                      <a:lumMod val="50000"/>
                    </a:schemeClr>
                  </a:solidFill>
                </a:rPr>
                <a:t>th</a:t>
              </a:r>
              <a:r>
                <a:rPr lang="en-US" sz="1400" dirty="0" smtClean="0">
                  <a:solidFill>
                    <a:schemeClr val="tx2">
                      <a:lumMod val="50000"/>
                    </a:schemeClr>
                  </a:solidFill>
                </a:rPr>
                <a:t> layer  multiplied by activation at Lth Layer.</a:t>
              </a:r>
              <a:endParaRPr lang="en-IN" sz="1400" baseline="-25000" dirty="0" err="1" smtClean="0">
                <a:solidFill>
                  <a:schemeClr val="tx2">
                    <a:lumMod val="50000"/>
                  </a:schemeClr>
                </a:solidFill>
              </a:endParaRPr>
            </a:p>
          </p:txBody>
        </p:sp>
        <p:pic>
          <p:nvPicPr>
            <p:cNvPr id="1434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0067" y="5127724"/>
              <a:ext cx="495300" cy="207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001539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Weight change rule for an input to hidden weight</a:t>
            </a:r>
            <a:endParaRPr lang="en-IN" dirty="0"/>
          </a:p>
        </p:txBody>
      </p:sp>
      <p:sp>
        <p:nvSpPr>
          <p:cNvPr id="4" name="Slide Number Placeholder 3"/>
          <p:cNvSpPr>
            <a:spLocks noGrp="1"/>
          </p:cNvSpPr>
          <p:nvPr>
            <p:ph type="sldNum" sz="quarter" idx="10"/>
          </p:nvPr>
        </p:nvSpPr>
        <p:spPr/>
        <p:txBody>
          <a:bodyPr/>
          <a:lstStyle/>
          <a:p>
            <a:fld id="{2988EDFA-DFC0-43E9-A6DA-9F56E3B1C649}" type="slidenum">
              <a:rPr lang="en-AU" smtClean="0"/>
              <a:pPr/>
              <a:t>18</a:t>
            </a:fld>
            <a:endParaRPr lang="en-AU" dirty="0"/>
          </a:p>
        </p:txBody>
      </p:sp>
      <p:sp>
        <p:nvSpPr>
          <p:cNvPr id="7" name="TextBox 6"/>
          <p:cNvSpPr txBox="1"/>
          <p:nvPr/>
        </p:nvSpPr>
        <p:spPr>
          <a:xfrm>
            <a:off x="745045" y="1253838"/>
            <a:ext cx="7913180" cy="813269"/>
          </a:xfrm>
          <a:prstGeom prst="rect">
            <a:avLst/>
          </a:prstGeom>
          <a:noFill/>
        </p:spPr>
        <p:txBody>
          <a:bodyPr wrap="square" lIns="73884" tIns="36942" rIns="73884" bIns="36942" rtlCol="0">
            <a:spAutoFit/>
          </a:bodyPr>
          <a:lstStyle/>
          <a:p>
            <a:pPr algn="just"/>
            <a:r>
              <a:rPr lang="en-IN" sz="1600" dirty="0"/>
              <a:t>Now </a:t>
            </a:r>
            <a:r>
              <a:rPr lang="en-IN" sz="1600" dirty="0" smtClean="0"/>
              <a:t>to </a:t>
            </a:r>
            <a:r>
              <a:rPr lang="en-IN" sz="1600" dirty="0"/>
              <a:t>determine the appropriate weight change for an </a:t>
            </a:r>
            <a:r>
              <a:rPr lang="en-IN" sz="1600" dirty="0">
                <a:solidFill>
                  <a:srgbClr val="FF0000"/>
                </a:solidFill>
              </a:rPr>
              <a:t>input to hidden </a:t>
            </a:r>
            <a:r>
              <a:rPr lang="en-IN" sz="1600" dirty="0"/>
              <a:t>weight. This </a:t>
            </a:r>
            <a:r>
              <a:rPr lang="en-IN" sz="1600" dirty="0" smtClean="0"/>
              <a:t>is more </a:t>
            </a:r>
            <a:r>
              <a:rPr lang="en-IN" sz="1600" dirty="0"/>
              <a:t>complicated because it depends on the error at all of the nodes this weighted connection </a:t>
            </a:r>
            <a:r>
              <a:rPr lang="en-IN" sz="1600" dirty="0" smtClean="0"/>
              <a:t>can lead to</a:t>
            </a:r>
            <a:r>
              <a:rPr lang="en-IN" sz="1600" dirty="0"/>
              <a:t>.</a:t>
            </a:r>
          </a:p>
        </p:txBody>
      </p:sp>
      <p:grpSp>
        <p:nvGrpSpPr>
          <p:cNvPr id="9" name="Group 8"/>
          <p:cNvGrpSpPr/>
          <p:nvPr/>
        </p:nvGrpSpPr>
        <p:grpSpPr>
          <a:xfrm>
            <a:off x="278984" y="2352675"/>
            <a:ext cx="4009366" cy="3411231"/>
            <a:chOff x="3187700" y="1749286"/>
            <a:chExt cx="6032500" cy="4105414"/>
          </a:xfrm>
        </p:grpSpPr>
        <p:sp>
          <p:nvSpPr>
            <p:cNvPr id="8" name="Rectangle 7"/>
            <p:cNvSpPr/>
            <p:nvPr/>
          </p:nvSpPr>
          <p:spPr>
            <a:xfrm>
              <a:off x="3187700" y="1749286"/>
              <a:ext cx="6032500" cy="410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1930400"/>
              <a:ext cx="5232400"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692401"/>
              <a:ext cx="5676899" cy="120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852864"/>
              <a:ext cx="4584701"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5033965"/>
              <a:ext cx="2362200" cy="693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 15"/>
          <p:cNvGrpSpPr/>
          <p:nvPr/>
        </p:nvGrpSpPr>
        <p:grpSpPr>
          <a:xfrm>
            <a:off x="4500210" y="2628675"/>
            <a:ext cx="4643790" cy="2858198"/>
            <a:chOff x="4500210" y="2437866"/>
            <a:chExt cx="4643790" cy="2858198"/>
          </a:xfrm>
        </p:grpSpPr>
        <p:sp>
          <p:nvSpPr>
            <p:cNvPr id="3" name="Rectangle 2"/>
            <p:cNvSpPr/>
            <p:nvPr/>
          </p:nvSpPr>
          <p:spPr>
            <a:xfrm>
              <a:off x="4500210" y="2437866"/>
              <a:ext cx="4160325" cy="584775"/>
            </a:xfrm>
            <a:prstGeom prst="rect">
              <a:avLst/>
            </a:prstGeom>
          </p:spPr>
          <p:txBody>
            <a:bodyPr wrap="square">
              <a:spAutoFit/>
            </a:bodyPr>
            <a:lstStyle/>
            <a:p>
              <a:r>
                <a:rPr lang="en-IN" sz="1400" dirty="0"/>
                <a:t>Change in weight is proportional to error at (L+1)</a:t>
              </a:r>
              <a:r>
                <a:rPr lang="en-IN" sz="1400" dirty="0" err="1"/>
                <a:t>th</a:t>
              </a:r>
              <a:r>
                <a:rPr lang="en-IN" sz="1400" dirty="0"/>
                <a:t> layer  multiplied by activation at Lth Layer</a:t>
              </a:r>
              <a:r>
                <a:rPr lang="en-IN" dirty="0" smtClean="0"/>
                <a:t>.  </a:t>
              </a:r>
            </a:p>
          </p:txBody>
        </p:sp>
        <p:grpSp>
          <p:nvGrpSpPr>
            <p:cNvPr id="10" name="Group 9"/>
            <p:cNvGrpSpPr/>
            <p:nvPr/>
          </p:nvGrpSpPr>
          <p:grpSpPr>
            <a:xfrm>
              <a:off x="4509735" y="3140579"/>
              <a:ext cx="3281595" cy="320073"/>
              <a:chOff x="3871445" y="3546014"/>
              <a:chExt cx="3281595" cy="320073"/>
            </a:xfrm>
          </p:grpSpPr>
          <p:pic>
            <p:nvPicPr>
              <p:cNvPr id="153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4171" y="3617868"/>
                <a:ext cx="418869" cy="24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71445" y="3546014"/>
                <a:ext cx="2720617" cy="307777"/>
              </a:xfrm>
              <a:prstGeom prst="rect">
                <a:avLst/>
              </a:prstGeom>
            </p:spPr>
            <p:txBody>
              <a:bodyPr wrap="none">
                <a:spAutoFit/>
              </a:bodyPr>
              <a:lstStyle/>
              <a:p>
                <a:r>
                  <a:rPr lang="en-IN" sz="1400" dirty="0"/>
                  <a:t>For Change in weight  form j to </a:t>
                </a:r>
                <a:r>
                  <a:rPr lang="en-IN" sz="1400" dirty="0" err="1"/>
                  <a:t>i</a:t>
                </a:r>
                <a:endParaRPr lang="en-IN" sz="1400" dirty="0"/>
              </a:p>
            </p:txBody>
          </p:sp>
        </p:grpSp>
        <p:sp>
          <p:nvSpPr>
            <p:cNvPr id="11" name="TextBox 10"/>
            <p:cNvSpPr txBox="1"/>
            <p:nvPr/>
          </p:nvSpPr>
          <p:spPr>
            <a:xfrm>
              <a:off x="4509735" y="3405808"/>
              <a:ext cx="4150340" cy="523220"/>
            </a:xfrm>
            <a:prstGeom prst="rect">
              <a:avLst/>
            </a:prstGeom>
            <a:noFill/>
          </p:spPr>
          <p:txBody>
            <a:bodyPr wrap="square" rtlCol="0">
              <a:spAutoFit/>
            </a:bodyPr>
            <a:lstStyle/>
            <a:p>
              <a:r>
                <a:rPr lang="en-US" sz="1400" dirty="0" smtClean="0">
                  <a:solidFill>
                    <a:schemeClr val="tx2">
                      <a:lumMod val="50000"/>
                    </a:schemeClr>
                  </a:solidFill>
                </a:rPr>
                <a:t>Error Propagated from K to J  multiplied by rate of change of activation at j  w r t net and  weight</a:t>
              </a:r>
              <a:endParaRPr lang="en-IN" sz="1400" dirty="0" err="1" smtClean="0">
                <a:solidFill>
                  <a:schemeClr val="tx2">
                    <a:lumMod val="50000"/>
                  </a:schemeClr>
                </a:solidFill>
              </a:endParaRPr>
            </a:p>
          </p:txBody>
        </p:sp>
        <p:grpSp>
          <p:nvGrpSpPr>
            <p:cNvPr id="13" name="Group 12"/>
            <p:cNvGrpSpPr/>
            <p:nvPr/>
          </p:nvGrpSpPr>
          <p:grpSpPr>
            <a:xfrm>
              <a:off x="4514850" y="4057774"/>
              <a:ext cx="3562350" cy="307777"/>
              <a:chOff x="4848225" y="3976040"/>
              <a:chExt cx="3562350" cy="307777"/>
            </a:xfrm>
          </p:grpSpPr>
          <p:sp>
            <p:nvSpPr>
              <p:cNvPr id="12" name="TextBox 11"/>
              <p:cNvSpPr txBox="1"/>
              <p:nvPr/>
            </p:nvSpPr>
            <p:spPr>
              <a:xfrm>
                <a:off x="4848225" y="3976040"/>
                <a:ext cx="3562350" cy="307777"/>
              </a:xfrm>
              <a:prstGeom prst="rect">
                <a:avLst/>
              </a:prstGeom>
              <a:noFill/>
            </p:spPr>
            <p:txBody>
              <a:bodyPr wrap="square" rtlCol="0">
                <a:spAutoFit/>
              </a:bodyPr>
              <a:lstStyle/>
              <a:p>
                <a:r>
                  <a:rPr lang="en-US" sz="1400" dirty="0" smtClean="0">
                    <a:solidFill>
                      <a:schemeClr val="tx2">
                        <a:lumMod val="50000"/>
                      </a:schemeClr>
                    </a:solidFill>
                  </a:rPr>
                  <a:t>Error propagated from layer k to j is </a:t>
                </a:r>
                <a:endParaRPr lang="en-IN" sz="1400" dirty="0" err="1" smtClean="0">
                  <a:solidFill>
                    <a:schemeClr val="tx2">
                      <a:lumMod val="50000"/>
                    </a:schemeClr>
                  </a:solidFill>
                </a:endParaRPr>
              </a:p>
            </p:txBody>
          </p:sp>
          <p:pic>
            <p:nvPicPr>
              <p:cNvPr id="1536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1330" y="3976040"/>
                <a:ext cx="238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TextBox 13"/>
            <p:cNvSpPr txBox="1"/>
            <p:nvPr/>
          </p:nvSpPr>
          <p:spPr>
            <a:xfrm>
              <a:off x="4514850" y="4495800"/>
              <a:ext cx="4629150" cy="523220"/>
            </a:xfrm>
            <a:prstGeom prst="rect">
              <a:avLst/>
            </a:prstGeom>
            <a:noFill/>
          </p:spPr>
          <p:txBody>
            <a:bodyPr wrap="square" rtlCol="0">
              <a:spAutoFit/>
            </a:bodyPr>
            <a:lstStyle/>
            <a:p>
              <a:r>
                <a:rPr lang="en-US" sz="1400" dirty="0" smtClean="0">
                  <a:solidFill>
                    <a:schemeClr val="tx2">
                      <a:lumMod val="50000"/>
                    </a:schemeClr>
                  </a:solidFill>
                </a:rPr>
                <a:t>The rate </a:t>
              </a:r>
              <a:r>
                <a:rPr lang="en-US" sz="1400" dirty="0">
                  <a:solidFill>
                    <a:schemeClr val="tx2">
                      <a:lumMod val="50000"/>
                    </a:schemeClr>
                  </a:solidFill>
                </a:rPr>
                <a:t>of change of activation at j </a:t>
              </a:r>
              <a:r>
                <a:rPr lang="en-US" sz="1400" dirty="0" smtClean="0">
                  <a:solidFill>
                    <a:schemeClr val="tx2">
                      <a:lumMod val="50000"/>
                    </a:schemeClr>
                  </a:solidFill>
                </a:rPr>
                <a:t>wrt </a:t>
              </a:r>
              <a:r>
                <a:rPr lang="en-US" sz="1400" dirty="0">
                  <a:solidFill>
                    <a:schemeClr val="tx2">
                      <a:lumMod val="50000"/>
                    </a:schemeClr>
                  </a:solidFill>
                </a:rPr>
                <a:t>net and  weight</a:t>
              </a:r>
              <a:endParaRPr lang="en-IN" sz="1400" dirty="0">
                <a:solidFill>
                  <a:schemeClr val="tx2">
                    <a:lumMod val="50000"/>
                  </a:schemeClr>
                </a:solidFill>
              </a:endParaRPr>
            </a:p>
            <a:p>
              <a:endParaRPr lang="en-IN" sz="1400" dirty="0" err="1" smtClean="0">
                <a:solidFill>
                  <a:schemeClr val="tx2">
                    <a:lumMod val="50000"/>
                  </a:schemeClr>
                </a:solidFill>
              </a:endParaRPr>
            </a:p>
          </p:txBody>
        </p:sp>
        <p:pic>
          <p:nvPicPr>
            <p:cNvPr id="1536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0555" y="4810290"/>
              <a:ext cx="1028700" cy="48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57180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458200" cy="3657600"/>
          </a:xfrm>
        </p:spPr>
        <p:txBody>
          <a:bodyPr>
            <a:normAutofit/>
          </a:bodyPr>
          <a:lstStyle/>
          <a:p>
            <a:pPr marL="0" indent="0">
              <a:lnSpc>
                <a:spcPct val="90000"/>
              </a:lnSpc>
              <a:buNone/>
            </a:pPr>
            <a:r>
              <a:rPr lang="en-US" sz="2000" dirty="0" smtClean="0">
                <a:cs typeface="Times New Roman" panose="02020603050405020304" pitchFamily="18" charset="0"/>
              </a:rPr>
              <a:t>Linear regression assumes that</a:t>
            </a:r>
            <a:r>
              <a:rPr lang="en-US" sz="2000" dirty="0" smtClean="0"/>
              <a:t>… </a:t>
            </a:r>
          </a:p>
          <a:p>
            <a:pPr marL="447675" lvl="1" indent="-447675">
              <a:lnSpc>
                <a:spcPct val="150000"/>
              </a:lnSpc>
            </a:pPr>
            <a:r>
              <a:rPr lang="en-US" sz="2000" dirty="0" smtClean="0">
                <a:cs typeface="Times New Roman" panose="02020603050405020304" pitchFamily="18" charset="0"/>
              </a:rPr>
              <a:t>The relationship between X and Y is linear</a:t>
            </a:r>
          </a:p>
          <a:p>
            <a:pPr marL="447675" lvl="1" indent="-447675">
              <a:lnSpc>
                <a:spcPct val="150000"/>
              </a:lnSpc>
            </a:pPr>
            <a:r>
              <a:rPr lang="en-US" sz="2000" dirty="0" smtClean="0">
                <a:cs typeface="Times New Roman" panose="02020603050405020304" pitchFamily="18" charset="0"/>
              </a:rPr>
              <a:t>Y is distributed normally at each value of X</a:t>
            </a:r>
          </a:p>
          <a:p>
            <a:pPr marL="447675" lvl="1" indent="-447675">
              <a:lnSpc>
                <a:spcPct val="150000"/>
              </a:lnSpc>
            </a:pPr>
            <a:r>
              <a:rPr lang="en-US" sz="2000" dirty="0" smtClean="0">
                <a:cs typeface="Times New Roman" panose="02020603050405020304" pitchFamily="18" charset="0"/>
              </a:rPr>
              <a:t>The variance of Y at every value of X is the same (homogeneity of variances)</a:t>
            </a:r>
          </a:p>
          <a:p>
            <a:pPr marL="447675" lvl="1" indent="-447675">
              <a:lnSpc>
                <a:spcPct val="150000"/>
              </a:lnSpc>
            </a:pPr>
            <a:r>
              <a:rPr lang="en-US" sz="2000" dirty="0">
                <a:cs typeface="Times New Roman" panose="02020603050405020304" pitchFamily="18" charset="0"/>
              </a:rPr>
              <a:t>Independent variable X are linearly independent</a:t>
            </a:r>
          </a:p>
          <a:p>
            <a:pPr marL="0" lvl="1" indent="0">
              <a:lnSpc>
                <a:spcPct val="150000"/>
              </a:lnSpc>
              <a:buNone/>
            </a:pPr>
            <a:r>
              <a:rPr lang="en-US" sz="2000" b="1" dirty="0" smtClean="0"/>
              <a:t>OR in short</a:t>
            </a:r>
            <a:endParaRPr lang="en-US" sz="2000" b="1" dirty="0"/>
          </a:p>
          <a:p>
            <a:pPr marL="447675" lvl="1" indent="-447675">
              <a:lnSpc>
                <a:spcPct val="150000"/>
              </a:lnSpc>
            </a:pPr>
            <a:r>
              <a:rPr lang="en-US" sz="2000" b="1" dirty="0" smtClean="0">
                <a:hlinkClick r:id="rId2" tooltip="Independent and identically distributed"/>
              </a:rPr>
              <a:t>X and Y are Independent </a:t>
            </a:r>
            <a:r>
              <a:rPr lang="en-US" sz="2000" b="1" dirty="0">
                <a:hlinkClick r:id="rId2" tooltip="Independent and identically distributed"/>
              </a:rPr>
              <a:t>and identically distributed</a:t>
            </a:r>
            <a:r>
              <a:rPr lang="en-US" sz="2000" b="1" dirty="0"/>
              <a:t> (</a:t>
            </a:r>
            <a:r>
              <a:rPr lang="en-US" sz="2000" b="1" dirty="0" err="1"/>
              <a:t>iid</a:t>
            </a:r>
            <a:r>
              <a:rPr lang="en-US" sz="2000" b="1" dirty="0" smtClean="0"/>
              <a:t>)</a:t>
            </a:r>
            <a:endParaRPr lang="en-US" sz="2000" b="1" dirty="0"/>
          </a:p>
        </p:txBody>
      </p:sp>
      <p:sp>
        <p:nvSpPr>
          <p:cNvPr id="5" name="Rectangle 4"/>
          <p:cNvSpPr/>
          <p:nvPr/>
        </p:nvSpPr>
        <p:spPr>
          <a:xfrm>
            <a:off x="762000" y="4802909"/>
            <a:ext cx="7543800" cy="646331"/>
          </a:xfrm>
          <a:prstGeom prst="rect">
            <a:avLst/>
          </a:prstGeom>
        </p:spPr>
        <p:txBody>
          <a:bodyPr wrap="square">
            <a:spAutoFit/>
          </a:bodyPr>
          <a:lstStyle/>
          <a:p>
            <a:pPr algn="ctr"/>
            <a:r>
              <a:rPr lang="en-US" dirty="0" smtClean="0"/>
              <a:t>What if ordinary </a:t>
            </a:r>
            <a:r>
              <a:rPr lang="en-US" dirty="0"/>
              <a:t>least squares assumption of constant variance in the errors is violated (which is called </a:t>
            </a:r>
            <a:r>
              <a:rPr lang="en-US" b="1" dirty="0" err="1"/>
              <a:t>heteroscedasticity</a:t>
            </a:r>
            <a:r>
              <a:rPr lang="en-US" dirty="0" smtClean="0"/>
              <a:t>) ?</a:t>
            </a:r>
            <a:endParaRPr lang="en-US" dirty="0"/>
          </a:p>
        </p:txBody>
      </p:sp>
    </p:spTree>
    <p:extLst>
      <p:ext uri="{BB962C8B-B14F-4D97-AF65-F5344CB8AC3E}">
        <p14:creationId xmlns:p14="http://schemas.microsoft.com/office/powerpoint/2010/main" val="784539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533400"/>
            <a:ext cx="8458200" cy="1200329"/>
          </a:xfrm>
          <a:prstGeom prst="rect">
            <a:avLst/>
          </a:prstGeom>
        </p:spPr>
        <p:txBody>
          <a:bodyPr wrap="square">
            <a:spAutoFit/>
          </a:bodyPr>
          <a:lstStyle/>
          <a:p>
            <a:r>
              <a:rPr lang="en-US" dirty="0" smtClean="0"/>
              <a:t>Let’s consider the case of linear regression, in which we have a set of n data values </a:t>
            </a:r>
            <a:r>
              <a:rPr lang="en-US" b="1" dirty="0" err="1" smtClean="0"/>
              <a:t>x</a:t>
            </a:r>
            <a:r>
              <a:rPr lang="en-US" baseline="-25000" dirty="0" err="1" smtClean="0"/>
              <a:t>j</a:t>
            </a:r>
            <a:r>
              <a:rPr lang="en-US" dirty="0" smtClean="0"/>
              <a:t>  j=1,2,...,n taken at times </a:t>
            </a:r>
            <a:r>
              <a:rPr lang="en-US" dirty="0" err="1" smtClean="0"/>
              <a:t>t</a:t>
            </a:r>
            <a:r>
              <a:rPr lang="en-US" baseline="-25000" dirty="0" err="1" smtClean="0"/>
              <a:t>j</a:t>
            </a:r>
            <a:r>
              <a:rPr lang="en-US" dirty="0"/>
              <a:t> </a:t>
            </a:r>
            <a:r>
              <a:rPr lang="en-US" dirty="0" smtClean="0"/>
              <a:t>=1,2,...,n, and we wish to fit a straight line to those data. </a:t>
            </a:r>
          </a:p>
          <a:p>
            <a:endParaRPr lang="en-US" dirty="0"/>
          </a:p>
          <a:p>
            <a:r>
              <a:rPr lang="en-US" dirty="0" smtClean="0"/>
              <a:t>A straight line has the form</a:t>
            </a:r>
            <a:endParaRPr lang="en-US" dirty="0"/>
          </a:p>
        </p:txBody>
      </p:sp>
      <p:pic>
        <p:nvPicPr>
          <p:cNvPr id="6150" name="Picture 6" desc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050" y="-76200"/>
            <a:ext cx="95250" cy="16539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46969" y="2106321"/>
            <a:ext cx="4191000" cy="369332"/>
          </a:xfrm>
          <a:prstGeom prst="rect">
            <a:avLst/>
          </a:prstGeom>
          <a:noFill/>
        </p:spPr>
        <p:txBody>
          <a:bodyPr wrap="square" rtlCol="0">
            <a:spAutoFit/>
          </a:bodyPr>
          <a:lstStyle/>
          <a:p>
            <a:r>
              <a:rPr lang="en-US" dirty="0" smtClean="0"/>
              <a:t> </a:t>
            </a:r>
            <a:r>
              <a:rPr lang="en-US" dirty="0" smtClean="0">
                <a:solidFill>
                  <a:srgbClr val="FF0000"/>
                </a:solidFill>
                <a:sym typeface="Symbol"/>
              </a:rPr>
              <a:t></a:t>
            </a:r>
            <a:r>
              <a:rPr lang="en-US" baseline="-25000" dirty="0" smtClean="0">
                <a:solidFill>
                  <a:srgbClr val="FF0000"/>
                </a:solidFill>
                <a:sym typeface="Symbol"/>
              </a:rPr>
              <a:t>0</a:t>
            </a:r>
            <a:r>
              <a:rPr lang="en-US" dirty="0" smtClean="0">
                <a:sym typeface="Symbol"/>
              </a:rPr>
              <a:t>, is intercept and  </a:t>
            </a:r>
            <a:r>
              <a:rPr lang="en-US" dirty="0">
                <a:solidFill>
                  <a:srgbClr val="FF0000"/>
                </a:solidFill>
                <a:sym typeface="Symbol"/>
              </a:rPr>
              <a:t>1</a:t>
            </a:r>
            <a:r>
              <a:rPr lang="en-US" baseline="-25000" dirty="0" smtClean="0">
                <a:sym typeface="Symbol"/>
              </a:rPr>
              <a:t>  </a:t>
            </a:r>
            <a:r>
              <a:rPr lang="en-US" dirty="0" smtClean="0">
                <a:sym typeface="Symbol"/>
              </a:rPr>
              <a:t>is slope of the line. </a:t>
            </a:r>
            <a:r>
              <a:rPr lang="en-US" baseline="-25000" dirty="0" smtClean="0">
                <a:sym typeface="Symbol"/>
              </a:rPr>
              <a:t>  </a:t>
            </a:r>
            <a:endParaRPr lang="en-US" baseline="-25000" dirty="0" smtClean="0"/>
          </a:p>
        </p:txBody>
      </p:sp>
      <mc:AlternateContent xmlns:mc="http://schemas.openxmlformats.org/markup-compatibility/2006">
        <mc:Choice xmlns:a14="http://schemas.microsoft.com/office/drawing/2010/main" Requires="a14">
          <p:sp>
            <p:nvSpPr>
              <p:cNvPr id="14" name="TextBox 13"/>
              <p:cNvSpPr txBox="1"/>
              <p:nvPr/>
            </p:nvSpPr>
            <p:spPr>
              <a:xfrm>
                <a:off x="3810555" y="1676400"/>
                <a:ext cx="1485900" cy="461665"/>
              </a:xfrm>
              <a:prstGeom prst="rect">
                <a:avLst/>
              </a:prstGeom>
              <a:noFill/>
            </p:spPr>
            <p:txBody>
              <a:bodyPr wrap="square" rtlCol="0">
                <a:spAutoFit/>
              </a:bodyPr>
              <a:lstStyle/>
              <a:p>
                <a:r>
                  <a:rPr lang="en-US" sz="2000" dirty="0" smtClean="0"/>
                  <a:t>X</a:t>
                </a:r>
                <a:r>
                  <a:rPr lang="en-US" dirty="0" smtClean="0">
                    <a:solidFill>
                      <a:srgbClr val="FF0000"/>
                    </a:solidFill>
                  </a:rPr>
                  <a:t> </a:t>
                </a:r>
                <a14:m>
                  <m:oMath xmlns:m="http://schemas.openxmlformats.org/officeDocument/2006/math">
                    <m:r>
                      <a:rPr lang="en-US" i="1" smtClean="0">
                        <a:solidFill>
                          <a:srgbClr val="FF0000"/>
                        </a:solidFill>
                        <a:latin typeface="Cambria Math"/>
                      </a:rPr>
                      <m:t>=</m:t>
                    </m:r>
                    <m:r>
                      <m:rPr>
                        <m:nor/>
                      </m:rPr>
                      <a:rPr lang="en-US" dirty="0" smtClean="0">
                        <a:solidFill>
                          <a:srgbClr val="FF0000"/>
                        </a:solidFill>
                        <a:sym typeface="Symbol"/>
                      </a:rPr>
                      <m:t></m:t>
                    </m:r>
                    <m:r>
                      <m:rPr>
                        <m:nor/>
                      </m:rPr>
                      <a:rPr lang="en-US" baseline="-25000" dirty="0" smtClean="0">
                        <a:solidFill>
                          <a:srgbClr val="FF0000"/>
                        </a:solidFill>
                        <a:sym typeface="Symbol"/>
                      </a:rPr>
                      <m:t>0</m:t>
                    </m:r>
                  </m:oMath>
                </a14:m>
                <a:r>
                  <a:rPr lang="en-US" dirty="0" smtClean="0">
                    <a:solidFill>
                      <a:srgbClr val="FF0000"/>
                    </a:solidFill>
                  </a:rPr>
                  <a:t> +</a:t>
                </a:r>
                <a:r>
                  <a:rPr lang="en-US" dirty="0" smtClean="0">
                    <a:solidFill>
                      <a:srgbClr val="FF0000"/>
                    </a:solidFill>
                    <a:sym typeface="Symbol"/>
                  </a:rPr>
                  <a:t> </a:t>
                </a:r>
                <a:r>
                  <a:rPr lang="en-US" baseline="-25000" dirty="0" smtClean="0">
                    <a:solidFill>
                      <a:srgbClr val="FF0000"/>
                    </a:solidFill>
                    <a:sym typeface="Symbol"/>
                  </a:rPr>
                  <a:t>1</a:t>
                </a:r>
                <a:r>
                  <a:rPr lang="en-US" sz="2400" dirty="0" smtClean="0">
                    <a:sym typeface="Symbol"/>
                  </a:rPr>
                  <a:t>t</a:t>
                </a:r>
                <a:endParaRPr lang="en-US" sz="2400" dirty="0"/>
              </a:p>
            </p:txBody>
          </p:sp>
        </mc:Choice>
        <mc:Fallback>
          <p:sp>
            <p:nvSpPr>
              <p:cNvPr id="14" name="TextBox 13"/>
              <p:cNvSpPr txBox="1">
                <a:spLocks noRot="1" noChangeAspect="1" noMove="1" noResize="1" noEditPoints="1" noAdjustHandles="1" noChangeArrowheads="1" noChangeShapeType="1" noTextEdit="1"/>
              </p:cNvSpPr>
              <p:nvPr/>
            </p:nvSpPr>
            <p:spPr>
              <a:xfrm>
                <a:off x="3810555" y="1676400"/>
                <a:ext cx="1485900" cy="461665"/>
              </a:xfrm>
              <a:prstGeom prst="rect">
                <a:avLst/>
              </a:prstGeom>
              <a:blipFill rotWithShape="1">
                <a:blip r:embed="rId3"/>
                <a:stretch>
                  <a:fillRect l="-4098" t="-10526" b="-28947"/>
                </a:stretch>
              </a:blipFill>
            </p:spPr>
            <p:txBody>
              <a:bodyPr/>
              <a:lstStyle/>
              <a:p>
                <a:r>
                  <a:rPr lang="en-US">
                    <a:noFill/>
                  </a:rPr>
                  <a:t> </a:t>
                </a:r>
              </a:p>
            </p:txBody>
          </p:sp>
        </mc:Fallback>
      </mc:AlternateContent>
      <p:sp>
        <p:nvSpPr>
          <p:cNvPr id="16" name="Rectangle 15"/>
          <p:cNvSpPr/>
          <p:nvPr/>
        </p:nvSpPr>
        <p:spPr>
          <a:xfrm>
            <a:off x="408373" y="2505670"/>
            <a:ext cx="8382000" cy="923330"/>
          </a:xfrm>
          <a:prstGeom prst="rect">
            <a:avLst/>
          </a:prstGeom>
        </p:spPr>
        <p:txBody>
          <a:bodyPr wrap="square">
            <a:spAutoFit/>
          </a:bodyPr>
          <a:lstStyle/>
          <a:p>
            <a:r>
              <a:rPr lang="en-US" dirty="0" smtClean="0"/>
              <a:t>Any possible choices for </a:t>
            </a:r>
            <a:r>
              <a:rPr lang="en-US" dirty="0">
                <a:solidFill>
                  <a:srgbClr val="FF0000"/>
                </a:solidFill>
                <a:sym typeface="Symbol"/>
              </a:rPr>
              <a:t>0</a:t>
            </a:r>
            <a:r>
              <a:rPr lang="en-US" baseline="-25000" dirty="0" smtClean="0">
                <a:sym typeface="Symbol"/>
              </a:rPr>
              <a:t>  </a:t>
            </a:r>
            <a:r>
              <a:rPr lang="en-US" dirty="0" smtClean="0"/>
              <a:t>and </a:t>
            </a:r>
            <a:r>
              <a:rPr lang="en-US" dirty="0">
                <a:solidFill>
                  <a:srgbClr val="FF0000"/>
                </a:solidFill>
                <a:sym typeface="Symbol"/>
              </a:rPr>
              <a:t>1</a:t>
            </a:r>
            <a:r>
              <a:rPr lang="en-US" baseline="-25000" dirty="0" smtClean="0">
                <a:sym typeface="Symbol"/>
              </a:rPr>
              <a:t>  </a:t>
            </a:r>
            <a:r>
              <a:rPr lang="en-US" dirty="0" smtClean="0"/>
              <a:t>define a straight line, but for most such choices the line is obviously not a good model of the data. So, how do we choose “good” values for the slope and intercept? </a:t>
            </a:r>
            <a:endParaRPr lang="en-US" dirty="0"/>
          </a:p>
        </p:txBody>
      </p:sp>
      <p:sp>
        <p:nvSpPr>
          <p:cNvPr id="18" name="Rectangle 17"/>
          <p:cNvSpPr/>
          <p:nvPr/>
        </p:nvSpPr>
        <p:spPr>
          <a:xfrm>
            <a:off x="381000" y="5562600"/>
            <a:ext cx="8077200" cy="923330"/>
          </a:xfrm>
          <a:prstGeom prst="rect">
            <a:avLst/>
          </a:prstGeom>
        </p:spPr>
        <p:txBody>
          <a:bodyPr wrap="square">
            <a:spAutoFit/>
          </a:bodyPr>
          <a:lstStyle/>
          <a:p>
            <a:r>
              <a:rPr lang="en-US" dirty="0"/>
              <a:t>There is a sensible way — choose the line which gives the </a:t>
            </a:r>
            <a:r>
              <a:rPr lang="en-US" i="1" dirty="0">
                <a:solidFill>
                  <a:srgbClr val="3333FF"/>
                </a:solidFill>
              </a:rPr>
              <a:t>maximum likelihood</a:t>
            </a:r>
            <a:r>
              <a:rPr lang="en-US" dirty="0"/>
              <a:t> of the observed data. We could even call this “</a:t>
            </a:r>
            <a:r>
              <a:rPr lang="en-US" dirty="0">
                <a:solidFill>
                  <a:srgbClr val="3333FF"/>
                </a:solidFill>
              </a:rPr>
              <a:t>maximum likelihood regression</a:t>
            </a:r>
            <a:r>
              <a:rPr lang="en-US" dirty="0"/>
              <a:t>.” But now we have yet another problem: how do we compute the likelihood?</a:t>
            </a:r>
          </a:p>
        </p:txBody>
      </p:sp>
      <p:pic>
        <p:nvPicPr>
          <p:cNvPr id="615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251142"/>
            <a:ext cx="3810000" cy="229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726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09600"/>
            <a:ext cx="8534400" cy="1569660"/>
          </a:xfrm>
          <a:prstGeom prst="rect">
            <a:avLst/>
          </a:prstGeom>
        </p:spPr>
        <p:txBody>
          <a:bodyPr wrap="square">
            <a:spAutoFit/>
          </a:bodyPr>
          <a:lstStyle/>
          <a:p>
            <a:r>
              <a:rPr lang="en-US" sz="1600" dirty="0" smtClean="0"/>
              <a:t>To do so, we have to have a model for the data, and that model must include the behavior of the noise, not just of the underlying signal. </a:t>
            </a:r>
          </a:p>
          <a:p>
            <a:endParaRPr lang="en-US" sz="1600" dirty="0"/>
          </a:p>
          <a:p>
            <a:r>
              <a:rPr lang="en-US" sz="1600" dirty="0" smtClean="0"/>
              <a:t>Let’s start with the simplest (or at least, most natural) assumption about the data: that the data really do follow a straight line, with deviations which are zero-mean </a:t>
            </a:r>
            <a:r>
              <a:rPr lang="en-US" sz="1600" dirty="0" err="1" smtClean="0"/>
              <a:t>i.i.d</a:t>
            </a:r>
            <a:r>
              <a:rPr lang="en-US" sz="1600" dirty="0" smtClean="0"/>
              <a:t>. and follow the normal distribution. In this case our model is</a:t>
            </a:r>
            <a:endParaRPr lang="en-US" sz="1600" dirty="0"/>
          </a:p>
        </p:txBody>
      </p:sp>
      <mc:AlternateContent xmlns:mc="http://schemas.openxmlformats.org/markup-compatibility/2006">
        <mc:Choice xmlns:a14="http://schemas.microsoft.com/office/drawing/2010/main" Requires="a14">
          <p:sp>
            <p:nvSpPr>
              <p:cNvPr id="5" name="TextBox 4"/>
              <p:cNvSpPr txBox="1"/>
              <p:nvPr/>
            </p:nvSpPr>
            <p:spPr>
              <a:xfrm>
                <a:off x="3527579" y="2180740"/>
                <a:ext cx="1981200" cy="461665"/>
              </a:xfrm>
              <a:prstGeom prst="rect">
                <a:avLst/>
              </a:prstGeom>
              <a:noFill/>
            </p:spPr>
            <p:txBody>
              <a:bodyPr wrap="square" rtlCol="0">
                <a:spAutoFit/>
              </a:bodyPr>
              <a:lstStyle/>
              <a:p>
                <a:r>
                  <a:rPr lang="en-US" sz="2400" dirty="0" err="1" smtClean="0"/>
                  <a:t>x</a:t>
                </a:r>
                <a:r>
                  <a:rPr lang="en-US" sz="2400" baseline="-25000" dirty="0" err="1" smtClean="0"/>
                  <a:t>j</a:t>
                </a:r>
                <a14:m>
                  <m:oMath xmlns:m="http://schemas.openxmlformats.org/officeDocument/2006/math">
                    <m:r>
                      <a:rPr lang="en-US" i="1" smtClean="0">
                        <a:solidFill>
                          <a:srgbClr val="FF0000"/>
                        </a:solidFill>
                        <a:latin typeface="Cambria Math"/>
                      </a:rPr>
                      <m:t>=</m:t>
                    </m:r>
                    <m:r>
                      <m:rPr>
                        <m:nor/>
                      </m:rPr>
                      <a:rPr lang="en-US" dirty="0" smtClean="0">
                        <a:solidFill>
                          <a:srgbClr val="FF0000"/>
                        </a:solidFill>
                        <a:sym typeface="Symbol"/>
                      </a:rPr>
                      <m:t></m:t>
                    </m:r>
                    <m:r>
                      <m:rPr>
                        <m:nor/>
                      </m:rPr>
                      <a:rPr lang="en-US" baseline="-25000" dirty="0" smtClean="0">
                        <a:solidFill>
                          <a:srgbClr val="FF0000"/>
                        </a:solidFill>
                        <a:sym typeface="Symbol"/>
                      </a:rPr>
                      <m:t>0</m:t>
                    </m:r>
                  </m:oMath>
                </a14:m>
                <a:r>
                  <a:rPr lang="en-US" dirty="0" smtClean="0">
                    <a:solidFill>
                      <a:srgbClr val="FF0000"/>
                    </a:solidFill>
                  </a:rPr>
                  <a:t> +</a:t>
                </a:r>
                <a:r>
                  <a:rPr lang="en-US" dirty="0" smtClean="0">
                    <a:solidFill>
                      <a:srgbClr val="FF0000"/>
                    </a:solidFill>
                    <a:sym typeface="Symbol"/>
                  </a:rPr>
                  <a:t> </a:t>
                </a:r>
                <a:r>
                  <a:rPr lang="en-US" baseline="-25000" dirty="0" smtClean="0">
                    <a:solidFill>
                      <a:srgbClr val="FF0000"/>
                    </a:solidFill>
                    <a:sym typeface="Symbol"/>
                  </a:rPr>
                  <a:t>1</a:t>
                </a:r>
                <a:r>
                  <a:rPr lang="en-US" sz="2400" dirty="0" smtClean="0">
                    <a:sym typeface="Symbol"/>
                  </a:rPr>
                  <a:t>t</a:t>
                </a:r>
                <a:r>
                  <a:rPr lang="en-US" sz="2400" baseline="-25000" dirty="0" smtClean="0">
                    <a:sym typeface="Symbol"/>
                  </a:rPr>
                  <a:t> j</a:t>
                </a:r>
                <a:r>
                  <a:rPr lang="en-US" sz="2400" dirty="0" smtClean="0">
                    <a:sym typeface="Symbol"/>
                  </a:rPr>
                  <a:t> +</a:t>
                </a:r>
                <a:r>
                  <a:rPr lang="en-US" sz="2400" baseline="-25000" dirty="0" smtClean="0">
                    <a:sym typeface="Symbol"/>
                  </a:rPr>
                  <a:t>j</a:t>
                </a:r>
                <a:r>
                  <a:rPr lang="en-US" sz="2400" dirty="0" smtClean="0">
                    <a:sym typeface="Symbol"/>
                  </a:rPr>
                  <a:t> </a:t>
                </a:r>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3527579" y="2180740"/>
                <a:ext cx="1981200" cy="461665"/>
              </a:xfrm>
              <a:prstGeom prst="rect">
                <a:avLst/>
              </a:prstGeom>
              <a:blipFill rotWithShape="1">
                <a:blip r:embed="rId2"/>
                <a:stretch>
                  <a:fillRect l="-4923" t="-13333" b="-3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527579" y="4190999"/>
                <a:ext cx="1905000" cy="461665"/>
              </a:xfrm>
              <a:prstGeom prst="rect">
                <a:avLst/>
              </a:prstGeom>
              <a:noFill/>
            </p:spPr>
            <p:txBody>
              <a:bodyPr wrap="square" rtlCol="0">
                <a:spAutoFit/>
              </a:bodyPr>
              <a:lstStyle/>
              <a:p>
                <a:r>
                  <a:rPr lang="en-US" sz="2000" dirty="0" smtClean="0"/>
                  <a:t> </a:t>
                </a:r>
                <a:r>
                  <a:rPr lang="en-US" sz="2400" dirty="0" smtClean="0">
                    <a:sym typeface="Symbol"/>
                  </a:rPr>
                  <a:t></a:t>
                </a:r>
                <a:r>
                  <a:rPr lang="en-US" sz="2400" baseline="-25000" dirty="0" smtClean="0">
                    <a:sym typeface="Symbol"/>
                  </a:rPr>
                  <a:t>j</a:t>
                </a:r>
                <a:r>
                  <a:rPr lang="en-US" sz="2000" baseline="-25000" dirty="0" smtClean="0">
                    <a:sym typeface="Symbol"/>
                  </a:rPr>
                  <a:t> </a:t>
                </a:r>
                <a14:m>
                  <m:oMath xmlns:m="http://schemas.openxmlformats.org/officeDocument/2006/math">
                    <m:r>
                      <a:rPr lang="en-US" sz="2400" i="1" smtClean="0">
                        <a:solidFill>
                          <a:srgbClr val="FF0000"/>
                        </a:solidFill>
                        <a:latin typeface="Cambria Math"/>
                      </a:rPr>
                      <m:t>=</m:t>
                    </m:r>
                    <m:r>
                      <m:rPr>
                        <m:nor/>
                      </m:rPr>
                      <a:rPr lang="en-US" sz="2400" dirty="0" smtClean="0"/>
                      <m:t>x</m:t>
                    </m:r>
                    <m:r>
                      <m:rPr>
                        <m:nor/>
                      </m:rPr>
                      <a:rPr lang="en-US" sz="2400" baseline="-25000" dirty="0" smtClean="0"/>
                      <m:t>j</m:t>
                    </m:r>
                    <m:r>
                      <m:rPr>
                        <m:nor/>
                      </m:rPr>
                      <a:rPr lang="en-US" sz="2400" dirty="0" smtClean="0">
                        <a:sym typeface="Symbol"/>
                      </a:rPr>
                      <m:t> </m:t>
                    </m:r>
                  </m:oMath>
                </a14:m>
                <a:r>
                  <a:rPr lang="en-US" dirty="0" smtClean="0"/>
                  <a:t>-</a:t>
                </a:r>
                <a14:m>
                  <m:oMath xmlns:m="http://schemas.openxmlformats.org/officeDocument/2006/math">
                    <m:r>
                      <m:rPr>
                        <m:nor/>
                      </m:rPr>
                      <a:rPr lang="en-US" dirty="0" smtClean="0">
                        <a:solidFill>
                          <a:srgbClr val="FF0000"/>
                        </a:solidFill>
                        <a:sym typeface="Symbol"/>
                      </a:rPr>
                      <m:t></m:t>
                    </m:r>
                    <m:r>
                      <m:rPr>
                        <m:nor/>
                      </m:rPr>
                      <a:rPr lang="en-US" baseline="-25000" dirty="0" smtClean="0">
                        <a:solidFill>
                          <a:srgbClr val="FF0000"/>
                        </a:solidFill>
                        <a:sym typeface="Symbol"/>
                      </a:rPr>
                      <m:t>0</m:t>
                    </m:r>
                  </m:oMath>
                </a14:m>
                <a:r>
                  <a:rPr lang="en-US" dirty="0" smtClean="0">
                    <a:solidFill>
                      <a:srgbClr val="FF0000"/>
                    </a:solidFill>
                  </a:rPr>
                  <a:t> -</a:t>
                </a:r>
                <a:r>
                  <a:rPr lang="en-US" dirty="0" smtClean="0">
                    <a:solidFill>
                      <a:srgbClr val="FF0000"/>
                    </a:solidFill>
                    <a:sym typeface="Symbol"/>
                  </a:rPr>
                  <a:t> </a:t>
                </a:r>
                <a:r>
                  <a:rPr lang="en-US" baseline="-25000" dirty="0" smtClean="0">
                    <a:solidFill>
                      <a:srgbClr val="FF0000"/>
                    </a:solidFill>
                    <a:sym typeface="Symbol"/>
                  </a:rPr>
                  <a:t>1</a:t>
                </a:r>
                <a:r>
                  <a:rPr lang="en-US" sz="2400" dirty="0" smtClean="0">
                    <a:sym typeface="Symbol"/>
                  </a:rPr>
                  <a:t>t</a:t>
                </a:r>
                <a:r>
                  <a:rPr lang="en-US" sz="2400" baseline="-25000" dirty="0" smtClean="0">
                    <a:sym typeface="Symbol"/>
                  </a:rPr>
                  <a:t> j</a:t>
                </a:r>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3527579" y="4190999"/>
                <a:ext cx="1905000" cy="461665"/>
              </a:xfrm>
              <a:prstGeom prst="rect">
                <a:avLst/>
              </a:prstGeom>
              <a:blipFill rotWithShape="1">
                <a:blip r:embed="rId3"/>
                <a:stretch>
                  <a:fillRect l="-2244" t="-11842" b="-28947"/>
                </a:stretch>
              </a:blipFill>
            </p:spPr>
            <p:txBody>
              <a:bodyPr/>
              <a:lstStyle/>
              <a:p>
                <a:r>
                  <a:rPr lang="en-US">
                    <a:noFill/>
                  </a:rPr>
                  <a:t> </a:t>
                </a:r>
              </a:p>
            </p:txBody>
          </p:sp>
        </mc:Fallback>
      </mc:AlternateContent>
      <p:sp>
        <p:nvSpPr>
          <p:cNvPr id="8" name="Rectangle 7"/>
          <p:cNvSpPr/>
          <p:nvPr/>
        </p:nvSpPr>
        <p:spPr>
          <a:xfrm>
            <a:off x="328566" y="2743200"/>
            <a:ext cx="4648200" cy="338554"/>
          </a:xfrm>
          <a:prstGeom prst="rect">
            <a:avLst/>
          </a:prstGeom>
        </p:spPr>
        <p:txBody>
          <a:bodyPr wrap="square">
            <a:spAutoFit/>
          </a:bodyPr>
          <a:lstStyle/>
          <a:p>
            <a:pPr algn="just"/>
            <a:r>
              <a:rPr lang="en-US" sz="1600" dirty="0" smtClean="0"/>
              <a:t>where </a:t>
            </a:r>
            <a:r>
              <a:rPr lang="en-US" sz="1600" dirty="0" smtClean="0">
                <a:solidFill>
                  <a:srgbClr val="FF0000"/>
                </a:solidFill>
                <a:sym typeface="Symbol"/>
              </a:rPr>
              <a:t></a:t>
            </a:r>
            <a:r>
              <a:rPr lang="en-US" sz="1600" baseline="-25000" dirty="0" smtClean="0">
                <a:solidFill>
                  <a:srgbClr val="FF0000"/>
                </a:solidFill>
                <a:sym typeface="Symbol"/>
              </a:rPr>
              <a:t>j </a:t>
            </a:r>
            <a:r>
              <a:rPr lang="en-US" sz="1600" dirty="0" smtClean="0">
                <a:solidFill>
                  <a:srgbClr val="FF0000"/>
                </a:solidFill>
              </a:rPr>
              <a:t> </a:t>
            </a:r>
            <a:r>
              <a:rPr lang="en-US" sz="1600" dirty="0" smtClean="0"/>
              <a:t>is </a:t>
            </a:r>
            <a:r>
              <a:rPr lang="en-US" sz="1600" dirty="0" smtClean="0">
                <a:solidFill>
                  <a:srgbClr val="3366FF"/>
                </a:solidFill>
              </a:rPr>
              <a:t>a normally distributed random variable</a:t>
            </a:r>
            <a:r>
              <a:rPr lang="en-US" sz="1600" dirty="0" smtClean="0"/>
              <a:t>. </a:t>
            </a:r>
            <a:endParaRPr lang="en-US" sz="1600" dirty="0"/>
          </a:p>
        </p:txBody>
      </p:sp>
      <mc:AlternateContent xmlns:mc="http://schemas.openxmlformats.org/markup-compatibility/2006">
        <mc:Choice xmlns:a14="http://schemas.microsoft.com/office/drawing/2010/main" Requires="a14">
          <p:sp>
            <p:nvSpPr>
              <p:cNvPr id="9" name="Rectangle 8"/>
              <p:cNvSpPr/>
              <p:nvPr/>
            </p:nvSpPr>
            <p:spPr>
              <a:xfrm>
                <a:off x="298604" y="3360002"/>
                <a:ext cx="8362950" cy="830997"/>
              </a:xfrm>
              <a:prstGeom prst="rect">
                <a:avLst/>
              </a:prstGeom>
            </p:spPr>
            <p:txBody>
              <a:bodyPr wrap="square">
                <a:spAutoFit/>
              </a:bodyPr>
              <a:lstStyle/>
              <a:p>
                <a:r>
                  <a:rPr lang="en-US" sz="1600" dirty="0" smtClean="0"/>
                  <a:t>Now we can compute the likelihood of our data, given a model — which means, given the slope </a:t>
                </a:r>
                <a:r>
                  <a:rPr lang="en-US" sz="1600" dirty="0" smtClean="0">
                    <a:solidFill>
                      <a:srgbClr val="FF0000"/>
                    </a:solidFill>
                    <a:sym typeface="Symbol"/>
                  </a:rPr>
                  <a:t></a:t>
                </a:r>
                <a:r>
                  <a:rPr lang="en-US" sz="1600" baseline="-25000" dirty="0" smtClean="0">
                    <a:solidFill>
                      <a:srgbClr val="FF0000"/>
                    </a:solidFill>
                    <a:sym typeface="Symbol"/>
                  </a:rPr>
                  <a:t>1</a:t>
                </a:r>
                <a:r>
                  <a:rPr lang="en-US" sz="1600" dirty="0" smtClean="0"/>
                  <a:t>, the intercept </a:t>
                </a:r>
                <a14:m>
                  <m:oMath xmlns:m="http://schemas.openxmlformats.org/officeDocument/2006/math">
                    <m:r>
                      <m:rPr>
                        <m:nor/>
                      </m:rPr>
                      <a:rPr lang="en-US" sz="1600" dirty="0" smtClean="0">
                        <a:solidFill>
                          <a:srgbClr val="FF0000"/>
                        </a:solidFill>
                        <a:sym typeface="Symbol"/>
                      </a:rPr>
                      <m:t></m:t>
                    </m:r>
                    <m:r>
                      <m:rPr>
                        <m:nor/>
                      </m:rPr>
                      <a:rPr lang="en-US" sz="1600" baseline="-25000" dirty="0" smtClean="0">
                        <a:solidFill>
                          <a:srgbClr val="FF0000"/>
                        </a:solidFill>
                        <a:sym typeface="Symbol"/>
                      </a:rPr>
                      <m:t>0</m:t>
                    </m:r>
                    <m:r>
                      <a:rPr lang="en-US" sz="1600" i="1" baseline="-25000" dirty="0" smtClean="0">
                        <a:solidFill>
                          <a:srgbClr val="FF0000"/>
                        </a:solidFill>
                        <a:sym typeface="Symbol"/>
                      </a:rPr>
                      <m:t> </m:t>
                    </m:r>
                  </m:oMath>
                </a14:m>
                <a:r>
                  <a:rPr lang="en-US" sz="1600" dirty="0" smtClean="0"/>
                  <a:t>, and the standard deviation </a:t>
                </a:r>
                <a:r>
                  <a:rPr lang="en-US" sz="1600" dirty="0" smtClean="0">
                    <a:solidFill>
                      <a:srgbClr val="FF0000"/>
                    </a:solidFill>
                    <a:sym typeface="Symbol"/>
                  </a:rPr>
                  <a:t> </a:t>
                </a:r>
                <a:r>
                  <a:rPr lang="en-US" sz="1600" dirty="0" smtClean="0"/>
                  <a:t>. If we know the values </a:t>
                </a:r>
                <a14:m>
                  <m:oMath xmlns:m="http://schemas.openxmlformats.org/officeDocument/2006/math">
                    <m:r>
                      <m:rPr>
                        <m:nor/>
                      </m:rPr>
                      <a:rPr lang="en-US" sz="1600" dirty="0" smtClean="0">
                        <a:solidFill>
                          <a:srgbClr val="FF0000"/>
                        </a:solidFill>
                        <a:sym typeface="Symbol"/>
                      </a:rPr>
                      <m:t></m:t>
                    </m:r>
                    <m:r>
                      <m:rPr>
                        <m:nor/>
                      </m:rPr>
                      <a:rPr lang="en-US" sz="1600" baseline="-25000" dirty="0" smtClean="0">
                        <a:solidFill>
                          <a:srgbClr val="FF0000"/>
                        </a:solidFill>
                        <a:sym typeface="Symbol"/>
                      </a:rPr>
                      <m:t>0</m:t>
                    </m:r>
                    <m:r>
                      <a:rPr lang="en-US" sz="1600" i="1" baseline="-25000" dirty="0" smtClean="0">
                        <a:solidFill>
                          <a:srgbClr val="FF0000"/>
                        </a:solidFill>
                        <a:sym typeface="Symbol"/>
                      </a:rPr>
                      <m:t> </m:t>
                    </m:r>
                  </m:oMath>
                </a14:m>
                <a:r>
                  <a:rPr lang="en-US" sz="1600" dirty="0" smtClean="0"/>
                  <a:t> and </a:t>
                </a:r>
                <a:r>
                  <a:rPr lang="en-US" sz="1600" dirty="0" smtClean="0">
                    <a:solidFill>
                      <a:srgbClr val="FF0000"/>
                    </a:solidFill>
                  </a:rPr>
                  <a:t>-</a:t>
                </a:r>
                <a:r>
                  <a:rPr lang="en-US" sz="1600" dirty="0" smtClean="0">
                    <a:solidFill>
                      <a:srgbClr val="FF0000"/>
                    </a:solidFill>
                    <a:sym typeface="Symbol"/>
                  </a:rPr>
                  <a:t> </a:t>
                </a:r>
                <a:r>
                  <a:rPr lang="en-US" sz="1600" baseline="-25000" dirty="0" smtClean="0">
                    <a:solidFill>
                      <a:srgbClr val="FF0000"/>
                    </a:solidFill>
                    <a:sym typeface="Symbol"/>
                  </a:rPr>
                  <a:t>1</a:t>
                </a:r>
                <a:r>
                  <a:rPr lang="en-US" sz="1600" dirty="0" smtClean="0"/>
                  <a:t>, we can compute the </a:t>
                </a:r>
                <a:r>
                  <a:rPr lang="en-US" sz="1600" dirty="0" smtClean="0">
                    <a:sym typeface="Symbol"/>
                  </a:rPr>
                  <a:t></a:t>
                </a:r>
                <a:r>
                  <a:rPr lang="en-US" sz="1600" baseline="-25000" dirty="0" smtClean="0">
                    <a:sym typeface="Symbol"/>
                  </a:rPr>
                  <a:t>j   </a:t>
                </a:r>
                <a:r>
                  <a:rPr lang="en-US" sz="1600" dirty="0" smtClean="0"/>
                  <a:t>as</a:t>
                </a:r>
                <a:endParaRPr lang="en-US" sz="1600" dirty="0"/>
              </a:p>
            </p:txBody>
          </p:sp>
        </mc:Choice>
        <mc:Fallback>
          <p:sp>
            <p:nvSpPr>
              <p:cNvPr id="9" name="Rectangle 8"/>
              <p:cNvSpPr>
                <a:spLocks noRot="1" noChangeAspect="1" noMove="1" noResize="1" noEditPoints="1" noAdjustHandles="1" noChangeArrowheads="1" noChangeShapeType="1" noTextEdit="1"/>
              </p:cNvSpPr>
              <p:nvPr/>
            </p:nvSpPr>
            <p:spPr>
              <a:xfrm>
                <a:off x="298604" y="3360002"/>
                <a:ext cx="8362950" cy="830997"/>
              </a:xfrm>
              <a:prstGeom prst="rect">
                <a:avLst/>
              </a:prstGeom>
              <a:blipFill rotWithShape="1">
                <a:blip r:embed="rId4"/>
                <a:stretch>
                  <a:fillRect l="-437" t="-2941" r="-510" b="-9559"/>
                </a:stretch>
              </a:blipFill>
            </p:spPr>
            <p:txBody>
              <a:bodyPr/>
              <a:lstStyle/>
              <a:p>
                <a:r>
                  <a:rPr lang="en-US">
                    <a:noFill/>
                  </a:rPr>
                  <a:t> </a:t>
                </a:r>
              </a:p>
            </p:txBody>
          </p:sp>
        </mc:Fallback>
      </mc:AlternateContent>
      <p:sp>
        <p:nvSpPr>
          <p:cNvPr id="10" name="Rectangle 9"/>
          <p:cNvSpPr/>
          <p:nvPr/>
        </p:nvSpPr>
        <p:spPr>
          <a:xfrm>
            <a:off x="328566" y="5029200"/>
            <a:ext cx="8326700" cy="584775"/>
          </a:xfrm>
          <a:prstGeom prst="rect">
            <a:avLst/>
          </a:prstGeom>
        </p:spPr>
        <p:txBody>
          <a:bodyPr wrap="square">
            <a:spAutoFit/>
          </a:bodyPr>
          <a:lstStyle/>
          <a:p>
            <a:r>
              <a:rPr lang="en-US" sz="1600" dirty="0" smtClean="0"/>
              <a:t>These values are called the residuals for our model, and if our model is correct then they’re equal to the true noise values.</a:t>
            </a:r>
            <a:endParaRPr lang="en-US" sz="1600" dirty="0"/>
          </a:p>
        </p:txBody>
      </p:sp>
      <p:sp>
        <p:nvSpPr>
          <p:cNvPr id="12" name="Rectangle 11"/>
          <p:cNvSpPr/>
          <p:nvPr/>
        </p:nvSpPr>
        <p:spPr>
          <a:xfrm>
            <a:off x="236710" y="5867400"/>
            <a:ext cx="8486737" cy="338554"/>
          </a:xfrm>
          <a:prstGeom prst="rect">
            <a:avLst/>
          </a:prstGeom>
        </p:spPr>
        <p:txBody>
          <a:bodyPr wrap="square">
            <a:spAutoFit/>
          </a:bodyPr>
          <a:lstStyle/>
          <a:p>
            <a:r>
              <a:rPr lang="en-US" sz="1600" dirty="0" smtClean="0"/>
              <a:t>The probability density for any particular </a:t>
            </a:r>
            <a:r>
              <a:rPr lang="en-US" sz="1600" dirty="0" smtClean="0">
                <a:sym typeface="Symbol"/>
              </a:rPr>
              <a:t></a:t>
            </a:r>
            <a:r>
              <a:rPr lang="en-US" sz="1600" baseline="-25000" dirty="0" smtClean="0">
                <a:sym typeface="Symbol"/>
              </a:rPr>
              <a:t>j  </a:t>
            </a:r>
            <a:r>
              <a:rPr lang="en-US" sz="1600" dirty="0" smtClean="0"/>
              <a:t>value is     </a:t>
            </a:r>
            <a:endParaRPr lang="en-US" sz="1600" dirty="0"/>
          </a:p>
        </p:txBody>
      </p:sp>
      <mc:AlternateContent xmlns:mc="http://schemas.openxmlformats.org/markup-compatibility/2006">
        <mc:Choice xmlns:a14="http://schemas.microsoft.com/office/drawing/2010/main" Requires="a14">
          <p:sp>
            <p:nvSpPr>
              <p:cNvPr id="13" name="TextBox 12"/>
              <p:cNvSpPr txBox="1"/>
              <p:nvPr/>
            </p:nvSpPr>
            <p:spPr>
              <a:xfrm>
                <a:off x="5181600" y="5578755"/>
                <a:ext cx="2209800" cy="745845"/>
              </a:xfrm>
              <a:prstGeom prst="rect">
                <a:avLst/>
              </a:prstGeom>
              <a:noFill/>
            </p:spPr>
            <p:txBody>
              <a:bodyPr wrap="square" rtlCol="0">
                <a:spAutoFit/>
              </a:bodyPr>
              <a:lstStyle/>
              <a:p>
                <a14:m>
                  <m:oMath xmlns:m="http://schemas.openxmlformats.org/officeDocument/2006/math">
                    <m:r>
                      <m:rPr>
                        <m:nor/>
                      </m:rPr>
                      <a:rPr lang="en-US" sz="2000" dirty="0">
                        <a:latin typeface="Blackadder ITC" panose="04020505051007020D02" pitchFamily="82" charset="0"/>
                      </a:rPr>
                      <m:t>F</m:t>
                    </m:r>
                    <m:r>
                      <m:rPr>
                        <m:nor/>
                      </m:rPr>
                      <a:rPr lang="en-US" sz="2000" dirty="0" smtClean="0"/>
                      <m:t>(</m:t>
                    </m:r>
                    <m:r>
                      <m:rPr>
                        <m:nor/>
                      </m:rPr>
                      <a:rPr lang="en-US" sz="2000" dirty="0" smtClean="0">
                        <a:sym typeface="Symbol"/>
                      </a:rPr>
                      <m:t></m:t>
                    </m:r>
                    <m:r>
                      <m:rPr>
                        <m:nor/>
                      </m:rPr>
                      <a:rPr lang="en-US" sz="2000" baseline="-25000" dirty="0" smtClean="0">
                        <a:sym typeface="Symbol"/>
                      </a:rPr>
                      <m:t>j</m:t>
                    </m:r>
                    <m:r>
                      <m:rPr>
                        <m:nor/>
                      </m:rPr>
                      <a:rPr lang="en-US" sz="2000" dirty="0" smtClean="0">
                        <a:sym typeface="Symbol"/>
                      </a:rPr>
                      <m:t> )</m:t>
                    </m:r>
                    <m:r>
                      <a:rPr lang="en-US" sz="2000" i="1" smtClean="0"/>
                      <m:t>=</m:t>
                    </m:r>
                    <m:f>
                      <m:fPr>
                        <m:ctrlPr>
                          <a:rPr lang="en-US" sz="2000" i="1" smtClean="0"/>
                        </m:ctrlPr>
                      </m:fPr>
                      <m:num>
                        <m:sSup>
                          <m:sSupPr>
                            <m:ctrlPr>
                              <a:rPr lang="en-US" sz="2000" i="1" smtClean="0">
                                <a:sym typeface="Symbol"/>
                              </a:rPr>
                            </m:ctrlPr>
                          </m:sSupPr>
                          <m:e>
                            <m:r>
                              <a:rPr lang="en-US" sz="2000" i="1" smtClean="0">
                                <a:sym typeface="Symbol"/>
                              </a:rPr>
                              <m:t>𝑒</m:t>
                            </m:r>
                          </m:e>
                          <m:sup>
                            <m:r>
                              <a:rPr lang="en-US" sz="2000" b="0" i="1" smtClean="0">
                                <a:sym typeface="Symbol"/>
                              </a:rPr>
                              <m:t>−</m:t>
                            </m:r>
                            <m:f>
                              <m:fPr>
                                <m:ctrlPr>
                                  <a:rPr lang="en-US" sz="2000" b="0" i="1" dirty="0" smtClean="0">
                                    <a:sym typeface="Symbol"/>
                                  </a:rPr>
                                </m:ctrlPr>
                              </m:fPr>
                              <m:num>
                                <m:r>
                                  <m:rPr>
                                    <m:nor/>
                                  </m:rPr>
                                  <a:rPr lang="en-US" sz="2000" dirty="0" smtClean="0">
                                    <a:sym typeface="Symbol"/>
                                  </a:rPr>
                                  <m:t></m:t>
                                </m:r>
                                <m:r>
                                  <m:rPr>
                                    <m:nor/>
                                  </m:rPr>
                                  <a:rPr lang="en-US" sz="2000" baseline="-25000" dirty="0" smtClean="0">
                                    <a:sym typeface="Symbol"/>
                                  </a:rPr>
                                  <m:t>j</m:t>
                                </m:r>
                                <m:r>
                                  <a:rPr lang="en-US" sz="2000" b="0" i="1" baseline="30000" dirty="0" smtClean="0">
                                    <a:sym typeface="Symbol"/>
                                  </a:rPr>
                                  <m:t>2</m:t>
                                </m:r>
                              </m:num>
                              <m:den>
                                <m:r>
                                  <a:rPr lang="en-US" sz="2000" b="0" i="1" dirty="0" smtClean="0">
                                    <a:sym typeface="Symbol"/>
                                  </a:rPr>
                                  <m:t>2</m:t>
                                </m:r>
                                <m:r>
                                  <m:rPr>
                                    <m:nor/>
                                  </m:rPr>
                                  <a:rPr lang="en-US" sz="2000" dirty="0" smtClean="0">
                                    <a:solidFill>
                                      <a:schemeClr val="tx1"/>
                                    </a:solidFill>
                                    <a:sym typeface="Symbol"/>
                                  </a:rPr>
                                  <m:t></m:t>
                                </m:r>
                                <m:r>
                                  <a:rPr lang="en-US" sz="2000" b="0" i="1" baseline="30000" dirty="0" smtClean="0">
                                    <a:sym typeface="Symbol"/>
                                  </a:rPr>
                                  <m:t>2</m:t>
                                </m:r>
                              </m:den>
                            </m:f>
                            <m:r>
                              <a:rPr lang="en-US" sz="2000" b="0" i="1" baseline="30000" dirty="0" smtClean="0">
                                <a:sym typeface="Symbol"/>
                              </a:rPr>
                              <m:t> </m:t>
                            </m:r>
                          </m:sup>
                        </m:sSup>
                      </m:num>
                      <m:den>
                        <m:r>
                          <m:rPr>
                            <m:nor/>
                          </m:rPr>
                          <a:rPr lang="en-US" sz="2000" dirty="0" smtClean="0">
                            <a:solidFill>
                              <a:srgbClr val="FF0000"/>
                            </a:solidFill>
                            <a:sym typeface="Symbol"/>
                          </a:rPr>
                          <m:t></m:t>
                        </m:r>
                        <m:rad>
                          <m:radPr>
                            <m:degHide m:val="on"/>
                            <m:ctrlPr>
                              <a:rPr lang="en-US" sz="2000" i="1" dirty="0" smtClean="0">
                                <a:solidFill>
                                  <a:srgbClr val="FF0000"/>
                                </a:solidFill>
                                <a:sym typeface="Symbol"/>
                              </a:rPr>
                            </m:ctrlPr>
                          </m:radPr>
                          <m:deg/>
                          <m:e>
                            <m:r>
                              <a:rPr lang="en-US" sz="2000" b="0" i="1" dirty="0" smtClean="0">
                                <a:solidFill>
                                  <a:srgbClr val="FF0000"/>
                                </a:solidFill>
                                <a:sym typeface="Symbol"/>
                              </a:rPr>
                              <m:t>2</m:t>
                            </m:r>
                          </m:e>
                        </m:rad>
                      </m:den>
                    </m:f>
                  </m:oMath>
                </a14:m>
                <a:r>
                  <a:rPr lang="en-US" sz="1600" dirty="0" smtClean="0"/>
                  <a:t> </a:t>
                </a:r>
                <a:endParaRPr lang="en-US" sz="1600" dirty="0"/>
              </a:p>
            </p:txBody>
          </p:sp>
        </mc:Choice>
        <mc:Fallback>
          <p:sp>
            <p:nvSpPr>
              <p:cNvPr id="13" name="TextBox 12"/>
              <p:cNvSpPr txBox="1">
                <a:spLocks noRot="1" noChangeAspect="1" noMove="1" noResize="1" noEditPoints="1" noAdjustHandles="1" noChangeArrowheads="1" noChangeShapeType="1" noTextEdit="1"/>
              </p:cNvSpPr>
              <p:nvPr/>
            </p:nvSpPr>
            <p:spPr>
              <a:xfrm>
                <a:off x="5181600" y="5578755"/>
                <a:ext cx="2209800" cy="74584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7589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4993" y="370222"/>
            <a:ext cx="8716517" cy="338554"/>
          </a:xfrm>
          <a:prstGeom prst="rect">
            <a:avLst/>
          </a:prstGeom>
        </p:spPr>
        <p:txBody>
          <a:bodyPr wrap="square">
            <a:spAutoFit/>
          </a:bodyPr>
          <a:lstStyle/>
          <a:p>
            <a:r>
              <a:rPr lang="en-US" sz="1600" dirty="0" smtClean="0"/>
              <a:t>The joint probability for all the noise values, often called the </a:t>
            </a:r>
            <a:r>
              <a:rPr lang="en-US" sz="1600" dirty="0" smtClean="0">
                <a:solidFill>
                  <a:srgbClr val="3366FF"/>
                </a:solidFill>
              </a:rPr>
              <a:t>likelihood function </a:t>
            </a:r>
            <a:r>
              <a:rPr lang="en-US" sz="1600" dirty="0" smtClean="0"/>
              <a:t>is </a:t>
            </a:r>
            <a:endParaRPr lang="en-US" sz="1600" dirty="0"/>
          </a:p>
        </p:txBody>
      </p:sp>
      <mc:AlternateContent xmlns:mc="http://schemas.openxmlformats.org/markup-compatibility/2006">
        <mc:Choice xmlns:a14="http://schemas.microsoft.com/office/drawing/2010/main" Requires="a14">
          <p:sp>
            <p:nvSpPr>
              <p:cNvPr id="8" name="TextBox 7"/>
              <p:cNvSpPr txBox="1"/>
              <p:nvPr/>
            </p:nvSpPr>
            <p:spPr>
              <a:xfrm>
                <a:off x="3382853" y="749400"/>
                <a:ext cx="2315424" cy="749821"/>
              </a:xfrm>
              <a:prstGeom prst="rect">
                <a:avLst/>
              </a:prstGeom>
              <a:noFill/>
            </p:spPr>
            <p:txBody>
              <a:bodyPr wrap="square" rtlCol="0">
                <a:spAutoFit/>
              </a:bodyPr>
              <a:lstStyle/>
              <a:p>
                <a14:m>
                  <m:oMath xmlns:m="http://schemas.openxmlformats.org/officeDocument/2006/math">
                    <m:r>
                      <a:rPr lang="en-US" sz="2000" b="0" i="1" smtClean="0">
                        <a:latin typeface="Cambria Math"/>
                      </a:rPr>
                      <m:t>𝑃</m:t>
                    </m:r>
                    <m:r>
                      <a:rPr lang="pt-BR" sz="2000" i="1" smtClean="0">
                        <a:latin typeface="Cambria Math"/>
                      </a:rPr>
                      <m:t>=</m:t>
                    </m:r>
                    <m:nary>
                      <m:naryPr>
                        <m:chr m:val="∑"/>
                        <m:ctrlPr>
                          <a:rPr lang="pt-BR" sz="2000" i="1" smtClean="0">
                            <a:latin typeface="Cambria Math"/>
                          </a:rPr>
                        </m:ctrlPr>
                      </m:naryPr>
                      <m:sub>
                        <m:r>
                          <m:rPr>
                            <m:brk m:alnAt="23"/>
                          </m:rPr>
                          <a:rPr lang="en-US" sz="2000" b="0" i="1" smtClean="0">
                            <a:latin typeface="Cambria Math"/>
                          </a:rPr>
                          <m:t>𝑗</m:t>
                        </m:r>
                        <m:r>
                          <a:rPr lang="pt-BR" sz="2000" i="1" smtClean="0">
                            <a:latin typeface="Cambria Math"/>
                          </a:rPr>
                          <m:t>=1</m:t>
                        </m:r>
                      </m:sub>
                      <m:sup>
                        <m:r>
                          <a:rPr lang="en-US" sz="2000" b="0" i="1" smtClean="0">
                            <a:latin typeface="Cambria Math"/>
                          </a:rPr>
                          <m:t>𝑛</m:t>
                        </m:r>
                      </m:sup>
                      <m:e>
                        <m:f>
                          <m:fPr>
                            <m:ctrlPr>
                              <a:rPr lang="en-US" sz="2000" i="1" smtClean="0">
                                <a:latin typeface="Cambria Math"/>
                              </a:rPr>
                            </m:ctrlPr>
                          </m:fPr>
                          <m:num>
                            <m:sSup>
                              <m:sSupPr>
                                <m:ctrlPr>
                                  <a:rPr lang="en-US" sz="2000" i="1" smtClean="0">
                                    <a:latin typeface="Cambria Math"/>
                                    <a:sym typeface="Symbol"/>
                                  </a:rPr>
                                </m:ctrlPr>
                              </m:sSupPr>
                              <m:e>
                                <m:r>
                                  <a:rPr lang="en-US" sz="2000" i="1" smtClean="0">
                                    <a:latin typeface="Cambria Math"/>
                                    <a:sym typeface="Symbol"/>
                                  </a:rPr>
                                  <m:t>𝑒</m:t>
                                </m:r>
                              </m:e>
                              <m:sup>
                                <m:r>
                                  <a:rPr lang="en-US" sz="2000" b="0" i="1" smtClean="0">
                                    <a:latin typeface="Cambria Math"/>
                                    <a:sym typeface="Symbol"/>
                                  </a:rPr>
                                  <m:t>−</m:t>
                                </m:r>
                                <m:f>
                                  <m:fPr>
                                    <m:ctrlPr>
                                      <a:rPr lang="en-US" sz="2000" b="0" i="1" dirty="0" smtClean="0">
                                        <a:latin typeface="Cambria Math"/>
                                        <a:sym typeface="Symbol"/>
                                      </a:rPr>
                                    </m:ctrlPr>
                                  </m:fPr>
                                  <m:num>
                                    <m:r>
                                      <m:rPr>
                                        <m:nor/>
                                      </m:rPr>
                                      <a:rPr lang="en-US" sz="2000" dirty="0" smtClean="0">
                                        <a:sym typeface="Symbol"/>
                                      </a:rPr>
                                      <m:t></m:t>
                                    </m:r>
                                    <m:r>
                                      <m:rPr>
                                        <m:nor/>
                                      </m:rPr>
                                      <a:rPr lang="en-US" sz="2000" baseline="-25000" dirty="0" smtClean="0">
                                        <a:sym typeface="Symbol"/>
                                      </a:rPr>
                                      <m:t>j</m:t>
                                    </m:r>
                                    <m:r>
                                      <a:rPr lang="en-US" sz="2000" b="0" i="1" baseline="30000" dirty="0" smtClean="0">
                                        <a:latin typeface="Cambria Math"/>
                                        <a:sym typeface="Symbol"/>
                                      </a:rPr>
                                      <m:t>2</m:t>
                                    </m:r>
                                  </m:num>
                                  <m:den>
                                    <m:r>
                                      <a:rPr lang="en-US" sz="2000" b="0" i="1" dirty="0" smtClean="0">
                                        <a:latin typeface="Cambria Math"/>
                                        <a:sym typeface="Symbol"/>
                                      </a:rPr>
                                      <m:t>2</m:t>
                                    </m:r>
                                    <m:r>
                                      <m:rPr>
                                        <m:nor/>
                                      </m:rPr>
                                      <a:rPr lang="en-US" sz="2000" dirty="0" smtClean="0">
                                        <a:solidFill>
                                          <a:schemeClr val="tx1"/>
                                        </a:solidFill>
                                        <a:sym typeface="Symbol"/>
                                      </a:rPr>
                                      <m:t></m:t>
                                    </m:r>
                                    <m:r>
                                      <a:rPr lang="en-US" sz="2000" b="0" i="1" baseline="30000" dirty="0" smtClean="0">
                                        <a:latin typeface="Cambria Math"/>
                                        <a:sym typeface="Symbol"/>
                                      </a:rPr>
                                      <m:t>2</m:t>
                                    </m:r>
                                  </m:den>
                                </m:f>
                                <m:r>
                                  <a:rPr lang="en-US" sz="2000" b="0" i="1" baseline="30000" dirty="0" smtClean="0">
                                    <a:latin typeface="Cambria Math"/>
                                    <a:sym typeface="Symbol"/>
                                  </a:rPr>
                                  <m:t> </m:t>
                                </m:r>
                              </m:sup>
                            </m:sSup>
                          </m:num>
                          <m:den>
                            <m:r>
                              <m:rPr>
                                <m:nor/>
                              </m:rPr>
                              <a:rPr lang="en-US" sz="2000" dirty="0" smtClean="0">
                                <a:solidFill>
                                  <a:srgbClr val="FF0000"/>
                                </a:solidFill>
                                <a:sym typeface="Symbol"/>
                              </a:rPr>
                              <m:t></m:t>
                            </m:r>
                            <m:rad>
                              <m:radPr>
                                <m:degHide m:val="on"/>
                                <m:ctrlPr>
                                  <a:rPr lang="en-US" sz="2000" i="1" dirty="0" smtClean="0">
                                    <a:solidFill>
                                      <a:srgbClr val="FF0000"/>
                                    </a:solidFill>
                                    <a:latin typeface="Cambria Math"/>
                                    <a:sym typeface="Symbol"/>
                                  </a:rPr>
                                </m:ctrlPr>
                              </m:radPr>
                              <m:deg/>
                              <m:e>
                                <m:r>
                                  <a:rPr lang="en-US" sz="2000" b="0" i="1" dirty="0" smtClean="0">
                                    <a:solidFill>
                                      <a:srgbClr val="FF0000"/>
                                    </a:solidFill>
                                    <a:latin typeface="Cambria Math"/>
                                    <a:sym typeface="Symbol"/>
                                  </a:rPr>
                                  <m:t>2</m:t>
                                </m:r>
                              </m:e>
                            </m:rad>
                          </m:den>
                        </m:f>
                      </m:e>
                    </m:nary>
                    <m:r>
                      <a:rPr lang="en-US" sz="2000" b="0" i="0" smtClean="0">
                        <a:latin typeface="Cambria Math"/>
                      </a:rPr>
                      <m:t>  </m:t>
                    </m:r>
                  </m:oMath>
                </a14:m>
                <a:r>
                  <a:rPr lang="en-US" sz="1600" dirty="0" smtClean="0"/>
                  <a:t> </a:t>
                </a:r>
                <a:endParaRPr lang="en-US" sz="1600" dirty="0"/>
              </a:p>
            </p:txBody>
          </p:sp>
        </mc:Choice>
        <mc:Fallback>
          <p:sp>
            <p:nvSpPr>
              <p:cNvPr id="8" name="TextBox 7"/>
              <p:cNvSpPr txBox="1">
                <a:spLocks noRot="1" noChangeAspect="1" noMove="1" noResize="1" noEditPoints="1" noAdjustHandles="1" noChangeArrowheads="1" noChangeShapeType="1" noTextEdit="1"/>
              </p:cNvSpPr>
              <p:nvPr/>
            </p:nvSpPr>
            <p:spPr>
              <a:xfrm>
                <a:off x="3382853" y="749400"/>
                <a:ext cx="2315424" cy="749821"/>
              </a:xfrm>
              <a:prstGeom prst="rect">
                <a:avLst/>
              </a:prstGeom>
              <a:blipFill rotWithShape="1">
                <a:blip r:embed="rId2"/>
                <a:stretch>
                  <a:fillRect/>
                </a:stretch>
              </a:blipFill>
            </p:spPr>
            <p:txBody>
              <a:bodyPr/>
              <a:lstStyle/>
              <a:p>
                <a:r>
                  <a:rPr lang="en-US">
                    <a:noFill/>
                  </a:rPr>
                  <a:t> </a:t>
                </a:r>
              </a:p>
            </p:txBody>
          </p:sp>
        </mc:Fallback>
      </mc:AlternateContent>
      <p:sp>
        <p:nvSpPr>
          <p:cNvPr id="9" name="Rectangle 8"/>
          <p:cNvSpPr/>
          <p:nvPr/>
        </p:nvSpPr>
        <p:spPr>
          <a:xfrm>
            <a:off x="164442" y="1600200"/>
            <a:ext cx="8752247" cy="338554"/>
          </a:xfrm>
          <a:prstGeom prst="rect">
            <a:avLst/>
          </a:prstGeom>
        </p:spPr>
        <p:txBody>
          <a:bodyPr wrap="square">
            <a:spAutoFit/>
          </a:bodyPr>
          <a:lstStyle/>
          <a:p>
            <a:r>
              <a:rPr lang="en-US" sz="1600" dirty="0" smtClean="0"/>
              <a:t>The maximum-likelihood solution is that which gives the maximum probability.</a:t>
            </a:r>
            <a:endParaRPr lang="en-US" sz="1600" dirty="0"/>
          </a:p>
        </p:txBody>
      </p:sp>
      <p:sp>
        <p:nvSpPr>
          <p:cNvPr id="10" name="Rectangle 9"/>
          <p:cNvSpPr/>
          <p:nvPr/>
        </p:nvSpPr>
        <p:spPr>
          <a:xfrm>
            <a:off x="221558" y="2157298"/>
            <a:ext cx="6370892" cy="338554"/>
          </a:xfrm>
          <a:prstGeom prst="rect">
            <a:avLst/>
          </a:prstGeom>
        </p:spPr>
        <p:txBody>
          <a:bodyPr wrap="square">
            <a:spAutoFit/>
          </a:bodyPr>
          <a:lstStyle/>
          <a:p>
            <a:r>
              <a:rPr lang="en-US" sz="1600" dirty="0" smtClean="0"/>
              <a:t>It’s generally easier to work with the log-likelihood, which is just</a:t>
            </a:r>
            <a:endParaRPr lang="en-US" sz="1600" dirty="0"/>
          </a:p>
        </p:txBody>
      </p:sp>
      <mc:AlternateContent xmlns:mc="http://schemas.openxmlformats.org/markup-compatibility/2006">
        <mc:Choice xmlns:a14="http://schemas.microsoft.com/office/drawing/2010/main" Requires="a14">
          <p:sp>
            <p:nvSpPr>
              <p:cNvPr id="11" name="Rectangle 10"/>
              <p:cNvSpPr/>
              <p:nvPr/>
            </p:nvSpPr>
            <p:spPr>
              <a:xfrm>
                <a:off x="221558" y="3535701"/>
                <a:ext cx="8658251" cy="369332"/>
              </a:xfrm>
              <a:prstGeom prst="rect">
                <a:avLst/>
              </a:prstGeom>
            </p:spPr>
            <p:txBody>
              <a:bodyPr wrap="square">
                <a:spAutoFit/>
              </a:bodyPr>
              <a:lstStyle/>
              <a:p>
                <a:r>
                  <a:rPr lang="en-US" dirty="0" smtClean="0"/>
                  <a:t>If we need to find the values of </a:t>
                </a:r>
                <a14:m>
                  <m:oMath xmlns:m="http://schemas.openxmlformats.org/officeDocument/2006/math">
                    <m:r>
                      <m:rPr>
                        <m:nor/>
                      </m:rPr>
                      <a:rPr lang="en-US" dirty="0" smtClean="0">
                        <a:solidFill>
                          <a:srgbClr val="FF0000"/>
                        </a:solidFill>
                        <a:sym typeface="Symbol"/>
                      </a:rPr>
                      <m:t></m:t>
                    </m:r>
                    <m:r>
                      <m:rPr>
                        <m:nor/>
                      </m:rPr>
                      <a:rPr lang="en-US" baseline="-25000" dirty="0" smtClean="0">
                        <a:solidFill>
                          <a:srgbClr val="FF0000"/>
                        </a:solidFill>
                        <a:sym typeface="Symbol"/>
                      </a:rPr>
                      <m:t>0</m:t>
                    </m:r>
                    <m:r>
                      <a:rPr lang="en-US" i="1" baseline="-25000" dirty="0" smtClean="0">
                        <a:solidFill>
                          <a:srgbClr val="FF0000"/>
                        </a:solidFill>
                        <a:sym typeface="Symbol"/>
                      </a:rPr>
                      <m:t> </m:t>
                    </m:r>
                  </m:oMath>
                </a14:m>
                <a:r>
                  <a:rPr lang="en-US" dirty="0" smtClean="0"/>
                  <a:t> and </a:t>
                </a:r>
                <a:r>
                  <a:rPr lang="en-US" dirty="0" smtClean="0">
                    <a:solidFill>
                      <a:srgbClr val="FF0000"/>
                    </a:solidFill>
                    <a:sym typeface="Symbol"/>
                  </a:rPr>
                  <a:t></a:t>
                </a:r>
                <a:r>
                  <a:rPr lang="en-US" baseline="-25000" dirty="0" smtClean="0">
                    <a:solidFill>
                      <a:srgbClr val="FF0000"/>
                    </a:solidFill>
                    <a:sym typeface="Symbol"/>
                  </a:rPr>
                  <a:t>1</a:t>
                </a:r>
                <a:r>
                  <a:rPr lang="en-US" dirty="0" smtClean="0">
                    <a:solidFill>
                      <a:srgbClr val="FF0000"/>
                    </a:solidFill>
                    <a:sym typeface="Symbol"/>
                  </a:rPr>
                  <a:t> </a:t>
                </a:r>
                <a:r>
                  <a:rPr lang="en-US" dirty="0" smtClean="0"/>
                  <a:t> </a:t>
                </a:r>
                <a:r>
                  <a:rPr lang="en-US" dirty="0" err="1" smtClean="0"/>
                  <a:t>s.t.</a:t>
                </a:r>
                <a:r>
                  <a:rPr lang="en-US" dirty="0" smtClean="0"/>
                  <a:t> they maximize the quantity</a:t>
                </a:r>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221558" y="3535701"/>
                <a:ext cx="8658251" cy="369332"/>
              </a:xfrm>
              <a:prstGeom prst="rect">
                <a:avLst/>
              </a:prstGeom>
              <a:blipFill rotWithShape="1">
                <a:blip r:embed="rId3"/>
                <a:stretch>
                  <a:fillRect l="-563" t="-11475"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2390849" y="4094834"/>
                <a:ext cx="1731960" cy="486608"/>
              </a:xfrm>
              <a:prstGeom prst="rect">
                <a:avLst/>
              </a:prstGeom>
            </p:spPr>
            <p:txBody>
              <a:bodyPr wrap="square">
                <a:spAutoFit/>
              </a:bodyPr>
              <a:lstStyle/>
              <a:p>
                <a14:m>
                  <m:oMath xmlns:m="http://schemas.openxmlformats.org/officeDocument/2006/math">
                    <m:nary>
                      <m:naryPr>
                        <m:chr m:val="∑"/>
                        <m:ctrlPr>
                          <a:rPr lang="pt-BR" i="1" smtClean="0">
                            <a:latin typeface="Cambria Math"/>
                          </a:rPr>
                        </m:ctrlPr>
                      </m:naryPr>
                      <m:sub>
                        <m:r>
                          <m:rPr>
                            <m:brk m:alnAt="23"/>
                          </m:rPr>
                          <a:rPr lang="en-US" b="0" i="1" smtClean="0">
                            <a:latin typeface="Cambria Math"/>
                          </a:rPr>
                          <m:t>𝑗</m:t>
                        </m:r>
                        <m:r>
                          <a:rPr lang="pt-BR" i="1" smtClean="0">
                            <a:latin typeface="Cambria Math"/>
                          </a:rPr>
                          <m:t>=1</m:t>
                        </m:r>
                      </m:sub>
                      <m:sup>
                        <m:r>
                          <a:rPr lang="en-US" b="0" i="1" smtClean="0">
                            <a:latin typeface="Cambria Math"/>
                          </a:rPr>
                          <m:t>𝑛</m:t>
                        </m:r>
                      </m:sup>
                      <m:e>
                        <m:r>
                          <a:rPr lang="en-US" b="0" i="1" smtClean="0">
                            <a:latin typeface="Cambria Math"/>
                            <a:sym typeface="Symbol"/>
                          </a:rPr>
                          <m:t>−</m:t>
                        </m:r>
                        <m:f>
                          <m:fPr>
                            <m:ctrlPr>
                              <a:rPr lang="en-US" b="0" i="1" dirty="0" smtClean="0">
                                <a:latin typeface="Cambria Math"/>
                                <a:sym typeface="Symbol"/>
                              </a:rPr>
                            </m:ctrlPr>
                          </m:fPr>
                          <m:num>
                            <m:r>
                              <m:rPr>
                                <m:nor/>
                              </m:rPr>
                              <a:rPr lang="en-US" dirty="0" smtClean="0">
                                <a:sym typeface="Symbol"/>
                              </a:rPr>
                              <m:t></m:t>
                            </m:r>
                            <m:r>
                              <m:rPr>
                                <m:nor/>
                              </m:rPr>
                              <a:rPr lang="en-US" baseline="-25000" dirty="0" smtClean="0">
                                <a:sym typeface="Symbol"/>
                              </a:rPr>
                              <m:t>j</m:t>
                            </m:r>
                            <m:r>
                              <a:rPr lang="en-US" b="0" i="1" baseline="30000" dirty="0" smtClean="0">
                                <a:latin typeface="Cambria Math"/>
                                <a:sym typeface="Symbol"/>
                              </a:rPr>
                              <m:t>2</m:t>
                            </m:r>
                          </m:num>
                          <m:den>
                            <m:r>
                              <a:rPr lang="en-US" b="0" i="1" dirty="0" smtClean="0">
                                <a:latin typeface="Cambria Math"/>
                                <a:sym typeface="Symbol"/>
                              </a:rPr>
                              <m:t>2</m:t>
                            </m:r>
                            <m:r>
                              <m:rPr>
                                <m:nor/>
                              </m:rPr>
                              <a:rPr lang="en-US" sz="1400" dirty="0" smtClean="0">
                                <a:solidFill>
                                  <a:schemeClr val="tx1"/>
                                </a:solidFill>
                                <a:sym typeface="Symbol"/>
                              </a:rPr>
                              <m:t></m:t>
                            </m:r>
                            <m:r>
                              <a:rPr lang="en-US" sz="1400" b="0" i="1" baseline="30000" dirty="0" smtClean="0">
                                <a:latin typeface="Cambria Math"/>
                                <a:sym typeface="Symbol"/>
                              </a:rPr>
                              <m:t>2</m:t>
                            </m:r>
                            <m:r>
                              <a:rPr lang="en-US" sz="1400" b="0" i="1" baseline="30000" dirty="0" smtClean="0">
                                <a:latin typeface="Cambria Math"/>
                                <a:sym typeface="Symbol"/>
                              </a:rPr>
                              <m:t> </m:t>
                            </m:r>
                          </m:den>
                        </m:f>
                        <m:r>
                          <a:rPr lang="en-US" sz="1400" b="0" i="1" baseline="30000" dirty="0" smtClean="0">
                            <a:latin typeface="Cambria Math"/>
                            <a:sym typeface="Symbol"/>
                          </a:rPr>
                          <m:t>    , </m:t>
                        </m:r>
                      </m:e>
                    </m:nary>
                    <m:r>
                      <a:rPr lang="en-US" b="0" i="1" dirty="0" smtClean="0">
                        <a:solidFill>
                          <a:schemeClr val="tx1"/>
                        </a:solidFill>
                        <a:latin typeface="Cambria Math"/>
                        <a:sym typeface="Symbol"/>
                      </a:rPr>
                      <m:t>)</m:t>
                    </m:r>
                  </m:oMath>
                </a14:m>
                <a:r>
                  <a:rPr lang="en-US" dirty="0" smtClean="0"/>
                  <a:t>  </a:t>
                </a:r>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2390849" y="4094834"/>
                <a:ext cx="1731960" cy="486608"/>
              </a:xfrm>
              <a:prstGeom prst="rect">
                <a:avLst/>
              </a:prstGeom>
              <a:blipFill rotWithShape="1">
                <a:blip r:embed="rId4"/>
                <a:stretch>
                  <a:fillRect l="-19366" t="-78750" b="-1287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566234" y="2743200"/>
                <a:ext cx="4126039" cy="487378"/>
              </a:xfrm>
              <a:prstGeom prst="rect">
                <a:avLst/>
              </a:prstGeom>
              <a:noFill/>
            </p:spPr>
            <p:txBody>
              <a:bodyPr wrap="square" rtlCol="0">
                <a:spAutoFit/>
              </a:bodyPr>
              <a:lstStyle/>
              <a:p>
                <a14:m>
                  <m:oMath xmlns:m="http://schemas.openxmlformats.org/officeDocument/2006/math">
                    <m:r>
                      <a:rPr lang="pt-BR" b="1" i="1" smtClean="0">
                        <a:sym typeface="Symbol"/>
                      </a:rPr>
                      <m:t></m:t>
                    </m:r>
                    <m:r>
                      <a:rPr lang="pt-BR" b="1" i="1" smtClean="0"/>
                      <m:t>=</m:t>
                    </m:r>
                    <m:nary>
                      <m:naryPr>
                        <m:chr m:val="∑"/>
                        <m:ctrlPr>
                          <a:rPr lang="pt-BR" b="1" i="1" smtClean="0"/>
                        </m:ctrlPr>
                      </m:naryPr>
                      <m:sub>
                        <m:r>
                          <m:rPr>
                            <m:brk m:alnAt="23"/>
                          </m:rPr>
                          <a:rPr lang="en-US" b="1" i="1" smtClean="0"/>
                          <m:t>𝒋</m:t>
                        </m:r>
                        <m:r>
                          <a:rPr lang="pt-BR" b="1" i="1" smtClean="0"/>
                          <m:t>=</m:t>
                        </m:r>
                        <m:r>
                          <a:rPr lang="pt-BR" b="1" i="1" smtClean="0"/>
                          <m:t>𝟏</m:t>
                        </m:r>
                      </m:sub>
                      <m:sup>
                        <m:r>
                          <a:rPr lang="en-US" b="1" i="1" smtClean="0"/>
                          <m:t>𝒏</m:t>
                        </m:r>
                      </m:sup>
                      <m:e>
                        <m:r>
                          <a:rPr lang="en-US" b="1" i="1" smtClean="0"/>
                          <m:t>[</m:t>
                        </m:r>
                        <m:r>
                          <a:rPr lang="en-US" b="1" i="1" smtClean="0">
                            <a:sym typeface="Symbol"/>
                          </a:rPr>
                          <m:t>−</m:t>
                        </m:r>
                        <m:f>
                          <m:fPr>
                            <m:ctrlPr>
                              <a:rPr lang="en-US" b="1" i="1" dirty="0" smtClean="0">
                                <a:sym typeface="Symbol"/>
                              </a:rPr>
                            </m:ctrlPr>
                          </m:fPr>
                          <m:num>
                            <m:r>
                              <m:rPr>
                                <m:nor/>
                              </m:rPr>
                              <a:rPr lang="en-US" b="1" dirty="0" smtClean="0">
                                <a:sym typeface="Symbol"/>
                              </a:rPr>
                              <m:t></m:t>
                            </m:r>
                            <m:r>
                              <m:rPr>
                                <m:nor/>
                              </m:rPr>
                              <a:rPr lang="en-US" b="1" baseline="-25000" dirty="0" smtClean="0">
                                <a:sym typeface="Symbol"/>
                              </a:rPr>
                              <m:t>j</m:t>
                            </m:r>
                            <m:r>
                              <a:rPr lang="en-US" b="1" i="1" baseline="30000" dirty="0" smtClean="0">
                                <a:sym typeface="Symbol"/>
                              </a:rPr>
                              <m:t>𝟐</m:t>
                            </m:r>
                          </m:num>
                          <m:den>
                            <m:r>
                              <a:rPr lang="en-US" b="1" i="1" dirty="0" smtClean="0">
                                <a:sym typeface="Symbol"/>
                              </a:rPr>
                              <m:t>𝟐</m:t>
                            </m:r>
                            <m:r>
                              <m:rPr>
                                <m:nor/>
                              </m:rPr>
                              <a:rPr lang="en-US" b="1" dirty="0" smtClean="0">
                                <a:solidFill>
                                  <a:schemeClr val="tx1"/>
                                </a:solidFill>
                                <a:sym typeface="Symbol"/>
                              </a:rPr>
                              <m:t></m:t>
                            </m:r>
                            <m:r>
                              <a:rPr lang="en-US" b="1" i="1" baseline="30000" dirty="0" smtClean="0">
                                <a:sym typeface="Symbol"/>
                              </a:rPr>
                              <m:t>𝟐</m:t>
                            </m:r>
                          </m:den>
                        </m:f>
                        <m:r>
                          <a:rPr lang="en-US" b="1" i="1" baseline="30000" dirty="0" smtClean="0">
                            <a:sym typeface="Symbol"/>
                          </a:rPr>
                          <m:t> </m:t>
                        </m:r>
                        <m:r>
                          <a:rPr lang="en-US" b="1" i="1" dirty="0" smtClean="0">
                            <a:sym typeface="Symbol"/>
                          </a:rPr>
                          <m:t>−</m:t>
                        </m:r>
                        <m:r>
                          <m:rPr>
                            <m:nor/>
                          </m:rPr>
                          <a:rPr lang="en-US" b="1" dirty="0" smtClean="0"/>
                          <m:t>ln</m:t>
                        </m:r>
                        <m:r>
                          <m:rPr>
                            <m:nor/>
                          </m:rPr>
                          <a:rPr lang="en-US" b="1" dirty="0" smtClean="0"/>
                          <m:t>() -</m:t>
                        </m:r>
                        <m:r>
                          <m:rPr>
                            <m:nor/>
                          </m:rPr>
                          <a:rPr lang="en-US" b="1" i="0" dirty="0" smtClean="0"/>
                          <m:t> </m:t>
                        </m:r>
                        <m:r>
                          <m:rPr>
                            <m:nor/>
                          </m:rPr>
                          <a:rPr lang="en-US" b="1" dirty="0" smtClean="0"/>
                          <m:t>1/2 </m:t>
                        </m:r>
                        <m:r>
                          <m:rPr>
                            <m:nor/>
                          </m:rPr>
                          <a:rPr lang="en-US" b="1" dirty="0" smtClean="0"/>
                          <m:t>ln</m:t>
                        </m:r>
                        <m:r>
                          <m:rPr>
                            <m:nor/>
                          </m:rPr>
                          <a:rPr lang="en-US" b="1" dirty="0" smtClean="0"/>
                          <m:t>(</m:t>
                        </m:r>
                        <m:r>
                          <a:rPr lang="en-US" b="1" i="1" dirty="0" smtClean="0">
                            <a:solidFill>
                              <a:srgbClr val="FF0000"/>
                            </a:solidFill>
                            <a:sym typeface="Symbol"/>
                          </a:rPr>
                          <m:t>𝟐</m:t>
                        </m:r>
                        <m:r>
                          <a:rPr lang="en-US" b="1" i="1" dirty="0" smtClean="0">
                            <a:solidFill>
                              <a:srgbClr val="FF0000"/>
                            </a:solidFill>
                            <a:sym typeface="Symbol"/>
                          </a:rPr>
                          <m:t></m:t>
                        </m:r>
                        <m:r>
                          <m:rPr>
                            <m:nor/>
                          </m:rPr>
                          <a:rPr lang="en-US" b="1" dirty="0" smtClean="0"/>
                          <m:t>) ]</m:t>
                        </m:r>
                      </m:e>
                    </m:nary>
                  </m:oMath>
                </a14:m>
                <a:r>
                  <a:rPr lang="en-US" b="1" dirty="0" smtClean="0"/>
                  <a:t> </a:t>
                </a:r>
                <a:endParaRPr lang="en-US" b="1" dirty="0"/>
              </a:p>
            </p:txBody>
          </p:sp>
        </mc:Choice>
        <mc:Fallback>
          <p:sp>
            <p:nvSpPr>
              <p:cNvPr id="18" name="TextBox 17"/>
              <p:cNvSpPr txBox="1">
                <a:spLocks noRot="1" noChangeAspect="1" noMove="1" noResize="1" noEditPoints="1" noAdjustHandles="1" noChangeArrowheads="1" noChangeShapeType="1" noTextEdit="1"/>
              </p:cNvSpPr>
              <p:nvPr/>
            </p:nvSpPr>
            <p:spPr>
              <a:xfrm>
                <a:off x="2566234" y="2743200"/>
                <a:ext cx="4126039" cy="487378"/>
              </a:xfrm>
              <a:prstGeom prst="rect">
                <a:avLst/>
              </a:prstGeom>
              <a:blipFill rotWithShape="1">
                <a:blip r:embed="rId5"/>
                <a:stretch>
                  <a:fillRect t="-78750" b="-1287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4916168" y="4869040"/>
                <a:ext cx="1027432" cy="401648"/>
              </a:xfrm>
              <a:prstGeom prst="rect">
                <a:avLst/>
              </a:prstGeom>
              <a:noFill/>
            </p:spPr>
            <p:txBody>
              <a:bodyPr wrap="square" rtlCol="0">
                <a:spAutoFit/>
              </a:bodyPr>
              <a:lstStyle/>
              <a:p>
                <a:r>
                  <a:rPr lang="pt-BR" dirty="0" smtClean="0"/>
                  <a:t>(</a:t>
                </a:r>
                <a14:m>
                  <m:oMath xmlns:m="http://schemas.openxmlformats.org/officeDocument/2006/math">
                    <m:nary>
                      <m:naryPr>
                        <m:chr m:val="∑"/>
                        <m:ctrlPr>
                          <a:rPr lang="pt-BR" i="1" smtClean="0">
                            <a:latin typeface="Cambria Math"/>
                          </a:rPr>
                        </m:ctrlPr>
                      </m:naryPr>
                      <m:sub>
                        <m:r>
                          <a:rPr lang="en-US" b="0" i="1" smtClean="0">
                            <a:latin typeface="Cambria Math"/>
                          </a:rPr>
                          <m:t>𝑗</m:t>
                        </m:r>
                        <m:r>
                          <a:rPr lang="pt-BR" i="1" smtClean="0">
                            <a:latin typeface="Cambria Math"/>
                          </a:rPr>
                          <m:t>=</m:t>
                        </m:r>
                        <m:r>
                          <a:rPr lang="en-US" b="0" i="1" smtClean="0">
                            <a:latin typeface="Cambria Math"/>
                          </a:rPr>
                          <m:t>1</m:t>
                        </m:r>
                      </m:sub>
                      <m:sup>
                        <m:r>
                          <a:rPr lang="pt-BR" i="1" smtClean="0">
                            <a:latin typeface="Cambria Math"/>
                          </a:rPr>
                          <m:t>𝑛</m:t>
                        </m:r>
                      </m:sup>
                      <m:e>
                        <m:r>
                          <m:rPr>
                            <m:nor/>
                          </m:rPr>
                          <a:rPr lang="en-US" dirty="0" smtClean="0">
                            <a:sym typeface="Symbol"/>
                          </a:rPr>
                          <m:t></m:t>
                        </m:r>
                        <m:r>
                          <m:rPr>
                            <m:nor/>
                          </m:rPr>
                          <a:rPr lang="en-US" baseline="-25000" dirty="0" smtClean="0">
                            <a:sym typeface="Symbol"/>
                          </a:rPr>
                          <m:t>j</m:t>
                        </m:r>
                        <m:r>
                          <a:rPr lang="en-US" b="0" i="1" baseline="30000" dirty="0" smtClean="0">
                            <a:latin typeface="Cambria Math"/>
                            <a:sym typeface="Symbol"/>
                          </a:rPr>
                          <m:t>2</m:t>
                        </m:r>
                      </m:e>
                    </m:nary>
                  </m:oMath>
                </a14:m>
                <a:r>
                  <a:rPr lang="en-US" dirty="0" smtClean="0"/>
                  <a:t>    </a:t>
                </a:r>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4916168" y="4869040"/>
                <a:ext cx="1027432" cy="401648"/>
              </a:xfrm>
              <a:prstGeom prst="rect">
                <a:avLst/>
              </a:prstGeom>
              <a:blipFill rotWithShape="1">
                <a:blip r:embed="rId6"/>
                <a:stretch>
                  <a:fillRect l="-25444" t="-109091" r="-17160" b="-163636"/>
                </a:stretch>
              </a:blipFill>
            </p:spPr>
            <p:txBody>
              <a:bodyPr/>
              <a:lstStyle/>
              <a:p>
                <a:r>
                  <a:rPr lang="en-US">
                    <a:noFill/>
                  </a:rPr>
                  <a:t> </a:t>
                </a:r>
              </a:p>
            </p:txBody>
          </p:sp>
        </mc:Fallback>
      </mc:AlternateContent>
      <p:sp>
        <p:nvSpPr>
          <p:cNvPr id="20" name="Rectangle 19"/>
          <p:cNvSpPr/>
          <p:nvPr/>
        </p:nvSpPr>
        <p:spPr>
          <a:xfrm>
            <a:off x="76200" y="5638800"/>
            <a:ext cx="8858355" cy="830997"/>
          </a:xfrm>
          <a:prstGeom prst="rect">
            <a:avLst/>
          </a:prstGeom>
        </p:spPr>
        <p:txBody>
          <a:bodyPr wrap="square">
            <a:spAutoFit/>
          </a:bodyPr>
          <a:lstStyle/>
          <a:p>
            <a:r>
              <a:rPr lang="en-US" sz="1600" dirty="0" smtClean="0"/>
              <a:t>So the solution for the slope and intercept is that which minimizes the sum of squares of the residuals — hence the name “least squares.” </a:t>
            </a:r>
            <a:r>
              <a:rPr lang="en-US" sz="1600" dirty="0" smtClean="0">
                <a:solidFill>
                  <a:srgbClr val="3366FF"/>
                </a:solidFill>
              </a:rPr>
              <a:t>Therefore the least-squares solution is the maximum-likelihood solution when the given assumptions hold true.</a:t>
            </a:r>
            <a:endParaRPr lang="en-US" sz="1600" dirty="0">
              <a:solidFill>
                <a:srgbClr val="3366FF"/>
              </a:solidFill>
            </a:endParaRPr>
          </a:p>
        </p:txBody>
      </p:sp>
      <p:sp>
        <p:nvSpPr>
          <p:cNvPr id="22" name="TextBox 21"/>
          <p:cNvSpPr txBox="1"/>
          <p:nvPr/>
        </p:nvSpPr>
        <p:spPr>
          <a:xfrm>
            <a:off x="2895600" y="4097238"/>
            <a:ext cx="803609" cy="369332"/>
          </a:xfrm>
          <a:prstGeom prst="rect">
            <a:avLst/>
          </a:prstGeom>
          <a:noFill/>
        </p:spPr>
        <p:txBody>
          <a:bodyPr wrap="square" rtlCol="0">
            <a:spAutoFit/>
          </a:bodyPr>
          <a:lstStyle/>
          <a:p>
            <a:r>
              <a:rPr lang="en-US" dirty="0" smtClean="0"/>
              <a:t>max  (</a:t>
            </a:r>
            <a:endParaRPr lang="en-US" dirty="0"/>
          </a:p>
        </p:txBody>
      </p:sp>
      <p:sp>
        <p:nvSpPr>
          <p:cNvPr id="23" name="Right Arrow 22"/>
          <p:cNvSpPr/>
          <p:nvPr/>
        </p:nvSpPr>
        <p:spPr>
          <a:xfrm>
            <a:off x="3860918" y="4189857"/>
            <a:ext cx="393322" cy="29656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Rectangle 25"/>
              <p:cNvSpPr/>
              <p:nvPr/>
            </p:nvSpPr>
            <p:spPr>
              <a:xfrm>
                <a:off x="4899611" y="4111178"/>
                <a:ext cx="1597332" cy="56438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f>
                        <m:fPr>
                          <m:ctrlPr>
                            <a:rPr lang="en-US" b="0" i="1" dirty="0" smtClean="0">
                              <a:latin typeface="Cambria Math"/>
                              <a:sym typeface="Symbol"/>
                            </a:rPr>
                          </m:ctrlPr>
                        </m:fPr>
                        <m:num>
                          <m:r>
                            <m:rPr>
                              <m:nor/>
                            </m:rPr>
                            <a:rPr lang="en-US" b="0" i="0" dirty="0" smtClean="0">
                              <a:latin typeface="Cambria Math"/>
                              <a:sym typeface="Symbol"/>
                            </a:rPr>
                            <m:t>-</m:t>
                          </m:r>
                          <m:r>
                            <m:rPr>
                              <m:nor/>
                            </m:rPr>
                            <a:rPr lang="en-US" dirty="0" smtClean="0">
                              <a:sym typeface="Symbol"/>
                            </a:rPr>
                            <m:t></m:t>
                          </m:r>
                          <m:r>
                            <m:rPr>
                              <m:nor/>
                            </m:rPr>
                            <a:rPr lang="en-US" baseline="-25000" dirty="0" smtClean="0">
                              <a:sym typeface="Symbol"/>
                            </a:rPr>
                            <m:t>j</m:t>
                          </m:r>
                          <m:r>
                            <a:rPr lang="en-US" b="0" i="1" baseline="30000" dirty="0" smtClean="0">
                              <a:latin typeface="Cambria Math"/>
                              <a:sym typeface="Symbol"/>
                            </a:rPr>
                            <m:t>2</m:t>
                          </m:r>
                        </m:num>
                        <m:den>
                          <m:r>
                            <a:rPr lang="en-US" b="0" i="1" dirty="0" smtClean="0">
                              <a:latin typeface="Cambria Math"/>
                              <a:sym typeface="Symbol"/>
                            </a:rPr>
                            <m:t>2</m:t>
                          </m:r>
                          <m:r>
                            <m:rPr>
                              <m:nor/>
                            </m:rPr>
                            <a:rPr lang="en-US" sz="1400" dirty="0" smtClean="0">
                              <a:solidFill>
                                <a:schemeClr val="tx1"/>
                              </a:solidFill>
                              <a:sym typeface="Symbol"/>
                            </a:rPr>
                            <m:t></m:t>
                          </m:r>
                          <m:r>
                            <a:rPr lang="en-US" sz="1400" b="0" i="1" baseline="30000" dirty="0" smtClean="0">
                              <a:latin typeface="Cambria Math"/>
                              <a:sym typeface="Symbol"/>
                            </a:rPr>
                            <m:t>2 </m:t>
                          </m:r>
                        </m:den>
                      </m:f>
                      <m:r>
                        <a:rPr lang="en-US" b="0" i="1" dirty="0" smtClean="0">
                          <a:solidFill>
                            <a:schemeClr val="tx1"/>
                          </a:solidFill>
                          <a:latin typeface="Cambria Math"/>
                          <a:sym typeface="Symbol"/>
                        </a:rPr>
                        <m:t>),</m:t>
                      </m:r>
                      <m:r>
                        <m:rPr>
                          <m:nor/>
                        </m:rPr>
                        <a:rPr lang="en-US" b="0" i="0" dirty="0" smtClean="0">
                          <a:solidFill>
                            <a:schemeClr val="tx1"/>
                          </a:solidFill>
                          <a:latin typeface="Cambria Math"/>
                          <a:sym typeface="Symbol"/>
                        </a:rPr>
                        <m:t>     </m:t>
                      </m:r>
                    </m:oMath>
                  </m:oMathPara>
                </a14:m>
                <a:endParaRPr lang="en-US" dirty="0"/>
              </a:p>
            </p:txBody>
          </p:sp>
        </mc:Choice>
        <mc:Fallback>
          <p:sp>
            <p:nvSpPr>
              <p:cNvPr id="26" name="Rectangle 25"/>
              <p:cNvSpPr>
                <a:spLocks noRot="1" noChangeAspect="1" noMove="1" noResize="1" noEditPoints="1" noAdjustHandles="1" noChangeArrowheads="1" noChangeShapeType="1" noTextEdit="1"/>
              </p:cNvSpPr>
              <p:nvPr/>
            </p:nvSpPr>
            <p:spPr>
              <a:xfrm>
                <a:off x="4899611" y="4111178"/>
                <a:ext cx="1597332" cy="564385"/>
              </a:xfrm>
              <a:prstGeom prst="rect">
                <a:avLst/>
              </a:prstGeom>
              <a:blipFill rotWithShape="1">
                <a:blip r:embed="rId7"/>
                <a:stretch>
                  <a:fillRect/>
                </a:stretch>
              </a:blipFill>
            </p:spPr>
            <p:txBody>
              <a:bodyPr/>
              <a:lstStyle/>
              <a:p>
                <a:r>
                  <a:rPr lang="en-US">
                    <a:noFill/>
                  </a:rPr>
                  <a:t> </a:t>
                </a:r>
              </a:p>
            </p:txBody>
          </p:sp>
        </mc:Fallback>
      </mc:AlternateContent>
      <p:sp>
        <p:nvSpPr>
          <p:cNvPr id="27" name="TextBox 26"/>
          <p:cNvSpPr txBox="1"/>
          <p:nvPr/>
        </p:nvSpPr>
        <p:spPr>
          <a:xfrm>
            <a:off x="4365031" y="4158280"/>
            <a:ext cx="803609" cy="369332"/>
          </a:xfrm>
          <a:prstGeom prst="rect">
            <a:avLst/>
          </a:prstGeom>
          <a:noFill/>
        </p:spPr>
        <p:txBody>
          <a:bodyPr wrap="square" rtlCol="0">
            <a:spAutoFit/>
          </a:bodyPr>
          <a:lstStyle/>
          <a:p>
            <a:r>
              <a:rPr lang="en-US" dirty="0" smtClean="0"/>
              <a:t>max  (</a:t>
            </a:r>
            <a:endParaRPr lang="en-US" dirty="0"/>
          </a:p>
        </p:txBody>
      </p:sp>
      <mc:AlternateContent xmlns:mc="http://schemas.openxmlformats.org/markup-compatibility/2006">
        <mc:Choice xmlns:a14="http://schemas.microsoft.com/office/drawing/2010/main" Requires="a14">
          <p:sp>
            <p:nvSpPr>
              <p:cNvPr id="24" name="Rectangle 23"/>
              <p:cNvSpPr/>
              <p:nvPr/>
            </p:nvSpPr>
            <p:spPr>
              <a:xfrm>
                <a:off x="5791200" y="4166081"/>
                <a:ext cx="19287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dirty="0" smtClean="0">
                          <a:solidFill>
                            <a:schemeClr val="tx1"/>
                          </a:solidFill>
                          <a:sym typeface="Symbol"/>
                        </a:rPr>
                        <m:t></m:t>
                      </m:r>
                      <m:r>
                        <a:rPr lang="en-US" i="1" dirty="0" smtClean="0">
                          <a:solidFill>
                            <a:schemeClr val="tx1"/>
                          </a:solidFill>
                          <a:latin typeface="Cambria Math"/>
                          <a:sym typeface="Symbol"/>
                        </a:rPr>
                        <m:t> </m:t>
                      </m:r>
                      <m:r>
                        <m:rPr>
                          <m:nor/>
                        </m:rPr>
                        <a:rPr lang="en-US" dirty="0" smtClean="0"/>
                        <m:t>  </m:t>
                      </m:r>
                      <m:r>
                        <m:rPr>
                          <m:nor/>
                        </m:rPr>
                        <a:rPr lang="en-US" dirty="0" smtClean="0"/>
                        <m:t>Being</m:t>
                      </m:r>
                      <m:r>
                        <m:rPr>
                          <m:nor/>
                        </m:rPr>
                        <a:rPr lang="en-US" dirty="0" smtClean="0"/>
                        <m:t> </m:t>
                      </m:r>
                      <m:r>
                        <m:rPr>
                          <m:nor/>
                        </m:rPr>
                        <a:rPr lang="en-US" dirty="0" smtClean="0"/>
                        <m:t>constant</m:t>
                      </m:r>
                    </m:oMath>
                  </m:oMathPara>
                </a14:m>
                <a:endParaRPr lang="en-US" dirty="0"/>
              </a:p>
            </p:txBody>
          </p:sp>
        </mc:Choice>
        <mc:Fallback>
          <p:sp>
            <p:nvSpPr>
              <p:cNvPr id="24" name="Rectangle 23"/>
              <p:cNvSpPr>
                <a:spLocks noRot="1" noChangeAspect="1" noMove="1" noResize="1" noEditPoints="1" noAdjustHandles="1" noChangeArrowheads="1" noChangeShapeType="1" noTextEdit="1"/>
              </p:cNvSpPr>
              <p:nvPr/>
            </p:nvSpPr>
            <p:spPr>
              <a:xfrm>
                <a:off x="5791200" y="4166081"/>
                <a:ext cx="1928733" cy="369332"/>
              </a:xfrm>
              <a:prstGeom prst="rect">
                <a:avLst/>
              </a:prstGeom>
              <a:blipFill rotWithShape="1">
                <a:blip r:embed="rId8"/>
                <a:stretch>
                  <a:fillRect b="-8197"/>
                </a:stretch>
              </a:blipFill>
            </p:spPr>
            <p:txBody>
              <a:bodyPr/>
              <a:lstStyle/>
              <a:p>
                <a:r>
                  <a:rPr lang="en-US">
                    <a:noFill/>
                  </a:rPr>
                  <a:t> </a:t>
                </a:r>
              </a:p>
            </p:txBody>
          </p:sp>
        </mc:Fallback>
      </mc:AlternateContent>
      <p:sp>
        <p:nvSpPr>
          <p:cNvPr id="25" name="Rectangle 24"/>
          <p:cNvSpPr/>
          <p:nvPr/>
        </p:nvSpPr>
        <p:spPr>
          <a:xfrm>
            <a:off x="4408664" y="4885912"/>
            <a:ext cx="543739" cy="369332"/>
          </a:xfrm>
          <a:prstGeom prst="rect">
            <a:avLst/>
          </a:prstGeom>
        </p:spPr>
        <p:txBody>
          <a:bodyPr wrap="none">
            <a:spAutoFit/>
          </a:bodyPr>
          <a:lstStyle/>
          <a:p>
            <a:r>
              <a:rPr lang="en-US" dirty="0" smtClean="0"/>
              <a:t>min</a:t>
            </a:r>
            <a:endParaRPr lang="en-US" dirty="0"/>
          </a:p>
        </p:txBody>
      </p:sp>
      <p:sp>
        <p:nvSpPr>
          <p:cNvPr id="28" name="TextBox 27"/>
          <p:cNvSpPr txBox="1"/>
          <p:nvPr/>
        </p:nvSpPr>
        <p:spPr>
          <a:xfrm>
            <a:off x="5729796" y="4877581"/>
            <a:ext cx="304800" cy="369332"/>
          </a:xfrm>
          <a:prstGeom prst="rect">
            <a:avLst/>
          </a:prstGeom>
          <a:noFill/>
        </p:spPr>
        <p:txBody>
          <a:bodyPr wrap="square" rtlCol="0">
            <a:spAutoFit/>
          </a:bodyPr>
          <a:lstStyle/>
          <a:p>
            <a:r>
              <a:rPr lang="en-US" dirty="0" smtClean="0"/>
              <a:t>)</a:t>
            </a:r>
            <a:endParaRPr lang="en-US" dirty="0"/>
          </a:p>
        </p:txBody>
      </p:sp>
      <p:sp>
        <p:nvSpPr>
          <p:cNvPr id="31" name="Right Arrow 30"/>
          <p:cNvSpPr/>
          <p:nvPr/>
        </p:nvSpPr>
        <p:spPr>
          <a:xfrm>
            <a:off x="3860918" y="4921583"/>
            <a:ext cx="393322" cy="29656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718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7351" y="488895"/>
            <a:ext cx="8610600" cy="369332"/>
          </a:xfrm>
          <a:prstGeom prst="rect">
            <a:avLst/>
          </a:prstGeom>
        </p:spPr>
        <p:txBody>
          <a:bodyPr wrap="square">
            <a:spAutoFit/>
          </a:bodyPr>
          <a:lstStyle/>
          <a:p>
            <a:r>
              <a:rPr lang="en-US" dirty="0" smtClean="0"/>
              <a:t>When the data violate the given assumptions, OLS is not the maximum-likelihood solution. </a:t>
            </a:r>
            <a:endParaRPr lang="en-US" dirty="0"/>
          </a:p>
        </p:txBody>
      </p:sp>
      <p:sp>
        <p:nvSpPr>
          <p:cNvPr id="5" name="Rectangle 4"/>
          <p:cNvSpPr/>
          <p:nvPr/>
        </p:nvSpPr>
        <p:spPr>
          <a:xfrm>
            <a:off x="457200" y="1143000"/>
            <a:ext cx="7626575" cy="2031325"/>
          </a:xfrm>
          <a:prstGeom prst="rect">
            <a:avLst/>
          </a:prstGeom>
        </p:spPr>
        <p:txBody>
          <a:bodyPr wrap="none">
            <a:spAutoFit/>
          </a:bodyPr>
          <a:lstStyle/>
          <a:p>
            <a:r>
              <a:rPr lang="en-US" dirty="0" smtClean="0"/>
              <a:t>What assumptions might be violated?</a:t>
            </a:r>
          </a:p>
          <a:p>
            <a:endParaRPr lang="en-US" dirty="0"/>
          </a:p>
          <a:p>
            <a:pPr marL="342900" indent="-342900">
              <a:buAutoNum type="arabicPeriod"/>
            </a:pPr>
            <a:r>
              <a:rPr lang="en-US" dirty="0" smtClean="0"/>
              <a:t>Noise may not be independent  </a:t>
            </a:r>
          </a:p>
          <a:p>
            <a:pPr marL="342900" indent="-342900">
              <a:buAutoNum type="arabicPeriod"/>
            </a:pPr>
            <a:r>
              <a:rPr lang="en-US" dirty="0" smtClean="0"/>
              <a:t>Normal Distribution may not  hold good. (Outliers)</a:t>
            </a:r>
          </a:p>
          <a:p>
            <a:pPr lvl="1"/>
            <a:r>
              <a:rPr lang="en-US" dirty="0"/>
              <a:t>In such a case it is often useful to compute a statistic which is </a:t>
            </a:r>
            <a:endParaRPr lang="en-US" dirty="0" smtClean="0"/>
          </a:p>
          <a:p>
            <a:pPr lvl="1"/>
            <a:r>
              <a:rPr lang="en-US" dirty="0" smtClean="0"/>
              <a:t>resistant </a:t>
            </a:r>
            <a:r>
              <a:rPr lang="en-US" dirty="0"/>
              <a:t>to the presence of outliers. </a:t>
            </a:r>
            <a:r>
              <a:rPr lang="en-US" dirty="0" smtClean="0"/>
              <a:t>For </a:t>
            </a:r>
            <a:r>
              <a:rPr lang="en-US" dirty="0"/>
              <a:t>the average, for instance, there is </a:t>
            </a:r>
            <a:endParaRPr lang="en-US" dirty="0" smtClean="0"/>
          </a:p>
          <a:p>
            <a:pPr lvl="1"/>
            <a:r>
              <a:rPr lang="en-US" dirty="0" smtClean="0"/>
              <a:t>such </a:t>
            </a:r>
            <a:r>
              <a:rPr lang="en-US" dirty="0"/>
              <a:t>a statistic called the </a:t>
            </a:r>
            <a:r>
              <a:rPr lang="en-US" i="1" dirty="0"/>
              <a:t>median</a:t>
            </a:r>
            <a:r>
              <a:rPr lang="en-US" dirty="0"/>
              <a:t>. </a:t>
            </a:r>
            <a:endParaRPr lang="en-US" dirty="0"/>
          </a:p>
        </p:txBody>
      </p:sp>
      <p:sp>
        <p:nvSpPr>
          <p:cNvPr id="6" name="Rectangle 5"/>
          <p:cNvSpPr/>
          <p:nvPr/>
        </p:nvSpPr>
        <p:spPr>
          <a:xfrm>
            <a:off x="304800" y="3429000"/>
            <a:ext cx="8390138" cy="646331"/>
          </a:xfrm>
          <a:prstGeom prst="rect">
            <a:avLst/>
          </a:prstGeom>
        </p:spPr>
        <p:txBody>
          <a:bodyPr wrap="square">
            <a:spAutoFit/>
          </a:bodyPr>
          <a:lstStyle/>
          <a:p>
            <a:pPr algn="ctr"/>
            <a:r>
              <a:rPr lang="en-US" dirty="0"/>
              <a:t>There are also methods for linear regression which are resistant to the presence of outliers, which fall into the category of </a:t>
            </a:r>
            <a:r>
              <a:rPr lang="en-US" i="1" dirty="0"/>
              <a:t>robust regression</a:t>
            </a:r>
            <a:r>
              <a:rPr lang="en-US" dirty="0"/>
              <a:t>.</a:t>
            </a:r>
          </a:p>
        </p:txBody>
      </p:sp>
      <p:sp>
        <p:nvSpPr>
          <p:cNvPr id="7" name="Rectangle 6"/>
          <p:cNvSpPr/>
          <p:nvPr/>
        </p:nvSpPr>
        <p:spPr>
          <a:xfrm>
            <a:off x="447582" y="4419600"/>
            <a:ext cx="8390138" cy="2031325"/>
          </a:xfrm>
          <a:prstGeom prst="rect">
            <a:avLst/>
          </a:prstGeom>
        </p:spPr>
        <p:txBody>
          <a:bodyPr wrap="square">
            <a:spAutoFit/>
          </a:bodyPr>
          <a:lstStyle/>
          <a:p>
            <a:pPr algn="just"/>
            <a:r>
              <a:rPr lang="en-US" dirty="0"/>
              <a:t>Probably the most common is to find the solution which minimizes the sum of the </a:t>
            </a:r>
            <a:r>
              <a:rPr lang="en-US" i="1" dirty="0">
                <a:solidFill>
                  <a:srgbClr val="3333FF"/>
                </a:solidFill>
              </a:rPr>
              <a:t>absolute values</a:t>
            </a:r>
            <a:r>
              <a:rPr lang="en-US" dirty="0">
                <a:solidFill>
                  <a:srgbClr val="3333FF"/>
                </a:solidFill>
              </a:rPr>
              <a:t> </a:t>
            </a:r>
            <a:r>
              <a:rPr lang="en-US" dirty="0"/>
              <a:t>of the residuals </a:t>
            </a:r>
            <a:r>
              <a:rPr lang="en-US" dirty="0">
                <a:solidFill>
                  <a:srgbClr val="3333FF"/>
                </a:solidFill>
              </a:rPr>
              <a:t>rather than the sum of their squares</a:t>
            </a:r>
            <a:r>
              <a:rPr lang="en-US" dirty="0"/>
              <a:t>. This is the method of </a:t>
            </a:r>
            <a:r>
              <a:rPr lang="en-US" i="1" dirty="0">
                <a:solidFill>
                  <a:srgbClr val="3333FF"/>
                </a:solidFill>
              </a:rPr>
              <a:t>least absolute deviations</a:t>
            </a:r>
            <a:r>
              <a:rPr lang="en-US" dirty="0"/>
              <a:t>. </a:t>
            </a:r>
            <a:endParaRPr lang="en-US" dirty="0" smtClean="0"/>
          </a:p>
          <a:p>
            <a:pPr algn="just"/>
            <a:endParaRPr lang="en-US" dirty="0"/>
          </a:p>
          <a:p>
            <a:pPr algn="just"/>
            <a:r>
              <a:rPr lang="en-US" dirty="0" smtClean="0"/>
              <a:t>It </a:t>
            </a:r>
            <a:r>
              <a:rPr lang="en-US" dirty="0"/>
              <a:t>is highly resistant to outliers (as long as there aren’t many of them), and in fact the median is the least-absolute-deviation estimate of the center of a distribution (whereas the mean is the least-squared deviation estimate).</a:t>
            </a:r>
          </a:p>
        </p:txBody>
      </p:sp>
    </p:spTree>
    <p:extLst>
      <p:ext uri="{BB962C8B-B14F-4D97-AF65-F5344CB8AC3E}">
        <p14:creationId xmlns:p14="http://schemas.microsoft.com/office/powerpoint/2010/main" val="705664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070" y="1371600"/>
            <a:ext cx="8534400" cy="3416320"/>
          </a:xfrm>
          <a:prstGeom prst="rect">
            <a:avLst/>
          </a:prstGeom>
        </p:spPr>
        <p:txBody>
          <a:bodyPr wrap="square">
            <a:spAutoFit/>
          </a:bodyPr>
          <a:lstStyle/>
          <a:p>
            <a:r>
              <a:rPr lang="en-US" dirty="0">
                <a:solidFill>
                  <a:srgbClr val="3333FF"/>
                </a:solidFill>
              </a:rPr>
              <a:t>Such a strategy can be generalized by choosing some other function than the squ</a:t>
            </a:r>
            <a:r>
              <a:rPr lang="en-US" dirty="0"/>
              <a:t>are </a:t>
            </a:r>
            <a:r>
              <a:rPr lang="en-US" dirty="0" smtClean="0">
                <a:solidFill>
                  <a:srgbClr val="3333FF"/>
                </a:solidFill>
              </a:rPr>
              <a:t>or </a:t>
            </a:r>
            <a:r>
              <a:rPr lang="en-US" dirty="0">
                <a:solidFill>
                  <a:srgbClr val="3333FF"/>
                </a:solidFill>
              </a:rPr>
              <a:t>the absolute </a:t>
            </a:r>
            <a:r>
              <a:rPr lang="en-US" dirty="0" smtClean="0">
                <a:solidFill>
                  <a:srgbClr val="3333FF"/>
                </a:solidFill>
              </a:rPr>
              <a:t>value</a:t>
            </a:r>
            <a:r>
              <a:rPr lang="en-US" dirty="0" smtClean="0"/>
              <a:t>, </a:t>
            </a:r>
            <a:r>
              <a:rPr lang="en-US" dirty="0"/>
              <a:t>for which we will minimize its sum over all values of the residuals. </a:t>
            </a:r>
            <a:endParaRPr lang="en-US" dirty="0" smtClean="0"/>
          </a:p>
          <a:p>
            <a:endParaRPr lang="en-US" dirty="0"/>
          </a:p>
          <a:p>
            <a:r>
              <a:rPr lang="en-US" dirty="0" smtClean="0">
                <a:solidFill>
                  <a:srgbClr val="C00000"/>
                </a:solidFill>
              </a:rPr>
              <a:t>Such </a:t>
            </a:r>
            <a:r>
              <a:rPr lang="en-US" dirty="0">
                <a:solidFill>
                  <a:srgbClr val="C00000"/>
                </a:solidFill>
              </a:rPr>
              <a:t>functions are called </a:t>
            </a:r>
            <a:r>
              <a:rPr lang="en-US" i="1" dirty="0">
                <a:solidFill>
                  <a:srgbClr val="C00000"/>
                </a:solidFill>
              </a:rPr>
              <a:t>M-estimators</a:t>
            </a:r>
            <a:r>
              <a:rPr lang="en-US" dirty="0">
                <a:solidFill>
                  <a:srgbClr val="C00000"/>
                </a:solidFill>
              </a:rPr>
              <a:t>. </a:t>
            </a:r>
            <a:endParaRPr lang="en-US" dirty="0" smtClean="0">
              <a:solidFill>
                <a:srgbClr val="C00000"/>
              </a:solidFill>
            </a:endParaRPr>
          </a:p>
          <a:p>
            <a:endParaRPr lang="en-US" dirty="0"/>
          </a:p>
          <a:p>
            <a:r>
              <a:rPr lang="en-US" dirty="0" smtClean="0"/>
              <a:t>M-estimators </a:t>
            </a:r>
            <a:r>
              <a:rPr lang="en-US" dirty="0"/>
              <a:t>need not actually represent the log-likelihood function, although that was the originating idea and is why they’re called “M”-estimators. </a:t>
            </a:r>
            <a:endParaRPr lang="en-US" dirty="0" smtClean="0"/>
          </a:p>
          <a:p>
            <a:endParaRPr lang="en-US" dirty="0"/>
          </a:p>
          <a:p>
            <a:r>
              <a:rPr lang="en-US" dirty="0" smtClean="0"/>
              <a:t>In </a:t>
            </a:r>
            <a:r>
              <a:rPr lang="en-US" dirty="0"/>
              <a:t>fact both the square and the absolute value can be used as M-estimators, so this broad class includes both least-squares and least-absolute-deviation regression, although when least-squares is selected is doesn’t accomplish the usual purpose — to be resistant to </a:t>
            </a:r>
            <a:r>
              <a:rPr lang="en-US" dirty="0" smtClean="0"/>
              <a:t>outliers</a:t>
            </a:r>
            <a:r>
              <a:rPr lang="en-US" dirty="0"/>
              <a:t> </a:t>
            </a:r>
            <a:r>
              <a:rPr lang="en-US" dirty="0" smtClean="0"/>
              <a:t>!</a:t>
            </a:r>
            <a:endParaRPr lang="en-US" dirty="0"/>
          </a:p>
        </p:txBody>
      </p:sp>
    </p:spTree>
    <p:extLst>
      <p:ext uri="{BB962C8B-B14F-4D97-AF65-F5344CB8AC3E}">
        <p14:creationId xmlns:p14="http://schemas.microsoft.com/office/powerpoint/2010/main" val="3144900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026" y="914400"/>
            <a:ext cx="8610600" cy="1905000"/>
          </a:xfrm>
        </p:spPr>
        <p:txBody>
          <a:bodyPr>
            <a:normAutofit/>
          </a:bodyPr>
          <a:lstStyle/>
          <a:p>
            <a:pPr marL="0" indent="0">
              <a:buNone/>
            </a:pPr>
            <a:r>
              <a:rPr lang="en-US" sz="1800" dirty="0" smtClean="0"/>
              <a:t>In </a:t>
            </a:r>
            <a:r>
              <a:rPr lang="en-US" sz="1800" dirty="0"/>
              <a:t>a </a:t>
            </a:r>
            <a:r>
              <a:rPr lang="en-US" sz="1800" dirty="0">
                <a:solidFill>
                  <a:srgbClr val="1950FF"/>
                </a:solidFill>
              </a:rPr>
              <a:t>linear regression </a:t>
            </a:r>
            <a:r>
              <a:rPr lang="en-US" sz="1800" dirty="0"/>
              <a:t>model the </a:t>
            </a:r>
            <a:r>
              <a:rPr lang="en-US" sz="1800" dirty="0" smtClean="0"/>
              <a:t>response </a:t>
            </a:r>
            <a:r>
              <a:rPr lang="en-US" sz="1800" dirty="0"/>
              <a:t>variable is a linear function of the </a:t>
            </a:r>
            <a:r>
              <a:rPr lang="en-US" sz="1800" dirty="0" err="1"/>
              <a:t>regressors</a:t>
            </a:r>
            <a:r>
              <a:rPr lang="en-US" sz="1800" dirty="0"/>
              <a:t>:</a:t>
            </a:r>
          </a:p>
        </p:txBody>
      </p:sp>
      <p:sp>
        <p:nvSpPr>
          <p:cNvPr id="4" name="AutoShape 4" descr="y_{i}=x_{i}^{T}\beta +\varepsilon _{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9" descr="y_{i}=x_{i}^{T}\beta +\varepsilon _{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447800"/>
            <a:ext cx="181927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77218" y="2209800"/>
            <a:ext cx="8560547" cy="923330"/>
          </a:xfrm>
          <a:prstGeom prst="rect">
            <a:avLst/>
          </a:prstGeom>
        </p:spPr>
        <p:txBody>
          <a:bodyPr wrap="square">
            <a:spAutoFit/>
          </a:bodyPr>
          <a:lstStyle/>
          <a:p>
            <a:pPr algn="just"/>
            <a:r>
              <a:rPr lang="en-US" dirty="0"/>
              <a:t>where </a:t>
            </a:r>
            <a:r>
              <a:rPr lang="en-US" i="1" dirty="0"/>
              <a:t>β</a:t>
            </a:r>
            <a:r>
              <a:rPr lang="en-US" dirty="0"/>
              <a:t> is a </a:t>
            </a:r>
            <a:r>
              <a:rPr lang="en-US" i="1" dirty="0"/>
              <a:t>p×</a:t>
            </a:r>
            <a:r>
              <a:rPr lang="en-US" dirty="0"/>
              <a:t>1 vector of unknown parameters; </a:t>
            </a:r>
            <a:r>
              <a:rPr lang="en-US" i="1" dirty="0" err="1"/>
              <a:t>ε</a:t>
            </a:r>
            <a:r>
              <a:rPr lang="en-US" i="1" baseline="-25000" dirty="0" err="1"/>
              <a:t>i</a:t>
            </a:r>
            <a:r>
              <a:rPr lang="en-US" i="1" dirty="0" err="1"/>
              <a:t>'</a:t>
            </a:r>
            <a:r>
              <a:rPr lang="en-US" dirty="0" err="1"/>
              <a:t>s</a:t>
            </a:r>
            <a:r>
              <a:rPr lang="en-US" dirty="0"/>
              <a:t> are unobserved scalar random variables (</a:t>
            </a:r>
            <a:r>
              <a:rPr lang="en-US" dirty="0">
                <a:solidFill>
                  <a:srgbClr val="3333FF"/>
                </a:solidFill>
              </a:rPr>
              <a:t>errors</a:t>
            </a:r>
            <a:r>
              <a:rPr lang="en-US" dirty="0"/>
              <a:t>) which account for the discrepancy between the actually observed responses </a:t>
            </a:r>
            <a:r>
              <a:rPr lang="en-US" i="1" dirty="0" err="1"/>
              <a:t>y</a:t>
            </a:r>
            <a:r>
              <a:rPr lang="en-US" i="1" baseline="-25000" dirty="0" err="1"/>
              <a:t>i</a:t>
            </a:r>
            <a:r>
              <a:rPr lang="en-US" dirty="0"/>
              <a:t> and the "predicted outcomes" </a:t>
            </a:r>
            <a:r>
              <a:rPr lang="en-US" i="1" dirty="0" err="1"/>
              <a:t>x</a:t>
            </a:r>
            <a:r>
              <a:rPr lang="en-US" i="1" baseline="-25000" dirty="0" err="1"/>
              <a:t>i</a:t>
            </a:r>
            <a:r>
              <a:rPr lang="en-US" i="1" baseline="30000" dirty="0" err="1"/>
              <a:t>T</a:t>
            </a:r>
            <a:r>
              <a:rPr lang="en-US" i="1" dirty="0"/>
              <a:t>β</a:t>
            </a:r>
            <a:r>
              <a:rPr lang="en-US" dirty="0" smtClean="0"/>
              <a:t>;</a:t>
            </a:r>
            <a:endParaRPr lang="en-US" dirty="0"/>
          </a:p>
        </p:txBody>
      </p:sp>
      <p:sp>
        <p:nvSpPr>
          <p:cNvPr id="8" name="Rectangle 7"/>
          <p:cNvSpPr/>
          <p:nvPr/>
        </p:nvSpPr>
        <p:spPr>
          <a:xfrm>
            <a:off x="1727193" y="3150990"/>
            <a:ext cx="6553200" cy="369332"/>
          </a:xfrm>
          <a:prstGeom prst="rect">
            <a:avLst/>
          </a:prstGeom>
        </p:spPr>
        <p:txBody>
          <a:bodyPr wrap="square">
            <a:spAutoFit/>
          </a:bodyPr>
          <a:lstStyle/>
          <a:p>
            <a:r>
              <a:rPr lang="en-US" dirty="0"/>
              <a:t>This model can also be written in matrix notation as</a:t>
            </a:r>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153" y="3581400"/>
            <a:ext cx="159067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48366" y="4267200"/>
            <a:ext cx="8531225" cy="646331"/>
          </a:xfrm>
          <a:prstGeom prst="rect">
            <a:avLst/>
          </a:prstGeom>
        </p:spPr>
        <p:txBody>
          <a:bodyPr wrap="square">
            <a:spAutoFit/>
          </a:bodyPr>
          <a:lstStyle/>
          <a:p>
            <a:pPr algn="just"/>
            <a:r>
              <a:rPr lang="en-US" dirty="0"/>
              <a:t>where </a:t>
            </a:r>
            <a:r>
              <a:rPr lang="en-US" i="1" dirty="0"/>
              <a:t>y</a:t>
            </a:r>
            <a:r>
              <a:rPr lang="en-US" dirty="0"/>
              <a:t> and </a:t>
            </a:r>
            <a:r>
              <a:rPr lang="en-US" i="1" dirty="0"/>
              <a:t>ε</a:t>
            </a:r>
            <a:r>
              <a:rPr lang="en-US" dirty="0"/>
              <a:t> are </a:t>
            </a:r>
            <a:r>
              <a:rPr lang="en-US" i="1" dirty="0"/>
              <a:t>n</a:t>
            </a:r>
            <a:r>
              <a:rPr lang="en-US" dirty="0"/>
              <a:t>×1 vectors, and </a:t>
            </a:r>
            <a:r>
              <a:rPr lang="en-US" i="1" dirty="0"/>
              <a:t>X</a:t>
            </a:r>
            <a:r>
              <a:rPr lang="en-US" dirty="0"/>
              <a:t> is an </a:t>
            </a:r>
            <a:r>
              <a:rPr lang="en-US" i="1" dirty="0" err="1"/>
              <a:t>n</a:t>
            </a:r>
            <a:r>
              <a:rPr lang="en-US" dirty="0" err="1"/>
              <a:t>×</a:t>
            </a:r>
            <a:r>
              <a:rPr lang="en-US" i="1" dirty="0" err="1"/>
              <a:t>p</a:t>
            </a:r>
            <a:r>
              <a:rPr lang="en-US" dirty="0"/>
              <a:t> matrix of </a:t>
            </a:r>
            <a:r>
              <a:rPr lang="en-US" dirty="0" err="1"/>
              <a:t>regressors</a:t>
            </a:r>
            <a:r>
              <a:rPr lang="en-US" dirty="0"/>
              <a:t>, which is also sometimes called the </a:t>
            </a:r>
            <a:r>
              <a:rPr lang="en-US" dirty="0">
                <a:hlinkClick r:id="rId4" tooltip="Design matrix"/>
              </a:rPr>
              <a:t>design matrix</a:t>
            </a:r>
            <a:r>
              <a:rPr lang="en-US" dirty="0"/>
              <a:t>.</a:t>
            </a:r>
          </a:p>
        </p:txBody>
      </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691" y="4969892"/>
            <a:ext cx="2133600" cy="429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60375" y="5751389"/>
            <a:ext cx="8490834" cy="369332"/>
          </a:xfrm>
          <a:prstGeom prst="rect">
            <a:avLst/>
          </a:prstGeom>
        </p:spPr>
        <p:txBody>
          <a:bodyPr wrap="square">
            <a:spAutoFit/>
          </a:bodyPr>
          <a:lstStyle/>
          <a:p>
            <a:r>
              <a:rPr lang="en-US" dirty="0" smtClean="0"/>
              <a:t>The matrix                                is called the Moore–Penrose pseudoinverse matrix of X.</a:t>
            </a:r>
            <a:endParaRPr lang="en-US" dirty="0"/>
          </a:p>
        </p:txBody>
      </p:sp>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4590" y="5751252"/>
            <a:ext cx="1424658" cy="36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itle 1"/>
          <p:cNvSpPr>
            <a:spLocks noGrp="1"/>
          </p:cNvSpPr>
          <p:nvPr>
            <p:ph type="title"/>
          </p:nvPr>
        </p:nvSpPr>
        <p:spPr>
          <a:xfrm>
            <a:off x="381000" y="228600"/>
            <a:ext cx="8229600" cy="487362"/>
          </a:xfrm>
        </p:spPr>
        <p:txBody>
          <a:bodyPr>
            <a:noAutofit/>
          </a:bodyPr>
          <a:lstStyle/>
          <a:p>
            <a:r>
              <a:rPr lang="en-US" sz="3200" dirty="0" smtClean="0"/>
              <a:t>OLS Regression- Linear Regression</a:t>
            </a:r>
            <a:endParaRPr lang="en-US" sz="3200" dirty="0"/>
          </a:p>
        </p:txBody>
      </p:sp>
    </p:spTree>
    <p:extLst>
      <p:ext uri="{BB962C8B-B14F-4D97-AF65-F5344CB8AC3E}">
        <p14:creationId xmlns:p14="http://schemas.microsoft.com/office/powerpoint/2010/main" val="593946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8569" y="173453"/>
            <a:ext cx="3322576" cy="369332"/>
          </a:xfrm>
          <a:prstGeom prst="rect">
            <a:avLst/>
          </a:prstGeom>
        </p:spPr>
        <p:txBody>
          <a:bodyPr wrap="none">
            <a:spAutoFit/>
          </a:bodyPr>
          <a:lstStyle/>
          <a:p>
            <a:r>
              <a:rPr lang="en-US" dirty="0"/>
              <a:t>The model under consideration is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1899" y="511990"/>
            <a:ext cx="13525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94316" y="925676"/>
            <a:ext cx="8610600" cy="646331"/>
          </a:xfrm>
          <a:prstGeom prst="rect">
            <a:avLst/>
          </a:prstGeom>
        </p:spPr>
        <p:txBody>
          <a:bodyPr wrap="square">
            <a:spAutoFit/>
          </a:bodyPr>
          <a:lstStyle/>
          <a:p>
            <a:r>
              <a:rPr lang="en-US" dirty="0" smtClean="0"/>
              <a:t>where now ϵ is assumed to be (multivariate) normally distributed with mean vector 0 and </a:t>
            </a:r>
            <a:r>
              <a:rPr lang="en-US" dirty="0" err="1" smtClean="0"/>
              <a:t>nonconstant</a:t>
            </a:r>
            <a:r>
              <a:rPr lang="en-US" dirty="0" smtClean="0"/>
              <a:t> variance-covariance matrix</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616" y="1406227"/>
            <a:ext cx="1582885" cy="1166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07633" y="2617608"/>
            <a:ext cx="8521083" cy="646331"/>
          </a:xfrm>
          <a:prstGeom prst="rect">
            <a:avLst/>
          </a:prstGeom>
        </p:spPr>
        <p:txBody>
          <a:bodyPr wrap="square">
            <a:spAutoFit/>
          </a:bodyPr>
          <a:lstStyle/>
          <a:p>
            <a:r>
              <a:rPr lang="en-US" dirty="0" smtClean="0"/>
              <a:t>If we define the reciprocal of each variance,        as the weight,                        then let matrix W be a diagonal matrix containing these weights:</a:t>
            </a:r>
            <a:endParaRPr lang="en-US" dirty="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7965" y="2647760"/>
            <a:ext cx="3143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2617608"/>
            <a:ext cx="100965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48569" y="3442113"/>
            <a:ext cx="4286558" cy="369332"/>
          </a:xfrm>
          <a:prstGeom prst="rect">
            <a:avLst/>
          </a:prstGeom>
        </p:spPr>
        <p:txBody>
          <a:bodyPr wrap="none">
            <a:spAutoFit/>
          </a:bodyPr>
          <a:lstStyle/>
          <a:p>
            <a:r>
              <a:rPr lang="en-US" dirty="0" smtClean="0"/>
              <a:t>The weighted least squares estimate is then</a:t>
            </a:r>
            <a:endParaRPr lang="en-US" dirty="0"/>
          </a:p>
        </p:txBody>
      </p:sp>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627519"/>
            <a:ext cx="29527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57172" y="4648200"/>
            <a:ext cx="8700116" cy="1754326"/>
          </a:xfrm>
          <a:prstGeom prst="rect">
            <a:avLst/>
          </a:prstGeom>
        </p:spPr>
        <p:txBody>
          <a:bodyPr wrap="square">
            <a:spAutoFit/>
          </a:bodyPr>
          <a:lstStyle/>
          <a:p>
            <a:pPr marL="285750" indent="-285750" algn="just">
              <a:buFont typeface="Arial" panose="020B0604020202020204" pitchFamily="34" charset="0"/>
              <a:buChar char="•"/>
            </a:pPr>
            <a:r>
              <a:rPr lang="en-US" dirty="0" smtClean="0"/>
              <a:t>Since each weight is inversely proportional to the error variance, it reflects the information in that observation. So, an observation with small error variance has a large weight since it contains relatively more information than an observation with large error variance (small weight).</a:t>
            </a:r>
          </a:p>
          <a:p>
            <a:pPr marL="285750" indent="-285750" algn="just">
              <a:buFont typeface="Arial" panose="020B0604020202020204" pitchFamily="34" charset="0"/>
              <a:buChar char="•"/>
            </a:pPr>
            <a:r>
              <a:rPr lang="en-US" dirty="0" smtClean="0"/>
              <a:t>The weights have to be known (or more usually estimated) up to a proportionality constant.</a:t>
            </a:r>
            <a:endParaRPr lang="en-US" dirty="0"/>
          </a:p>
        </p:txBody>
      </p:sp>
    </p:spTree>
    <p:extLst>
      <p:ext uri="{BB962C8B-B14F-4D97-AF65-F5344CB8AC3E}">
        <p14:creationId xmlns:p14="http://schemas.microsoft.com/office/powerpoint/2010/main" val="4030570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8489</TotalTime>
  <Words>1596</Words>
  <Application>Microsoft Office PowerPoint</Application>
  <PresentationFormat>On-screen Show (4:3)</PresentationFormat>
  <Paragraphs>191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Robust Regression</vt:lpstr>
      <vt:lpstr>PowerPoint Presentation</vt:lpstr>
      <vt:lpstr>PowerPoint Presentation</vt:lpstr>
      <vt:lpstr>PowerPoint Presentation</vt:lpstr>
      <vt:lpstr>PowerPoint Presentation</vt:lpstr>
      <vt:lpstr>PowerPoint Presentation</vt:lpstr>
      <vt:lpstr>PowerPoint Presentation</vt:lpstr>
      <vt:lpstr>OLS Regression- Linear Regression</vt:lpstr>
      <vt:lpstr>PowerPoint Presentation</vt:lpstr>
      <vt:lpstr>PowerPoint Presentation</vt:lpstr>
      <vt:lpstr>PowerPoint Presentation</vt:lpstr>
      <vt:lpstr>PowerPoint Presentation</vt:lpstr>
      <vt:lpstr>PowerPoint Presentation</vt:lpstr>
      <vt:lpstr>PowerPoint Presentation</vt:lpstr>
      <vt:lpstr>Variable importance in RF :  The general idea is to permute the values of each feature and measure how much the permutation decreases the accuracy of the model. Clearly, for unimportant variables, the permutation should have little to no effect on model accuracy, while permuting important variables should significantly decrease it.</vt:lpstr>
      <vt:lpstr>Gradient Descent Error</vt:lpstr>
      <vt:lpstr>Weight change rule for a hidden to output weight</vt:lpstr>
      <vt:lpstr>Weight change rule for an input to hidden weight</vt:lpstr>
    </vt:vector>
  </TitlesOfParts>
  <Company>Rio Tinto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Bilurkar, Pradeep (TI)</dc:creator>
  <cp:lastModifiedBy>Bilurkar, Pradeep (TI)</cp:lastModifiedBy>
  <cp:revision>37</cp:revision>
  <dcterms:created xsi:type="dcterms:W3CDTF">2017-01-24T05:50:29Z</dcterms:created>
  <dcterms:modified xsi:type="dcterms:W3CDTF">2017-01-30T03:20:14Z</dcterms:modified>
</cp:coreProperties>
</file>