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0"/>
  </p:notesMasterIdLst>
  <p:handoutMasterIdLst>
    <p:handoutMasterId r:id="rId41"/>
  </p:handoutMasterIdLst>
  <p:sldIdLst>
    <p:sldId id="356"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5" r:id="rId18"/>
    <p:sldId id="426" r:id="rId19"/>
    <p:sldId id="427" r:id="rId20"/>
    <p:sldId id="424" r:id="rId21"/>
    <p:sldId id="428" r:id="rId22"/>
    <p:sldId id="429" r:id="rId23"/>
    <p:sldId id="430" r:id="rId24"/>
    <p:sldId id="431" r:id="rId25"/>
    <p:sldId id="433" r:id="rId26"/>
    <p:sldId id="434" r:id="rId27"/>
    <p:sldId id="436" r:id="rId28"/>
    <p:sldId id="437" r:id="rId29"/>
    <p:sldId id="435" r:id="rId30"/>
    <p:sldId id="438" r:id="rId31"/>
    <p:sldId id="439" r:id="rId32"/>
    <p:sldId id="440" r:id="rId33"/>
    <p:sldId id="441" r:id="rId34"/>
    <p:sldId id="442" r:id="rId35"/>
    <p:sldId id="443" r:id="rId36"/>
    <p:sldId id="444" r:id="rId37"/>
    <p:sldId id="445" r:id="rId38"/>
    <p:sldId id="44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BE01A"/>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varScale="1">
        <p:scale>
          <a:sx n="113" d="100"/>
          <a:sy n="113" d="100"/>
        </p:scale>
        <p:origin x="-1620" y="-10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7"/>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5"/>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0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7" y="6521463"/>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1059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8"/>
            <a:ext cx="2133600" cy="365125"/>
          </a:xfrm>
          <a:prstGeom prst="rect">
            <a:avLst/>
          </a:prstGeom>
        </p:spPr>
        <p:txBody>
          <a:bodyPr/>
          <a:lstStyle/>
          <a:p>
            <a:fld id="{47CD3BC1-A2FE-477B-BC4B-91440EEA7D51}" type="datetimeFigureOut">
              <a:rPr lang="en-US" smtClean="0">
                <a:solidFill>
                  <a:srgbClr val="263147"/>
                </a:solidFill>
              </a:rPr>
              <a:pPr/>
              <a:t>1/12/2017</a:t>
            </a:fld>
            <a:endParaRPr lang="en-US">
              <a:solidFill>
                <a:srgbClr val="263147"/>
              </a:solidFill>
            </a:endParaRPr>
          </a:p>
        </p:txBody>
      </p:sp>
      <p:sp>
        <p:nvSpPr>
          <p:cNvPr id="4" name="Footer Placeholder 3"/>
          <p:cNvSpPr>
            <a:spLocks noGrp="1"/>
          </p:cNvSpPr>
          <p:nvPr>
            <p:ph type="ftr" sz="quarter" idx="11"/>
          </p:nvPr>
        </p:nvSpPr>
        <p:spPr>
          <a:xfrm>
            <a:off x="3124200" y="6356358"/>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8"/>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30"/>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3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5"/>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7" y="6521463"/>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22"/>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21"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2"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6"/>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3"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5"/>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83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583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1"/>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86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686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9"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8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8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2"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7"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0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0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2"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7"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2"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4"/>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4"/>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3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3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4"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18.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35.jpe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62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8124"/>
            <a:ext cx="2808699" cy="406221"/>
          </a:xfrm>
          <a:prstGeom prst="rect">
            <a:avLst/>
          </a:prstGeom>
          <a:noFill/>
        </p:spPr>
        <p:txBody>
          <a:bodyPr wrap="none" lIns="91399" tIns="45698" rIns="91399" bIns="45698" rtlCol="0">
            <a:spAutoFit/>
          </a:bodyPr>
          <a:lstStyle/>
          <a:p>
            <a:r>
              <a:rPr lang="en-US" sz="2400" smtClean="0">
                <a:solidFill>
                  <a:srgbClr val="00B0F0"/>
                </a:solidFill>
                <a:latin typeface="Candara" panose="020E0502030303020204" pitchFamily="34" charset="0"/>
              </a:rPr>
              <a:t>Self Organizing Map</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Self-Organizing Map</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660" y="1200831"/>
            <a:ext cx="3137082" cy="170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58315" y="3059276"/>
            <a:ext cx="1415772" cy="369332"/>
          </a:xfrm>
          <a:prstGeom prst="rect">
            <a:avLst/>
          </a:prstGeom>
        </p:spPr>
        <p:txBody>
          <a:bodyPr wrap="none">
            <a:spAutoFit/>
          </a:bodyPr>
          <a:lstStyle/>
          <a:p>
            <a:r>
              <a:rPr lang="en-US" dirty="0"/>
              <a:t>n = 4, m = 2</a:t>
            </a:r>
          </a:p>
        </p:txBody>
      </p:sp>
      <p:sp>
        <p:nvSpPr>
          <p:cNvPr id="4" name="Rectangle 3"/>
          <p:cNvSpPr/>
          <p:nvPr/>
        </p:nvSpPr>
        <p:spPr>
          <a:xfrm>
            <a:off x="2688087" y="3660729"/>
            <a:ext cx="4572000" cy="1477328"/>
          </a:xfrm>
          <a:prstGeom prst="rect">
            <a:avLst/>
          </a:prstGeom>
        </p:spPr>
        <p:txBody>
          <a:bodyPr>
            <a:spAutoFit/>
          </a:bodyPr>
          <a:lstStyle/>
          <a:p>
            <a:r>
              <a:rPr lang="nn-NO" dirty="0"/>
              <a:t>Training samples</a:t>
            </a:r>
          </a:p>
          <a:p>
            <a:pPr lvl="2"/>
            <a:r>
              <a:rPr lang="nn-NO" dirty="0"/>
              <a:t>i1: (1, 1, 0, 0)</a:t>
            </a:r>
          </a:p>
          <a:p>
            <a:pPr lvl="2"/>
            <a:r>
              <a:rPr lang="nn-NO" dirty="0"/>
              <a:t>i2: (0, 0, 0, 1)</a:t>
            </a:r>
          </a:p>
          <a:p>
            <a:pPr lvl="2"/>
            <a:r>
              <a:rPr lang="nn-NO" dirty="0"/>
              <a:t>i3: (1, 0, 0, 0)</a:t>
            </a:r>
          </a:p>
          <a:p>
            <a:pPr lvl="2"/>
            <a:r>
              <a:rPr lang="nn-NO" dirty="0"/>
              <a:t>i4: (0, 0, 1, 1)</a:t>
            </a:r>
            <a:endParaRPr lang="en-US" dirty="0"/>
          </a:p>
        </p:txBody>
      </p:sp>
      <p:sp>
        <p:nvSpPr>
          <p:cNvPr id="5" name="Rectangle 4"/>
          <p:cNvSpPr/>
          <p:nvPr/>
        </p:nvSpPr>
        <p:spPr>
          <a:xfrm>
            <a:off x="2440941" y="5562991"/>
            <a:ext cx="3826689" cy="369332"/>
          </a:xfrm>
          <a:prstGeom prst="rect">
            <a:avLst/>
          </a:prstGeom>
        </p:spPr>
        <p:txBody>
          <a:bodyPr wrap="none">
            <a:spAutoFit/>
          </a:bodyPr>
          <a:lstStyle/>
          <a:p>
            <a:r>
              <a:rPr lang="en-US" dirty="0"/>
              <a:t>What should we expect as outputs?</a:t>
            </a:r>
          </a:p>
        </p:txBody>
      </p:sp>
    </p:spTree>
    <p:extLst>
      <p:ext uri="{BB962C8B-B14F-4D97-AF65-F5344CB8AC3E}">
        <p14:creationId xmlns:p14="http://schemas.microsoft.com/office/powerpoint/2010/main" val="164804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Self-Organizing </a:t>
            </a:r>
            <a:r>
              <a:rPr lang="en-US" dirty="0" smtClean="0"/>
              <a:t>Map </a:t>
            </a:r>
            <a:r>
              <a:rPr lang="en-US" sz="2400" dirty="0" smtClean="0"/>
              <a:t>cont..</a:t>
            </a:r>
            <a:endParaRPr lang="en-US" sz="2400" dirty="0"/>
          </a:p>
        </p:txBody>
      </p:sp>
      <p:sp>
        <p:nvSpPr>
          <p:cNvPr id="3" name="Rectangle 2"/>
          <p:cNvSpPr/>
          <p:nvPr/>
        </p:nvSpPr>
        <p:spPr>
          <a:xfrm>
            <a:off x="936172" y="1266150"/>
            <a:ext cx="6694715" cy="338554"/>
          </a:xfrm>
          <a:prstGeom prst="rect">
            <a:avLst/>
          </a:prstGeom>
        </p:spPr>
        <p:txBody>
          <a:bodyPr wrap="square">
            <a:spAutoFit/>
          </a:bodyPr>
          <a:lstStyle/>
          <a:p>
            <a:r>
              <a:rPr lang="en-US" sz="1600" dirty="0"/>
              <a:t>What are the Euclidean </a:t>
            </a:r>
            <a:r>
              <a:rPr lang="en-US" sz="1600" dirty="0" smtClean="0"/>
              <a:t>Distances Between </a:t>
            </a:r>
            <a:r>
              <a:rPr lang="en-US" sz="1600" dirty="0"/>
              <a:t>the Data Samples?</a:t>
            </a:r>
          </a:p>
        </p:txBody>
      </p:sp>
      <p:sp>
        <p:nvSpPr>
          <p:cNvPr id="4" name="Rectangle 3"/>
          <p:cNvSpPr/>
          <p:nvPr/>
        </p:nvSpPr>
        <p:spPr>
          <a:xfrm>
            <a:off x="1463444" y="2016305"/>
            <a:ext cx="3103113" cy="1323439"/>
          </a:xfrm>
          <a:prstGeom prst="rect">
            <a:avLst/>
          </a:prstGeom>
        </p:spPr>
        <p:txBody>
          <a:bodyPr wrap="square">
            <a:spAutoFit/>
          </a:bodyPr>
          <a:lstStyle/>
          <a:p>
            <a:r>
              <a:rPr lang="nn-NO" sz="1600" dirty="0"/>
              <a:t>Training samples</a:t>
            </a:r>
          </a:p>
          <a:p>
            <a:pPr lvl="2"/>
            <a:r>
              <a:rPr lang="nn-NO" sz="1600" dirty="0"/>
              <a:t>i1: (1, 1, 0, 0)</a:t>
            </a:r>
          </a:p>
          <a:p>
            <a:pPr lvl="2"/>
            <a:r>
              <a:rPr lang="nn-NO" sz="1600" dirty="0"/>
              <a:t>i2: (0, 0, 0, 1)</a:t>
            </a:r>
          </a:p>
          <a:p>
            <a:pPr lvl="2"/>
            <a:r>
              <a:rPr lang="nn-NO" sz="1600" dirty="0"/>
              <a:t>i3: (1, 0, 0, 0)</a:t>
            </a:r>
          </a:p>
          <a:p>
            <a:pPr lvl="2"/>
            <a:r>
              <a:rPr lang="nn-NO" sz="1600" dirty="0"/>
              <a:t>i4: (0, 0, 1, 1)</a:t>
            </a:r>
            <a:endParaRPr lang="en-US" sz="1600"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01" y="3918178"/>
            <a:ext cx="2924855" cy="193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207" y="2426294"/>
            <a:ext cx="1863498" cy="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24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Self-Organizing Map </a:t>
            </a:r>
            <a:r>
              <a:rPr lang="en-US" sz="2400" dirty="0"/>
              <a:t>cont..</a:t>
            </a:r>
            <a:endParaRPr 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521" y="1793702"/>
            <a:ext cx="1863498" cy="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8521" y="1121619"/>
            <a:ext cx="1664238" cy="338554"/>
          </a:xfrm>
          <a:prstGeom prst="rect">
            <a:avLst/>
          </a:prstGeom>
        </p:spPr>
        <p:txBody>
          <a:bodyPr wrap="none">
            <a:spAutoFit/>
          </a:bodyPr>
          <a:lstStyle/>
          <a:p>
            <a:r>
              <a:rPr lang="en-US" sz="1600" dirty="0"/>
              <a:t>Example Details</a:t>
            </a:r>
          </a:p>
        </p:txBody>
      </p:sp>
      <p:sp>
        <p:nvSpPr>
          <p:cNvPr id="5" name="Rectangle 4"/>
          <p:cNvSpPr/>
          <p:nvPr/>
        </p:nvSpPr>
        <p:spPr>
          <a:xfrm>
            <a:off x="1093327" y="1437971"/>
            <a:ext cx="3103113" cy="1323439"/>
          </a:xfrm>
          <a:prstGeom prst="rect">
            <a:avLst/>
          </a:prstGeom>
        </p:spPr>
        <p:txBody>
          <a:bodyPr wrap="square">
            <a:spAutoFit/>
          </a:bodyPr>
          <a:lstStyle/>
          <a:p>
            <a:pPr marL="285750" indent="-285750">
              <a:buFont typeface="Arial" panose="020B0604020202020204" pitchFamily="34" charset="0"/>
              <a:buChar char="•"/>
            </a:pPr>
            <a:r>
              <a:rPr lang="nn-NO" sz="1600" dirty="0"/>
              <a:t>Training samples</a:t>
            </a:r>
          </a:p>
          <a:p>
            <a:pPr lvl="2"/>
            <a:r>
              <a:rPr lang="nn-NO" sz="1600" dirty="0"/>
              <a:t>i1: (1, 1, 0, 0)</a:t>
            </a:r>
          </a:p>
          <a:p>
            <a:pPr lvl="2"/>
            <a:r>
              <a:rPr lang="nn-NO" sz="1600" dirty="0"/>
              <a:t>i2: (0, 0, 0, 1)</a:t>
            </a:r>
          </a:p>
          <a:p>
            <a:pPr lvl="2"/>
            <a:r>
              <a:rPr lang="nn-NO" sz="1600" dirty="0"/>
              <a:t>i3: (1, 0, 0, 0)</a:t>
            </a:r>
          </a:p>
          <a:p>
            <a:pPr lvl="2"/>
            <a:r>
              <a:rPr lang="nn-NO" sz="1600" dirty="0"/>
              <a:t>i4: (0, 0, 1, 1)</a:t>
            </a:r>
            <a:endParaRPr lang="en-US" sz="1600" dirty="0"/>
          </a:p>
        </p:txBody>
      </p:sp>
      <p:sp>
        <p:nvSpPr>
          <p:cNvPr id="6" name="Rectangle 5"/>
          <p:cNvSpPr/>
          <p:nvPr/>
        </p:nvSpPr>
        <p:spPr>
          <a:xfrm>
            <a:off x="1004206" y="2728752"/>
            <a:ext cx="7867650" cy="830997"/>
          </a:xfrm>
          <a:prstGeom prst="rect">
            <a:avLst/>
          </a:prstGeom>
        </p:spPr>
        <p:txBody>
          <a:bodyPr wrap="square">
            <a:spAutoFit/>
          </a:bodyPr>
          <a:lstStyle/>
          <a:p>
            <a:pPr marL="285750" indent="-285750">
              <a:buFont typeface="Arial" panose="020B0604020202020204" pitchFamily="34" charset="0"/>
              <a:buChar char="•"/>
            </a:pPr>
            <a:r>
              <a:rPr lang="en-US" sz="1600" dirty="0"/>
              <a:t> Let neighborhood = 0</a:t>
            </a:r>
          </a:p>
          <a:p>
            <a:pPr lvl="1"/>
            <a:r>
              <a:rPr lang="en-US" sz="1600" dirty="0"/>
              <a:t>– Only update weights associated with winning output unit (cluster) at </a:t>
            </a:r>
            <a:r>
              <a:rPr lang="en-US" sz="1600" dirty="0" smtClean="0"/>
              <a:t>each iteration</a:t>
            </a:r>
            <a:endParaRPr lang="en-US" sz="1600" dirty="0"/>
          </a:p>
        </p:txBody>
      </p:sp>
      <p:sp>
        <p:nvSpPr>
          <p:cNvPr id="7" name="Rectangle 6"/>
          <p:cNvSpPr/>
          <p:nvPr/>
        </p:nvSpPr>
        <p:spPr>
          <a:xfrm>
            <a:off x="1017125" y="3537977"/>
            <a:ext cx="4572000" cy="1077218"/>
          </a:xfrm>
          <a:prstGeom prst="rect">
            <a:avLst/>
          </a:prstGeom>
        </p:spPr>
        <p:txBody>
          <a:bodyPr>
            <a:spAutoFit/>
          </a:bodyPr>
          <a:lstStyle/>
          <a:p>
            <a:pPr marL="285750" indent="-285750">
              <a:buFont typeface="Arial" panose="020B0604020202020204" pitchFamily="34" charset="0"/>
              <a:buChar char="•"/>
            </a:pPr>
            <a:r>
              <a:rPr lang="fr-FR" sz="1600" dirty="0"/>
              <a:t>Learning rate</a:t>
            </a:r>
          </a:p>
          <a:p>
            <a:pPr lvl="1"/>
            <a:r>
              <a:rPr lang="fr-FR" sz="1600" dirty="0"/>
              <a:t>η(t) = 0.6; 1 &lt;= t &lt;= 4</a:t>
            </a:r>
          </a:p>
          <a:p>
            <a:pPr lvl="1"/>
            <a:r>
              <a:rPr lang="fr-FR" sz="1600" dirty="0"/>
              <a:t>η(t) = 0.5 η(1); 5 &lt;= t &lt;= 8</a:t>
            </a:r>
          </a:p>
          <a:p>
            <a:pPr lvl="1"/>
            <a:r>
              <a:rPr lang="fr-FR" sz="1600" dirty="0"/>
              <a:t>η(t) = 0.5 η(5); 9 &lt;= t &lt;= </a:t>
            </a:r>
            <a:r>
              <a:rPr lang="fr-FR" sz="1600" dirty="0" smtClean="0"/>
              <a:t>12  etc</a:t>
            </a:r>
            <a:r>
              <a:rPr lang="fr-FR" sz="1600" dirty="0"/>
              <a:t>.</a:t>
            </a:r>
            <a:endParaRPr lang="en-US" sz="1600" dirty="0"/>
          </a:p>
        </p:txBody>
      </p:sp>
      <p:sp>
        <p:nvSpPr>
          <p:cNvPr id="8" name="Rectangle 7"/>
          <p:cNvSpPr/>
          <p:nvPr/>
        </p:nvSpPr>
        <p:spPr>
          <a:xfrm>
            <a:off x="1028011" y="4602105"/>
            <a:ext cx="4572000" cy="584775"/>
          </a:xfrm>
          <a:prstGeom prst="rect">
            <a:avLst/>
          </a:prstGeom>
        </p:spPr>
        <p:txBody>
          <a:bodyPr>
            <a:spAutoFit/>
          </a:bodyPr>
          <a:lstStyle/>
          <a:p>
            <a:pPr marL="285750" indent="-285750">
              <a:buFont typeface="Arial" panose="020B0604020202020204" pitchFamily="34" charset="0"/>
              <a:buChar char="•"/>
            </a:pPr>
            <a:r>
              <a:rPr lang="en-US" sz="1600" dirty="0"/>
              <a:t>Initial weight matrix</a:t>
            </a:r>
          </a:p>
          <a:p>
            <a:r>
              <a:rPr lang="en-US" sz="1600" dirty="0" smtClean="0"/>
              <a:t>     (</a:t>
            </a:r>
            <a:r>
              <a:rPr lang="en-US" sz="1600" dirty="0"/>
              <a:t>random values between 0 and 1)</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2" y="4456513"/>
            <a:ext cx="2108720" cy="7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569" y="5186880"/>
            <a:ext cx="4359728" cy="54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460" y="5780311"/>
            <a:ext cx="45577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53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86581"/>
            <a:ext cx="8229600" cy="792162"/>
          </a:xfrm>
        </p:spPr>
        <p:txBody>
          <a:bodyPr/>
          <a:lstStyle/>
          <a:p>
            <a:r>
              <a:rPr lang="en-US" dirty="0"/>
              <a:t>Example Self-Organizing Map </a:t>
            </a:r>
            <a:r>
              <a:rPr lang="en-US" sz="2800" dirty="0"/>
              <a:t>cont..</a:t>
            </a:r>
            <a:endParaRPr lang="en-US" dirty="0"/>
          </a:p>
        </p:txBody>
      </p:sp>
      <p:sp>
        <p:nvSpPr>
          <p:cNvPr id="3" name="Rectangle 2"/>
          <p:cNvSpPr/>
          <p:nvPr/>
        </p:nvSpPr>
        <p:spPr>
          <a:xfrm>
            <a:off x="592530" y="1197820"/>
            <a:ext cx="2360583" cy="369332"/>
          </a:xfrm>
          <a:prstGeom prst="rect">
            <a:avLst/>
          </a:prstGeom>
        </p:spPr>
        <p:txBody>
          <a:bodyPr wrap="none">
            <a:spAutoFit/>
          </a:bodyPr>
          <a:lstStyle/>
          <a:p>
            <a:r>
              <a:rPr lang="en-US" b="1" dirty="0">
                <a:solidFill>
                  <a:srgbClr val="0070C0"/>
                </a:solidFill>
              </a:rPr>
              <a:t>First Weight Update</a:t>
            </a:r>
          </a:p>
        </p:txBody>
      </p:sp>
      <p:sp>
        <p:nvSpPr>
          <p:cNvPr id="5" name="Rectangle 4"/>
          <p:cNvSpPr/>
          <p:nvPr/>
        </p:nvSpPr>
        <p:spPr>
          <a:xfrm>
            <a:off x="6552862" y="1197819"/>
            <a:ext cx="2362538" cy="1323439"/>
          </a:xfrm>
          <a:prstGeom prst="rect">
            <a:avLst/>
          </a:prstGeom>
        </p:spPr>
        <p:txBody>
          <a:bodyPr wrap="square">
            <a:spAutoFit/>
          </a:bodyPr>
          <a:lstStyle/>
          <a:p>
            <a:r>
              <a:rPr lang="nn-NO" sz="1600" dirty="0" smtClean="0"/>
              <a:t>          Training </a:t>
            </a:r>
            <a:r>
              <a:rPr lang="nn-NO" sz="1600" dirty="0"/>
              <a:t>samples</a:t>
            </a:r>
          </a:p>
          <a:p>
            <a:pPr lvl="2"/>
            <a:r>
              <a:rPr lang="nn-NO" sz="1600" dirty="0">
                <a:solidFill>
                  <a:srgbClr val="FF0000"/>
                </a:solidFill>
              </a:rPr>
              <a:t>i1: (1, 1, 0, 0)</a:t>
            </a:r>
          </a:p>
          <a:p>
            <a:pPr lvl="2"/>
            <a:r>
              <a:rPr lang="nn-NO" sz="1600" dirty="0"/>
              <a:t>i2: (0, 0, 0, 1)</a:t>
            </a:r>
          </a:p>
          <a:p>
            <a:pPr lvl="2"/>
            <a:r>
              <a:rPr lang="nn-NO" sz="1600" dirty="0"/>
              <a:t>i3: (1, 0, 0, 0)</a:t>
            </a:r>
          </a:p>
          <a:p>
            <a:pPr lvl="2"/>
            <a:r>
              <a:rPr lang="nn-NO" sz="1600" dirty="0"/>
              <a:t>i4: (0, 0, 1, 1)</a:t>
            </a:r>
            <a:endParaRPr lang="en-US" sz="16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69" y="2694824"/>
            <a:ext cx="1863498" cy="78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2530" y="1761860"/>
            <a:ext cx="5104816" cy="2462213"/>
          </a:xfrm>
          <a:prstGeom prst="rect">
            <a:avLst/>
          </a:prstGeom>
        </p:spPr>
        <p:txBody>
          <a:bodyPr wrap="square">
            <a:spAutoFit/>
          </a:bodyPr>
          <a:lstStyle/>
          <a:p>
            <a:r>
              <a:rPr lang="en-US" sz="1400" dirty="0"/>
              <a:t>Training sample: i1</a:t>
            </a:r>
          </a:p>
          <a:p>
            <a:pPr lvl="1"/>
            <a:r>
              <a:rPr lang="en-US" sz="1400" dirty="0" smtClean="0"/>
              <a:t>– </a:t>
            </a:r>
            <a:r>
              <a:rPr lang="en-US" sz="1400" dirty="0"/>
              <a:t>Unit 1 </a:t>
            </a:r>
            <a:r>
              <a:rPr lang="en-US" sz="1400" dirty="0" smtClean="0"/>
              <a:t>weights</a:t>
            </a:r>
          </a:p>
          <a:p>
            <a:pPr lvl="1"/>
            <a:endParaRPr lang="en-US" sz="1400" dirty="0"/>
          </a:p>
          <a:p>
            <a:pPr lvl="2"/>
            <a:r>
              <a:rPr lang="en-US" sz="1400" dirty="0"/>
              <a:t>• d</a:t>
            </a:r>
            <a:r>
              <a:rPr lang="en-US" sz="2000" b="1" baseline="30000" dirty="0"/>
              <a:t>2</a:t>
            </a:r>
            <a:r>
              <a:rPr lang="en-US" sz="1400" dirty="0"/>
              <a:t> = (.</a:t>
            </a:r>
            <a:r>
              <a:rPr lang="en-US" sz="1400" dirty="0" smtClean="0"/>
              <a:t>2-1)</a:t>
            </a:r>
            <a:r>
              <a:rPr lang="en-US" sz="2000" b="1" baseline="30000" dirty="0" smtClean="0"/>
              <a:t>2</a:t>
            </a:r>
            <a:r>
              <a:rPr lang="en-US" sz="1400" dirty="0" smtClean="0"/>
              <a:t> </a:t>
            </a:r>
            <a:r>
              <a:rPr lang="en-US" sz="1400" dirty="0"/>
              <a:t>+ (.6-1)</a:t>
            </a:r>
            <a:r>
              <a:rPr lang="en-US" sz="2000" b="1" baseline="30000" dirty="0"/>
              <a:t>2</a:t>
            </a:r>
            <a:r>
              <a:rPr lang="en-US" sz="1400" dirty="0"/>
              <a:t> + (.5-0)</a:t>
            </a:r>
            <a:r>
              <a:rPr lang="en-US" sz="2000" b="1" baseline="30000" dirty="0"/>
              <a:t>2</a:t>
            </a:r>
            <a:r>
              <a:rPr lang="en-US" sz="1400" dirty="0"/>
              <a:t> + (.9-0)</a:t>
            </a:r>
            <a:r>
              <a:rPr lang="en-US" sz="2000" b="1" baseline="30000" dirty="0"/>
              <a:t>2</a:t>
            </a:r>
            <a:r>
              <a:rPr lang="en-US" sz="1400" dirty="0"/>
              <a:t> = 1.86</a:t>
            </a:r>
          </a:p>
          <a:p>
            <a:pPr lvl="1"/>
            <a:r>
              <a:rPr lang="en-US" sz="1400" dirty="0"/>
              <a:t>– Unit 2 </a:t>
            </a:r>
            <a:r>
              <a:rPr lang="en-US" sz="1400" dirty="0" smtClean="0"/>
              <a:t>weights</a:t>
            </a:r>
          </a:p>
          <a:p>
            <a:pPr lvl="1"/>
            <a:endParaRPr lang="en-US" sz="1400" dirty="0"/>
          </a:p>
          <a:p>
            <a:pPr lvl="2"/>
            <a:r>
              <a:rPr lang="en-US" sz="1400" dirty="0"/>
              <a:t>• d</a:t>
            </a:r>
            <a:r>
              <a:rPr lang="en-US" sz="2000" b="1" baseline="30000" dirty="0"/>
              <a:t>2</a:t>
            </a:r>
            <a:r>
              <a:rPr lang="en-US" sz="1400" dirty="0"/>
              <a:t> = (.8-1)</a:t>
            </a:r>
            <a:r>
              <a:rPr lang="en-US" sz="2000" b="1" baseline="30000" dirty="0"/>
              <a:t>2 </a:t>
            </a:r>
            <a:r>
              <a:rPr lang="en-US" sz="1400" dirty="0"/>
              <a:t>+ (.4-1)</a:t>
            </a:r>
            <a:r>
              <a:rPr lang="en-US" sz="2000" b="1" baseline="30000" dirty="0"/>
              <a:t>2</a:t>
            </a:r>
            <a:r>
              <a:rPr lang="en-US" sz="1400" dirty="0"/>
              <a:t> + (.7-0)</a:t>
            </a:r>
            <a:r>
              <a:rPr lang="en-US" sz="2000" b="1" baseline="30000" dirty="0"/>
              <a:t>2</a:t>
            </a:r>
            <a:r>
              <a:rPr lang="en-US" sz="1400" dirty="0"/>
              <a:t> + (.3-0)</a:t>
            </a:r>
            <a:r>
              <a:rPr lang="en-US" sz="2000" b="1" baseline="30000" dirty="0"/>
              <a:t>2</a:t>
            </a:r>
            <a:r>
              <a:rPr lang="en-US" sz="1400" dirty="0"/>
              <a:t> = .</a:t>
            </a:r>
            <a:r>
              <a:rPr lang="en-US" sz="1400" dirty="0" smtClean="0"/>
              <a:t>98</a:t>
            </a:r>
          </a:p>
          <a:p>
            <a:pPr lvl="2"/>
            <a:endParaRPr lang="en-US" sz="1400" dirty="0"/>
          </a:p>
          <a:p>
            <a:pPr lvl="1"/>
            <a:r>
              <a:rPr lang="en-US" sz="1400" dirty="0" smtClean="0"/>
              <a:t>– </a:t>
            </a:r>
            <a:r>
              <a:rPr lang="en-US" sz="1400" b="1" dirty="0">
                <a:solidFill>
                  <a:srgbClr val="FF0000"/>
                </a:solidFill>
              </a:rPr>
              <a:t>Unit 2 </a:t>
            </a:r>
            <a:r>
              <a:rPr lang="en-US" sz="1400" b="1" dirty="0" smtClean="0">
                <a:solidFill>
                  <a:srgbClr val="FF0000"/>
                </a:solidFill>
              </a:rPr>
              <a:t>wins  as 0.98 &lt; 1.86</a:t>
            </a:r>
          </a:p>
          <a:p>
            <a:endParaRPr lang="en-US" sz="1400" dirty="0"/>
          </a:p>
          <a:p>
            <a:pPr lvl="1"/>
            <a:r>
              <a:rPr lang="en-US" sz="1400" dirty="0"/>
              <a:t>– Weights on winning unit are updated</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14" y="1661789"/>
            <a:ext cx="2010820" cy="656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1065024" y="4262163"/>
            <a:ext cx="6288114" cy="358617"/>
            <a:chOff x="814646" y="4262163"/>
            <a:chExt cx="6288114" cy="358617"/>
          </a:xfrm>
        </p:grpSpPr>
        <p:sp>
          <p:nvSpPr>
            <p:cNvPr id="8" name="Rectangle 7"/>
            <p:cNvSpPr/>
            <p:nvPr/>
          </p:nvSpPr>
          <p:spPr>
            <a:xfrm>
              <a:off x="814646" y="4287584"/>
              <a:ext cx="4082596" cy="307777"/>
            </a:xfrm>
            <a:prstGeom prst="rect">
              <a:avLst/>
            </a:prstGeom>
          </p:spPr>
          <p:txBody>
            <a:bodyPr wrap="square">
              <a:spAutoFit/>
            </a:bodyPr>
            <a:lstStyle/>
            <a:p>
              <a:pPr lvl="0"/>
              <a:r>
                <a:rPr lang="en-US" sz="1400" dirty="0">
                  <a:solidFill>
                    <a:srgbClr val="263147"/>
                  </a:solidFill>
                </a:rPr>
                <a:t>– Giving an updated weight matrix:</a:t>
              </a:r>
            </a:p>
          </p:txBody>
        </p:sp>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668" y="4262163"/>
              <a:ext cx="3347092" cy="35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10"/>
          <p:cNvGrpSpPr/>
          <p:nvPr/>
        </p:nvGrpSpPr>
        <p:grpSpPr>
          <a:xfrm>
            <a:off x="1156107" y="4774361"/>
            <a:ext cx="7249884" cy="1556890"/>
            <a:chOff x="938387" y="4774361"/>
            <a:chExt cx="7249884" cy="1556890"/>
          </a:xfrm>
        </p:grpSpPr>
        <p:sp>
          <p:nvSpPr>
            <p:cNvPr id="9" name="Rectangle 8"/>
            <p:cNvSpPr/>
            <p:nvPr/>
          </p:nvSpPr>
          <p:spPr>
            <a:xfrm>
              <a:off x="938387" y="4774361"/>
              <a:ext cx="7249884" cy="584775"/>
            </a:xfrm>
            <a:prstGeom prst="rect">
              <a:avLst/>
            </a:prstGeom>
          </p:spPr>
          <p:txBody>
            <a:bodyPr wrap="square">
              <a:spAutoFit/>
            </a:bodyPr>
            <a:lstStyle/>
            <a:p>
              <a:r>
                <a:rPr lang="en-US" sz="1600" b="1" dirty="0">
                  <a:solidFill>
                    <a:srgbClr val="FF0000"/>
                  </a:solidFill>
                </a:rPr>
                <a:t>new</a:t>
              </a:r>
              <a:r>
                <a:rPr lang="en-US" sz="1600" b="1" dirty="0" smtClean="0">
                  <a:solidFill>
                    <a:srgbClr val="FF0000"/>
                  </a:solidFill>
                </a:rPr>
                <a:t>−unit2−weights    </a:t>
              </a:r>
              <a:r>
                <a:rPr lang="en-US" sz="1600" dirty="0" smtClean="0"/>
                <a:t>= [.</a:t>
              </a:r>
              <a:r>
                <a:rPr lang="en-US" sz="1600" dirty="0"/>
                <a:t>8 .4 .7 .3]+ 0.6</a:t>
              </a:r>
              <a:r>
                <a:rPr lang="en-US" sz="1600" dirty="0" smtClean="0"/>
                <a:t>( [</a:t>
              </a:r>
              <a:r>
                <a:rPr lang="en-US" sz="1600" dirty="0"/>
                <a:t>1 1 0 0</a:t>
              </a:r>
              <a:r>
                <a:rPr lang="en-US" sz="1600" dirty="0" smtClean="0"/>
                <a:t>] - [.</a:t>
              </a:r>
              <a:r>
                <a:rPr lang="en-US" sz="1600" dirty="0"/>
                <a:t>8 .4 .7 .3</a:t>
              </a:r>
              <a:r>
                <a:rPr lang="en-US" sz="1600" dirty="0" smtClean="0"/>
                <a:t>] )</a:t>
              </a:r>
              <a:endParaRPr lang="en-US" sz="1600" dirty="0"/>
            </a:p>
            <a:p>
              <a:r>
                <a:rPr lang="en-US" sz="1600" dirty="0" smtClean="0"/>
                <a:t>		     = </a:t>
              </a:r>
              <a:r>
                <a:rPr lang="en-US" sz="1600" dirty="0"/>
                <a:t>[.92 .76 .28 .12]</a:t>
              </a:r>
            </a:p>
          </p:txBody>
        </p:sp>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335" y="5359136"/>
              <a:ext cx="2552408" cy="972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3119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86581"/>
            <a:ext cx="8229600" cy="792162"/>
          </a:xfrm>
        </p:spPr>
        <p:txBody>
          <a:bodyPr/>
          <a:lstStyle/>
          <a:p>
            <a:r>
              <a:rPr lang="en-US" dirty="0"/>
              <a:t>Example Self-Organizing Map </a:t>
            </a:r>
            <a:r>
              <a:rPr lang="en-US" sz="2800" dirty="0"/>
              <a:t>cont..</a:t>
            </a:r>
            <a:endParaRPr lang="en-US" dirty="0"/>
          </a:p>
        </p:txBody>
      </p:sp>
      <p:sp>
        <p:nvSpPr>
          <p:cNvPr id="3" name="Rectangle 2"/>
          <p:cNvSpPr/>
          <p:nvPr/>
        </p:nvSpPr>
        <p:spPr>
          <a:xfrm>
            <a:off x="592530" y="1197820"/>
            <a:ext cx="2694007" cy="369332"/>
          </a:xfrm>
          <a:prstGeom prst="rect">
            <a:avLst/>
          </a:prstGeom>
        </p:spPr>
        <p:txBody>
          <a:bodyPr wrap="none">
            <a:spAutoFit/>
          </a:bodyPr>
          <a:lstStyle/>
          <a:p>
            <a:r>
              <a:rPr lang="en-US" b="1" dirty="0" smtClean="0">
                <a:solidFill>
                  <a:srgbClr val="0070C0"/>
                </a:solidFill>
              </a:rPr>
              <a:t>Second </a:t>
            </a:r>
            <a:r>
              <a:rPr lang="en-US" b="1" dirty="0">
                <a:solidFill>
                  <a:srgbClr val="0070C0"/>
                </a:solidFill>
              </a:rPr>
              <a:t>Weight Update</a:t>
            </a:r>
          </a:p>
        </p:txBody>
      </p:sp>
      <p:sp>
        <p:nvSpPr>
          <p:cNvPr id="5" name="Rectangle 4"/>
          <p:cNvSpPr/>
          <p:nvPr/>
        </p:nvSpPr>
        <p:spPr>
          <a:xfrm>
            <a:off x="6552862" y="1197819"/>
            <a:ext cx="2362538" cy="1323439"/>
          </a:xfrm>
          <a:prstGeom prst="rect">
            <a:avLst/>
          </a:prstGeom>
        </p:spPr>
        <p:txBody>
          <a:bodyPr wrap="square">
            <a:spAutoFit/>
          </a:bodyPr>
          <a:lstStyle/>
          <a:p>
            <a:r>
              <a:rPr lang="nn-NO" sz="1600" dirty="0" smtClean="0"/>
              <a:t>          Training </a:t>
            </a:r>
            <a:r>
              <a:rPr lang="nn-NO" sz="1600" dirty="0"/>
              <a:t>samples</a:t>
            </a:r>
          </a:p>
          <a:p>
            <a:pPr lvl="2"/>
            <a:r>
              <a:rPr lang="nn-NO" sz="1600" dirty="0"/>
              <a:t>i1: (1, 1, 0, 0)</a:t>
            </a:r>
          </a:p>
          <a:p>
            <a:pPr lvl="2"/>
            <a:r>
              <a:rPr lang="nn-NO" sz="1600" dirty="0">
                <a:solidFill>
                  <a:srgbClr val="FF0000"/>
                </a:solidFill>
              </a:rPr>
              <a:t>i2: (0, 0, 0, 1)</a:t>
            </a:r>
          </a:p>
          <a:p>
            <a:pPr lvl="2"/>
            <a:r>
              <a:rPr lang="nn-NO" sz="1600" dirty="0"/>
              <a:t>i3: (1, 0, 0, 0)</a:t>
            </a:r>
          </a:p>
          <a:p>
            <a:pPr lvl="2"/>
            <a:r>
              <a:rPr lang="nn-NO" sz="1600" dirty="0"/>
              <a:t>i4: (0, 0, 1, 1)</a:t>
            </a:r>
            <a:endParaRPr lang="en-US" sz="16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69" y="2694824"/>
            <a:ext cx="1863498" cy="78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8971" y="1761860"/>
            <a:ext cx="5218375" cy="2616101"/>
          </a:xfrm>
          <a:prstGeom prst="rect">
            <a:avLst/>
          </a:prstGeom>
        </p:spPr>
        <p:txBody>
          <a:bodyPr wrap="square">
            <a:spAutoFit/>
          </a:bodyPr>
          <a:lstStyle/>
          <a:p>
            <a:r>
              <a:rPr lang="en-US" sz="1400" dirty="0"/>
              <a:t>Training sample: i1</a:t>
            </a:r>
          </a:p>
          <a:p>
            <a:pPr lvl="1"/>
            <a:r>
              <a:rPr lang="en-US" sz="1400" dirty="0" smtClean="0"/>
              <a:t>– </a:t>
            </a:r>
            <a:r>
              <a:rPr lang="en-US" sz="1400" dirty="0"/>
              <a:t>Unit 1 </a:t>
            </a:r>
            <a:r>
              <a:rPr lang="en-US" sz="1400" dirty="0" smtClean="0"/>
              <a:t>weights</a:t>
            </a:r>
          </a:p>
          <a:p>
            <a:pPr lvl="1"/>
            <a:endParaRPr lang="en-US" sz="1000" dirty="0"/>
          </a:p>
          <a:p>
            <a:pPr lvl="2"/>
            <a:r>
              <a:rPr lang="en-US" sz="1400" dirty="0"/>
              <a:t>• d</a:t>
            </a:r>
            <a:r>
              <a:rPr lang="en-US" sz="2000" b="1" baseline="30000" dirty="0"/>
              <a:t>2</a:t>
            </a:r>
            <a:r>
              <a:rPr lang="en-US" sz="1400" dirty="0"/>
              <a:t> = (.</a:t>
            </a:r>
            <a:r>
              <a:rPr lang="en-US" sz="1400" dirty="0" smtClean="0"/>
              <a:t>2-0)</a:t>
            </a:r>
            <a:r>
              <a:rPr lang="en-US" sz="2000" b="1" baseline="30000" dirty="0" smtClean="0"/>
              <a:t>2</a:t>
            </a:r>
            <a:r>
              <a:rPr lang="en-US" sz="1400" dirty="0" smtClean="0"/>
              <a:t> </a:t>
            </a:r>
            <a:r>
              <a:rPr lang="en-US" sz="1400" dirty="0"/>
              <a:t>+ (.</a:t>
            </a:r>
            <a:r>
              <a:rPr lang="en-US" sz="1400" dirty="0" smtClean="0"/>
              <a:t>6-0)</a:t>
            </a:r>
            <a:r>
              <a:rPr lang="en-US" sz="2000" b="1" baseline="30000" dirty="0" smtClean="0"/>
              <a:t>2</a:t>
            </a:r>
            <a:r>
              <a:rPr lang="en-US" sz="1400" dirty="0" smtClean="0"/>
              <a:t> </a:t>
            </a:r>
            <a:r>
              <a:rPr lang="en-US" sz="1400" dirty="0"/>
              <a:t>+ (.5-0)</a:t>
            </a:r>
            <a:r>
              <a:rPr lang="en-US" sz="2000" b="1" baseline="30000" dirty="0"/>
              <a:t>2</a:t>
            </a:r>
            <a:r>
              <a:rPr lang="en-US" sz="1400" dirty="0"/>
              <a:t> + (.</a:t>
            </a:r>
            <a:r>
              <a:rPr lang="en-US" sz="1400" dirty="0" smtClean="0"/>
              <a:t>9-1)</a:t>
            </a:r>
            <a:r>
              <a:rPr lang="en-US" sz="2000" b="1" baseline="30000" dirty="0" smtClean="0"/>
              <a:t>2</a:t>
            </a:r>
            <a:r>
              <a:rPr lang="en-US" sz="1400" dirty="0" smtClean="0"/>
              <a:t> </a:t>
            </a:r>
            <a:r>
              <a:rPr lang="en-US" sz="1400" dirty="0"/>
              <a:t>= </a:t>
            </a:r>
            <a:r>
              <a:rPr lang="en-US" sz="1400" dirty="0" smtClean="0"/>
              <a:t>0.66</a:t>
            </a:r>
          </a:p>
          <a:p>
            <a:pPr lvl="2"/>
            <a:endParaRPr lang="en-US" sz="1400" dirty="0"/>
          </a:p>
          <a:p>
            <a:pPr lvl="1"/>
            <a:r>
              <a:rPr lang="en-US" sz="1400" dirty="0"/>
              <a:t>– Unit 2 </a:t>
            </a:r>
            <a:r>
              <a:rPr lang="en-US" sz="1400" dirty="0" smtClean="0"/>
              <a:t>weights</a:t>
            </a:r>
          </a:p>
          <a:p>
            <a:pPr lvl="1"/>
            <a:endParaRPr lang="en-US" sz="1400" dirty="0"/>
          </a:p>
          <a:p>
            <a:pPr lvl="2"/>
            <a:r>
              <a:rPr lang="en-US" sz="1400" dirty="0"/>
              <a:t>• d</a:t>
            </a:r>
            <a:r>
              <a:rPr lang="en-US" sz="2000" b="1" baseline="30000" dirty="0"/>
              <a:t>2</a:t>
            </a:r>
            <a:r>
              <a:rPr lang="en-US" sz="1400" dirty="0"/>
              <a:t> = </a:t>
            </a:r>
            <a:r>
              <a:rPr lang="en-US" sz="1400" dirty="0" smtClean="0"/>
              <a:t>(.92-0)</a:t>
            </a:r>
            <a:r>
              <a:rPr lang="en-US" sz="2000" b="1" baseline="30000" dirty="0" smtClean="0"/>
              <a:t>2 </a:t>
            </a:r>
            <a:r>
              <a:rPr lang="en-US" sz="1400" dirty="0"/>
              <a:t>+ </a:t>
            </a:r>
            <a:r>
              <a:rPr lang="en-US" sz="1400" dirty="0" smtClean="0"/>
              <a:t>(.76-0)</a:t>
            </a:r>
            <a:r>
              <a:rPr lang="en-US" sz="2000" b="1" baseline="30000" dirty="0" smtClean="0"/>
              <a:t>2</a:t>
            </a:r>
            <a:r>
              <a:rPr lang="en-US" sz="1400" dirty="0" smtClean="0"/>
              <a:t> </a:t>
            </a:r>
            <a:r>
              <a:rPr lang="en-US" sz="1400" dirty="0"/>
              <a:t>+ </a:t>
            </a:r>
            <a:r>
              <a:rPr lang="en-US" sz="1400" dirty="0" smtClean="0"/>
              <a:t>(.28-0)</a:t>
            </a:r>
            <a:r>
              <a:rPr lang="en-US" sz="2000" b="1" baseline="30000" dirty="0" smtClean="0"/>
              <a:t>2</a:t>
            </a:r>
            <a:r>
              <a:rPr lang="en-US" sz="1400" dirty="0" smtClean="0"/>
              <a:t> </a:t>
            </a:r>
            <a:r>
              <a:rPr lang="en-US" sz="1400" dirty="0"/>
              <a:t>+ </a:t>
            </a:r>
            <a:r>
              <a:rPr lang="en-US" sz="1400" dirty="0" smtClean="0"/>
              <a:t>(.12-1)</a:t>
            </a:r>
            <a:r>
              <a:rPr lang="en-US" sz="2000" b="1" baseline="30000" dirty="0" smtClean="0"/>
              <a:t>2</a:t>
            </a:r>
            <a:r>
              <a:rPr lang="en-US" sz="1400" dirty="0" smtClean="0"/>
              <a:t> = 2.28</a:t>
            </a:r>
          </a:p>
          <a:p>
            <a:pPr lvl="2"/>
            <a:endParaRPr lang="en-US" sz="1400" dirty="0"/>
          </a:p>
          <a:p>
            <a:pPr lvl="1"/>
            <a:r>
              <a:rPr lang="en-US" sz="1400" dirty="0" smtClean="0"/>
              <a:t>– </a:t>
            </a:r>
            <a:r>
              <a:rPr lang="en-US" sz="1400" b="1" dirty="0">
                <a:solidFill>
                  <a:srgbClr val="FF0000"/>
                </a:solidFill>
              </a:rPr>
              <a:t>Unit </a:t>
            </a:r>
            <a:r>
              <a:rPr lang="en-US" sz="1400" b="1" dirty="0" smtClean="0">
                <a:solidFill>
                  <a:srgbClr val="FF0000"/>
                </a:solidFill>
              </a:rPr>
              <a:t>1 wins  as 0.66 &lt; 2.28</a:t>
            </a:r>
          </a:p>
          <a:p>
            <a:endParaRPr lang="en-US" sz="1400" dirty="0"/>
          </a:p>
          <a:p>
            <a:pPr lvl="1"/>
            <a:r>
              <a:rPr lang="en-US" sz="1400" dirty="0"/>
              <a:t>– Weights on winning unit are updated</a:t>
            </a:r>
          </a:p>
        </p:txBody>
      </p:sp>
      <p:grpSp>
        <p:nvGrpSpPr>
          <p:cNvPr id="10" name="Group 9"/>
          <p:cNvGrpSpPr/>
          <p:nvPr/>
        </p:nvGrpSpPr>
        <p:grpSpPr>
          <a:xfrm>
            <a:off x="956164" y="4262163"/>
            <a:ext cx="6288114" cy="358617"/>
            <a:chOff x="814646" y="4262163"/>
            <a:chExt cx="6288114" cy="358617"/>
          </a:xfrm>
        </p:grpSpPr>
        <p:sp>
          <p:nvSpPr>
            <p:cNvPr id="8" name="Rectangle 7"/>
            <p:cNvSpPr/>
            <p:nvPr/>
          </p:nvSpPr>
          <p:spPr>
            <a:xfrm>
              <a:off x="814646" y="4287584"/>
              <a:ext cx="4082596" cy="307777"/>
            </a:xfrm>
            <a:prstGeom prst="rect">
              <a:avLst/>
            </a:prstGeom>
          </p:spPr>
          <p:txBody>
            <a:bodyPr wrap="square">
              <a:spAutoFit/>
            </a:bodyPr>
            <a:lstStyle/>
            <a:p>
              <a:pPr lvl="0"/>
              <a:r>
                <a:rPr lang="en-US" sz="1400" dirty="0">
                  <a:solidFill>
                    <a:srgbClr val="263147"/>
                  </a:solidFill>
                </a:rPr>
                <a:t>– Giving an updated weight matrix:</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668" y="4262163"/>
              <a:ext cx="3347092" cy="35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Rectangle 8"/>
          <p:cNvSpPr/>
          <p:nvPr/>
        </p:nvSpPr>
        <p:spPr>
          <a:xfrm>
            <a:off x="1156107" y="4774361"/>
            <a:ext cx="7249884" cy="584775"/>
          </a:xfrm>
          <a:prstGeom prst="rect">
            <a:avLst/>
          </a:prstGeom>
        </p:spPr>
        <p:txBody>
          <a:bodyPr wrap="square">
            <a:spAutoFit/>
          </a:bodyPr>
          <a:lstStyle/>
          <a:p>
            <a:r>
              <a:rPr lang="en-US" sz="1600" b="1" dirty="0">
                <a:solidFill>
                  <a:srgbClr val="FF0000"/>
                </a:solidFill>
              </a:rPr>
              <a:t>new</a:t>
            </a:r>
            <a:r>
              <a:rPr lang="en-US" sz="1600" b="1" dirty="0" smtClean="0">
                <a:solidFill>
                  <a:srgbClr val="FF0000"/>
                </a:solidFill>
              </a:rPr>
              <a:t>−unit1−weights    </a:t>
            </a:r>
            <a:r>
              <a:rPr lang="en-US" sz="1600" dirty="0" smtClean="0"/>
              <a:t>= [.2 .6 .5 .9]+ </a:t>
            </a:r>
            <a:r>
              <a:rPr lang="en-US" sz="1600" dirty="0"/>
              <a:t>0.6</a:t>
            </a:r>
            <a:r>
              <a:rPr lang="en-US" sz="1600" dirty="0" smtClean="0"/>
              <a:t>( [0 0 </a:t>
            </a:r>
            <a:r>
              <a:rPr lang="en-US" sz="1600" dirty="0"/>
              <a:t>0 </a:t>
            </a:r>
            <a:r>
              <a:rPr lang="en-US" sz="1600" dirty="0" smtClean="0"/>
              <a:t>1 - [.2 .6 .5 .9] )</a:t>
            </a:r>
            <a:endParaRPr lang="en-US" sz="1600" dirty="0"/>
          </a:p>
          <a:p>
            <a:r>
              <a:rPr lang="en-US" sz="1600" dirty="0" smtClean="0"/>
              <a:t>		     = [.08 .24 </a:t>
            </a:r>
            <a:r>
              <a:rPr lang="en-US" sz="1600" dirty="0"/>
              <a:t>.</a:t>
            </a:r>
            <a:r>
              <a:rPr lang="en-US" sz="1600" dirty="0" smtClean="0"/>
              <a:t>20 .96]</a:t>
            </a:r>
            <a:endParaRPr lang="en-US" sz="1600" dirty="0"/>
          </a:p>
        </p:txBody>
      </p:sp>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611" y="1599810"/>
            <a:ext cx="1937527" cy="73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537" y="5474152"/>
            <a:ext cx="2412458" cy="652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70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86581"/>
            <a:ext cx="8229600" cy="792162"/>
          </a:xfrm>
        </p:spPr>
        <p:txBody>
          <a:bodyPr/>
          <a:lstStyle/>
          <a:p>
            <a:r>
              <a:rPr lang="en-US" dirty="0"/>
              <a:t>Example Self-Organizing Map </a:t>
            </a:r>
            <a:r>
              <a:rPr lang="en-US" sz="2800" dirty="0"/>
              <a:t>cont..</a:t>
            </a:r>
            <a:endParaRPr lang="en-US" dirty="0"/>
          </a:p>
        </p:txBody>
      </p:sp>
      <p:sp>
        <p:nvSpPr>
          <p:cNvPr id="3" name="Rectangle 2"/>
          <p:cNvSpPr/>
          <p:nvPr/>
        </p:nvSpPr>
        <p:spPr>
          <a:xfrm>
            <a:off x="592530" y="1197820"/>
            <a:ext cx="2437527" cy="369332"/>
          </a:xfrm>
          <a:prstGeom prst="rect">
            <a:avLst/>
          </a:prstGeom>
        </p:spPr>
        <p:txBody>
          <a:bodyPr wrap="none">
            <a:spAutoFit/>
          </a:bodyPr>
          <a:lstStyle/>
          <a:p>
            <a:r>
              <a:rPr lang="en-US" b="1" dirty="0" smtClean="0">
                <a:solidFill>
                  <a:srgbClr val="0070C0"/>
                </a:solidFill>
              </a:rPr>
              <a:t>Third </a:t>
            </a:r>
            <a:r>
              <a:rPr lang="en-US" b="1" dirty="0">
                <a:solidFill>
                  <a:srgbClr val="0070C0"/>
                </a:solidFill>
              </a:rPr>
              <a:t>Weight Update</a:t>
            </a:r>
          </a:p>
        </p:txBody>
      </p:sp>
      <p:sp>
        <p:nvSpPr>
          <p:cNvPr id="5" name="Rectangle 4"/>
          <p:cNvSpPr/>
          <p:nvPr/>
        </p:nvSpPr>
        <p:spPr>
          <a:xfrm>
            <a:off x="6552862" y="1197819"/>
            <a:ext cx="2362538" cy="1323439"/>
          </a:xfrm>
          <a:prstGeom prst="rect">
            <a:avLst/>
          </a:prstGeom>
        </p:spPr>
        <p:txBody>
          <a:bodyPr wrap="square">
            <a:spAutoFit/>
          </a:bodyPr>
          <a:lstStyle/>
          <a:p>
            <a:r>
              <a:rPr lang="nn-NO" sz="1600" dirty="0" smtClean="0"/>
              <a:t>          Training </a:t>
            </a:r>
            <a:r>
              <a:rPr lang="nn-NO" sz="1600" dirty="0"/>
              <a:t>samples</a:t>
            </a:r>
          </a:p>
          <a:p>
            <a:pPr lvl="2"/>
            <a:r>
              <a:rPr lang="nn-NO" sz="1600" dirty="0"/>
              <a:t>i1: (1, 1, 0, 0)</a:t>
            </a:r>
          </a:p>
          <a:p>
            <a:pPr lvl="2"/>
            <a:r>
              <a:rPr lang="nn-NO" sz="1600" dirty="0"/>
              <a:t>i2: (0, 0, 0, 1)</a:t>
            </a:r>
          </a:p>
          <a:p>
            <a:pPr lvl="2"/>
            <a:r>
              <a:rPr lang="nn-NO" sz="1600" dirty="0">
                <a:solidFill>
                  <a:srgbClr val="FF0000"/>
                </a:solidFill>
              </a:rPr>
              <a:t>i3: (1, 0, 0, 0)</a:t>
            </a:r>
          </a:p>
          <a:p>
            <a:pPr lvl="2"/>
            <a:r>
              <a:rPr lang="nn-NO" sz="1600" dirty="0"/>
              <a:t>i4: (0, 0, 1, 1)</a:t>
            </a:r>
            <a:endParaRPr lang="en-US" sz="16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69" y="2694824"/>
            <a:ext cx="1863498" cy="78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8971" y="1761860"/>
            <a:ext cx="5218375" cy="2616101"/>
          </a:xfrm>
          <a:prstGeom prst="rect">
            <a:avLst/>
          </a:prstGeom>
        </p:spPr>
        <p:txBody>
          <a:bodyPr wrap="square">
            <a:spAutoFit/>
          </a:bodyPr>
          <a:lstStyle/>
          <a:p>
            <a:r>
              <a:rPr lang="en-US" sz="1400" dirty="0"/>
              <a:t>Training sample: i1</a:t>
            </a:r>
          </a:p>
          <a:p>
            <a:pPr lvl="1"/>
            <a:r>
              <a:rPr lang="en-US" sz="1400" dirty="0" smtClean="0"/>
              <a:t>– </a:t>
            </a:r>
            <a:r>
              <a:rPr lang="en-US" sz="1400" dirty="0"/>
              <a:t>Unit 1 </a:t>
            </a:r>
            <a:r>
              <a:rPr lang="en-US" sz="1400" dirty="0" smtClean="0"/>
              <a:t>weights</a:t>
            </a:r>
          </a:p>
          <a:p>
            <a:pPr lvl="1"/>
            <a:endParaRPr lang="en-US" sz="1000" dirty="0"/>
          </a:p>
          <a:p>
            <a:pPr lvl="2"/>
            <a:r>
              <a:rPr lang="en-US" sz="1400" dirty="0"/>
              <a:t>• d</a:t>
            </a:r>
            <a:r>
              <a:rPr lang="en-US" sz="2000" b="1" baseline="30000" dirty="0"/>
              <a:t>2</a:t>
            </a:r>
            <a:r>
              <a:rPr lang="en-US" sz="1400" dirty="0"/>
              <a:t> = </a:t>
            </a:r>
            <a:r>
              <a:rPr lang="en-US" sz="1400" dirty="0" smtClean="0"/>
              <a:t>(.08-1)</a:t>
            </a:r>
            <a:r>
              <a:rPr lang="en-US" sz="2000" b="1" baseline="30000" dirty="0" smtClean="0"/>
              <a:t>2</a:t>
            </a:r>
            <a:r>
              <a:rPr lang="en-US" sz="1400" dirty="0" smtClean="0"/>
              <a:t> </a:t>
            </a:r>
            <a:r>
              <a:rPr lang="en-US" sz="1400" dirty="0"/>
              <a:t>+ </a:t>
            </a:r>
            <a:r>
              <a:rPr lang="en-US" sz="1400" dirty="0" smtClean="0"/>
              <a:t>(.24-0)</a:t>
            </a:r>
            <a:r>
              <a:rPr lang="en-US" sz="2000" b="1" baseline="30000" dirty="0" smtClean="0"/>
              <a:t>2</a:t>
            </a:r>
            <a:r>
              <a:rPr lang="en-US" sz="1400" dirty="0" smtClean="0"/>
              <a:t> </a:t>
            </a:r>
            <a:r>
              <a:rPr lang="en-US" sz="1400" dirty="0"/>
              <a:t>+ </a:t>
            </a:r>
            <a:r>
              <a:rPr lang="en-US" sz="1400" dirty="0" smtClean="0"/>
              <a:t>(.2-0)</a:t>
            </a:r>
            <a:r>
              <a:rPr lang="en-US" sz="2000" b="1" baseline="30000" dirty="0" smtClean="0"/>
              <a:t>2</a:t>
            </a:r>
            <a:r>
              <a:rPr lang="en-US" sz="1400" dirty="0" smtClean="0"/>
              <a:t> </a:t>
            </a:r>
            <a:r>
              <a:rPr lang="en-US" sz="1400" dirty="0"/>
              <a:t>+ (.</a:t>
            </a:r>
            <a:r>
              <a:rPr lang="en-US" sz="1400" dirty="0" smtClean="0"/>
              <a:t>96-0)</a:t>
            </a:r>
            <a:r>
              <a:rPr lang="en-US" sz="2000" b="1" baseline="30000" dirty="0" smtClean="0"/>
              <a:t>2</a:t>
            </a:r>
            <a:r>
              <a:rPr lang="en-US" sz="1400" dirty="0" smtClean="0"/>
              <a:t> </a:t>
            </a:r>
            <a:r>
              <a:rPr lang="en-US" sz="1400" dirty="0"/>
              <a:t>= </a:t>
            </a:r>
            <a:r>
              <a:rPr lang="en-US" sz="1400" dirty="0" smtClean="0"/>
              <a:t>1.87</a:t>
            </a:r>
          </a:p>
          <a:p>
            <a:pPr lvl="2"/>
            <a:endParaRPr lang="en-US" sz="1400" dirty="0"/>
          </a:p>
          <a:p>
            <a:pPr lvl="1"/>
            <a:r>
              <a:rPr lang="en-US" sz="1400" dirty="0"/>
              <a:t>– Unit 2 </a:t>
            </a:r>
            <a:r>
              <a:rPr lang="en-US" sz="1400" dirty="0" smtClean="0"/>
              <a:t>weights</a:t>
            </a:r>
          </a:p>
          <a:p>
            <a:pPr lvl="1"/>
            <a:endParaRPr lang="en-US" sz="1400" dirty="0"/>
          </a:p>
          <a:p>
            <a:pPr lvl="2"/>
            <a:r>
              <a:rPr lang="en-US" sz="1400" dirty="0"/>
              <a:t>• d</a:t>
            </a:r>
            <a:r>
              <a:rPr lang="en-US" sz="2000" b="1" baseline="30000" dirty="0"/>
              <a:t>2</a:t>
            </a:r>
            <a:r>
              <a:rPr lang="en-US" sz="1400" dirty="0"/>
              <a:t> = </a:t>
            </a:r>
            <a:r>
              <a:rPr lang="en-US" sz="1400" dirty="0" smtClean="0"/>
              <a:t>(.92-1)</a:t>
            </a:r>
            <a:r>
              <a:rPr lang="en-US" sz="2000" b="1" baseline="30000" dirty="0" smtClean="0"/>
              <a:t>2 </a:t>
            </a:r>
            <a:r>
              <a:rPr lang="en-US" sz="1400" dirty="0"/>
              <a:t>+ </a:t>
            </a:r>
            <a:r>
              <a:rPr lang="en-US" sz="1400" dirty="0" smtClean="0"/>
              <a:t>(.76-0)</a:t>
            </a:r>
            <a:r>
              <a:rPr lang="en-US" sz="2000" b="1" baseline="30000" dirty="0" smtClean="0"/>
              <a:t>2</a:t>
            </a:r>
            <a:r>
              <a:rPr lang="en-US" sz="1400" dirty="0" smtClean="0"/>
              <a:t> </a:t>
            </a:r>
            <a:r>
              <a:rPr lang="en-US" sz="1400" dirty="0"/>
              <a:t>+ </a:t>
            </a:r>
            <a:r>
              <a:rPr lang="en-US" sz="1400" dirty="0" smtClean="0"/>
              <a:t>(.28-0)</a:t>
            </a:r>
            <a:r>
              <a:rPr lang="en-US" sz="2000" b="1" baseline="30000" dirty="0" smtClean="0"/>
              <a:t>2</a:t>
            </a:r>
            <a:r>
              <a:rPr lang="en-US" sz="1400" dirty="0" smtClean="0"/>
              <a:t> </a:t>
            </a:r>
            <a:r>
              <a:rPr lang="en-US" sz="1400" dirty="0"/>
              <a:t>+ </a:t>
            </a:r>
            <a:r>
              <a:rPr lang="en-US" sz="1400" dirty="0" smtClean="0"/>
              <a:t>(.12-1)</a:t>
            </a:r>
            <a:r>
              <a:rPr lang="en-US" sz="2000" b="1" baseline="30000" dirty="0" smtClean="0"/>
              <a:t>2</a:t>
            </a:r>
            <a:r>
              <a:rPr lang="en-US" sz="1400" dirty="0" smtClean="0"/>
              <a:t> = 0.68</a:t>
            </a:r>
          </a:p>
          <a:p>
            <a:pPr lvl="2"/>
            <a:endParaRPr lang="en-US" sz="1400" dirty="0"/>
          </a:p>
          <a:p>
            <a:pPr lvl="1"/>
            <a:r>
              <a:rPr lang="en-US" sz="1400" dirty="0" smtClean="0"/>
              <a:t>– </a:t>
            </a:r>
            <a:r>
              <a:rPr lang="en-US" sz="1400" b="1" dirty="0">
                <a:solidFill>
                  <a:srgbClr val="FF0000"/>
                </a:solidFill>
              </a:rPr>
              <a:t>Unit </a:t>
            </a:r>
            <a:r>
              <a:rPr lang="en-US" sz="1400" b="1" dirty="0" smtClean="0">
                <a:solidFill>
                  <a:srgbClr val="FF0000"/>
                </a:solidFill>
              </a:rPr>
              <a:t>2 wins  as 0.68 &lt; 1.87</a:t>
            </a:r>
          </a:p>
          <a:p>
            <a:endParaRPr lang="en-US" sz="1400" dirty="0"/>
          </a:p>
          <a:p>
            <a:pPr lvl="1"/>
            <a:r>
              <a:rPr lang="en-US" sz="1400" dirty="0"/>
              <a:t>– Weights on winning unit are updated</a:t>
            </a:r>
          </a:p>
        </p:txBody>
      </p:sp>
      <p:grpSp>
        <p:nvGrpSpPr>
          <p:cNvPr id="10" name="Group 9"/>
          <p:cNvGrpSpPr/>
          <p:nvPr/>
        </p:nvGrpSpPr>
        <p:grpSpPr>
          <a:xfrm>
            <a:off x="956164" y="4262163"/>
            <a:ext cx="6288114" cy="358617"/>
            <a:chOff x="814646" y="4262163"/>
            <a:chExt cx="6288114" cy="358617"/>
          </a:xfrm>
        </p:grpSpPr>
        <p:sp>
          <p:nvSpPr>
            <p:cNvPr id="8" name="Rectangle 7"/>
            <p:cNvSpPr/>
            <p:nvPr/>
          </p:nvSpPr>
          <p:spPr>
            <a:xfrm>
              <a:off x="814646" y="4287584"/>
              <a:ext cx="4082596" cy="307777"/>
            </a:xfrm>
            <a:prstGeom prst="rect">
              <a:avLst/>
            </a:prstGeom>
          </p:spPr>
          <p:txBody>
            <a:bodyPr wrap="square">
              <a:spAutoFit/>
            </a:bodyPr>
            <a:lstStyle/>
            <a:p>
              <a:pPr lvl="0"/>
              <a:r>
                <a:rPr lang="en-US" sz="1400" dirty="0">
                  <a:solidFill>
                    <a:srgbClr val="263147"/>
                  </a:solidFill>
                </a:rPr>
                <a:t>– Giving an updated weight matrix:</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668" y="4262163"/>
              <a:ext cx="3347092" cy="35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Rectangle 8"/>
          <p:cNvSpPr/>
          <p:nvPr/>
        </p:nvSpPr>
        <p:spPr>
          <a:xfrm>
            <a:off x="1156107" y="4774361"/>
            <a:ext cx="7249884" cy="584775"/>
          </a:xfrm>
          <a:prstGeom prst="rect">
            <a:avLst/>
          </a:prstGeom>
        </p:spPr>
        <p:txBody>
          <a:bodyPr wrap="square">
            <a:spAutoFit/>
          </a:bodyPr>
          <a:lstStyle/>
          <a:p>
            <a:r>
              <a:rPr lang="en-US" sz="1600" b="1" dirty="0">
                <a:solidFill>
                  <a:srgbClr val="FF0000"/>
                </a:solidFill>
              </a:rPr>
              <a:t>new</a:t>
            </a:r>
            <a:r>
              <a:rPr lang="en-US" sz="1600" b="1" dirty="0" smtClean="0">
                <a:solidFill>
                  <a:srgbClr val="FF0000"/>
                </a:solidFill>
              </a:rPr>
              <a:t>−unit2−weights    </a:t>
            </a:r>
            <a:r>
              <a:rPr lang="en-US" sz="1600" dirty="0" smtClean="0"/>
              <a:t>= [.92 .76 .28 .12]+ </a:t>
            </a:r>
            <a:r>
              <a:rPr lang="en-US" sz="1600" dirty="0"/>
              <a:t>0.6</a:t>
            </a:r>
            <a:r>
              <a:rPr lang="en-US" sz="1600" dirty="0" smtClean="0"/>
              <a:t>( [</a:t>
            </a:r>
            <a:r>
              <a:rPr lang="en-US" sz="1600" dirty="0" smtClean="0">
                <a:solidFill>
                  <a:srgbClr val="FF0000"/>
                </a:solidFill>
              </a:rPr>
              <a:t>1 0 </a:t>
            </a:r>
            <a:r>
              <a:rPr lang="en-US" sz="1600" dirty="0">
                <a:solidFill>
                  <a:srgbClr val="FF0000"/>
                </a:solidFill>
              </a:rPr>
              <a:t>0 </a:t>
            </a:r>
            <a:r>
              <a:rPr lang="en-US" sz="1600" dirty="0" smtClean="0">
                <a:solidFill>
                  <a:srgbClr val="FF0000"/>
                </a:solidFill>
              </a:rPr>
              <a:t>0 </a:t>
            </a:r>
            <a:r>
              <a:rPr lang="en-US" sz="1600" dirty="0" smtClean="0"/>
              <a:t>- </a:t>
            </a:r>
            <a:r>
              <a:rPr lang="en-US" sz="1600" dirty="0"/>
              <a:t>[.92 .76 .28 .12</a:t>
            </a:r>
            <a:r>
              <a:rPr lang="en-US" sz="1600" dirty="0" smtClean="0"/>
              <a:t>] )</a:t>
            </a:r>
            <a:endParaRPr lang="en-US" sz="1600" dirty="0"/>
          </a:p>
          <a:p>
            <a:r>
              <a:rPr lang="en-US" sz="1600" dirty="0" smtClean="0"/>
              <a:t>		     = [.97 .30 .11 .05]</a:t>
            </a:r>
            <a:endParaRPr lang="en-US" sz="1600" dirty="0"/>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910" y="1654241"/>
            <a:ext cx="2026069" cy="54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462" y="5489120"/>
            <a:ext cx="2390967" cy="72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12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86581"/>
            <a:ext cx="8229600" cy="792162"/>
          </a:xfrm>
        </p:spPr>
        <p:txBody>
          <a:bodyPr/>
          <a:lstStyle/>
          <a:p>
            <a:r>
              <a:rPr lang="en-US" dirty="0"/>
              <a:t>Example Self-Organizing Map </a:t>
            </a:r>
            <a:r>
              <a:rPr lang="en-US" sz="2800" dirty="0"/>
              <a:t>cont..</a:t>
            </a:r>
            <a:endParaRPr lang="en-US" dirty="0"/>
          </a:p>
        </p:txBody>
      </p:sp>
      <p:sp>
        <p:nvSpPr>
          <p:cNvPr id="3" name="Rectangle 2"/>
          <p:cNvSpPr/>
          <p:nvPr/>
        </p:nvSpPr>
        <p:spPr>
          <a:xfrm>
            <a:off x="592530" y="1197820"/>
            <a:ext cx="2591415" cy="369332"/>
          </a:xfrm>
          <a:prstGeom prst="rect">
            <a:avLst/>
          </a:prstGeom>
        </p:spPr>
        <p:txBody>
          <a:bodyPr wrap="none">
            <a:spAutoFit/>
          </a:bodyPr>
          <a:lstStyle/>
          <a:p>
            <a:r>
              <a:rPr lang="en-US" b="1" dirty="0" smtClean="0">
                <a:solidFill>
                  <a:srgbClr val="0070C0"/>
                </a:solidFill>
              </a:rPr>
              <a:t>Fourth </a:t>
            </a:r>
            <a:r>
              <a:rPr lang="en-US" b="1" dirty="0">
                <a:solidFill>
                  <a:srgbClr val="0070C0"/>
                </a:solidFill>
              </a:rPr>
              <a:t>Weight Update</a:t>
            </a:r>
          </a:p>
        </p:txBody>
      </p:sp>
      <p:sp>
        <p:nvSpPr>
          <p:cNvPr id="5" name="Rectangle 4"/>
          <p:cNvSpPr/>
          <p:nvPr/>
        </p:nvSpPr>
        <p:spPr>
          <a:xfrm>
            <a:off x="6552862" y="1197819"/>
            <a:ext cx="2362538" cy="1323439"/>
          </a:xfrm>
          <a:prstGeom prst="rect">
            <a:avLst/>
          </a:prstGeom>
        </p:spPr>
        <p:txBody>
          <a:bodyPr wrap="square">
            <a:spAutoFit/>
          </a:bodyPr>
          <a:lstStyle/>
          <a:p>
            <a:r>
              <a:rPr lang="nn-NO" sz="1600" dirty="0" smtClean="0"/>
              <a:t>          Training </a:t>
            </a:r>
            <a:r>
              <a:rPr lang="nn-NO" sz="1600" dirty="0"/>
              <a:t>samples</a:t>
            </a:r>
          </a:p>
          <a:p>
            <a:pPr lvl="2"/>
            <a:r>
              <a:rPr lang="nn-NO" sz="1600" dirty="0"/>
              <a:t>i1: (1, 1, 0, 0)</a:t>
            </a:r>
          </a:p>
          <a:p>
            <a:pPr lvl="2"/>
            <a:r>
              <a:rPr lang="nn-NO" sz="1600" dirty="0"/>
              <a:t>i2: (0, 0, 0, 1)</a:t>
            </a:r>
          </a:p>
          <a:p>
            <a:pPr lvl="2"/>
            <a:r>
              <a:rPr lang="nn-NO" sz="1600" dirty="0"/>
              <a:t>i3: (1, 0, 0, 0)</a:t>
            </a:r>
          </a:p>
          <a:p>
            <a:pPr lvl="2"/>
            <a:r>
              <a:rPr lang="nn-NO" sz="1600" dirty="0">
                <a:solidFill>
                  <a:srgbClr val="FF0000"/>
                </a:solidFill>
              </a:rPr>
              <a:t>i4: (0, 0, 1, 1)</a:t>
            </a:r>
            <a:endParaRPr lang="en-US" sz="1600" dirty="0">
              <a:solidFill>
                <a:srgbClr val="FF0000"/>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69" y="2694824"/>
            <a:ext cx="1863498" cy="78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8971" y="1761860"/>
            <a:ext cx="5218375" cy="2616101"/>
          </a:xfrm>
          <a:prstGeom prst="rect">
            <a:avLst/>
          </a:prstGeom>
        </p:spPr>
        <p:txBody>
          <a:bodyPr wrap="square">
            <a:spAutoFit/>
          </a:bodyPr>
          <a:lstStyle/>
          <a:p>
            <a:r>
              <a:rPr lang="en-US" sz="1400" dirty="0"/>
              <a:t>Training sample: i1</a:t>
            </a:r>
          </a:p>
          <a:p>
            <a:pPr lvl="1"/>
            <a:r>
              <a:rPr lang="en-US" sz="1400" dirty="0" smtClean="0"/>
              <a:t>– </a:t>
            </a:r>
            <a:r>
              <a:rPr lang="en-US" sz="1400" dirty="0"/>
              <a:t>Unit 1 </a:t>
            </a:r>
            <a:r>
              <a:rPr lang="en-US" sz="1400" dirty="0" smtClean="0"/>
              <a:t>weights</a:t>
            </a:r>
          </a:p>
          <a:p>
            <a:pPr lvl="1"/>
            <a:endParaRPr lang="en-US" sz="1000" dirty="0"/>
          </a:p>
          <a:p>
            <a:pPr lvl="2"/>
            <a:r>
              <a:rPr lang="en-US" sz="1400" dirty="0"/>
              <a:t>• d</a:t>
            </a:r>
            <a:r>
              <a:rPr lang="en-US" sz="2000" b="1" baseline="30000" dirty="0"/>
              <a:t>2</a:t>
            </a:r>
            <a:r>
              <a:rPr lang="en-US" sz="1400" dirty="0"/>
              <a:t> = </a:t>
            </a:r>
            <a:r>
              <a:rPr lang="en-US" sz="1400" dirty="0" smtClean="0"/>
              <a:t>(.08-0)</a:t>
            </a:r>
            <a:r>
              <a:rPr lang="en-US" sz="2000" b="1" baseline="30000" dirty="0" smtClean="0"/>
              <a:t>2</a:t>
            </a:r>
            <a:r>
              <a:rPr lang="en-US" sz="1400" dirty="0" smtClean="0"/>
              <a:t> </a:t>
            </a:r>
            <a:r>
              <a:rPr lang="en-US" sz="1400" dirty="0"/>
              <a:t>+ </a:t>
            </a:r>
            <a:r>
              <a:rPr lang="en-US" sz="1400" dirty="0" smtClean="0"/>
              <a:t>(.24-0)</a:t>
            </a:r>
            <a:r>
              <a:rPr lang="en-US" sz="2000" b="1" baseline="30000" dirty="0" smtClean="0"/>
              <a:t>2</a:t>
            </a:r>
            <a:r>
              <a:rPr lang="en-US" sz="1400" dirty="0" smtClean="0"/>
              <a:t> </a:t>
            </a:r>
            <a:r>
              <a:rPr lang="en-US" sz="1400" dirty="0"/>
              <a:t>+ </a:t>
            </a:r>
            <a:r>
              <a:rPr lang="en-US" sz="1400" dirty="0" smtClean="0"/>
              <a:t>(.2-1)</a:t>
            </a:r>
            <a:r>
              <a:rPr lang="en-US" sz="2000" b="1" baseline="30000" dirty="0" smtClean="0"/>
              <a:t>2</a:t>
            </a:r>
            <a:r>
              <a:rPr lang="en-US" sz="1400" dirty="0" smtClean="0"/>
              <a:t> </a:t>
            </a:r>
            <a:r>
              <a:rPr lang="en-US" sz="1400" dirty="0"/>
              <a:t>+ (.</a:t>
            </a:r>
            <a:r>
              <a:rPr lang="en-US" sz="1400" dirty="0" smtClean="0"/>
              <a:t>96-1)</a:t>
            </a:r>
            <a:r>
              <a:rPr lang="en-US" sz="2000" b="1" baseline="30000" dirty="0" smtClean="0"/>
              <a:t>2</a:t>
            </a:r>
            <a:r>
              <a:rPr lang="en-US" sz="1400" dirty="0" smtClean="0"/>
              <a:t> </a:t>
            </a:r>
            <a:r>
              <a:rPr lang="en-US" sz="1400" dirty="0"/>
              <a:t>= </a:t>
            </a:r>
            <a:r>
              <a:rPr lang="en-US" sz="1400" dirty="0" smtClean="0"/>
              <a:t>.71</a:t>
            </a:r>
          </a:p>
          <a:p>
            <a:pPr lvl="2"/>
            <a:endParaRPr lang="en-US" sz="1400" dirty="0"/>
          </a:p>
          <a:p>
            <a:pPr lvl="1"/>
            <a:r>
              <a:rPr lang="en-US" sz="1400" dirty="0"/>
              <a:t>– Unit 2 </a:t>
            </a:r>
            <a:r>
              <a:rPr lang="en-US" sz="1400" dirty="0" smtClean="0"/>
              <a:t>weights</a:t>
            </a:r>
          </a:p>
          <a:p>
            <a:pPr lvl="1"/>
            <a:endParaRPr lang="en-US" sz="1400" dirty="0"/>
          </a:p>
          <a:p>
            <a:pPr lvl="2"/>
            <a:r>
              <a:rPr lang="en-US" sz="1400" dirty="0"/>
              <a:t>• d</a:t>
            </a:r>
            <a:r>
              <a:rPr lang="en-US" sz="2000" b="1" baseline="30000" dirty="0"/>
              <a:t>2</a:t>
            </a:r>
            <a:r>
              <a:rPr lang="en-US" sz="1400" dirty="0"/>
              <a:t> = </a:t>
            </a:r>
            <a:r>
              <a:rPr lang="en-US" sz="1400" dirty="0" smtClean="0"/>
              <a:t>(.97-1)</a:t>
            </a:r>
            <a:r>
              <a:rPr lang="en-US" sz="2000" b="1" baseline="30000" dirty="0" smtClean="0"/>
              <a:t>2 </a:t>
            </a:r>
            <a:r>
              <a:rPr lang="en-US" sz="1400" dirty="0"/>
              <a:t>+ </a:t>
            </a:r>
            <a:r>
              <a:rPr lang="en-US" sz="1400" dirty="0" smtClean="0"/>
              <a:t>(.30-0)</a:t>
            </a:r>
            <a:r>
              <a:rPr lang="en-US" sz="2000" b="1" baseline="30000" dirty="0" smtClean="0"/>
              <a:t>2</a:t>
            </a:r>
            <a:r>
              <a:rPr lang="en-US" sz="1400" dirty="0" smtClean="0"/>
              <a:t> </a:t>
            </a:r>
            <a:r>
              <a:rPr lang="en-US" sz="1400" dirty="0"/>
              <a:t>+ </a:t>
            </a:r>
            <a:r>
              <a:rPr lang="en-US" sz="1400" dirty="0" smtClean="0"/>
              <a:t>(.11-1)</a:t>
            </a:r>
            <a:r>
              <a:rPr lang="en-US" sz="2000" b="1" baseline="30000" dirty="0" smtClean="0"/>
              <a:t>2</a:t>
            </a:r>
            <a:r>
              <a:rPr lang="en-US" sz="1400" dirty="0" smtClean="0"/>
              <a:t> </a:t>
            </a:r>
            <a:r>
              <a:rPr lang="en-US" sz="1400" dirty="0"/>
              <a:t>+ </a:t>
            </a:r>
            <a:r>
              <a:rPr lang="en-US" sz="1400" dirty="0" smtClean="0"/>
              <a:t>(.05-1)</a:t>
            </a:r>
            <a:r>
              <a:rPr lang="en-US" sz="2000" b="1" baseline="30000" dirty="0" smtClean="0"/>
              <a:t>2</a:t>
            </a:r>
            <a:r>
              <a:rPr lang="en-US" sz="1400" dirty="0" smtClean="0"/>
              <a:t> = 2.74</a:t>
            </a:r>
          </a:p>
          <a:p>
            <a:pPr lvl="2"/>
            <a:endParaRPr lang="en-US" sz="1400" dirty="0"/>
          </a:p>
          <a:p>
            <a:pPr lvl="1"/>
            <a:r>
              <a:rPr lang="en-US" sz="1400" dirty="0" smtClean="0"/>
              <a:t>– </a:t>
            </a:r>
            <a:r>
              <a:rPr lang="en-US" sz="1400" b="1" dirty="0">
                <a:solidFill>
                  <a:srgbClr val="FF0000"/>
                </a:solidFill>
              </a:rPr>
              <a:t>Unit </a:t>
            </a:r>
            <a:r>
              <a:rPr lang="en-US" sz="1400" b="1" dirty="0" smtClean="0">
                <a:solidFill>
                  <a:srgbClr val="FF0000"/>
                </a:solidFill>
              </a:rPr>
              <a:t>1 wins  as 0.71 &lt; 2.74</a:t>
            </a:r>
          </a:p>
          <a:p>
            <a:endParaRPr lang="en-US" sz="1400" dirty="0"/>
          </a:p>
          <a:p>
            <a:pPr lvl="1"/>
            <a:r>
              <a:rPr lang="en-US" sz="1400" dirty="0"/>
              <a:t>– Weights on winning unit are updated</a:t>
            </a:r>
          </a:p>
        </p:txBody>
      </p:sp>
      <p:grpSp>
        <p:nvGrpSpPr>
          <p:cNvPr id="10" name="Group 9"/>
          <p:cNvGrpSpPr/>
          <p:nvPr/>
        </p:nvGrpSpPr>
        <p:grpSpPr>
          <a:xfrm>
            <a:off x="956164" y="4262163"/>
            <a:ext cx="6288114" cy="358617"/>
            <a:chOff x="814646" y="4262163"/>
            <a:chExt cx="6288114" cy="358617"/>
          </a:xfrm>
        </p:grpSpPr>
        <p:sp>
          <p:nvSpPr>
            <p:cNvPr id="8" name="Rectangle 7"/>
            <p:cNvSpPr/>
            <p:nvPr/>
          </p:nvSpPr>
          <p:spPr>
            <a:xfrm>
              <a:off x="814646" y="4287584"/>
              <a:ext cx="4082596" cy="307777"/>
            </a:xfrm>
            <a:prstGeom prst="rect">
              <a:avLst/>
            </a:prstGeom>
          </p:spPr>
          <p:txBody>
            <a:bodyPr wrap="square">
              <a:spAutoFit/>
            </a:bodyPr>
            <a:lstStyle/>
            <a:p>
              <a:pPr lvl="0"/>
              <a:r>
                <a:rPr lang="en-US" sz="1400" dirty="0">
                  <a:solidFill>
                    <a:srgbClr val="263147"/>
                  </a:solidFill>
                </a:rPr>
                <a:t>– Giving an updated weight matrix:</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668" y="4262163"/>
              <a:ext cx="3347092" cy="35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Rectangle 8"/>
          <p:cNvSpPr/>
          <p:nvPr/>
        </p:nvSpPr>
        <p:spPr>
          <a:xfrm>
            <a:off x="1156107" y="4774361"/>
            <a:ext cx="7249884" cy="584775"/>
          </a:xfrm>
          <a:prstGeom prst="rect">
            <a:avLst/>
          </a:prstGeom>
        </p:spPr>
        <p:txBody>
          <a:bodyPr wrap="square">
            <a:spAutoFit/>
          </a:bodyPr>
          <a:lstStyle/>
          <a:p>
            <a:r>
              <a:rPr lang="en-US" sz="1600" b="1" dirty="0">
                <a:solidFill>
                  <a:srgbClr val="FF0000"/>
                </a:solidFill>
              </a:rPr>
              <a:t>new</a:t>
            </a:r>
            <a:r>
              <a:rPr lang="en-US" sz="1600" b="1" dirty="0" smtClean="0">
                <a:solidFill>
                  <a:srgbClr val="FF0000"/>
                </a:solidFill>
              </a:rPr>
              <a:t>−unit2−weights    </a:t>
            </a:r>
            <a:r>
              <a:rPr lang="en-US" sz="1600" dirty="0" smtClean="0"/>
              <a:t>= [.08 .24 .20 .96]+ </a:t>
            </a:r>
            <a:r>
              <a:rPr lang="en-US" sz="1600" dirty="0"/>
              <a:t>0.6</a:t>
            </a:r>
            <a:r>
              <a:rPr lang="en-US" sz="1600" dirty="0" smtClean="0"/>
              <a:t>( [</a:t>
            </a:r>
            <a:r>
              <a:rPr lang="en-US" sz="1600" dirty="0" smtClean="0">
                <a:solidFill>
                  <a:srgbClr val="FF0000"/>
                </a:solidFill>
              </a:rPr>
              <a:t>0 0 1 0 </a:t>
            </a:r>
            <a:r>
              <a:rPr lang="en-US" sz="1600" dirty="0" smtClean="0"/>
              <a:t>- </a:t>
            </a:r>
            <a:r>
              <a:rPr lang="en-US" sz="1600" dirty="0"/>
              <a:t>[.08 .24 .20 .96</a:t>
            </a:r>
            <a:r>
              <a:rPr lang="en-US" sz="1600" dirty="0" smtClean="0"/>
              <a:t>] )</a:t>
            </a:r>
            <a:endParaRPr lang="en-US" sz="1600" dirty="0"/>
          </a:p>
          <a:p>
            <a:r>
              <a:rPr lang="en-US" sz="1600" dirty="0" smtClean="0"/>
              <a:t>		     = [.03 .10 .68 .98]</a:t>
            </a:r>
            <a:endParaRPr lang="en-US" sz="1600" dirty="0"/>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014" y="1567151"/>
            <a:ext cx="2390967" cy="72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4259" y="5606142"/>
            <a:ext cx="2107711" cy="61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85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Self-Organizing Map </a:t>
            </a:r>
            <a:r>
              <a:rPr lang="en-US" sz="2800" dirty="0"/>
              <a:t>cont..</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668" y="1657349"/>
            <a:ext cx="5345498" cy="1771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335524" y="3505201"/>
            <a:ext cx="5345498" cy="338554"/>
          </a:xfrm>
          <a:prstGeom prst="rect">
            <a:avLst/>
          </a:prstGeom>
        </p:spPr>
        <p:txBody>
          <a:bodyPr wrap="square">
            <a:spAutoFit/>
          </a:bodyPr>
          <a:lstStyle/>
          <a:p>
            <a:r>
              <a:rPr lang="en-US" sz="1600" dirty="0"/>
              <a:t>After many iterations (epochs</a:t>
            </a:r>
            <a:r>
              <a:rPr lang="en-US" sz="1600" dirty="0" smtClean="0"/>
              <a:t>) through </a:t>
            </a:r>
            <a:r>
              <a:rPr lang="en-US" sz="1600" dirty="0"/>
              <a:t>the data set:</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24" y="4039264"/>
            <a:ext cx="2732116" cy="905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681022" y="2707911"/>
            <a:ext cx="2362538" cy="1323439"/>
          </a:xfrm>
          <a:prstGeom prst="rect">
            <a:avLst/>
          </a:prstGeom>
        </p:spPr>
        <p:txBody>
          <a:bodyPr wrap="square">
            <a:spAutoFit/>
          </a:bodyPr>
          <a:lstStyle/>
          <a:p>
            <a:r>
              <a:rPr lang="nn-NO" sz="1600" dirty="0" smtClean="0"/>
              <a:t>Training </a:t>
            </a:r>
            <a:r>
              <a:rPr lang="nn-NO" sz="1600" dirty="0"/>
              <a:t>samples</a:t>
            </a:r>
          </a:p>
          <a:p>
            <a:pPr lvl="2"/>
            <a:r>
              <a:rPr lang="nn-NO" sz="1600" dirty="0"/>
              <a:t>i1: (1, 1, 0, 0)</a:t>
            </a:r>
          </a:p>
          <a:p>
            <a:pPr lvl="2"/>
            <a:r>
              <a:rPr lang="nn-NO" sz="1600" dirty="0"/>
              <a:t>i2: (0, 0, 0, 1)</a:t>
            </a:r>
          </a:p>
          <a:p>
            <a:pPr lvl="2"/>
            <a:r>
              <a:rPr lang="nn-NO" sz="1600" dirty="0"/>
              <a:t>i3: (1, 0, 0, 0)</a:t>
            </a:r>
          </a:p>
          <a:p>
            <a:pPr lvl="2"/>
            <a:r>
              <a:rPr lang="nn-NO" sz="1600" dirty="0"/>
              <a:t>i4: (0, 0, 1, 1)</a:t>
            </a:r>
            <a:endParaRPr lang="en-US" sz="1600"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4479183"/>
            <a:ext cx="2452686" cy="919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33550" y="1186935"/>
            <a:ext cx="2749342" cy="338554"/>
          </a:xfrm>
          <a:prstGeom prst="rect">
            <a:avLst/>
          </a:prstGeom>
        </p:spPr>
        <p:txBody>
          <a:bodyPr wrap="none">
            <a:spAutoFit/>
          </a:bodyPr>
          <a:lstStyle/>
          <a:p>
            <a:r>
              <a:rPr lang="en-US" sz="1600" dirty="0"/>
              <a:t>Applying the SOM Algorithm</a:t>
            </a:r>
          </a:p>
        </p:txBody>
      </p:sp>
      <p:sp>
        <p:nvSpPr>
          <p:cNvPr id="5" name="Rectangle 4"/>
          <p:cNvSpPr/>
          <p:nvPr/>
        </p:nvSpPr>
        <p:spPr>
          <a:xfrm>
            <a:off x="1812504" y="5398419"/>
            <a:ext cx="4369097" cy="830997"/>
          </a:xfrm>
          <a:prstGeom prst="rect">
            <a:avLst/>
          </a:prstGeom>
          <a:ln>
            <a:solidFill>
              <a:schemeClr val="accent1"/>
            </a:solidFill>
          </a:ln>
        </p:spPr>
        <p:txBody>
          <a:bodyPr wrap="square">
            <a:spAutoFit/>
          </a:bodyPr>
          <a:lstStyle/>
          <a:p>
            <a:pPr algn="ctr"/>
            <a:r>
              <a:rPr lang="en-US" sz="1600" dirty="0">
                <a:cs typeface="Estrangelo Edessa" panose="03080600000000000000" pitchFamily="66" charset="0"/>
              </a:rPr>
              <a:t>Did we get the clustering that we </a:t>
            </a:r>
            <a:r>
              <a:rPr lang="en-US" sz="1600" dirty="0" smtClean="0">
                <a:cs typeface="Estrangelo Edessa" panose="03080600000000000000" pitchFamily="66" charset="0"/>
              </a:rPr>
              <a:t>expected ?</a:t>
            </a:r>
          </a:p>
          <a:p>
            <a:pPr algn="ctr"/>
            <a:endParaRPr lang="en-US" sz="1600" dirty="0" smtClean="0">
              <a:cs typeface="Estrangelo Edessa" panose="03080600000000000000" pitchFamily="66" charset="0"/>
            </a:endParaRPr>
          </a:p>
          <a:p>
            <a:pPr algn="ctr"/>
            <a:r>
              <a:rPr lang="en-US" sz="1600" dirty="0"/>
              <a:t>What clusters do the data samples fall into</a:t>
            </a:r>
            <a:r>
              <a:rPr lang="en-US" sz="1600" dirty="0" smtClean="0"/>
              <a:t>?</a:t>
            </a:r>
            <a:endParaRPr lang="en-US" sz="1600" dirty="0"/>
          </a:p>
        </p:txBody>
      </p:sp>
    </p:spTree>
    <p:extLst>
      <p:ext uri="{BB962C8B-B14F-4D97-AF65-F5344CB8AC3E}">
        <p14:creationId xmlns:p14="http://schemas.microsoft.com/office/powerpoint/2010/main" val="84988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Self-Organizing Map </a:t>
            </a:r>
            <a:r>
              <a:rPr lang="en-US" sz="2800" dirty="0"/>
              <a:t>cont..</a:t>
            </a:r>
            <a:endParaRPr lang="en-US" dirty="0"/>
          </a:p>
        </p:txBody>
      </p:sp>
      <p:grpSp>
        <p:nvGrpSpPr>
          <p:cNvPr id="7" name="Group 6"/>
          <p:cNvGrpSpPr/>
          <p:nvPr/>
        </p:nvGrpSpPr>
        <p:grpSpPr>
          <a:xfrm>
            <a:off x="581706" y="1234975"/>
            <a:ext cx="3914093" cy="4502599"/>
            <a:chOff x="385763" y="1589314"/>
            <a:chExt cx="3914093" cy="4278082"/>
          </a:xfrm>
          <a:solidFill>
            <a:srgbClr val="00A1E4"/>
          </a:solidFill>
        </p:grpSpPr>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589314"/>
              <a:ext cx="3674608" cy="2295781"/>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3878713"/>
              <a:ext cx="3576637" cy="1988683"/>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a:off x="3962400" y="2438397"/>
              <a:ext cx="261257" cy="200833"/>
            </a:xfrm>
            <a:prstGeom prst="lef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Left Arrow 9"/>
            <p:cNvSpPr/>
            <p:nvPr/>
          </p:nvSpPr>
          <p:spPr>
            <a:xfrm>
              <a:off x="3984171" y="3124197"/>
              <a:ext cx="261257" cy="200833"/>
            </a:xfrm>
            <a:prstGeom prst="leftArrow">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Left Arrow 10"/>
            <p:cNvSpPr/>
            <p:nvPr/>
          </p:nvSpPr>
          <p:spPr>
            <a:xfrm>
              <a:off x="4038599" y="4650449"/>
              <a:ext cx="261257" cy="200833"/>
            </a:xfrm>
            <a:prstGeom prst="lef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Left Arrow 11"/>
            <p:cNvSpPr/>
            <p:nvPr/>
          </p:nvSpPr>
          <p:spPr>
            <a:xfrm>
              <a:off x="4038599" y="5246911"/>
              <a:ext cx="261257" cy="200833"/>
            </a:xfrm>
            <a:prstGeom prst="leftArrow">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785" y="2592312"/>
            <a:ext cx="2693140" cy="892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461785" y="1190436"/>
            <a:ext cx="2362538" cy="1323439"/>
          </a:xfrm>
          <a:prstGeom prst="rect">
            <a:avLst/>
          </a:prstGeom>
        </p:spPr>
        <p:txBody>
          <a:bodyPr wrap="square">
            <a:spAutoFit/>
          </a:bodyPr>
          <a:lstStyle/>
          <a:p>
            <a:r>
              <a:rPr lang="nn-NO" sz="1600" dirty="0" smtClean="0"/>
              <a:t>Training </a:t>
            </a:r>
            <a:r>
              <a:rPr lang="nn-NO" sz="1600" dirty="0"/>
              <a:t>samples</a:t>
            </a:r>
          </a:p>
          <a:p>
            <a:pPr lvl="2"/>
            <a:r>
              <a:rPr lang="nn-NO" sz="1600" dirty="0"/>
              <a:t>i1: (1, 1, 0, 0)</a:t>
            </a:r>
          </a:p>
          <a:p>
            <a:pPr lvl="2"/>
            <a:r>
              <a:rPr lang="nn-NO" sz="1600" dirty="0"/>
              <a:t>i2: (0, 0, 0, 1)</a:t>
            </a:r>
          </a:p>
          <a:p>
            <a:pPr lvl="2"/>
            <a:r>
              <a:rPr lang="nn-NO" sz="1600" dirty="0"/>
              <a:t>i3: (1, 0, 0, 0)</a:t>
            </a:r>
          </a:p>
          <a:p>
            <a:pPr lvl="2"/>
            <a:r>
              <a:rPr lang="nn-NO" sz="1600" dirty="0"/>
              <a:t>i4: (0, 0, 1, 1)</a:t>
            </a:r>
            <a:endParaRPr lang="en-US" sz="1600" dirty="0"/>
          </a:p>
        </p:txBody>
      </p:sp>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4685" y="3960398"/>
            <a:ext cx="2327340" cy="872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78" y="5666063"/>
            <a:ext cx="3500436" cy="497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015506" y="5322077"/>
            <a:ext cx="3722915" cy="830997"/>
          </a:xfrm>
          <a:prstGeom prst="rect">
            <a:avLst/>
          </a:prstGeom>
          <a:ln>
            <a:solidFill>
              <a:schemeClr val="tx2"/>
            </a:solidFill>
          </a:ln>
        </p:spPr>
        <p:txBody>
          <a:bodyPr wrap="square">
            <a:spAutoFit/>
          </a:bodyPr>
          <a:lstStyle/>
          <a:p>
            <a:r>
              <a:rPr lang="en-US" sz="1600" dirty="0">
                <a:solidFill>
                  <a:srgbClr val="C00000"/>
                </a:solidFill>
              </a:rPr>
              <a:t>Conclusion</a:t>
            </a:r>
          </a:p>
          <a:p>
            <a:pPr lvl="1"/>
            <a:r>
              <a:rPr lang="en-US" sz="1600" dirty="0"/>
              <a:t>• </a:t>
            </a:r>
            <a:r>
              <a:rPr lang="en-US" sz="1600" dirty="0">
                <a:solidFill>
                  <a:srgbClr val="FF0000"/>
                </a:solidFill>
              </a:rPr>
              <a:t>Samples i1, i3 cluster with unit 2</a:t>
            </a:r>
          </a:p>
          <a:p>
            <a:pPr lvl="1"/>
            <a:r>
              <a:rPr lang="en-US" sz="1600" dirty="0"/>
              <a:t>• </a:t>
            </a:r>
            <a:r>
              <a:rPr lang="en-US" sz="1600" dirty="0">
                <a:solidFill>
                  <a:srgbClr val="00A1E4"/>
                </a:solidFill>
              </a:rPr>
              <a:t>Samples i2, i4 cluster with unit 1</a:t>
            </a:r>
          </a:p>
        </p:txBody>
      </p:sp>
    </p:spTree>
    <p:extLst>
      <p:ext uri="{BB962C8B-B14F-4D97-AF65-F5344CB8AC3E}">
        <p14:creationId xmlns:p14="http://schemas.microsoft.com/office/powerpoint/2010/main" val="47497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Self-Organizing Map </a:t>
            </a:r>
            <a:r>
              <a:rPr lang="en-US" sz="2800" dirty="0"/>
              <a:t>cont..</a:t>
            </a:r>
            <a:endParaRPr lang="en-US" dirty="0"/>
          </a:p>
        </p:txBody>
      </p:sp>
      <p:sp>
        <p:nvSpPr>
          <p:cNvPr id="4" name="Rectangle 3"/>
          <p:cNvSpPr/>
          <p:nvPr/>
        </p:nvSpPr>
        <p:spPr>
          <a:xfrm>
            <a:off x="1883229" y="2053700"/>
            <a:ext cx="3113314" cy="1200329"/>
          </a:xfrm>
          <a:prstGeom prst="rect">
            <a:avLst/>
          </a:prstGeom>
        </p:spPr>
        <p:txBody>
          <a:bodyPr wrap="square">
            <a:spAutoFit/>
          </a:bodyPr>
          <a:lstStyle/>
          <a:p>
            <a:r>
              <a:rPr lang="en-US" dirty="0" smtClean="0"/>
              <a:t>• </a:t>
            </a:r>
            <a:r>
              <a:rPr lang="en-US" dirty="0"/>
              <a:t>New data sample</a:t>
            </a:r>
          </a:p>
          <a:p>
            <a:r>
              <a:rPr lang="en-US" dirty="0" smtClean="0"/>
              <a:t>            </a:t>
            </a:r>
          </a:p>
          <a:p>
            <a:r>
              <a:rPr lang="en-US" dirty="0"/>
              <a:t>	</a:t>
            </a:r>
            <a:r>
              <a:rPr lang="en-US" b="1" dirty="0" smtClean="0"/>
              <a:t>i5</a:t>
            </a:r>
            <a:r>
              <a:rPr lang="en-US" b="1" dirty="0"/>
              <a:t>: (1, 1, 1, 0</a:t>
            </a:r>
            <a:r>
              <a:rPr lang="en-US" b="1" dirty="0" smtClean="0"/>
              <a:t>)</a:t>
            </a:r>
          </a:p>
          <a:p>
            <a:endParaRPr lang="en-US" dirty="0"/>
          </a:p>
        </p:txBody>
      </p:sp>
      <p:sp>
        <p:nvSpPr>
          <p:cNvPr id="5" name="Rectangle 4"/>
          <p:cNvSpPr/>
          <p:nvPr/>
        </p:nvSpPr>
        <p:spPr>
          <a:xfrm>
            <a:off x="3075435" y="1252249"/>
            <a:ext cx="2993127" cy="369332"/>
          </a:xfrm>
          <a:prstGeom prst="rect">
            <a:avLst/>
          </a:prstGeom>
        </p:spPr>
        <p:txBody>
          <a:bodyPr wrap="none">
            <a:spAutoFit/>
          </a:bodyPr>
          <a:lstStyle/>
          <a:p>
            <a:r>
              <a:rPr lang="en-US" dirty="0"/>
              <a:t>What about generalization?</a:t>
            </a:r>
          </a:p>
        </p:txBody>
      </p:sp>
      <p:sp>
        <p:nvSpPr>
          <p:cNvPr id="6" name="Rectangle 5"/>
          <p:cNvSpPr/>
          <p:nvPr/>
        </p:nvSpPr>
        <p:spPr>
          <a:xfrm>
            <a:off x="5426305" y="1930590"/>
            <a:ext cx="2362538" cy="1323439"/>
          </a:xfrm>
          <a:prstGeom prst="rect">
            <a:avLst/>
          </a:prstGeom>
        </p:spPr>
        <p:txBody>
          <a:bodyPr wrap="square">
            <a:spAutoFit/>
          </a:bodyPr>
          <a:lstStyle/>
          <a:p>
            <a:r>
              <a:rPr lang="nn-NO" sz="1600" dirty="0" smtClean="0"/>
              <a:t>Training </a:t>
            </a:r>
            <a:r>
              <a:rPr lang="nn-NO" sz="1600" dirty="0"/>
              <a:t>samples</a:t>
            </a:r>
          </a:p>
          <a:p>
            <a:pPr lvl="2"/>
            <a:r>
              <a:rPr lang="nn-NO" sz="1600" dirty="0"/>
              <a:t>i1: (1, 1, 0, 0)</a:t>
            </a:r>
          </a:p>
          <a:p>
            <a:pPr lvl="2"/>
            <a:r>
              <a:rPr lang="nn-NO" sz="1600" dirty="0"/>
              <a:t>i2: (0, 0, 0, 1)</a:t>
            </a:r>
          </a:p>
          <a:p>
            <a:pPr lvl="2"/>
            <a:r>
              <a:rPr lang="nn-NO" sz="1600" dirty="0"/>
              <a:t>i3: (1, 0, 0, 0)</a:t>
            </a:r>
          </a:p>
          <a:p>
            <a:pPr lvl="2"/>
            <a:r>
              <a:rPr lang="nn-NO" sz="1600" dirty="0"/>
              <a:t>i4: (0, 0, 1, 1)</a:t>
            </a:r>
            <a:endParaRPr lang="en-US" sz="1600" dirty="0"/>
          </a:p>
        </p:txBody>
      </p:sp>
      <p:sp>
        <p:nvSpPr>
          <p:cNvPr id="7" name="Rectangle 6"/>
          <p:cNvSpPr/>
          <p:nvPr/>
        </p:nvSpPr>
        <p:spPr>
          <a:xfrm>
            <a:off x="2035574" y="3729334"/>
            <a:ext cx="4572000" cy="923330"/>
          </a:xfrm>
          <a:prstGeom prst="rect">
            <a:avLst/>
          </a:prstGeom>
        </p:spPr>
        <p:txBody>
          <a:bodyPr>
            <a:spAutoFit/>
          </a:bodyPr>
          <a:lstStyle/>
          <a:p>
            <a:pPr marL="285750" indent="-285750">
              <a:buFont typeface="Arial" panose="020B0604020202020204" pitchFamily="34" charset="0"/>
              <a:buChar char="•"/>
            </a:pPr>
            <a:r>
              <a:rPr lang="en-US" dirty="0"/>
              <a:t>What unit should this cluster with?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unit does this cluster with?</a:t>
            </a:r>
          </a:p>
        </p:txBody>
      </p:sp>
    </p:spTree>
    <p:extLst>
      <p:ext uri="{BB962C8B-B14F-4D97-AF65-F5344CB8AC3E}">
        <p14:creationId xmlns:p14="http://schemas.microsoft.com/office/powerpoint/2010/main" val="218086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Supervised vs. Unsupervised Learning</a:t>
            </a:r>
          </a:p>
        </p:txBody>
      </p:sp>
      <p:sp>
        <p:nvSpPr>
          <p:cNvPr id="3" name="Rectangle 2"/>
          <p:cNvSpPr/>
          <p:nvPr/>
        </p:nvSpPr>
        <p:spPr>
          <a:xfrm>
            <a:off x="4276045" y="1696467"/>
            <a:ext cx="4474029" cy="1815882"/>
          </a:xfrm>
          <a:prstGeom prst="rect">
            <a:avLst/>
          </a:prstGeom>
        </p:spPr>
        <p:txBody>
          <a:bodyPr wrap="square">
            <a:spAutoFit/>
          </a:bodyPr>
          <a:lstStyle/>
          <a:p>
            <a:pPr algn="just"/>
            <a:r>
              <a:rPr lang="en-US" sz="1600" dirty="0" smtClean="0"/>
              <a:t>A </a:t>
            </a:r>
            <a:r>
              <a:rPr lang="en-US" sz="1600" dirty="0"/>
              <a:t>desired output result for each input vector is required when the network is trained. An ANN of the supervised learning type, such as the multi-layer perceptron, uses the target result to guide the formation of the neural parameters. It is thus possible to make the neural network learn the behavior of the process under study. </a:t>
            </a:r>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03" y="1583872"/>
            <a:ext cx="3644771" cy="2041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645" y="4319867"/>
            <a:ext cx="2609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51503" y="4319867"/>
            <a:ext cx="4898571" cy="1569660"/>
          </a:xfrm>
          <a:prstGeom prst="rect">
            <a:avLst/>
          </a:prstGeom>
        </p:spPr>
        <p:txBody>
          <a:bodyPr wrap="square">
            <a:spAutoFit/>
          </a:bodyPr>
          <a:lstStyle/>
          <a:p>
            <a:pPr algn="just"/>
            <a:r>
              <a:rPr lang="en-US" sz="1600" dirty="0" smtClean="0"/>
              <a:t>The </a:t>
            </a:r>
            <a:r>
              <a:rPr lang="en-US" sz="1600" dirty="0"/>
              <a:t>training of the network is entirely data-driven and no target results for the input data vectors are provided. An ANN of the unsupervised learning type, such as the self-organizing map, can be used for clustering the input data and find features inherent to the problem.</a:t>
            </a:r>
          </a:p>
        </p:txBody>
      </p:sp>
    </p:spTree>
    <p:extLst>
      <p:ext uri="{BB962C8B-B14F-4D97-AF65-F5344CB8AC3E}">
        <p14:creationId xmlns:p14="http://schemas.microsoft.com/office/powerpoint/2010/main" val="372690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Self-Organizing Colors</a:t>
            </a:r>
          </a:p>
        </p:txBody>
      </p:sp>
      <p:sp>
        <p:nvSpPr>
          <p:cNvPr id="3" name="Rectangle 2"/>
          <p:cNvSpPr/>
          <p:nvPr/>
        </p:nvSpPr>
        <p:spPr>
          <a:xfrm>
            <a:off x="1545770" y="1317172"/>
            <a:ext cx="5987143" cy="1200329"/>
          </a:xfrm>
          <a:prstGeom prst="rect">
            <a:avLst/>
          </a:prstGeom>
        </p:spPr>
        <p:txBody>
          <a:bodyPr wrap="square">
            <a:spAutoFit/>
          </a:bodyPr>
          <a:lstStyle/>
          <a:p>
            <a:pPr marL="285750" indent="-285750" algn="just">
              <a:buFont typeface="Arial" panose="020B0604020202020204" pitchFamily="34" charset="0"/>
              <a:buChar char="•"/>
            </a:pPr>
            <a:r>
              <a:rPr lang="en-US" dirty="0"/>
              <a:t>More typically, SOM’s are used with </a:t>
            </a:r>
            <a:r>
              <a:rPr lang="en-US" dirty="0" smtClean="0"/>
              <a:t>2D topographies </a:t>
            </a:r>
            <a:r>
              <a:rPr lang="en-US" dirty="0"/>
              <a:t>connecting the output units</a:t>
            </a:r>
          </a:p>
          <a:p>
            <a:pPr marL="285750" indent="-285750" algn="just">
              <a:buFont typeface="Arial" panose="020B0604020202020204" pitchFamily="34" charset="0"/>
              <a:buChar char="•"/>
            </a:pPr>
            <a:r>
              <a:rPr lang="en-US" dirty="0" smtClean="0"/>
              <a:t>In </a:t>
            </a:r>
            <a:r>
              <a:rPr lang="en-US" dirty="0"/>
              <a:t>this way, the final output can </a:t>
            </a:r>
            <a:r>
              <a:rPr lang="en-US" dirty="0" smtClean="0"/>
              <a:t>be interpreted </a:t>
            </a:r>
            <a:r>
              <a:rPr lang="en-US" dirty="0"/>
              <a:t>spatially, i.e., as a map</a:t>
            </a:r>
          </a:p>
        </p:txBody>
      </p:sp>
      <p:sp>
        <p:nvSpPr>
          <p:cNvPr id="4" name="Rectangle 3"/>
          <p:cNvSpPr/>
          <p:nvPr/>
        </p:nvSpPr>
        <p:spPr>
          <a:xfrm>
            <a:off x="642258" y="2738067"/>
            <a:ext cx="4833256" cy="3139321"/>
          </a:xfrm>
          <a:prstGeom prst="rect">
            <a:avLst/>
          </a:prstGeom>
        </p:spPr>
        <p:txBody>
          <a:bodyPr wrap="square">
            <a:spAutoFit/>
          </a:bodyPr>
          <a:lstStyle/>
          <a:p>
            <a:pPr marL="285750" indent="-285750">
              <a:buFont typeface="Arial" panose="020B0604020202020204" pitchFamily="34" charset="0"/>
              <a:buChar char="•"/>
            </a:pPr>
            <a:r>
              <a:rPr lang="en-US" dirty="0"/>
              <a:t>Inputs</a:t>
            </a:r>
          </a:p>
          <a:p>
            <a:pPr marL="742950" lvl="1" indent="-285750">
              <a:buSzPct val="80000"/>
              <a:buFont typeface="Wingdings" panose="05000000000000000000" pitchFamily="2" charset="2"/>
              <a:buChar char="Ø"/>
            </a:pPr>
            <a:r>
              <a:rPr lang="en-US" dirty="0" smtClean="0"/>
              <a:t>3 </a:t>
            </a:r>
            <a:r>
              <a:rPr lang="en-US" dirty="0"/>
              <a:t>input units: R, G, B</a:t>
            </a:r>
          </a:p>
          <a:p>
            <a:pPr marL="742950" lvl="1" indent="-285750">
              <a:buSzPct val="80000"/>
              <a:buFont typeface="Wingdings" panose="05000000000000000000" pitchFamily="2" charset="2"/>
              <a:buChar char="Ø"/>
            </a:pPr>
            <a:r>
              <a:rPr lang="en-US" dirty="0" smtClean="0"/>
              <a:t>Randomly </a:t>
            </a:r>
            <a:r>
              <a:rPr lang="en-US" dirty="0"/>
              <a:t>selected RGB </a:t>
            </a:r>
            <a:r>
              <a:rPr lang="en-US" dirty="0" smtClean="0"/>
              <a:t>colors</a:t>
            </a:r>
          </a:p>
          <a:p>
            <a:pPr lvl="1">
              <a:buSzPct val="80000"/>
            </a:pPr>
            <a:endParaRPr lang="en-US" dirty="0"/>
          </a:p>
          <a:p>
            <a:pPr marL="285750" indent="-285750">
              <a:buFont typeface="Arial" panose="020B0604020202020204" pitchFamily="34" charset="0"/>
              <a:buChar char="•"/>
            </a:pPr>
            <a:r>
              <a:rPr lang="en-US" dirty="0" smtClean="0"/>
              <a:t>Outputs</a:t>
            </a:r>
            <a:endParaRPr lang="en-US" dirty="0"/>
          </a:p>
          <a:p>
            <a:pPr marL="742950" lvl="1" indent="-285750">
              <a:buSzPct val="80000"/>
              <a:buFont typeface="Wingdings" panose="05000000000000000000" pitchFamily="2" charset="2"/>
              <a:buChar char="Ø"/>
            </a:pPr>
            <a:r>
              <a:rPr lang="en-US" dirty="0"/>
              <a:t>2500 units</a:t>
            </a:r>
          </a:p>
          <a:p>
            <a:pPr marL="742950" lvl="1" indent="-285750">
              <a:buSzPct val="80000"/>
              <a:buFont typeface="Wingdings" panose="05000000000000000000" pitchFamily="2" charset="2"/>
              <a:buChar char="Ø"/>
            </a:pPr>
            <a:r>
              <a:rPr lang="en-US" dirty="0"/>
              <a:t>Connected in a 2D matrix</a:t>
            </a:r>
          </a:p>
          <a:p>
            <a:pPr marL="742950" lvl="1" indent="-285750">
              <a:buSzPct val="80000"/>
              <a:buFont typeface="Wingdings" panose="05000000000000000000" pitchFamily="2" charset="2"/>
              <a:buChar char="Ø"/>
            </a:pPr>
            <a:r>
              <a:rPr lang="en-US" dirty="0"/>
              <a:t>Amount neighbor weights </a:t>
            </a:r>
            <a:r>
              <a:rPr lang="en-US" dirty="0" smtClean="0"/>
              <a:t>changed specified </a:t>
            </a:r>
            <a:r>
              <a:rPr lang="en-US" dirty="0"/>
              <a:t>by a 2D Gaussian</a:t>
            </a:r>
          </a:p>
          <a:p>
            <a:pPr marL="742950" lvl="1" indent="-285750">
              <a:buSzPct val="80000"/>
              <a:buFont typeface="Wingdings" panose="05000000000000000000" pitchFamily="2" charset="2"/>
              <a:buChar char="Ø"/>
            </a:pPr>
            <a:r>
              <a:rPr lang="en-US" dirty="0"/>
              <a:t>Width of Gaussian decreases </a:t>
            </a:r>
            <a:r>
              <a:rPr lang="en-US" dirty="0" smtClean="0"/>
              <a:t>with iterations </a:t>
            </a:r>
            <a:r>
              <a:rPr lang="en-US" dirty="0"/>
              <a:t>of training</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4" y="3995057"/>
            <a:ext cx="2194712" cy="177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04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a:t>
            </a:r>
            <a:r>
              <a:rPr lang="en-US" dirty="0" smtClean="0"/>
              <a:t>Colors </a:t>
            </a:r>
            <a:r>
              <a:rPr lang="en-US" sz="2400" dirty="0" smtClean="0"/>
              <a:t>cont.</a:t>
            </a:r>
            <a:r>
              <a:rPr lang="en-US" dirty="0" smtClean="0"/>
              <a:t>.</a:t>
            </a:r>
            <a:endParaRPr lang="en-US" dirty="0"/>
          </a:p>
        </p:txBody>
      </p:sp>
      <p:grpSp>
        <p:nvGrpSpPr>
          <p:cNvPr id="5" name="Group 4"/>
          <p:cNvGrpSpPr/>
          <p:nvPr/>
        </p:nvGrpSpPr>
        <p:grpSpPr>
          <a:xfrm>
            <a:off x="967467" y="1785938"/>
            <a:ext cx="2505075" cy="2896815"/>
            <a:chOff x="967467" y="1785938"/>
            <a:chExt cx="2505075" cy="2896815"/>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67" y="1785938"/>
              <a:ext cx="2505075" cy="2896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17913" y="2438400"/>
              <a:ext cx="1045030" cy="369332"/>
            </a:xfrm>
            <a:prstGeom prst="rect">
              <a:avLst/>
            </a:prstGeom>
            <a:noFill/>
          </p:spPr>
          <p:txBody>
            <a:bodyPr wrap="square" rtlCol="0">
              <a:spAutoFit/>
            </a:bodyPr>
            <a:lstStyle/>
            <a:p>
              <a:r>
                <a:rPr lang="en-US" sz="900" dirty="0" smtClean="0">
                  <a:solidFill>
                    <a:schemeClr val="bg1"/>
                  </a:solidFill>
                </a:rPr>
                <a:t>Fully Connected Weights</a:t>
              </a:r>
            </a:p>
          </p:txBody>
        </p:sp>
      </p:grpSp>
      <p:sp>
        <p:nvSpPr>
          <p:cNvPr id="6" name="Rectangle 5"/>
          <p:cNvSpPr/>
          <p:nvPr/>
        </p:nvSpPr>
        <p:spPr>
          <a:xfrm>
            <a:off x="4103914" y="1612650"/>
            <a:ext cx="4572000" cy="2031325"/>
          </a:xfrm>
          <a:prstGeom prst="rect">
            <a:avLst/>
          </a:prstGeom>
        </p:spPr>
        <p:txBody>
          <a:bodyPr>
            <a:spAutoFit/>
          </a:bodyPr>
          <a:lstStyle/>
          <a:p>
            <a:r>
              <a:rPr lang="en-US" dirty="0"/>
              <a:t>Algorithm </a:t>
            </a:r>
            <a:r>
              <a:rPr lang="en-US" dirty="0" smtClean="0"/>
              <a:t>modifications</a:t>
            </a:r>
          </a:p>
          <a:p>
            <a:endParaRPr lang="en-US" dirty="0"/>
          </a:p>
          <a:p>
            <a:pPr marL="285750" indent="-285750">
              <a:buFont typeface="Arial" panose="020B0604020202020204" pitchFamily="34" charset="0"/>
              <a:buChar char="•"/>
            </a:pPr>
            <a:r>
              <a:rPr lang="en-US" dirty="0" smtClean="0"/>
              <a:t>Random </a:t>
            </a:r>
            <a:r>
              <a:rPr lang="en-US" dirty="0"/>
              <a:t>selection of winning output </a:t>
            </a:r>
            <a:r>
              <a:rPr lang="en-US" dirty="0" smtClean="0"/>
              <a:t>if multiple </a:t>
            </a:r>
            <a:r>
              <a:rPr lang="en-US" dirty="0"/>
              <a:t>winning </a:t>
            </a:r>
            <a:r>
              <a:rPr lang="en-US" dirty="0" smtClean="0"/>
              <a:t>outputs</a:t>
            </a:r>
          </a:p>
          <a:p>
            <a:endParaRPr lang="en-US" dirty="0"/>
          </a:p>
          <a:p>
            <a:pPr marL="285750" indent="-285750">
              <a:buFont typeface="Arial" panose="020B0604020202020204" pitchFamily="34" charset="0"/>
              <a:buChar char="•"/>
            </a:pPr>
            <a:r>
              <a:rPr lang="en-US" dirty="0" smtClean="0"/>
              <a:t>Weight </a:t>
            </a:r>
            <a:r>
              <a:rPr lang="en-US" dirty="0"/>
              <a:t>update modified to include </a:t>
            </a:r>
            <a:r>
              <a:rPr lang="en-US" dirty="0" smtClean="0"/>
              <a:t>a contribution </a:t>
            </a:r>
            <a:r>
              <a:rPr lang="en-US" dirty="0"/>
              <a:t>factor</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737" y="3998350"/>
            <a:ext cx="5070148" cy="415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http://davis.wpi.edu/~matt/courses/soms/colo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943" y="4775880"/>
            <a:ext cx="3114675" cy="5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1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pic>
        <p:nvPicPr>
          <p:cNvPr id="4" name="Picture 2" descr="http://davis.wpi.edu/~matt/courses/soms/col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343" y="1238023"/>
            <a:ext cx="3114675"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48589" y="1364021"/>
            <a:ext cx="1369286" cy="338554"/>
          </a:xfrm>
          <a:prstGeom prst="rect">
            <a:avLst/>
          </a:prstGeom>
        </p:spPr>
        <p:txBody>
          <a:bodyPr wrap="none">
            <a:spAutoFit/>
          </a:bodyPr>
          <a:lstStyle/>
          <a:p>
            <a:r>
              <a:rPr lang="en-US" sz="1600" dirty="0"/>
              <a:t>Sample Data</a:t>
            </a:r>
          </a:p>
        </p:txBody>
      </p:sp>
      <p:sp>
        <p:nvSpPr>
          <p:cNvPr id="5" name="Rectangle 4"/>
          <p:cNvSpPr/>
          <p:nvPr/>
        </p:nvSpPr>
        <p:spPr>
          <a:xfrm>
            <a:off x="572180" y="2025250"/>
            <a:ext cx="8001000" cy="2062103"/>
          </a:xfrm>
          <a:prstGeom prst="rect">
            <a:avLst/>
          </a:prstGeom>
        </p:spPr>
        <p:txBody>
          <a:bodyPr wrap="square">
            <a:spAutoFit/>
          </a:bodyPr>
          <a:lstStyle/>
          <a:p>
            <a:pPr algn="just"/>
            <a:r>
              <a:rPr lang="en-US" sz="1600" dirty="0" smtClean="0"/>
              <a:t>Here </a:t>
            </a:r>
            <a:r>
              <a:rPr lang="en-US" sz="1600" dirty="0"/>
              <a:t>the colors are represented in three dimensions (red, blue, and green.) </a:t>
            </a:r>
            <a:endParaRPr lang="en-US" sz="1600" dirty="0" smtClean="0"/>
          </a:p>
          <a:p>
            <a:pPr algn="just"/>
            <a:endParaRPr lang="en-US" sz="1600" dirty="0"/>
          </a:p>
          <a:p>
            <a:pPr algn="just"/>
            <a:r>
              <a:rPr lang="en-US" sz="1600" dirty="0" smtClean="0"/>
              <a:t>The </a:t>
            </a:r>
            <a:r>
              <a:rPr lang="en-US" sz="1600" dirty="0"/>
              <a:t>idea of the self-organizing maps is to project the n-dimensional data (here it would be colors and would be 3 dimensions) into something that be better understood visually (in this case it would be a 2 dimensional image map). </a:t>
            </a:r>
            <a:endParaRPr lang="en-US" sz="1600" dirty="0" smtClean="0"/>
          </a:p>
          <a:p>
            <a:pPr algn="just"/>
            <a:endParaRPr lang="en-US" sz="1600" dirty="0"/>
          </a:p>
          <a:p>
            <a:pPr algn="just"/>
            <a:r>
              <a:rPr lang="en-US" sz="1600" dirty="0" smtClean="0"/>
              <a:t>In </a:t>
            </a:r>
            <a:r>
              <a:rPr lang="en-US" sz="1600" dirty="0"/>
              <a:t>this case one would expect the dark blue and the greys to end up near each other on a good map and yellow close to both the red and the green. </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066" y="4379689"/>
            <a:ext cx="2323420" cy="1754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15343" y="5407928"/>
            <a:ext cx="4572000" cy="584775"/>
          </a:xfrm>
          <a:prstGeom prst="rect">
            <a:avLst/>
          </a:prstGeom>
        </p:spPr>
        <p:txBody>
          <a:bodyPr>
            <a:spAutoFit/>
          </a:bodyPr>
          <a:lstStyle/>
          <a:p>
            <a:pPr algn="just"/>
            <a:r>
              <a:rPr lang="en-US" sz="1600" dirty="0"/>
              <a:t>Weights are sometimes referred to as neurons since SOMs are actually neural networks. </a:t>
            </a:r>
          </a:p>
        </p:txBody>
      </p:sp>
    </p:spTree>
    <p:extLst>
      <p:ext uri="{BB962C8B-B14F-4D97-AF65-F5344CB8AC3E}">
        <p14:creationId xmlns:p14="http://schemas.microsoft.com/office/powerpoint/2010/main" val="9075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sp>
        <p:nvSpPr>
          <p:cNvPr id="4" name="Rectangle 1"/>
          <p:cNvSpPr>
            <a:spLocks noChangeArrowheads="1"/>
          </p:cNvSpPr>
          <p:nvPr/>
        </p:nvSpPr>
        <p:spPr bwMode="auto">
          <a:xfrm rot="10800000" flipV="1">
            <a:off x="435424" y="2254133"/>
            <a:ext cx="2971805" cy="17697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Times New Roman" pitchFamily="18" charset="0"/>
              </a:rPr>
              <a:t>Initialize Map</a:t>
            </a:r>
            <a:r>
              <a:rPr kumimoji="0" lang="en-US" altLang="en-US" sz="1600" b="0" i="0" u="none" strike="noStrike" cap="none" normalizeH="0" baseline="0" dirty="0" smtClean="0">
                <a:ln>
                  <a:noFill/>
                </a:ln>
                <a:solidFill>
                  <a:srgbClr val="000000"/>
                </a:solidFill>
                <a:effectLst/>
                <a:latin typeface="+mn-lt"/>
                <a:cs typeface="Times New Roman" pitchFamily="18" charset="0"/>
              </a:rPr>
              <a:t> </a:t>
            </a:r>
            <a:r>
              <a:rPr kumimoji="0" lang="en-US" altLang="en-US" sz="1600" b="0" i="0" u="none" strike="noStrike" cap="none" normalizeH="0" baseline="0" dirty="0" smtClean="0">
                <a:ln>
                  <a:noFill/>
                </a:ln>
                <a:solidFill>
                  <a:schemeClr val="tx1"/>
                </a:solidFill>
                <a:effectLst/>
                <a:latin typeface="+mn-lt"/>
              </a:rPr>
              <a:t/>
            </a:r>
            <a:br>
              <a:rPr kumimoji="0" lang="en-US" altLang="en-US" sz="1600" b="0" i="0" u="none" strike="noStrike" cap="none" normalizeH="0" baseline="0" dirty="0" smtClean="0">
                <a:ln>
                  <a:noFill/>
                </a:ln>
                <a:solidFill>
                  <a:schemeClr val="tx1"/>
                </a:solidFill>
                <a:effectLst/>
                <a:latin typeface="+mn-lt"/>
              </a:rPr>
            </a:b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n-lt"/>
                <a:cs typeface="Times New Roman" pitchFamily="18" charset="0"/>
              </a:rPr>
              <a:t>For t from 0 to 1</a:t>
            </a:r>
            <a:endParaRPr kumimoji="0" lang="en-US" altLang="en-US" sz="1400" b="0" i="0" u="none" strike="noStrike" cap="none" normalizeH="0" baseline="0" dirty="0" smtClean="0">
              <a:ln>
                <a:noFill/>
              </a:ln>
              <a:solidFill>
                <a:schemeClr val="tx1"/>
              </a:solidFill>
              <a:effectLst/>
              <a:latin typeface="+mn-lt"/>
            </a:endParaRPr>
          </a:p>
          <a:p>
            <a:pPr lvl="1"/>
            <a:r>
              <a:rPr kumimoji="0" lang="en-US" altLang="en-US" sz="1400" b="0" i="0" u="none" strike="noStrike" cap="none" normalizeH="0" baseline="0" dirty="0" smtClean="0">
                <a:ln>
                  <a:noFill/>
                </a:ln>
                <a:solidFill>
                  <a:schemeClr val="tx1"/>
                </a:solidFill>
                <a:effectLst/>
                <a:latin typeface="+mn-lt"/>
              </a:rPr>
              <a:t>Randomly select a sample </a:t>
            </a:r>
            <a:br>
              <a:rPr kumimoji="0" lang="en-US" altLang="en-US" sz="1400" b="0" i="0" u="none" strike="noStrike" cap="none" normalizeH="0" baseline="0" dirty="0" smtClean="0">
                <a:ln>
                  <a:noFill/>
                </a:ln>
                <a:solidFill>
                  <a:schemeClr val="tx1"/>
                </a:solidFill>
                <a:effectLst/>
                <a:latin typeface="+mn-lt"/>
              </a:rPr>
            </a:br>
            <a:r>
              <a:rPr kumimoji="0" lang="en-US" altLang="en-US" sz="1400" b="0" i="0" u="none" strike="noStrike" cap="none" normalizeH="0" baseline="0" dirty="0" smtClean="0">
                <a:ln>
                  <a:noFill/>
                </a:ln>
                <a:solidFill>
                  <a:schemeClr val="tx1"/>
                </a:solidFill>
                <a:effectLst/>
                <a:latin typeface="+mn-lt"/>
              </a:rPr>
              <a:t>Get best matching unit </a:t>
            </a:r>
            <a:br>
              <a:rPr kumimoji="0" lang="en-US" altLang="en-US" sz="1400" b="0" i="0" u="none" strike="noStrike" cap="none" normalizeH="0" baseline="0" dirty="0" smtClean="0">
                <a:ln>
                  <a:noFill/>
                </a:ln>
                <a:solidFill>
                  <a:schemeClr val="tx1"/>
                </a:solidFill>
                <a:effectLst/>
                <a:latin typeface="+mn-lt"/>
              </a:rPr>
            </a:br>
            <a:r>
              <a:rPr kumimoji="0" lang="en-US" altLang="en-US" sz="1400" b="0" i="0" u="none" strike="noStrike" cap="none" normalizeH="0" baseline="0" dirty="0" smtClean="0">
                <a:ln>
                  <a:noFill/>
                </a:ln>
                <a:solidFill>
                  <a:schemeClr val="tx1"/>
                </a:solidFill>
                <a:effectLst/>
                <a:latin typeface="+mn-lt"/>
              </a:rPr>
              <a:t>Scale neighbors </a:t>
            </a:r>
            <a:br>
              <a:rPr kumimoji="0" lang="en-US" altLang="en-US" sz="1400" b="0" i="0" u="none" strike="noStrike" cap="none" normalizeH="0" baseline="0" dirty="0" smtClean="0">
                <a:ln>
                  <a:noFill/>
                </a:ln>
                <a:solidFill>
                  <a:schemeClr val="tx1"/>
                </a:solidFill>
                <a:effectLst/>
                <a:latin typeface="+mn-lt"/>
              </a:rPr>
            </a:br>
            <a:r>
              <a:rPr kumimoji="0" lang="en-US" altLang="en-US" sz="1400" b="0" i="0" u="none" strike="noStrike" cap="none" normalizeH="0" baseline="0" dirty="0" smtClean="0">
                <a:ln>
                  <a:noFill/>
                </a:ln>
                <a:solidFill>
                  <a:schemeClr val="tx1"/>
                </a:solidFill>
                <a:effectLst/>
                <a:latin typeface="+mn-lt"/>
              </a:rPr>
              <a:t>Increase t a small amount</a:t>
            </a:r>
            <a:endParaRPr lang="en-US" altLang="en-US" sz="1400" dirty="0">
              <a:latin typeface="+mn-l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n-lt"/>
                <a:cs typeface="Times New Roman" pitchFamily="18" charset="0"/>
              </a:rPr>
              <a:t>End for</a:t>
            </a:r>
            <a:r>
              <a:rPr kumimoji="0" lang="en-US" altLang="en-US" sz="1400" b="0" i="0" u="none" strike="noStrike" cap="none" normalizeH="0" baseline="0" dirty="0" smtClean="0">
                <a:ln>
                  <a:noFill/>
                </a:ln>
                <a:solidFill>
                  <a:schemeClr val="tx1"/>
                </a:solidFill>
                <a:effectLst/>
                <a:latin typeface="+mn-lt"/>
              </a:rPr>
              <a:t> </a:t>
            </a:r>
          </a:p>
        </p:txBody>
      </p:sp>
      <p:sp>
        <p:nvSpPr>
          <p:cNvPr id="5" name="Rectangle 4"/>
          <p:cNvSpPr/>
          <p:nvPr/>
        </p:nvSpPr>
        <p:spPr>
          <a:xfrm>
            <a:off x="435424" y="1697388"/>
            <a:ext cx="1146468" cy="369332"/>
          </a:xfrm>
          <a:prstGeom prst="rect">
            <a:avLst/>
          </a:prstGeom>
        </p:spPr>
        <p:txBody>
          <a:bodyPr wrap="none">
            <a:spAutoFit/>
          </a:bodyPr>
          <a:lstStyle/>
          <a:p>
            <a:r>
              <a:rPr lang="en-US" dirty="0" smtClean="0">
                <a:solidFill>
                  <a:srgbClr val="000000"/>
                </a:solidFill>
                <a:latin typeface="Times New Roman" pitchFamily="18" charset="0"/>
                <a:cs typeface="Times New Roman" pitchFamily="18" charset="0"/>
              </a:rPr>
              <a:t>Algorithm</a:t>
            </a:r>
            <a:endParaRPr lang="en-US" dirty="0"/>
          </a:p>
        </p:txBody>
      </p:sp>
      <p:sp>
        <p:nvSpPr>
          <p:cNvPr id="6" name="Rectangle 5"/>
          <p:cNvSpPr/>
          <p:nvPr/>
        </p:nvSpPr>
        <p:spPr>
          <a:xfrm>
            <a:off x="3537855" y="1220334"/>
            <a:ext cx="5301338" cy="1323439"/>
          </a:xfrm>
          <a:prstGeom prst="rect">
            <a:avLst/>
          </a:prstGeom>
        </p:spPr>
        <p:txBody>
          <a:bodyPr wrap="square">
            <a:spAutoFit/>
          </a:bodyPr>
          <a:lstStyle/>
          <a:p>
            <a:pPr marL="342900" indent="-342900" algn="just">
              <a:buFont typeface="Arial" panose="020B0604020202020204" pitchFamily="34" charset="0"/>
              <a:buChar char="•"/>
            </a:pPr>
            <a:r>
              <a:rPr lang="en-US" sz="1600" dirty="0" smtClean="0"/>
              <a:t>The </a:t>
            </a:r>
            <a:r>
              <a:rPr lang="en-US" sz="1600" dirty="0"/>
              <a:t>first step in constructing a SOM  is to initialize the weight vectors. From there you select a sample vector randomly and </a:t>
            </a:r>
            <a:r>
              <a:rPr lang="en-US" sz="1600" dirty="0">
                <a:solidFill>
                  <a:srgbClr val="00A1E4"/>
                </a:solidFill>
              </a:rPr>
              <a:t>search the map of weight vectors to find which weight best represents that sample. </a:t>
            </a:r>
          </a:p>
        </p:txBody>
      </p:sp>
      <p:sp>
        <p:nvSpPr>
          <p:cNvPr id="7" name="Rectangle 6"/>
          <p:cNvSpPr/>
          <p:nvPr/>
        </p:nvSpPr>
        <p:spPr>
          <a:xfrm>
            <a:off x="228594" y="4310826"/>
            <a:ext cx="8741228" cy="830997"/>
          </a:xfrm>
          <a:prstGeom prst="rect">
            <a:avLst/>
          </a:prstGeom>
        </p:spPr>
        <p:txBody>
          <a:bodyPr wrap="square">
            <a:spAutoFit/>
          </a:bodyPr>
          <a:lstStyle/>
          <a:p>
            <a:pPr marL="285750" indent="-285750" algn="just">
              <a:buFont typeface="Arial" panose="020B0604020202020204" pitchFamily="34" charset="0"/>
              <a:buChar char="•"/>
            </a:pPr>
            <a:r>
              <a:rPr lang="en-US" sz="1600" dirty="0" smtClean="0"/>
              <a:t>From </a:t>
            </a:r>
            <a:r>
              <a:rPr lang="en-US" sz="1600" dirty="0"/>
              <a:t>this step we increase t some small amount because the number of neighbors and how much each weight can learn decreases over time. </a:t>
            </a:r>
            <a:r>
              <a:rPr lang="en-US" sz="1600" dirty="0" smtClean="0"/>
              <a:t>This </a:t>
            </a:r>
            <a:r>
              <a:rPr lang="en-US" sz="1600" dirty="0"/>
              <a:t>whole process is then repeated a large number of times, usually more than 1000 times.</a:t>
            </a:r>
          </a:p>
        </p:txBody>
      </p:sp>
      <p:sp>
        <p:nvSpPr>
          <p:cNvPr id="8" name="Rectangle 7"/>
          <p:cNvSpPr/>
          <p:nvPr/>
        </p:nvSpPr>
        <p:spPr>
          <a:xfrm>
            <a:off x="359224" y="5145588"/>
            <a:ext cx="8479970" cy="1077218"/>
          </a:xfrm>
          <a:prstGeom prst="rect">
            <a:avLst/>
          </a:prstGeom>
        </p:spPr>
        <p:txBody>
          <a:bodyPr wrap="square">
            <a:spAutoFit/>
          </a:bodyPr>
          <a:lstStyle/>
          <a:p>
            <a:pPr algn="just"/>
            <a:r>
              <a:rPr lang="en-US" sz="1600" dirty="0"/>
              <a:t>In the case of colors, the program would first select a color from the array of samples such as green, then search the weights for the location containing the greenest color. From there, the colors surrounding that weight are then made more green. Then another color is chosen, such as red, and the process continues. </a:t>
            </a:r>
          </a:p>
        </p:txBody>
      </p:sp>
      <p:sp>
        <p:nvSpPr>
          <p:cNvPr id="9" name="Rectangle 8"/>
          <p:cNvSpPr/>
          <p:nvPr/>
        </p:nvSpPr>
        <p:spPr>
          <a:xfrm>
            <a:off x="3537856" y="2643194"/>
            <a:ext cx="5301338" cy="1569660"/>
          </a:xfrm>
          <a:prstGeom prst="rect">
            <a:avLst/>
          </a:prstGeom>
        </p:spPr>
        <p:txBody>
          <a:bodyPr wrap="square">
            <a:spAutoFit/>
          </a:bodyPr>
          <a:lstStyle/>
          <a:p>
            <a:pPr marL="285750" indent="-285750" algn="just">
              <a:buFont typeface="Arial" panose="020B0604020202020204" pitchFamily="34" charset="0"/>
              <a:buChar char="•"/>
            </a:pPr>
            <a:r>
              <a:rPr lang="en-US" sz="1600" dirty="0"/>
              <a:t>Since each weight vector also has neighboring weights that are close to it. The weight that is chosen is rewarded by being able to become more like that randomly selected sample vector. Also, the neighbors of that weight are also rewarded by being able to become more like the chosen sample vector. </a:t>
            </a:r>
          </a:p>
        </p:txBody>
      </p:sp>
    </p:spTree>
    <p:extLst>
      <p:ext uri="{BB962C8B-B14F-4D97-AF65-F5344CB8AC3E}">
        <p14:creationId xmlns:p14="http://schemas.microsoft.com/office/powerpoint/2010/main" val="312641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sp>
        <p:nvSpPr>
          <p:cNvPr id="4" name="Rectangle 3"/>
          <p:cNvSpPr/>
          <p:nvPr/>
        </p:nvSpPr>
        <p:spPr>
          <a:xfrm>
            <a:off x="736335" y="1133287"/>
            <a:ext cx="2557110" cy="369332"/>
          </a:xfrm>
          <a:prstGeom prst="rect">
            <a:avLst/>
          </a:prstGeom>
        </p:spPr>
        <p:txBody>
          <a:bodyPr wrap="none">
            <a:spAutoFit/>
          </a:bodyPr>
          <a:lstStyle/>
          <a:p>
            <a:r>
              <a:rPr lang="en-US" dirty="0">
                <a:solidFill>
                  <a:srgbClr val="00A1E4"/>
                </a:solidFill>
              </a:rPr>
              <a:t>Get Best Matching Unit</a:t>
            </a:r>
          </a:p>
        </p:txBody>
      </p:sp>
      <p:sp>
        <p:nvSpPr>
          <p:cNvPr id="5" name="Rectangle 4"/>
          <p:cNvSpPr/>
          <p:nvPr/>
        </p:nvSpPr>
        <p:spPr>
          <a:xfrm>
            <a:off x="736335" y="1502619"/>
            <a:ext cx="7848600" cy="1569660"/>
          </a:xfrm>
          <a:prstGeom prst="rect">
            <a:avLst/>
          </a:prstGeom>
        </p:spPr>
        <p:txBody>
          <a:bodyPr wrap="square">
            <a:spAutoFit/>
          </a:bodyPr>
          <a:lstStyle/>
          <a:p>
            <a:pPr algn="just"/>
            <a:r>
              <a:rPr lang="en-US" sz="1600" dirty="0"/>
              <a:t>This is a very simple step, just go through all the weight vectors and calculate the distance from each weight to the chosen sample vector. The weight with the shortest distance is the winner. If there are more than one with the same distance, then the winning weight is chosen randomly among the weights with the shortest distance.  There are a number of different ways for determining what distance actually means mathematically.  The most common method is to use the Euclidean distance:</a:t>
            </a:r>
          </a:p>
        </p:txBody>
      </p:sp>
      <p:pic>
        <p:nvPicPr>
          <p:cNvPr id="37890" name="Picture 2" descr="http://davis.wpi.edu/~matt/courses/soms/summ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639" y="3087077"/>
            <a:ext cx="775832" cy="6576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6333" y="3744687"/>
            <a:ext cx="7848600" cy="1569660"/>
          </a:xfrm>
          <a:prstGeom prst="rect">
            <a:avLst/>
          </a:prstGeom>
        </p:spPr>
        <p:txBody>
          <a:bodyPr wrap="square">
            <a:spAutoFit/>
          </a:bodyPr>
          <a:lstStyle/>
          <a:p>
            <a:r>
              <a:rPr lang="en-US" sz="1600" dirty="0"/>
              <a:t>In the case of colors, if we can think of them as 3D points, each component being an axis. If we have chosen green which is of the value (0,6,0), the color light green (3,6,3) will be closer to green than red at (6,0,0).</a:t>
            </a:r>
          </a:p>
          <a:p>
            <a:endParaRPr lang="en-US" sz="1600" dirty="0"/>
          </a:p>
          <a:p>
            <a:r>
              <a:rPr lang="en-US" sz="1600" dirty="0"/>
              <a:t>        Light green = </a:t>
            </a:r>
            <a:r>
              <a:rPr lang="en-US" sz="1600" dirty="0" err="1"/>
              <a:t>Sqrt</a:t>
            </a:r>
            <a:r>
              <a:rPr lang="en-US" sz="1600" dirty="0"/>
              <a:t>((3-0)^2+(6-6)^2+(3-0)^2) = </a:t>
            </a:r>
            <a:r>
              <a:rPr lang="en-US" sz="1600" dirty="0" smtClean="0"/>
              <a:t>  4.24 </a:t>
            </a:r>
            <a:endParaRPr lang="en-US" sz="1600" dirty="0"/>
          </a:p>
          <a:p>
            <a:r>
              <a:rPr lang="en-US" sz="1600" dirty="0"/>
              <a:t>        Red           </a:t>
            </a:r>
            <a:r>
              <a:rPr lang="en-US" sz="1600" dirty="0" smtClean="0"/>
              <a:t>  = </a:t>
            </a:r>
            <a:r>
              <a:rPr lang="en-US" sz="1600" dirty="0" err="1"/>
              <a:t>Sqrt</a:t>
            </a:r>
            <a:r>
              <a:rPr lang="en-US" sz="1600" dirty="0"/>
              <a:t>((6-0)^2+(0-6)^2+(0-0)^2) =  8.49</a:t>
            </a:r>
          </a:p>
        </p:txBody>
      </p:sp>
      <p:sp>
        <p:nvSpPr>
          <p:cNvPr id="7" name="Rectangle 6"/>
          <p:cNvSpPr/>
          <p:nvPr/>
        </p:nvSpPr>
        <p:spPr>
          <a:xfrm>
            <a:off x="736334" y="5472200"/>
            <a:ext cx="7848599" cy="830997"/>
          </a:xfrm>
          <a:prstGeom prst="rect">
            <a:avLst/>
          </a:prstGeom>
        </p:spPr>
        <p:txBody>
          <a:bodyPr wrap="square">
            <a:spAutoFit/>
          </a:bodyPr>
          <a:lstStyle/>
          <a:p>
            <a:pPr algn="just"/>
            <a:r>
              <a:rPr lang="en-US" sz="1600" dirty="0"/>
              <a:t>So light green is now the best matching unit, but this operation of calculating distances and comparing them is done over the entire map and the </a:t>
            </a:r>
            <a:r>
              <a:rPr lang="en-US" sz="1600" dirty="0" smtClean="0"/>
              <a:t>weight </a:t>
            </a:r>
            <a:r>
              <a:rPr lang="en-US" sz="1600" dirty="0"/>
              <a:t>with the shortest distance to the sample vector is the winner and the BMU</a:t>
            </a:r>
          </a:p>
        </p:txBody>
      </p:sp>
    </p:spTree>
    <p:extLst>
      <p:ext uri="{BB962C8B-B14F-4D97-AF65-F5344CB8AC3E}">
        <p14:creationId xmlns:p14="http://schemas.microsoft.com/office/powerpoint/2010/main" val="312641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sp>
        <p:nvSpPr>
          <p:cNvPr id="3" name="Rectangle 2"/>
          <p:cNvSpPr/>
          <p:nvPr/>
        </p:nvSpPr>
        <p:spPr>
          <a:xfrm>
            <a:off x="737681" y="1132505"/>
            <a:ext cx="1686680" cy="338554"/>
          </a:xfrm>
          <a:prstGeom prst="rect">
            <a:avLst/>
          </a:prstGeom>
        </p:spPr>
        <p:txBody>
          <a:bodyPr wrap="none">
            <a:spAutoFit/>
          </a:bodyPr>
          <a:lstStyle/>
          <a:p>
            <a:r>
              <a:rPr lang="en-US" sz="1600" dirty="0"/>
              <a:t>Scale Neighbors</a:t>
            </a:r>
          </a:p>
        </p:txBody>
      </p:sp>
      <p:sp>
        <p:nvSpPr>
          <p:cNvPr id="4" name="Rectangle 3"/>
          <p:cNvSpPr/>
          <p:nvPr/>
        </p:nvSpPr>
        <p:spPr>
          <a:xfrm>
            <a:off x="504821" y="3465871"/>
            <a:ext cx="2626040" cy="338554"/>
          </a:xfrm>
          <a:prstGeom prst="rect">
            <a:avLst/>
          </a:prstGeom>
        </p:spPr>
        <p:txBody>
          <a:bodyPr wrap="none">
            <a:spAutoFit/>
          </a:bodyPr>
          <a:lstStyle/>
          <a:p>
            <a:pPr marL="342900" indent="-342900">
              <a:buFont typeface="+mj-lt"/>
              <a:buAutoNum type="arabicPeriod"/>
            </a:pPr>
            <a:r>
              <a:rPr lang="en-US" sz="1600" dirty="0"/>
              <a:t>Determining </a:t>
            </a:r>
            <a:r>
              <a:rPr lang="en-US" sz="1600" dirty="0" smtClean="0"/>
              <a:t>Neighbors</a:t>
            </a:r>
            <a:endParaRPr lang="en-US" sz="1600" dirty="0"/>
          </a:p>
        </p:txBody>
      </p:sp>
      <p:sp>
        <p:nvSpPr>
          <p:cNvPr id="5" name="Rectangle 4"/>
          <p:cNvSpPr/>
          <p:nvPr/>
        </p:nvSpPr>
        <p:spPr>
          <a:xfrm>
            <a:off x="745162" y="1747027"/>
            <a:ext cx="7369628" cy="1323439"/>
          </a:xfrm>
          <a:prstGeom prst="rect">
            <a:avLst/>
          </a:prstGeom>
        </p:spPr>
        <p:txBody>
          <a:bodyPr wrap="square">
            <a:spAutoFit/>
          </a:bodyPr>
          <a:lstStyle/>
          <a:p>
            <a:r>
              <a:rPr lang="en-US" sz="1600" dirty="0"/>
              <a:t>There are actually two parts to scaling the neighboring weights</a:t>
            </a:r>
            <a:r>
              <a:rPr lang="en-US" sz="1600" dirty="0" smtClean="0"/>
              <a:t>:</a:t>
            </a:r>
          </a:p>
          <a:p>
            <a:r>
              <a:rPr lang="en-US" sz="1600" dirty="0" smtClean="0"/>
              <a:t> </a:t>
            </a:r>
          </a:p>
          <a:p>
            <a:pPr marL="742950" lvl="1" indent="-285750">
              <a:buFont typeface="Arial" panose="020B0604020202020204" pitchFamily="34" charset="0"/>
              <a:buChar char="•"/>
            </a:pPr>
            <a:r>
              <a:rPr lang="en-US" sz="1600" dirty="0" smtClean="0"/>
              <a:t>determining </a:t>
            </a:r>
            <a:r>
              <a:rPr lang="en-US" sz="1600" dirty="0"/>
              <a:t>which weights are considered as neighbors and </a:t>
            </a:r>
            <a:endParaRPr lang="en-US" sz="1600" dirty="0" smtClean="0"/>
          </a:p>
          <a:p>
            <a:pPr lvl="1"/>
            <a:endParaRPr lang="en-US" sz="1600" dirty="0" smtClean="0"/>
          </a:p>
          <a:p>
            <a:pPr marL="742950" lvl="1" indent="-285750">
              <a:buFont typeface="Arial" panose="020B0604020202020204" pitchFamily="34" charset="0"/>
              <a:buChar char="•"/>
            </a:pPr>
            <a:r>
              <a:rPr lang="en-US" sz="1600" dirty="0" smtClean="0"/>
              <a:t>how </a:t>
            </a:r>
            <a:r>
              <a:rPr lang="en-US" sz="1600" dirty="0"/>
              <a:t>much each weight can become more like the sample vector.</a:t>
            </a:r>
          </a:p>
        </p:txBody>
      </p:sp>
      <p:sp>
        <p:nvSpPr>
          <p:cNvPr id="6" name="Rectangle 5"/>
          <p:cNvSpPr/>
          <p:nvPr/>
        </p:nvSpPr>
        <p:spPr>
          <a:xfrm>
            <a:off x="896708" y="3938231"/>
            <a:ext cx="7605035" cy="830997"/>
          </a:xfrm>
          <a:prstGeom prst="rect">
            <a:avLst/>
          </a:prstGeom>
        </p:spPr>
        <p:txBody>
          <a:bodyPr wrap="square">
            <a:spAutoFit/>
          </a:bodyPr>
          <a:lstStyle/>
          <a:p>
            <a:pPr algn="just"/>
            <a:r>
              <a:rPr lang="en-US" sz="1600" dirty="0"/>
              <a:t>The neighbors of a winning weight can be determined using a number of different methods. </a:t>
            </a:r>
            <a:r>
              <a:rPr lang="en-US" sz="1600" dirty="0" smtClean="0"/>
              <a:t>The Gaussian </a:t>
            </a:r>
            <a:r>
              <a:rPr lang="en-US" sz="1600" dirty="0"/>
              <a:t>function where every point with a value above zero is considered a neighbor.</a:t>
            </a:r>
          </a:p>
        </p:txBody>
      </p:sp>
      <p:sp>
        <p:nvSpPr>
          <p:cNvPr id="7" name="Rectangle 6"/>
          <p:cNvSpPr/>
          <p:nvPr/>
        </p:nvSpPr>
        <p:spPr>
          <a:xfrm>
            <a:off x="896707" y="4939137"/>
            <a:ext cx="7605035" cy="584775"/>
          </a:xfrm>
          <a:prstGeom prst="rect">
            <a:avLst/>
          </a:prstGeom>
        </p:spPr>
        <p:txBody>
          <a:bodyPr wrap="square">
            <a:spAutoFit/>
          </a:bodyPr>
          <a:lstStyle/>
          <a:p>
            <a:pPr algn="just"/>
            <a:r>
              <a:rPr lang="en-US" sz="1600" dirty="0" smtClean="0"/>
              <a:t>The </a:t>
            </a:r>
            <a:r>
              <a:rPr lang="en-US" sz="1600" dirty="0"/>
              <a:t>amount of neighbors decreases over time. This is done so samples can first move to an area where they will probably be, then they jockey for position. </a:t>
            </a:r>
          </a:p>
        </p:txBody>
      </p:sp>
    </p:spTree>
    <p:extLst>
      <p:ext uri="{BB962C8B-B14F-4D97-AF65-F5344CB8AC3E}">
        <p14:creationId xmlns:p14="http://schemas.microsoft.com/office/powerpoint/2010/main" val="312641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sp>
        <p:nvSpPr>
          <p:cNvPr id="3" name="Rectangle 2"/>
          <p:cNvSpPr/>
          <p:nvPr/>
        </p:nvSpPr>
        <p:spPr>
          <a:xfrm>
            <a:off x="642255" y="1273790"/>
            <a:ext cx="1402948" cy="369332"/>
          </a:xfrm>
          <a:prstGeom prst="rect">
            <a:avLst/>
          </a:prstGeom>
        </p:spPr>
        <p:txBody>
          <a:bodyPr wrap="none">
            <a:spAutoFit/>
          </a:bodyPr>
          <a:lstStyle/>
          <a:p>
            <a:r>
              <a:rPr lang="en-US" dirty="0" smtClean="0"/>
              <a:t>2.  Learning</a:t>
            </a:r>
            <a:endParaRPr lang="en-US" dirty="0"/>
          </a:p>
        </p:txBody>
      </p:sp>
      <p:sp>
        <p:nvSpPr>
          <p:cNvPr id="4" name="Rectangle 3"/>
          <p:cNvSpPr/>
          <p:nvPr/>
        </p:nvSpPr>
        <p:spPr>
          <a:xfrm>
            <a:off x="642255" y="1654399"/>
            <a:ext cx="7837715" cy="2308324"/>
          </a:xfrm>
          <a:prstGeom prst="rect">
            <a:avLst/>
          </a:prstGeom>
        </p:spPr>
        <p:txBody>
          <a:bodyPr wrap="square">
            <a:spAutoFit/>
          </a:bodyPr>
          <a:lstStyle/>
          <a:p>
            <a:pPr algn="just"/>
            <a:r>
              <a:rPr lang="en-US" dirty="0"/>
              <a:t>The second part to scaling the neighbors is the learning function. The winning weight is rewarded with becoming more like the sample vector.  The neighbors also become more like the sample vector. An attribute of this learning process is that the farther away the neighbor is from the winning vector, the less it learns. The rate at which the amount a weight can learn decreases and can also be set to whatever you want</a:t>
            </a:r>
            <a:r>
              <a:rPr lang="en-US" dirty="0" smtClean="0"/>
              <a:t>. </a:t>
            </a:r>
            <a:r>
              <a:rPr lang="en-US" dirty="0"/>
              <a:t>This </a:t>
            </a:r>
            <a:r>
              <a:rPr lang="en-US" dirty="0" err="1" smtClean="0"/>
              <a:t>Gausssian</a:t>
            </a:r>
            <a:r>
              <a:rPr lang="en-US" dirty="0" smtClean="0"/>
              <a:t> function </a:t>
            </a:r>
            <a:r>
              <a:rPr lang="en-US" dirty="0"/>
              <a:t>will return a value ranging between 0 and 1, where each neighbor is then changed using the parametric equation.  The new color is:</a:t>
            </a:r>
          </a:p>
        </p:txBody>
      </p:sp>
      <p:sp>
        <p:nvSpPr>
          <p:cNvPr id="5" name="Rectangle 4"/>
          <p:cNvSpPr/>
          <p:nvPr/>
        </p:nvSpPr>
        <p:spPr>
          <a:xfrm>
            <a:off x="2554793" y="4255924"/>
            <a:ext cx="4012637" cy="369332"/>
          </a:xfrm>
          <a:prstGeom prst="rect">
            <a:avLst/>
          </a:prstGeom>
        </p:spPr>
        <p:txBody>
          <a:bodyPr wrap="none">
            <a:spAutoFit/>
          </a:bodyPr>
          <a:lstStyle/>
          <a:p>
            <a:r>
              <a:rPr lang="fr-FR" dirty="0"/>
              <a:t> </a:t>
            </a:r>
            <a:r>
              <a:rPr lang="fr-FR" dirty="0" err="1"/>
              <a:t>Current</a:t>
            </a:r>
            <a:r>
              <a:rPr lang="fr-FR" dirty="0"/>
              <a:t> </a:t>
            </a:r>
            <a:r>
              <a:rPr lang="fr-FR" dirty="0" err="1"/>
              <a:t>color</a:t>
            </a:r>
            <a:r>
              <a:rPr lang="fr-FR" dirty="0"/>
              <a:t>*(1.-t) + </a:t>
            </a:r>
            <a:r>
              <a:rPr lang="fr-FR" dirty="0" err="1"/>
              <a:t>sample</a:t>
            </a:r>
            <a:r>
              <a:rPr lang="fr-FR" dirty="0"/>
              <a:t> </a:t>
            </a:r>
            <a:r>
              <a:rPr lang="fr-FR" dirty="0" err="1"/>
              <a:t>vector</a:t>
            </a:r>
            <a:r>
              <a:rPr lang="fr-FR" dirty="0"/>
              <a:t>*t</a:t>
            </a:r>
            <a:endParaRPr lang="en-US" dirty="0"/>
          </a:p>
        </p:txBody>
      </p:sp>
      <p:sp>
        <p:nvSpPr>
          <p:cNvPr id="6" name="Rectangle 5"/>
          <p:cNvSpPr/>
          <p:nvPr/>
        </p:nvSpPr>
        <p:spPr>
          <a:xfrm>
            <a:off x="849084" y="4943725"/>
            <a:ext cx="7630886" cy="830997"/>
          </a:xfrm>
          <a:prstGeom prst="rect">
            <a:avLst/>
          </a:prstGeom>
        </p:spPr>
        <p:txBody>
          <a:bodyPr wrap="square">
            <a:spAutoFit/>
          </a:bodyPr>
          <a:lstStyle/>
          <a:p>
            <a:pPr algn="just"/>
            <a:r>
              <a:rPr lang="en-US" sz="1600" dirty="0" smtClean="0"/>
              <a:t>So </a:t>
            </a:r>
            <a:r>
              <a:rPr lang="en-US" sz="1600" dirty="0"/>
              <a:t>in the first iteration, the best matching unit will get a t of 1 for its learning function, so the weight will then come out of this process with the same exact values as the randomly selected sample.</a:t>
            </a:r>
          </a:p>
        </p:txBody>
      </p:sp>
    </p:spTree>
    <p:extLst>
      <p:ext uri="{BB962C8B-B14F-4D97-AF65-F5344CB8AC3E}">
        <p14:creationId xmlns:p14="http://schemas.microsoft.com/office/powerpoint/2010/main" val="3126418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sp>
        <p:nvSpPr>
          <p:cNvPr id="3" name="Rectangle 2"/>
          <p:cNvSpPr/>
          <p:nvPr/>
        </p:nvSpPr>
        <p:spPr>
          <a:xfrm>
            <a:off x="653143" y="1825185"/>
            <a:ext cx="7979228" cy="4031873"/>
          </a:xfrm>
          <a:prstGeom prst="rect">
            <a:avLst/>
          </a:prstGeom>
        </p:spPr>
        <p:txBody>
          <a:bodyPr wrap="square">
            <a:spAutoFit/>
          </a:bodyPr>
          <a:lstStyle/>
          <a:p>
            <a:pPr algn="just"/>
            <a:r>
              <a:rPr lang="en-US" sz="1600" dirty="0" smtClean="0"/>
              <a:t>There </a:t>
            </a:r>
            <a:r>
              <a:rPr lang="en-US" sz="1600" dirty="0"/>
              <a:t>is a very simple method for displaying where similarities lie and where they do not. In order to compute this we go through all the weights and determine how similar the neighbors are. </a:t>
            </a:r>
            <a:endParaRPr lang="en-US" sz="1600" dirty="0" smtClean="0"/>
          </a:p>
          <a:p>
            <a:pPr algn="just"/>
            <a:endParaRPr lang="en-US" sz="1600" dirty="0"/>
          </a:p>
          <a:p>
            <a:pPr algn="just"/>
            <a:r>
              <a:rPr lang="en-US" sz="1600" dirty="0" smtClean="0"/>
              <a:t>This </a:t>
            </a:r>
            <a:r>
              <a:rPr lang="en-US" sz="1600" dirty="0"/>
              <a:t>is done by calculating the distance that the weight vectors make between the each weight and each of its neighbors. With an average of these distances a color is then assigned to that location. </a:t>
            </a:r>
            <a:endParaRPr lang="en-US" sz="1600" dirty="0" smtClean="0"/>
          </a:p>
          <a:p>
            <a:pPr algn="just"/>
            <a:endParaRPr lang="en-US" sz="1600" dirty="0"/>
          </a:p>
          <a:p>
            <a:pPr algn="just"/>
            <a:r>
              <a:rPr lang="en-US" sz="1600" dirty="0"/>
              <a:t>If the average distance were high, then the surrounding weights are very different and a dark color is assigned to the location of the weight. If the average distance is low, a lighter color is assigned. So in areas of the center of the blobs the colors are the same, so it should be white since all the neighbors are the same color. In areas between blobs where there are similarities it should be not white, but a light grey. Areas where the blobs are physically close to each other, but are not similar at all there should be black.</a:t>
            </a:r>
          </a:p>
          <a:p>
            <a:pPr algn="just"/>
            <a:endParaRPr lang="en-US" sz="1600" dirty="0"/>
          </a:p>
        </p:txBody>
      </p:sp>
      <p:sp>
        <p:nvSpPr>
          <p:cNvPr id="4" name="Rectangle 3"/>
          <p:cNvSpPr/>
          <p:nvPr/>
        </p:nvSpPr>
        <p:spPr>
          <a:xfrm>
            <a:off x="653143" y="1295791"/>
            <a:ext cx="3185487" cy="338554"/>
          </a:xfrm>
          <a:prstGeom prst="rect">
            <a:avLst/>
          </a:prstGeom>
        </p:spPr>
        <p:txBody>
          <a:bodyPr wrap="none">
            <a:spAutoFit/>
          </a:bodyPr>
          <a:lstStyle/>
          <a:p>
            <a:r>
              <a:rPr lang="en-US" sz="1600" dirty="0"/>
              <a:t>Determining the Quality of SOMs</a:t>
            </a:r>
          </a:p>
        </p:txBody>
      </p:sp>
    </p:spTree>
    <p:extLst>
      <p:ext uri="{BB962C8B-B14F-4D97-AF65-F5344CB8AC3E}">
        <p14:creationId xmlns:p14="http://schemas.microsoft.com/office/powerpoint/2010/main" val="312641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Colors </a:t>
            </a:r>
            <a:r>
              <a:rPr lang="en-US" sz="2400" dirty="0"/>
              <a:t>cont.</a:t>
            </a:r>
            <a:r>
              <a:rPr lang="en-US" dirty="0"/>
              <a:t>.</a:t>
            </a:r>
          </a:p>
        </p:txBody>
      </p:sp>
      <p:grpSp>
        <p:nvGrpSpPr>
          <p:cNvPr id="3" name="Group 2"/>
          <p:cNvGrpSpPr/>
          <p:nvPr/>
        </p:nvGrpSpPr>
        <p:grpSpPr>
          <a:xfrm>
            <a:off x="2460171" y="1129836"/>
            <a:ext cx="3820884" cy="1905000"/>
            <a:chOff x="3619500" y="2476500"/>
            <a:chExt cx="3820884" cy="190500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4765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84" y="24765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Rectangle 3"/>
          <p:cNvSpPr/>
          <p:nvPr/>
        </p:nvSpPr>
        <p:spPr>
          <a:xfrm>
            <a:off x="272139" y="3209007"/>
            <a:ext cx="8545289" cy="3046988"/>
          </a:xfrm>
          <a:prstGeom prst="rect">
            <a:avLst/>
          </a:prstGeom>
        </p:spPr>
        <p:txBody>
          <a:bodyPr wrap="square">
            <a:spAutoFit/>
          </a:bodyPr>
          <a:lstStyle/>
          <a:p>
            <a:pPr algn="just"/>
            <a:r>
              <a:rPr lang="en-US" sz="1600" dirty="0" smtClean="0"/>
              <a:t>Areas </a:t>
            </a:r>
            <a:r>
              <a:rPr lang="en-US" sz="1600" dirty="0"/>
              <a:t>where there is a light grey between the blobs represent a true similarity.  </a:t>
            </a:r>
            <a:endParaRPr lang="en-US" sz="1600" dirty="0" smtClean="0"/>
          </a:p>
          <a:p>
            <a:pPr algn="just"/>
            <a:r>
              <a:rPr lang="en-US" sz="1600" dirty="0" smtClean="0"/>
              <a:t>In </a:t>
            </a:r>
            <a:r>
              <a:rPr lang="en-US" sz="1600" dirty="0"/>
              <a:t>the pictures above, in the bottom right there is black surrounded by colors which are not very similar to it. When looking at the black and white similarity SOM, it shows that black is not similar to the other colors because there are lines of black representing no similarity between those two colors. </a:t>
            </a:r>
            <a:endParaRPr lang="en-US" sz="1600" dirty="0" smtClean="0"/>
          </a:p>
          <a:p>
            <a:pPr algn="just"/>
            <a:r>
              <a:rPr lang="en-US" sz="1600" dirty="0" smtClean="0"/>
              <a:t>Also </a:t>
            </a:r>
            <a:r>
              <a:rPr lang="en-US" sz="1600" dirty="0"/>
              <a:t>in the top corner there is pink and nearby is a light green which are not very near each other in reality, but near each other on the colored SOM. </a:t>
            </a:r>
            <a:r>
              <a:rPr lang="en-US" sz="1600" dirty="0" smtClean="0"/>
              <a:t>Looking </a:t>
            </a:r>
            <a:r>
              <a:rPr lang="en-US" sz="1600" dirty="0"/>
              <a:t>at the black and white SOM, it clearly shows that the two not very similar by having black in between the two colors.</a:t>
            </a:r>
          </a:p>
          <a:p>
            <a:pPr algn="just"/>
            <a:endParaRPr lang="en-US" sz="1600" dirty="0" smtClean="0"/>
          </a:p>
          <a:p>
            <a:pPr algn="just"/>
            <a:r>
              <a:rPr lang="en-US" sz="1600" dirty="0" smtClean="0"/>
              <a:t>With </a:t>
            </a:r>
            <a:r>
              <a:rPr lang="en-US" sz="1600" dirty="0"/>
              <a:t>these average distances used to make the black and white map, we can actually assign each SOM a value that determines how good the image represents the similarities of the samples  by simply adding these averages. </a:t>
            </a:r>
          </a:p>
        </p:txBody>
      </p:sp>
    </p:spTree>
    <p:extLst>
      <p:ext uri="{BB962C8B-B14F-4D97-AF65-F5344CB8AC3E}">
        <p14:creationId xmlns:p14="http://schemas.microsoft.com/office/powerpoint/2010/main" val="312641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Self-Organizing Map</a:t>
            </a:r>
            <a:endParaRPr lang="en-US" dirty="0"/>
          </a:p>
        </p:txBody>
      </p:sp>
      <p:sp>
        <p:nvSpPr>
          <p:cNvPr id="3" name="Rectangle 2"/>
          <p:cNvSpPr/>
          <p:nvPr/>
        </p:nvSpPr>
        <p:spPr>
          <a:xfrm>
            <a:off x="609599" y="1059154"/>
            <a:ext cx="8371114" cy="3462486"/>
          </a:xfrm>
          <a:prstGeom prst="rect">
            <a:avLst/>
          </a:prstGeom>
        </p:spPr>
        <p:txBody>
          <a:bodyPr wrap="square">
            <a:spAutoFit/>
          </a:bodyPr>
          <a:lstStyle/>
          <a:p>
            <a:pPr algn="just"/>
            <a:r>
              <a:rPr lang="en-US" sz="1600" dirty="0" smtClean="0">
                <a:solidFill>
                  <a:srgbClr val="00A1E4"/>
                </a:solidFill>
              </a:rPr>
              <a:t>Advantages</a:t>
            </a:r>
            <a:endParaRPr lang="en-US" sz="1600" dirty="0">
              <a:solidFill>
                <a:srgbClr val="00A1E4"/>
              </a:solidFill>
            </a:endParaRPr>
          </a:p>
          <a:p>
            <a:pPr algn="just"/>
            <a:endParaRPr lang="en-US" sz="900" dirty="0"/>
          </a:p>
          <a:p>
            <a:pPr marL="342900" indent="-342900" algn="just">
              <a:buFont typeface="Arial" panose="020B0604020202020204" pitchFamily="34" charset="0"/>
              <a:buChar char="•"/>
              <a:tabLst>
                <a:tab pos="1033463" algn="l"/>
              </a:tabLst>
            </a:pPr>
            <a:r>
              <a:rPr lang="en-US" sz="1600" dirty="0" smtClean="0"/>
              <a:t>They </a:t>
            </a:r>
            <a:r>
              <a:rPr lang="en-US" sz="1600" dirty="0"/>
              <a:t>are very easy to understand. It’s very simple, if they are close together and there is grey connecting them, then they are similar. If there is a black ravine between them, then they are </a:t>
            </a:r>
            <a:r>
              <a:rPr lang="en-US" sz="1600" dirty="0" smtClean="0"/>
              <a:t>different </a:t>
            </a:r>
          </a:p>
          <a:p>
            <a:pPr marL="342900" indent="-342900" algn="just">
              <a:buFont typeface="Arial" panose="020B0604020202020204" pitchFamily="34" charset="0"/>
              <a:buChar char="•"/>
              <a:tabLst>
                <a:tab pos="1033463" algn="l"/>
              </a:tabLst>
            </a:pPr>
            <a:r>
              <a:rPr lang="en-US" sz="1600" dirty="0" smtClean="0"/>
              <a:t>They </a:t>
            </a:r>
            <a:r>
              <a:rPr lang="en-US" sz="1600" dirty="0"/>
              <a:t>classify data well and then are easily evaluate for their own quality so you can actually calculated how good a map is and how strong the similarities between objects are.</a:t>
            </a:r>
          </a:p>
          <a:p>
            <a:pPr algn="just"/>
            <a:r>
              <a:rPr lang="en-US" sz="900" dirty="0"/>
              <a:t> </a:t>
            </a:r>
          </a:p>
          <a:p>
            <a:pPr algn="just"/>
            <a:r>
              <a:rPr lang="en-US" sz="1600" dirty="0" smtClean="0">
                <a:solidFill>
                  <a:srgbClr val="00A1E4"/>
                </a:solidFill>
              </a:rPr>
              <a:t>Disadvantages</a:t>
            </a:r>
            <a:endParaRPr lang="en-US" sz="1600" dirty="0">
              <a:solidFill>
                <a:srgbClr val="00A1E4"/>
              </a:solidFill>
            </a:endParaRPr>
          </a:p>
          <a:p>
            <a:pPr algn="just"/>
            <a:endParaRPr lang="en-US" sz="900" dirty="0"/>
          </a:p>
          <a:p>
            <a:pPr marL="285750" indent="-285750" algn="just">
              <a:buFont typeface="Arial" panose="020B0604020202020204" pitchFamily="34" charset="0"/>
              <a:buChar char="•"/>
            </a:pPr>
            <a:r>
              <a:rPr lang="en-US" sz="1600" dirty="0" smtClean="0"/>
              <a:t>Can not handle missing data. </a:t>
            </a:r>
          </a:p>
          <a:p>
            <a:pPr marL="285750" indent="-285750" algn="just">
              <a:buFont typeface="Arial" panose="020B0604020202020204" pitchFamily="34" charset="0"/>
              <a:buChar char="•"/>
            </a:pPr>
            <a:r>
              <a:rPr lang="en-US" sz="1600" dirty="0" smtClean="0"/>
              <a:t>Every </a:t>
            </a:r>
            <a:r>
              <a:rPr lang="en-US" sz="1600" dirty="0"/>
              <a:t>SOM is different and finds different </a:t>
            </a:r>
            <a:r>
              <a:rPr lang="en-US" sz="1600" dirty="0" err="1"/>
              <a:t>similarites</a:t>
            </a:r>
            <a:r>
              <a:rPr lang="en-US" sz="1600" dirty="0"/>
              <a:t> among the sample vectors. </a:t>
            </a:r>
            <a:endParaRPr lang="en-US" sz="1600" dirty="0" smtClean="0"/>
          </a:p>
          <a:p>
            <a:pPr marL="285750" indent="-285750" algn="just">
              <a:buFont typeface="Arial" panose="020B0604020202020204" pitchFamily="34" charset="0"/>
              <a:buChar char="•"/>
            </a:pPr>
            <a:r>
              <a:rPr lang="en-US" sz="1600" dirty="0" smtClean="0"/>
              <a:t>They </a:t>
            </a:r>
            <a:r>
              <a:rPr lang="en-US" sz="1600" dirty="0"/>
              <a:t>are very computationally expensive which is a major drawback since as the dimensions of the data </a:t>
            </a:r>
            <a:r>
              <a:rPr lang="en-US" sz="1600" dirty="0" smtClean="0"/>
              <a:t>increases.</a:t>
            </a:r>
            <a:endParaRPr lang="en-US" sz="1600" dirty="0"/>
          </a:p>
        </p:txBody>
      </p:sp>
      <p:grpSp>
        <p:nvGrpSpPr>
          <p:cNvPr id="4" name="Group 3"/>
          <p:cNvGrpSpPr/>
          <p:nvPr/>
        </p:nvGrpSpPr>
        <p:grpSpPr>
          <a:xfrm>
            <a:off x="4267199" y="4521640"/>
            <a:ext cx="3777343" cy="1780837"/>
            <a:chOff x="1700213" y="2214563"/>
            <a:chExt cx="3829050" cy="2428875"/>
          </a:xfrm>
        </p:grpSpPr>
        <p:pic>
          <p:nvPicPr>
            <p:cNvPr id="337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2214563"/>
              <a:ext cx="19145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2224088"/>
              <a:ext cx="19145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12641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Map (</a:t>
            </a:r>
            <a:r>
              <a:rPr lang="en-US" dirty="0" smtClean="0"/>
              <a:t>SOM)</a:t>
            </a:r>
            <a:endParaRPr lang="en-US" dirty="0"/>
          </a:p>
        </p:txBody>
      </p:sp>
      <p:sp>
        <p:nvSpPr>
          <p:cNvPr id="4" name="Rectangle 3"/>
          <p:cNvSpPr/>
          <p:nvPr/>
        </p:nvSpPr>
        <p:spPr>
          <a:xfrm>
            <a:off x="780484" y="1291698"/>
            <a:ext cx="7427345" cy="830997"/>
          </a:xfrm>
          <a:prstGeom prst="rect">
            <a:avLst/>
          </a:prstGeom>
        </p:spPr>
        <p:txBody>
          <a:bodyPr wrap="square">
            <a:spAutoFit/>
          </a:bodyPr>
          <a:lstStyle/>
          <a:p>
            <a:r>
              <a:rPr lang="en-US" sz="1600" dirty="0"/>
              <a:t>Self-organizing maps (SOMs) are a data visualization technique invented by Professor </a:t>
            </a:r>
            <a:r>
              <a:rPr lang="en-US" sz="1600" dirty="0" err="1" smtClean="0"/>
              <a:t>Kohonen</a:t>
            </a:r>
            <a:r>
              <a:rPr lang="en-US" sz="1600" dirty="0" smtClean="0"/>
              <a:t> </a:t>
            </a:r>
            <a:r>
              <a:rPr lang="en-US" sz="1600" dirty="0"/>
              <a:t>which reduce the dimensions of data through the use of self-organizing neural networks. </a:t>
            </a:r>
          </a:p>
        </p:txBody>
      </p:sp>
      <p:sp>
        <p:nvSpPr>
          <p:cNvPr id="6" name="Rectangle 5"/>
          <p:cNvSpPr/>
          <p:nvPr/>
        </p:nvSpPr>
        <p:spPr>
          <a:xfrm>
            <a:off x="837377" y="2337136"/>
            <a:ext cx="7313557" cy="830997"/>
          </a:xfrm>
          <a:prstGeom prst="rect">
            <a:avLst/>
          </a:prstGeom>
        </p:spPr>
        <p:txBody>
          <a:bodyPr wrap="square">
            <a:spAutoFit/>
          </a:bodyPr>
          <a:lstStyle/>
          <a:p>
            <a:r>
              <a:rPr lang="en-US" sz="1600" dirty="0"/>
              <a:t>The way  SOMs go about reducing dimensions is by producing a map of usually 1 or 2 dimensions which plot the similarities of the data by grouping similar data items together.  </a:t>
            </a:r>
            <a:endParaRPr lang="en-US" sz="1600" dirty="0" smtClean="0"/>
          </a:p>
        </p:txBody>
      </p:sp>
      <p:sp>
        <p:nvSpPr>
          <p:cNvPr id="7" name="Rectangle 6"/>
          <p:cNvSpPr/>
          <p:nvPr/>
        </p:nvSpPr>
        <p:spPr>
          <a:xfrm>
            <a:off x="837377" y="3413649"/>
            <a:ext cx="4572000" cy="830997"/>
          </a:xfrm>
          <a:prstGeom prst="rect">
            <a:avLst/>
          </a:prstGeom>
        </p:spPr>
        <p:txBody>
          <a:bodyPr>
            <a:spAutoFit/>
          </a:bodyPr>
          <a:lstStyle/>
          <a:p>
            <a:r>
              <a:rPr lang="en-US" sz="1600" dirty="0"/>
              <a:t>So SOMs accomplish two </a:t>
            </a:r>
            <a:r>
              <a:rPr lang="en-US" sz="1600" dirty="0" smtClean="0"/>
              <a:t>things</a:t>
            </a:r>
            <a:endParaRPr lang="en-US" sz="1600" dirty="0"/>
          </a:p>
          <a:p>
            <a:pPr marL="742950" lvl="1" indent="-285750">
              <a:buFont typeface="Arial" panose="020B0604020202020204" pitchFamily="34" charset="0"/>
              <a:buChar char="•"/>
            </a:pPr>
            <a:r>
              <a:rPr lang="en-US" sz="1600" dirty="0"/>
              <a:t>they reduce dimensions and </a:t>
            </a:r>
            <a:endParaRPr lang="en-US" sz="1600" dirty="0" smtClean="0"/>
          </a:p>
          <a:p>
            <a:pPr marL="742950" lvl="1" indent="-285750">
              <a:buFont typeface="Arial" panose="020B0604020202020204" pitchFamily="34" charset="0"/>
              <a:buChar char="•"/>
            </a:pPr>
            <a:r>
              <a:rPr lang="en-US" sz="1600" dirty="0" smtClean="0"/>
              <a:t>display </a:t>
            </a:r>
            <a:r>
              <a:rPr lang="en-US" sz="1600" dirty="0"/>
              <a:t>similarities.</a:t>
            </a:r>
          </a:p>
        </p:txBody>
      </p:sp>
      <p:pic>
        <p:nvPicPr>
          <p:cNvPr id="14341" name="Picture 5" descr="http://davis.wpi.edu/~matt/courses/soms/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29" y="4419675"/>
            <a:ext cx="1905000" cy="1876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88971" y="5194601"/>
            <a:ext cx="4572000" cy="738664"/>
          </a:xfrm>
          <a:prstGeom prst="rect">
            <a:avLst/>
          </a:prstGeom>
        </p:spPr>
        <p:txBody>
          <a:bodyPr>
            <a:spAutoFit/>
          </a:bodyPr>
          <a:lstStyle/>
          <a:p>
            <a:r>
              <a:rPr lang="en-US" sz="1400" dirty="0" smtClean="0"/>
              <a:t>Like </a:t>
            </a:r>
            <a:r>
              <a:rPr lang="en-US" sz="1400" dirty="0"/>
              <a:t>colors are grouped together such as the greens are all in the upper left hand corner and the purples are all grouped around the lower right and right hand side. </a:t>
            </a:r>
          </a:p>
        </p:txBody>
      </p:sp>
    </p:spTree>
    <p:extLst>
      <p:ext uri="{BB962C8B-B14F-4D97-AF65-F5344CB8AC3E}">
        <p14:creationId xmlns:p14="http://schemas.microsoft.com/office/powerpoint/2010/main" val="6770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a:t>
            </a:r>
            <a:r>
              <a:rPr lang="en-US" dirty="0" smtClean="0"/>
              <a:t>Maps</a:t>
            </a:r>
            <a:endParaRPr lang="en-US" dirty="0"/>
          </a:p>
        </p:txBody>
      </p:sp>
      <p:pic>
        <p:nvPicPr>
          <p:cNvPr id="327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8" y="1231952"/>
            <a:ext cx="3657600" cy="201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43400" y="1353272"/>
            <a:ext cx="4419600" cy="1077218"/>
          </a:xfrm>
          <a:prstGeom prst="rect">
            <a:avLst/>
          </a:prstGeom>
        </p:spPr>
        <p:txBody>
          <a:bodyPr wrap="square">
            <a:spAutoFit/>
          </a:bodyPr>
          <a:lstStyle/>
          <a:p>
            <a:pPr algn="just"/>
            <a:r>
              <a:rPr lang="en-US" sz="1600" dirty="0"/>
              <a:t>This is a map of the world quality-of-life. Yellows and oranges </a:t>
            </a:r>
            <a:r>
              <a:rPr lang="en-US" sz="1600" dirty="0" smtClean="0"/>
              <a:t>represent wealthy </a:t>
            </a:r>
            <a:r>
              <a:rPr lang="en-US" sz="1600" dirty="0"/>
              <a:t>nations, while purples and blues are the poorer </a:t>
            </a:r>
            <a:r>
              <a:rPr lang="en-US" sz="1600" dirty="0" smtClean="0"/>
              <a:t>nations. </a:t>
            </a:r>
            <a:endParaRPr lang="en-US" sz="1600" dirty="0"/>
          </a:p>
        </p:txBody>
      </p:sp>
      <p:sp>
        <p:nvSpPr>
          <p:cNvPr id="4" name="Rectangle 3"/>
          <p:cNvSpPr/>
          <p:nvPr/>
        </p:nvSpPr>
        <p:spPr>
          <a:xfrm>
            <a:off x="4343399" y="2575448"/>
            <a:ext cx="4419600" cy="1077218"/>
          </a:xfrm>
          <a:prstGeom prst="rect">
            <a:avLst/>
          </a:prstGeom>
        </p:spPr>
        <p:txBody>
          <a:bodyPr wrap="square">
            <a:spAutoFit/>
          </a:bodyPr>
          <a:lstStyle/>
          <a:p>
            <a:pPr algn="just"/>
            <a:r>
              <a:rPr lang="en-US" sz="1600" dirty="0" smtClean="0"/>
              <a:t>From </a:t>
            </a:r>
            <a:r>
              <a:rPr lang="en-US" sz="1600" dirty="0"/>
              <a:t>this view, it can be difficult to visualize the relationships between </a:t>
            </a:r>
            <a:r>
              <a:rPr lang="en-US" sz="1600" dirty="0" smtClean="0"/>
              <a:t>countries. However</a:t>
            </a:r>
            <a:r>
              <a:rPr lang="en-US" sz="1600" dirty="0"/>
              <a:t>, represented by a </a:t>
            </a:r>
            <a:r>
              <a:rPr lang="en-US" sz="1600" dirty="0" smtClean="0"/>
              <a:t>SOM, it </a:t>
            </a:r>
            <a:r>
              <a:rPr lang="en-US" sz="1600" dirty="0"/>
              <a:t>is much easier to see what is going on</a:t>
            </a:r>
            <a:r>
              <a:rPr lang="en-US" sz="1400" dirty="0"/>
              <a:t>.</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6" y="3304794"/>
            <a:ext cx="3777343" cy="242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343399" y="3730715"/>
            <a:ext cx="4572000" cy="1815882"/>
          </a:xfrm>
          <a:prstGeom prst="rect">
            <a:avLst/>
          </a:prstGeom>
        </p:spPr>
        <p:txBody>
          <a:bodyPr>
            <a:spAutoFit/>
          </a:bodyPr>
          <a:lstStyle/>
          <a:p>
            <a:pPr algn="just"/>
            <a:r>
              <a:rPr lang="en-US" sz="1600" dirty="0"/>
              <a:t>Here we can see the United States, Canada, and Western European countries, </a:t>
            </a:r>
            <a:r>
              <a:rPr lang="en-US" sz="1600" dirty="0" smtClean="0"/>
              <a:t>on the </a:t>
            </a:r>
            <a:r>
              <a:rPr lang="en-US" sz="1600" dirty="0"/>
              <a:t>left side of the network, being the wealthiest countries. The poorest countries</a:t>
            </a:r>
            <a:r>
              <a:rPr lang="en-US" sz="1600" dirty="0" smtClean="0"/>
              <a:t>, then</a:t>
            </a:r>
            <a:r>
              <a:rPr lang="en-US" sz="1600" dirty="0"/>
              <a:t>, can be found on the opposite side of the map (at the point farthest </a:t>
            </a:r>
            <a:r>
              <a:rPr lang="en-US" sz="1600" dirty="0" smtClean="0"/>
              <a:t>away from </a:t>
            </a:r>
            <a:r>
              <a:rPr lang="en-US" sz="1600" dirty="0"/>
              <a:t>the richest countries), represented by the purples and blues.</a:t>
            </a:r>
          </a:p>
        </p:txBody>
      </p:sp>
      <p:sp>
        <p:nvSpPr>
          <p:cNvPr id="6" name="Rectangle 5"/>
          <p:cNvSpPr/>
          <p:nvPr/>
        </p:nvSpPr>
        <p:spPr>
          <a:xfrm>
            <a:off x="270476" y="5712938"/>
            <a:ext cx="8644924" cy="584775"/>
          </a:xfrm>
          <a:prstGeom prst="rect">
            <a:avLst/>
          </a:prstGeom>
        </p:spPr>
        <p:txBody>
          <a:bodyPr wrap="square">
            <a:spAutoFit/>
          </a:bodyPr>
          <a:lstStyle/>
          <a:p>
            <a:pPr algn="just"/>
            <a:r>
              <a:rPr lang="en-US" sz="1600" dirty="0" smtClean="0"/>
              <a:t>Each </a:t>
            </a:r>
            <a:r>
              <a:rPr lang="en-US" sz="1600" dirty="0"/>
              <a:t>hexagon represents a node in the </a:t>
            </a:r>
            <a:r>
              <a:rPr lang="en-US" sz="1600" dirty="0" smtClean="0"/>
              <a:t>neural network</a:t>
            </a:r>
            <a:r>
              <a:rPr lang="en-US" sz="1600" dirty="0"/>
              <a:t>. This is typically called a unified distance matrix, or a u-matrix </a:t>
            </a:r>
            <a:r>
              <a:rPr lang="en-US" sz="1600" dirty="0" smtClean="0"/>
              <a:t>and </a:t>
            </a:r>
            <a:r>
              <a:rPr lang="en-US" sz="1600" dirty="0"/>
              <a:t>is probably the most popular method of displaying SOMs</a:t>
            </a:r>
          </a:p>
        </p:txBody>
      </p:sp>
    </p:spTree>
    <p:extLst>
      <p:ext uri="{BB962C8B-B14F-4D97-AF65-F5344CB8AC3E}">
        <p14:creationId xmlns:p14="http://schemas.microsoft.com/office/powerpoint/2010/main" val="312641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a:t>
            </a:r>
            <a:r>
              <a:rPr lang="en-US" dirty="0" smtClean="0"/>
              <a:t>Data Management</a:t>
            </a:r>
            <a:endParaRPr lang="en-US" dirty="0"/>
          </a:p>
        </p:txBody>
      </p:sp>
      <p:sp>
        <p:nvSpPr>
          <p:cNvPr id="3" name="Rectangle 2"/>
          <p:cNvSpPr/>
          <p:nvPr/>
        </p:nvSpPr>
        <p:spPr>
          <a:xfrm>
            <a:off x="359228" y="1669265"/>
            <a:ext cx="8022772" cy="4339650"/>
          </a:xfrm>
          <a:prstGeom prst="rect">
            <a:avLst/>
          </a:prstGeom>
        </p:spPr>
        <p:txBody>
          <a:bodyPr wrap="square">
            <a:spAutoFit/>
          </a:bodyPr>
          <a:lstStyle/>
          <a:p>
            <a:r>
              <a:rPr lang="en-US" sz="1200" dirty="0"/>
              <a:t>Introduction to Data Analytics</a:t>
            </a:r>
          </a:p>
          <a:p>
            <a:endParaRPr lang="en-US" sz="1200" dirty="0"/>
          </a:p>
          <a:p>
            <a:r>
              <a:rPr lang="en-US" sz="1200" dirty="0"/>
              <a:t>Understand what is data analytics &amp; its applications across industries</a:t>
            </a:r>
          </a:p>
          <a:p>
            <a:endParaRPr lang="en-US" sz="1200" dirty="0"/>
          </a:p>
          <a:p>
            <a:r>
              <a:rPr lang="en-US" sz="1200" dirty="0"/>
              <a:t>Introduction to Data Sets and Data Models</a:t>
            </a:r>
          </a:p>
          <a:p>
            <a:endParaRPr lang="en-US" sz="1200" dirty="0"/>
          </a:p>
          <a:p>
            <a:r>
              <a:rPr lang="en-US" sz="1200" dirty="0"/>
              <a:t>Learn how to solve problems &amp; understand the relevant data set structures for solving them</a:t>
            </a:r>
          </a:p>
          <a:p>
            <a:endParaRPr lang="en-US" sz="1200" dirty="0"/>
          </a:p>
          <a:p>
            <a:r>
              <a:rPr lang="en-US" sz="1200" dirty="0"/>
              <a:t>Business and Data Understanding</a:t>
            </a:r>
          </a:p>
          <a:p>
            <a:endParaRPr lang="en-US" sz="1200" dirty="0"/>
          </a:p>
          <a:p>
            <a:r>
              <a:rPr lang="en-US" sz="1200" dirty="0"/>
              <a:t>Equip yourself with the skills to understand business problem and data intuitively</a:t>
            </a:r>
          </a:p>
          <a:p>
            <a:endParaRPr lang="en-US" sz="1200" dirty="0"/>
          </a:p>
          <a:p>
            <a:r>
              <a:rPr lang="en-US" sz="1200" dirty="0"/>
              <a:t>Data Warehousing and OLAP</a:t>
            </a:r>
          </a:p>
          <a:p>
            <a:endParaRPr lang="en-US" sz="1200" dirty="0"/>
          </a:p>
          <a:p>
            <a:r>
              <a:rPr lang="en-US" sz="1200" dirty="0"/>
              <a:t>Equip yourself with the knowledge to extract and pre-process data before analysis</a:t>
            </a:r>
          </a:p>
          <a:p>
            <a:endParaRPr lang="en-US" sz="1200" dirty="0"/>
          </a:p>
          <a:p>
            <a:r>
              <a:rPr lang="en-US" sz="1200" dirty="0"/>
              <a:t>Data Visualization</a:t>
            </a:r>
          </a:p>
          <a:p>
            <a:endParaRPr lang="en-US" sz="1200" dirty="0"/>
          </a:p>
          <a:p>
            <a:r>
              <a:rPr lang="en-US" sz="1200" dirty="0"/>
              <a:t>Make your data alive with visuals using R, Excel and tools like Tableau</a:t>
            </a:r>
          </a:p>
          <a:p>
            <a:endParaRPr lang="en-US" sz="1200" dirty="0"/>
          </a:p>
          <a:p>
            <a:r>
              <a:rPr lang="en-US" sz="1200" dirty="0"/>
              <a:t>Case Study - Investments</a:t>
            </a:r>
          </a:p>
          <a:p>
            <a:endParaRPr lang="en-US" sz="1200" dirty="0"/>
          </a:p>
          <a:p>
            <a:r>
              <a:rPr lang="en-US" sz="1200" dirty="0"/>
              <a:t>Implement your learnings to find sectors in which different companies ought to invest</a:t>
            </a:r>
          </a:p>
        </p:txBody>
      </p:sp>
    </p:spTree>
    <p:extLst>
      <p:ext uri="{BB962C8B-B14F-4D97-AF65-F5344CB8AC3E}">
        <p14:creationId xmlns:p14="http://schemas.microsoft.com/office/powerpoint/2010/main" val="27052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and EDA</a:t>
            </a:r>
            <a:endParaRPr lang="en-US" dirty="0"/>
          </a:p>
        </p:txBody>
      </p:sp>
      <p:sp>
        <p:nvSpPr>
          <p:cNvPr id="3" name="Rectangle 2"/>
          <p:cNvSpPr/>
          <p:nvPr/>
        </p:nvSpPr>
        <p:spPr>
          <a:xfrm>
            <a:off x="827313" y="967724"/>
            <a:ext cx="7554685" cy="5262979"/>
          </a:xfrm>
          <a:prstGeom prst="rect">
            <a:avLst/>
          </a:prstGeom>
        </p:spPr>
        <p:txBody>
          <a:bodyPr wrap="square">
            <a:spAutoFit/>
          </a:bodyPr>
          <a:lstStyle/>
          <a:p>
            <a:r>
              <a:rPr lang="en-US" sz="1400" dirty="0"/>
              <a:t>Descriptive Statistics</a:t>
            </a:r>
          </a:p>
          <a:p>
            <a:endParaRPr lang="en-US" sz="1400" dirty="0"/>
          </a:p>
          <a:p>
            <a:r>
              <a:rPr lang="en-US" sz="1400" dirty="0"/>
              <a:t>Summarize and describe data sets using a measures such as Central tendency and variability</a:t>
            </a:r>
          </a:p>
          <a:p>
            <a:endParaRPr lang="en-US" sz="1400" dirty="0"/>
          </a:p>
          <a:p>
            <a:r>
              <a:rPr lang="en-US" sz="1400" dirty="0"/>
              <a:t>Inferential Statistics</a:t>
            </a:r>
          </a:p>
          <a:p>
            <a:endParaRPr lang="en-US" sz="1400" dirty="0"/>
          </a:p>
          <a:p>
            <a:r>
              <a:rPr lang="en-US" sz="1400" dirty="0"/>
              <a:t>Learn probability, Central Limit Theorem and much more to draw inferences</a:t>
            </a:r>
          </a:p>
          <a:p>
            <a:endParaRPr lang="en-US" sz="1400" dirty="0"/>
          </a:p>
          <a:p>
            <a:r>
              <a:rPr lang="en-US" sz="1400" dirty="0"/>
              <a:t>Exploratory Data Analysis</a:t>
            </a:r>
          </a:p>
          <a:p>
            <a:endParaRPr lang="en-US" sz="1400" dirty="0"/>
          </a:p>
          <a:p>
            <a:r>
              <a:rPr lang="en-US" sz="1400" dirty="0"/>
              <a:t>Derive initial insights from the data using R and other visualization tools</a:t>
            </a:r>
          </a:p>
          <a:p>
            <a:endParaRPr lang="en-US" sz="1400" dirty="0"/>
          </a:p>
          <a:p>
            <a:r>
              <a:rPr lang="en-US" sz="1400" dirty="0"/>
              <a:t>Hypothesis Testing</a:t>
            </a:r>
          </a:p>
          <a:p>
            <a:endParaRPr lang="en-US" sz="1400" dirty="0"/>
          </a:p>
          <a:p>
            <a:r>
              <a:rPr lang="en-US" sz="1400" dirty="0"/>
              <a:t>Understand how to formulate &amp; test hypotheses to solve various business problems</a:t>
            </a:r>
          </a:p>
          <a:p>
            <a:endParaRPr lang="en-US" sz="1400" dirty="0"/>
          </a:p>
          <a:p>
            <a:r>
              <a:rPr lang="en-US" sz="1400" dirty="0"/>
              <a:t>Design of Experiment</a:t>
            </a:r>
          </a:p>
          <a:p>
            <a:endParaRPr lang="en-US" sz="1400" dirty="0"/>
          </a:p>
          <a:p>
            <a:r>
              <a:rPr lang="en-US" sz="1400" dirty="0"/>
              <a:t>Use Design of Experiment methodology for data collection</a:t>
            </a:r>
          </a:p>
          <a:p>
            <a:endParaRPr lang="en-US" sz="1400" dirty="0"/>
          </a:p>
          <a:p>
            <a:r>
              <a:rPr lang="en-US" sz="1400" dirty="0"/>
              <a:t>Case Study- Uber Supply Demand Gap</a:t>
            </a:r>
          </a:p>
          <a:p>
            <a:endParaRPr lang="en-US" sz="1400" dirty="0"/>
          </a:p>
          <a:p>
            <a:r>
              <a:rPr lang="en-US" sz="1400" dirty="0"/>
              <a:t>Apply Statistics and understand how you can solve the supply demand gap of cabs for Uber</a:t>
            </a:r>
          </a:p>
          <a:p>
            <a:endParaRPr lang="en-US" sz="1400" dirty="0"/>
          </a:p>
        </p:txBody>
      </p:sp>
    </p:spTree>
    <p:extLst>
      <p:ext uri="{BB962C8B-B14F-4D97-AF65-F5344CB8AC3E}">
        <p14:creationId xmlns:p14="http://schemas.microsoft.com/office/powerpoint/2010/main" val="523257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Predictive Analytics I</a:t>
            </a:r>
            <a:endParaRPr lang="en-US" dirty="0"/>
          </a:p>
        </p:txBody>
      </p:sp>
      <p:sp>
        <p:nvSpPr>
          <p:cNvPr id="4" name="Rectangle 3"/>
          <p:cNvSpPr/>
          <p:nvPr/>
        </p:nvSpPr>
        <p:spPr>
          <a:xfrm>
            <a:off x="2286000" y="-1187648"/>
            <a:ext cx="4572000" cy="9233297"/>
          </a:xfrm>
          <a:prstGeom prst="rect">
            <a:avLst/>
          </a:prstGeom>
        </p:spPr>
        <p:txBody>
          <a:bodyPr>
            <a:spAutoFit/>
          </a:bodyPr>
          <a:lstStyle/>
          <a:p>
            <a:r>
              <a:rPr lang="en-US" dirty="0"/>
              <a:t>Data Preparation for Modelling</a:t>
            </a:r>
          </a:p>
          <a:p>
            <a:endParaRPr lang="en-US" dirty="0"/>
          </a:p>
          <a:p>
            <a:r>
              <a:rPr lang="en-US" dirty="0"/>
              <a:t>Equip yourself with the techniques and tools to prepare data for modelling</a:t>
            </a:r>
          </a:p>
          <a:p>
            <a:endParaRPr lang="en-US" dirty="0"/>
          </a:p>
          <a:p>
            <a:r>
              <a:rPr lang="en-US" dirty="0"/>
              <a:t>Introduction to Machine Learning</a:t>
            </a:r>
          </a:p>
          <a:p>
            <a:endParaRPr lang="en-US" dirty="0"/>
          </a:p>
          <a:p>
            <a:r>
              <a:rPr lang="en-US" dirty="0"/>
              <a:t>Learn all about Tasks, Features, Models and design of ML study</a:t>
            </a:r>
          </a:p>
          <a:p>
            <a:endParaRPr lang="en-US" dirty="0"/>
          </a:p>
          <a:p>
            <a:r>
              <a:rPr lang="en-US" dirty="0"/>
              <a:t>Linear Regression</a:t>
            </a:r>
          </a:p>
          <a:p>
            <a:endParaRPr lang="en-US" dirty="0"/>
          </a:p>
          <a:p>
            <a:r>
              <a:rPr lang="en-US" dirty="0"/>
              <a:t>Learn to implement linear regression and predict continuous data values</a:t>
            </a:r>
          </a:p>
          <a:p>
            <a:endParaRPr lang="en-US" dirty="0"/>
          </a:p>
          <a:p>
            <a:r>
              <a:rPr lang="en-US" dirty="0"/>
              <a:t>Supervised Classification</a:t>
            </a:r>
          </a:p>
          <a:p>
            <a:endParaRPr lang="en-US" dirty="0"/>
          </a:p>
          <a:p>
            <a:r>
              <a:rPr lang="en-US" dirty="0"/>
              <a:t>Understand and implements algorithms like K-NN, Naïve Bayes, Logistic Regression and Support Vector Machines</a:t>
            </a:r>
          </a:p>
          <a:p>
            <a:endParaRPr lang="en-US" dirty="0"/>
          </a:p>
          <a:p>
            <a:r>
              <a:rPr lang="en-US" dirty="0"/>
              <a:t>Clustering</a:t>
            </a:r>
          </a:p>
          <a:p>
            <a:endParaRPr lang="en-US" dirty="0"/>
          </a:p>
          <a:p>
            <a:r>
              <a:rPr lang="en-US" dirty="0"/>
              <a:t>Learn how to create segments based on similarities using K-Means and Hierarchical clustering</a:t>
            </a:r>
          </a:p>
          <a:p>
            <a:endParaRPr lang="en-US" dirty="0"/>
          </a:p>
          <a:p>
            <a:r>
              <a:rPr lang="en-US" dirty="0"/>
              <a:t>Case Study- Telecom Churn</a:t>
            </a:r>
          </a:p>
          <a:p>
            <a:endParaRPr lang="en-US" dirty="0"/>
          </a:p>
          <a:p>
            <a:r>
              <a:rPr lang="en-US" dirty="0"/>
              <a:t>Help a telecom giant predict if a customer will churn or not. Apply multiple algorithms simultaneously to see which one works the best</a:t>
            </a:r>
          </a:p>
        </p:txBody>
      </p:sp>
    </p:spTree>
    <p:extLst>
      <p:ext uri="{BB962C8B-B14F-4D97-AF65-F5344CB8AC3E}">
        <p14:creationId xmlns:p14="http://schemas.microsoft.com/office/powerpoint/2010/main" val="59087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Predictive </a:t>
            </a:r>
            <a:r>
              <a:rPr lang="en-US" dirty="0" smtClean="0"/>
              <a:t>Analysis II</a:t>
            </a:r>
            <a:endParaRPr lang="en-US" dirty="0"/>
          </a:p>
        </p:txBody>
      </p:sp>
      <p:sp>
        <p:nvSpPr>
          <p:cNvPr id="3" name="Rectangle 2"/>
          <p:cNvSpPr/>
          <p:nvPr/>
        </p:nvSpPr>
        <p:spPr>
          <a:xfrm>
            <a:off x="903513" y="1422576"/>
            <a:ext cx="7815943" cy="3539430"/>
          </a:xfrm>
          <a:prstGeom prst="rect">
            <a:avLst/>
          </a:prstGeom>
        </p:spPr>
        <p:txBody>
          <a:bodyPr wrap="square">
            <a:spAutoFit/>
          </a:bodyPr>
          <a:lstStyle/>
          <a:p>
            <a:r>
              <a:rPr lang="en-US" sz="1400" b="1" dirty="0"/>
              <a:t>Model Selection</a:t>
            </a:r>
          </a:p>
          <a:p>
            <a:r>
              <a:rPr lang="en-US" sz="1400" dirty="0"/>
              <a:t>Equip yourself with the knowledge to select the best algorithms for your data</a:t>
            </a:r>
          </a:p>
          <a:p>
            <a:r>
              <a:rPr lang="en-US" sz="1400" b="1" dirty="0"/>
              <a:t>Generalized Regression</a:t>
            </a:r>
          </a:p>
          <a:p>
            <a:r>
              <a:rPr lang="en-US" sz="1400" dirty="0"/>
              <a:t>What if the data doesn’t follow a straight line? Learn Ridge regression, regularized regression and LASSO</a:t>
            </a:r>
          </a:p>
          <a:p>
            <a:r>
              <a:rPr lang="en-US" sz="1400" b="1" dirty="0"/>
              <a:t>Time Series</a:t>
            </a:r>
          </a:p>
          <a:p>
            <a:r>
              <a:rPr lang="en-US" sz="1400" dirty="0"/>
              <a:t>Learn how to predict on time dependent/variant data</a:t>
            </a:r>
          </a:p>
          <a:p>
            <a:r>
              <a:rPr lang="en-US" sz="1400" b="1" dirty="0"/>
              <a:t>Decision Trees</a:t>
            </a:r>
          </a:p>
          <a:p>
            <a:r>
              <a:rPr lang="en-US" sz="1400" dirty="0"/>
              <a:t>Tree based model that is simple and easy to use. Learn the fundamentals on how to implement them</a:t>
            </a:r>
          </a:p>
          <a:p>
            <a:r>
              <a:rPr lang="en-US" sz="1400" b="1" dirty="0"/>
              <a:t>Neural Networks</a:t>
            </a:r>
          </a:p>
          <a:p>
            <a:r>
              <a:rPr lang="en-US" sz="1400" dirty="0"/>
              <a:t>Master Feed-forward, Recurrent and Gaussian Neural Networks. This is your way into AI!</a:t>
            </a:r>
          </a:p>
          <a:p>
            <a:r>
              <a:rPr lang="en-US" sz="1400" b="1" dirty="0"/>
              <a:t>Ensembles</a:t>
            </a:r>
          </a:p>
          <a:p>
            <a:r>
              <a:rPr lang="en-US" sz="1400" dirty="0"/>
              <a:t>Learn how algorithms can be combined for better results</a:t>
            </a:r>
          </a:p>
          <a:p>
            <a:r>
              <a:rPr lang="en-US" sz="1400" b="1" dirty="0"/>
              <a:t>Association Rule Mining</a:t>
            </a:r>
          </a:p>
          <a:p>
            <a:r>
              <a:rPr lang="en-US" sz="1400" dirty="0"/>
              <a:t>Ever wonder why beer is kept next to diapers in superstores? Find out in this module</a:t>
            </a:r>
          </a:p>
        </p:txBody>
      </p:sp>
    </p:spTree>
    <p:extLst>
      <p:ext uri="{BB962C8B-B14F-4D97-AF65-F5344CB8AC3E}">
        <p14:creationId xmlns:p14="http://schemas.microsoft.com/office/powerpoint/2010/main" val="423703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BigData</a:t>
            </a:r>
            <a:r>
              <a:rPr lang="en-US" dirty="0" smtClean="0"/>
              <a:t> Analytics</a:t>
            </a:r>
            <a:endParaRPr lang="en-US" dirty="0"/>
          </a:p>
        </p:txBody>
      </p:sp>
      <p:sp>
        <p:nvSpPr>
          <p:cNvPr id="5" name="Rectangle 4"/>
          <p:cNvSpPr/>
          <p:nvPr/>
        </p:nvSpPr>
        <p:spPr>
          <a:xfrm>
            <a:off x="892628" y="1675963"/>
            <a:ext cx="7805057" cy="3970318"/>
          </a:xfrm>
          <a:prstGeom prst="rect">
            <a:avLst/>
          </a:prstGeom>
        </p:spPr>
        <p:txBody>
          <a:bodyPr wrap="square">
            <a:spAutoFit/>
          </a:bodyPr>
          <a:lstStyle/>
          <a:p>
            <a:r>
              <a:rPr lang="en-US" sz="1400" dirty="0"/>
              <a:t>Introduction to Big Data And Hadoop</a:t>
            </a:r>
          </a:p>
          <a:p>
            <a:endParaRPr lang="en-US" sz="1400" dirty="0"/>
          </a:p>
          <a:p>
            <a:r>
              <a:rPr lang="en-US" sz="1400" dirty="0"/>
              <a:t>Understand the basic concepts of Big Data and used Hadoop as processing platform for Big Data</a:t>
            </a:r>
          </a:p>
          <a:p>
            <a:endParaRPr lang="en-US" sz="1400" dirty="0"/>
          </a:p>
          <a:p>
            <a:r>
              <a:rPr lang="en-US" sz="1400" dirty="0"/>
              <a:t>Managing Big Data</a:t>
            </a:r>
          </a:p>
          <a:p>
            <a:endParaRPr lang="en-US" sz="1400" dirty="0"/>
          </a:p>
          <a:p>
            <a:r>
              <a:rPr lang="en-US" sz="1400" dirty="0"/>
              <a:t>Learn and Use Hadoop Ecosystem tools for data ingestion, extraction and management. Hadoop ecosystem tools namely </a:t>
            </a:r>
            <a:r>
              <a:rPr lang="en-US" sz="1400" dirty="0" err="1"/>
              <a:t>Sqoop</a:t>
            </a:r>
            <a:r>
              <a:rPr lang="en-US" sz="1400" dirty="0"/>
              <a:t>, Hive will be covered in this Module</a:t>
            </a:r>
          </a:p>
          <a:p>
            <a:endParaRPr lang="en-US" sz="1400" dirty="0"/>
          </a:p>
          <a:p>
            <a:r>
              <a:rPr lang="en-US" sz="1400" dirty="0"/>
              <a:t>Introduction to Spark</a:t>
            </a:r>
          </a:p>
          <a:p>
            <a:endParaRPr lang="en-US" sz="1400" dirty="0"/>
          </a:p>
          <a:p>
            <a:r>
              <a:rPr lang="en-US" sz="1400" dirty="0"/>
              <a:t>Understand and use Spark, a fast Big Data processing platform. Also learn the basics of Scala</a:t>
            </a:r>
          </a:p>
          <a:p>
            <a:endParaRPr lang="en-US" sz="1400" dirty="0"/>
          </a:p>
          <a:p>
            <a:r>
              <a:rPr lang="en-US" sz="1400" dirty="0"/>
              <a:t>Big Data Analysis</a:t>
            </a:r>
          </a:p>
          <a:p>
            <a:endParaRPr lang="en-US" sz="1400" dirty="0"/>
          </a:p>
          <a:p>
            <a:r>
              <a:rPr lang="en-US" sz="1400" dirty="0"/>
              <a:t>Learn how to analyze Big Data using </a:t>
            </a:r>
            <a:r>
              <a:rPr lang="en-US" sz="1400" dirty="0" err="1"/>
              <a:t>SparkR</a:t>
            </a:r>
            <a:r>
              <a:rPr lang="en-US" sz="1400" dirty="0"/>
              <a:t>, </a:t>
            </a:r>
            <a:r>
              <a:rPr lang="en-US" sz="1400" dirty="0" err="1"/>
              <a:t>SparkSQL</a:t>
            </a:r>
            <a:r>
              <a:rPr lang="en-US" sz="1400" dirty="0"/>
              <a:t>. Learn the basics of </a:t>
            </a:r>
            <a:r>
              <a:rPr lang="en-US" sz="1400" dirty="0" err="1"/>
              <a:t>MLib</a:t>
            </a:r>
            <a:endParaRPr lang="en-US" sz="1400" dirty="0"/>
          </a:p>
          <a:p>
            <a:endParaRPr lang="en-US" sz="1400" dirty="0"/>
          </a:p>
        </p:txBody>
      </p:sp>
    </p:spTree>
    <p:extLst>
      <p:ext uri="{BB962C8B-B14F-4D97-AF65-F5344CB8AC3E}">
        <p14:creationId xmlns:p14="http://schemas.microsoft.com/office/powerpoint/2010/main" val="47907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grpSp>
        <p:nvGrpSpPr>
          <p:cNvPr id="17" name="Group 16"/>
          <p:cNvGrpSpPr/>
          <p:nvPr/>
        </p:nvGrpSpPr>
        <p:grpSpPr>
          <a:xfrm>
            <a:off x="1091222" y="1163319"/>
            <a:ext cx="5886520" cy="2493292"/>
            <a:chOff x="778327" y="1163319"/>
            <a:chExt cx="5886520" cy="2493292"/>
          </a:xfrm>
        </p:grpSpPr>
        <p:grpSp>
          <p:nvGrpSpPr>
            <p:cNvPr id="16" name="Group 15"/>
            <p:cNvGrpSpPr/>
            <p:nvPr/>
          </p:nvGrpSpPr>
          <p:grpSpPr>
            <a:xfrm>
              <a:off x="778327" y="1163319"/>
              <a:ext cx="5886520" cy="2102823"/>
              <a:chOff x="778327" y="1163319"/>
              <a:chExt cx="5886520" cy="2102823"/>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314" y="1831853"/>
                <a:ext cx="2354105" cy="1434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78327" y="1163319"/>
                <a:ext cx="4572000" cy="584775"/>
              </a:xfrm>
              <a:prstGeom prst="rect">
                <a:avLst/>
              </a:prstGeom>
            </p:spPr>
            <p:txBody>
              <a:bodyPr>
                <a:spAutoFit/>
              </a:bodyPr>
              <a:lstStyle/>
              <a:p>
                <a:r>
                  <a:rPr lang="en-US" sz="1600" dirty="0">
                    <a:solidFill>
                      <a:srgbClr val="00A1E4"/>
                    </a:solidFill>
                  </a:rPr>
                  <a:t>Training data</a:t>
                </a:r>
                <a:r>
                  <a:rPr lang="en-US" sz="1600" dirty="0"/>
                  <a:t>: vectors, </a:t>
                </a:r>
                <a:r>
                  <a:rPr lang="en-US" sz="1600" dirty="0" smtClean="0"/>
                  <a:t>X</a:t>
                </a:r>
              </a:p>
              <a:p>
                <a:r>
                  <a:rPr lang="en-US" sz="1600" dirty="0" smtClean="0"/>
                  <a:t>   – </a:t>
                </a:r>
                <a:r>
                  <a:rPr lang="en-US" sz="1600" dirty="0"/>
                  <a:t>Vectors of length n</a:t>
                </a:r>
              </a:p>
            </p:txBody>
          </p:sp>
          <p:sp>
            <p:nvSpPr>
              <p:cNvPr id="8" name="Rectangle 7"/>
              <p:cNvSpPr/>
              <p:nvPr/>
            </p:nvSpPr>
            <p:spPr>
              <a:xfrm>
                <a:off x="3562418" y="2390175"/>
                <a:ext cx="3102429" cy="338554"/>
              </a:xfrm>
              <a:prstGeom prst="rect">
                <a:avLst/>
              </a:prstGeom>
            </p:spPr>
            <p:txBody>
              <a:bodyPr wrap="square">
                <a:spAutoFit/>
              </a:bodyPr>
              <a:lstStyle/>
              <a:p>
                <a:r>
                  <a:rPr lang="en-US" sz="1600" dirty="0"/>
                  <a:t>p distinct training vectors</a:t>
                </a:r>
              </a:p>
            </p:txBody>
          </p:sp>
        </p:grpSp>
        <p:sp>
          <p:nvSpPr>
            <p:cNvPr id="9" name="Rectangle 8"/>
            <p:cNvSpPr/>
            <p:nvPr/>
          </p:nvSpPr>
          <p:spPr>
            <a:xfrm>
              <a:off x="925284" y="3318057"/>
              <a:ext cx="3722366" cy="338554"/>
            </a:xfrm>
            <a:prstGeom prst="rect">
              <a:avLst/>
            </a:prstGeom>
          </p:spPr>
          <p:txBody>
            <a:bodyPr wrap="none">
              <a:spAutoFit/>
            </a:bodyPr>
            <a:lstStyle/>
            <a:p>
              <a:r>
                <a:rPr lang="en-US" sz="1600" dirty="0"/>
                <a:t>– Vector components are real numbers</a:t>
              </a:r>
            </a:p>
          </p:txBody>
        </p:sp>
      </p:grpSp>
      <p:grpSp>
        <p:nvGrpSpPr>
          <p:cNvPr id="15" name="Group 14"/>
          <p:cNvGrpSpPr/>
          <p:nvPr/>
        </p:nvGrpSpPr>
        <p:grpSpPr>
          <a:xfrm>
            <a:off x="778327" y="3672396"/>
            <a:ext cx="6819902" cy="1736862"/>
            <a:chOff x="465432" y="3672396"/>
            <a:chExt cx="6819902" cy="1736862"/>
          </a:xfrm>
        </p:grpSpPr>
        <p:sp>
          <p:nvSpPr>
            <p:cNvPr id="11" name="Rectangle 10"/>
            <p:cNvSpPr/>
            <p:nvPr/>
          </p:nvSpPr>
          <p:spPr>
            <a:xfrm>
              <a:off x="465432" y="4578261"/>
              <a:ext cx="6819902" cy="830997"/>
            </a:xfrm>
            <a:prstGeom prst="rect">
              <a:avLst/>
            </a:prstGeom>
          </p:spPr>
          <p:txBody>
            <a:bodyPr wrap="square">
              <a:spAutoFit/>
            </a:bodyPr>
            <a:lstStyle/>
            <a:p>
              <a:pPr marL="685800" lvl="1" indent="-228600"/>
              <a:r>
                <a:rPr lang="en-US" sz="1600" dirty="0" smtClean="0"/>
                <a:t>-- Each </a:t>
              </a:r>
              <a:r>
                <a:rPr lang="en-US" sz="1600" dirty="0"/>
                <a:t>of the p vectors in the training data is classified as falling in one of m clusters or </a:t>
              </a:r>
              <a:r>
                <a:rPr lang="en-US" sz="1600" dirty="0" smtClean="0"/>
                <a:t>categories </a:t>
              </a:r>
            </a:p>
            <a:p>
              <a:pPr marL="685800" lvl="1" indent="-228600"/>
              <a:r>
                <a:rPr lang="en-US" sz="1600" dirty="0" smtClean="0"/>
                <a:t>– </a:t>
              </a:r>
              <a:r>
                <a:rPr lang="en-US" sz="1600" dirty="0"/>
                <a:t>That is: Which category does the training vector fall into?</a:t>
              </a:r>
            </a:p>
          </p:txBody>
        </p:sp>
        <p:grpSp>
          <p:nvGrpSpPr>
            <p:cNvPr id="14" name="Group 13"/>
            <p:cNvGrpSpPr/>
            <p:nvPr/>
          </p:nvGrpSpPr>
          <p:grpSpPr>
            <a:xfrm>
              <a:off x="715803" y="3672396"/>
              <a:ext cx="6349023" cy="900461"/>
              <a:chOff x="715803" y="3672396"/>
              <a:chExt cx="6349023" cy="900461"/>
            </a:xfrm>
          </p:grpSpPr>
          <p:sp>
            <p:nvSpPr>
              <p:cNvPr id="10" name="Rectangle 9"/>
              <p:cNvSpPr/>
              <p:nvPr/>
            </p:nvSpPr>
            <p:spPr>
              <a:xfrm>
                <a:off x="715803" y="3672396"/>
                <a:ext cx="5693231" cy="584775"/>
              </a:xfrm>
              <a:prstGeom prst="rect">
                <a:avLst/>
              </a:prstGeom>
            </p:spPr>
            <p:txBody>
              <a:bodyPr wrap="square">
                <a:spAutoFit/>
              </a:bodyPr>
              <a:lstStyle/>
              <a:p>
                <a:r>
                  <a:rPr lang="en-US" sz="1600" dirty="0">
                    <a:solidFill>
                      <a:srgbClr val="00A1E4"/>
                    </a:solidFill>
                  </a:rPr>
                  <a:t>Outputs</a:t>
                </a:r>
              </a:p>
              <a:p>
                <a:pPr algn="just"/>
                <a:r>
                  <a:rPr lang="en-US" sz="1600" dirty="0" smtClean="0"/>
                  <a:t>   – </a:t>
                </a:r>
                <a:r>
                  <a:rPr lang="en-US" sz="1600" dirty="0"/>
                  <a:t>A vector, Y, of length m: (y</a:t>
                </a:r>
                <a:r>
                  <a:rPr lang="en-US" sz="1600" baseline="-25000" dirty="0"/>
                  <a:t>1</a:t>
                </a:r>
                <a:r>
                  <a:rPr lang="en-US" sz="1600" dirty="0"/>
                  <a:t>, y</a:t>
                </a:r>
                <a:r>
                  <a:rPr lang="en-US" sz="1600" baseline="-25000" dirty="0"/>
                  <a:t>2</a:t>
                </a:r>
                <a:r>
                  <a:rPr lang="en-US" sz="1600" dirty="0"/>
                  <a:t>, ..., </a:t>
                </a:r>
                <a:r>
                  <a:rPr lang="en-US" sz="1600" dirty="0" err="1" smtClean="0"/>
                  <a:t>y</a:t>
                </a:r>
                <a:r>
                  <a:rPr lang="en-US" sz="1600" baseline="-25000" dirty="0" err="1" smtClean="0"/>
                  <a:t>i</a:t>
                </a:r>
                <a:r>
                  <a:rPr lang="en-US" sz="1600" dirty="0" smtClean="0"/>
                  <a:t>,…, </a:t>
                </a:r>
                <a:r>
                  <a:rPr lang="en-US" sz="1600" dirty="0" err="1"/>
                  <a:t>y</a:t>
                </a:r>
                <a:r>
                  <a:rPr lang="en-US" sz="1600" baseline="-25000" dirty="0" err="1"/>
                  <a:t>m</a:t>
                </a:r>
                <a:r>
                  <a:rPr lang="en-US" sz="1600" dirty="0"/>
                  <a:t>)</a:t>
                </a:r>
              </a:p>
            </p:txBody>
          </p:sp>
          <p:sp>
            <p:nvSpPr>
              <p:cNvPr id="12" name="Rectangle 11"/>
              <p:cNvSpPr/>
              <p:nvPr/>
            </p:nvSpPr>
            <p:spPr>
              <a:xfrm>
                <a:off x="1262740" y="4234303"/>
                <a:ext cx="5802086" cy="338554"/>
              </a:xfrm>
              <a:prstGeom prst="rect">
                <a:avLst/>
              </a:prstGeom>
            </p:spPr>
            <p:txBody>
              <a:bodyPr wrap="square">
                <a:spAutoFit/>
              </a:bodyPr>
              <a:lstStyle/>
              <a:p>
                <a:r>
                  <a:rPr lang="pt-BR" sz="1600" dirty="0"/>
                  <a:t>• Sometimes m &lt; n, sometimes m &gt; n, sometimes m = n </a:t>
                </a:r>
              </a:p>
            </p:txBody>
          </p:sp>
        </p:grpSp>
      </p:grpSp>
      <p:sp>
        <p:nvSpPr>
          <p:cNvPr id="13" name="Rectangle 12"/>
          <p:cNvSpPr/>
          <p:nvPr/>
        </p:nvSpPr>
        <p:spPr>
          <a:xfrm>
            <a:off x="1028696" y="5409258"/>
            <a:ext cx="7426711" cy="861774"/>
          </a:xfrm>
          <a:prstGeom prst="rect">
            <a:avLst/>
          </a:prstGeom>
        </p:spPr>
        <p:txBody>
          <a:bodyPr wrap="square">
            <a:spAutoFit/>
          </a:bodyPr>
          <a:lstStyle/>
          <a:p>
            <a:r>
              <a:rPr lang="en-US" sz="1600" dirty="0" smtClean="0">
                <a:solidFill>
                  <a:srgbClr val="00A1E4"/>
                </a:solidFill>
              </a:rPr>
              <a:t>Generalization </a:t>
            </a:r>
          </a:p>
          <a:p>
            <a:pPr lvl="1"/>
            <a:r>
              <a:rPr lang="en-US" dirty="0" smtClean="0"/>
              <a:t>– </a:t>
            </a:r>
            <a:r>
              <a:rPr lang="en-US" sz="1600" dirty="0"/>
              <a:t>For a new vector: (x</a:t>
            </a:r>
            <a:r>
              <a:rPr lang="en-US" sz="1600" baseline="-25000" dirty="0"/>
              <a:t>j,1</a:t>
            </a:r>
            <a:r>
              <a:rPr lang="en-US" sz="1600" dirty="0"/>
              <a:t>, x</a:t>
            </a:r>
            <a:r>
              <a:rPr lang="en-US" sz="1600" baseline="-25000" dirty="0"/>
              <a:t>j,2</a:t>
            </a:r>
            <a:r>
              <a:rPr lang="en-US" sz="1600" dirty="0"/>
              <a:t>, ..., </a:t>
            </a:r>
            <a:r>
              <a:rPr lang="en-US" sz="1600" dirty="0" err="1"/>
              <a:t>x</a:t>
            </a:r>
            <a:r>
              <a:rPr lang="en-US" sz="1600" baseline="-25000" dirty="0" err="1"/>
              <a:t>j,i</a:t>
            </a:r>
            <a:r>
              <a:rPr lang="en-US" sz="1600" dirty="0"/>
              <a:t>,…, </a:t>
            </a:r>
            <a:r>
              <a:rPr lang="en-US" sz="1600" dirty="0" err="1"/>
              <a:t>x</a:t>
            </a:r>
            <a:r>
              <a:rPr lang="en-US" sz="1600" baseline="-25000" dirty="0" err="1"/>
              <a:t>j,n</a:t>
            </a:r>
            <a:r>
              <a:rPr lang="en-US" sz="1600" dirty="0"/>
              <a:t>) </a:t>
            </a:r>
            <a:endParaRPr lang="en-US" sz="1600" dirty="0" smtClean="0"/>
          </a:p>
          <a:p>
            <a:pPr lvl="1"/>
            <a:r>
              <a:rPr lang="en-US" sz="1600" dirty="0" smtClean="0"/>
              <a:t>– </a:t>
            </a:r>
            <a:r>
              <a:rPr lang="en-US" sz="1600" dirty="0"/>
              <a:t>Which of the m categories (clusters) does it fall into?</a:t>
            </a:r>
          </a:p>
        </p:txBody>
      </p:sp>
    </p:spTree>
    <p:extLst>
      <p:ext uri="{BB962C8B-B14F-4D97-AF65-F5344CB8AC3E}">
        <p14:creationId xmlns:p14="http://schemas.microsoft.com/office/powerpoint/2010/main" val="247104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Network Architecture</a:t>
            </a:r>
          </a:p>
        </p:txBody>
      </p:sp>
      <p:sp>
        <p:nvSpPr>
          <p:cNvPr id="3" name="Rectangle 2"/>
          <p:cNvSpPr/>
          <p:nvPr/>
        </p:nvSpPr>
        <p:spPr>
          <a:xfrm>
            <a:off x="685803" y="1145187"/>
            <a:ext cx="8402077" cy="255454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A1E4"/>
                </a:solidFill>
              </a:rPr>
              <a:t>Two layers of units </a:t>
            </a:r>
            <a:endParaRPr lang="en-US" sz="1600" dirty="0" smtClean="0">
              <a:solidFill>
                <a:srgbClr val="00A1E4"/>
              </a:solidFill>
            </a:endParaRPr>
          </a:p>
          <a:p>
            <a:pPr marL="742950" lvl="1" indent="-285750">
              <a:buFont typeface="Wingdings" panose="05000000000000000000" pitchFamily="2" charset="2"/>
              <a:buChar char="Ø"/>
            </a:pPr>
            <a:r>
              <a:rPr lang="en-US" sz="1600" dirty="0" smtClean="0"/>
              <a:t>Input</a:t>
            </a:r>
            <a:r>
              <a:rPr lang="en-US" sz="1600" dirty="0"/>
              <a:t>: n units (length of training vectors) </a:t>
            </a:r>
            <a:r>
              <a:rPr lang="en-US" sz="1600" dirty="0" smtClean="0"/>
              <a:t> </a:t>
            </a:r>
          </a:p>
          <a:p>
            <a:pPr marL="742950" lvl="1" indent="-285750">
              <a:buFont typeface="Wingdings" panose="05000000000000000000" pitchFamily="2" charset="2"/>
              <a:buChar char="Ø"/>
            </a:pPr>
            <a:r>
              <a:rPr lang="en-US" sz="1600" dirty="0" smtClean="0"/>
              <a:t>Output</a:t>
            </a:r>
            <a:r>
              <a:rPr lang="en-US" sz="1600" dirty="0"/>
              <a:t>: m units (number of categories) </a:t>
            </a:r>
            <a:endParaRPr lang="en-US" sz="1600" dirty="0" smtClean="0"/>
          </a:p>
          <a:p>
            <a:endParaRPr lang="en-US" sz="1400" dirty="0"/>
          </a:p>
          <a:p>
            <a:pPr marL="285750" indent="-285750">
              <a:buFont typeface="Arial" panose="020B0604020202020204" pitchFamily="34" charset="0"/>
              <a:buChar char="•"/>
            </a:pPr>
            <a:r>
              <a:rPr lang="en-US" sz="1600" dirty="0" smtClean="0"/>
              <a:t>Input </a:t>
            </a:r>
            <a:r>
              <a:rPr lang="en-US" sz="1600" dirty="0"/>
              <a:t>units </a:t>
            </a:r>
            <a:r>
              <a:rPr lang="en-US" sz="1600" dirty="0">
                <a:solidFill>
                  <a:srgbClr val="00A1E4"/>
                </a:solidFill>
              </a:rPr>
              <a:t>fully connected </a:t>
            </a:r>
            <a:r>
              <a:rPr lang="en-US" sz="1600" dirty="0"/>
              <a:t>with weights to output units </a:t>
            </a:r>
            <a:endParaRPr lang="en-US" sz="1600" dirty="0" smtClean="0"/>
          </a:p>
          <a:p>
            <a:endParaRPr lang="en-US" sz="1400" dirty="0"/>
          </a:p>
          <a:p>
            <a:pPr marL="285750" indent="-285750">
              <a:buFont typeface="Arial" panose="020B0604020202020204" pitchFamily="34" charset="0"/>
              <a:buChar char="•"/>
            </a:pPr>
            <a:r>
              <a:rPr lang="en-US" sz="1600" dirty="0" smtClean="0"/>
              <a:t>Intra-layer </a:t>
            </a:r>
            <a:r>
              <a:rPr lang="en-US" sz="1600" dirty="0"/>
              <a:t>(“lateral”) connections </a:t>
            </a:r>
            <a:endParaRPr lang="en-US" sz="1600" dirty="0" smtClean="0"/>
          </a:p>
          <a:p>
            <a:pPr marL="742950" lvl="1" indent="-285750">
              <a:buFont typeface="Wingdings" panose="05000000000000000000" pitchFamily="2" charset="2"/>
              <a:buChar char="Ø"/>
            </a:pPr>
            <a:r>
              <a:rPr lang="en-US" sz="1600" dirty="0" smtClean="0"/>
              <a:t>Within </a:t>
            </a:r>
            <a:r>
              <a:rPr lang="en-US" sz="1600" dirty="0"/>
              <a:t>output </a:t>
            </a:r>
            <a:r>
              <a:rPr lang="en-US" sz="1600" dirty="0" smtClean="0"/>
              <a:t>layer</a:t>
            </a:r>
          </a:p>
          <a:p>
            <a:pPr marL="742950" lvl="1" indent="-285750">
              <a:buFont typeface="Wingdings" panose="05000000000000000000" pitchFamily="2" charset="2"/>
              <a:buChar char="Ø"/>
            </a:pPr>
            <a:r>
              <a:rPr lang="en-US" sz="1600" dirty="0" smtClean="0"/>
              <a:t>Defined </a:t>
            </a:r>
            <a:r>
              <a:rPr lang="en-US" sz="1600" dirty="0"/>
              <a:t>according to some topology </a:t>
            </a:r>
            <a:endParaRPr lang="en-US" sz="1600" dirty="0" smtClean="0"/>
          </a:p>
          <a:p>
            <a:pPr marL="742950" lvl="1" indent="-285750">
              <a:buFont typeface="Wingdings" panose="05000000000000000000" pitchFamily="2" charset="2"/>
              <a:buChar char="Ø"/>
            </a:pPr>
            <a:r>
              <a:rPr lang="en-US" sz="1600" dirty="0" smtClean="0"/>
              <a:t>No </a:t>
            </a:r>
            <a:r>
              <a:rPr lang="en-US" sz="1600" dirty="0"/>
              <a:t>weight between these connections, but used in algorithm for updating weights</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163" y="3655368"/>
            <a:ext cx="4388392" cy="226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02972" y="5995163"/>
            <a:ext cx="5431971" cy="276999"/>
          </a:xfrm>
          <a:prstGeom prst="rect">
            <a:avLst/>
          </a:prstGeom>
        </p:spPr>
        <p:txBody>
          <a:bodyPr wrap="square">
            <a:spAutoFit/>
          </a:bodyPr>
          <a:lstStyle/>
          <a:p>
            <a:r>
              <a:rPr lang="en-US" sz="1200" dirty="0"/>
              <a:t>Note: There is one weight vector of length n associated with each output unit</a:t>
            </a:r>
          </a:p>
        </p:txBody>
      </p:sp>
    </p:spTree>
    <p:extLst>
      <p:ext uri="{BB962C8B-B14F-4D97-AF65-F5344CB8AC3E}">
        <p14:creationId xmlns:p14="http://schemas.microsoft.com/office/powerpoint/2010/main" val="783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Overall SOM Algorithm</a:t>
            </a:r>
          </a:p>
        </p:txBody>
      </p:sp>
      <p:sp>
        <p:nvSpPr>
          <p:cNvPr id="3" name="Rectangle 2"/>
          <p:cNvSpPr/>
          <p:nvPr/>
        </p:nvSpPr>
        <p:spPr>
          <a:xfrm>
            <a:off x="1654628" y="1532768"/>
            <a:ext cx="6291943" cy="3539430"/>
          </a:xfrm>
          <a:prstGeom prst="rect">
            <a:avLst/>
          </a:prstGeom>
        </p:spPr>
        <p:txBody>
          <a:bodyPr wrap="square">
            <a:spAutoFit/>
          </a:bodyPr>
          <a:lstStyle/>
          <a:p>
            <a:r>
              <a:rPr lang="en-US" sz="1600" dirty="0" smtClean="0">
                <a:solidFill>
                  <a:srgbClr val="00A1E4"/>
                </a:solidFill>
              </a:rPr>
              <a:t>Training</a:t>
            </a:r>
          </a:p>
          <a:p>
            <a:r>
              <a:rPr lang="en-US" sz="1600" dirty="0" smtClean="0">
                <a:solidFill>
                  <a:srgbClr val="00A1E4"/>
                </a:solidFill>
              </a:rPr>
              <a:t> </a:t>
            </a:r>
          </a:p>
          <a:p>
            <a:pPr marL="742950" lvl="1" indent="-285750">
              <a:buFont typeface="Arial" panose="020B0604020202020204" pitchFamily="34" charset="0"/>
              <a:buChar char="•"/>
            </a:pPr>
            <a:r>
              <a:rPr lang="en-US" sz="1600" dirty="0" smtClean="0"/>
              <a:t>Select </a:t>
            </a:r>
            <a:r>
              <a:rPr lang="en-US" sz="1600" dirty="0"/>
              <a:t>output layer topology </a:t>
            </a:r>
            <a:endParaRPr lang="en-US" sz="1600" dirty="0" smtClean="0"/>
          </a:p>
          <a:p>
            <a:pPr marL="742950" lvl="1" indent="-285750">
              <a:buFont typeface="Arial" panose="020B0604020202020204" pitchFamily="34" charset="0"/>
              <a:buChar char="•"/>
            </a:pPr>
            <a:r>
              <a:rPr lang="en-US" sz="1600" dirty="0" smtClean="0"/>
              <a:t>Train </a:t>
            </a:r>
            <a:r>
              <a:rPr lang="en-US" sz="1600" dirty="0"/>
              <a:t>weights connecting inputs to outputs </a:t>
            </a:r>
            <a:endParaRPr lang="en-US" sz="1600" dirty="0" smtClean="0"/>
          </a:p>
          <a:p>
            <a:pPr marL="742950" lvl="1" indent="-285750">
              <a:buFont typeface="Arial" panose="020B0604020202020204" pitchFamily="34" charset="0"/>
              <a:buChar char="•"/>
            </a:pPr>
            <a:r>
              <a:rPr lang="en-US" sz="1600" dirty="0" smtClean="0"/>
              <a:t>Topology </a:t>
            </a:r>
            <a:r>
              <a:rPr lang="en-US" sz="1600" dirty="0"/>
              <a:t>is used, in conjunction with current mapping of inputs to outputs, to define which weights will be updated </a:t>
            </a:r>
            <a:endParaRPr lang="en-US" sz="1600" dirty="0" smtClean="0"/>
          </a:p>
          <a:p>
            <a:pPr marL="742950" lvl="1" indent="-285750">
              <a:buFont typeface="Arial" panose="020B0604020202020204" pitchFamily="34" charset="0"/>
              <a:buChar char="•"/>
            </a:pPr>
            <a:r>
              <a:rPr lang="en-US" sz="1600" dirty="0" smtClean="0"/>
              <a:t>Distance </a:t>
            </a:r>
            <a:r>
              <a:rPr lang="en-US" sz="1600" dirty="0"/>
              <a:t>measure using the topology is reduced over time; reduces the number of weights that get updated per </a:t>
            </a:r>
            <a:r>
              <a:rPr lang="en-US" sz="1600" dirty="0" smtClean="0"/>
              <a:t>iteration</a:t>
            </a:r>
          </a:p>
          <a:p>
            <a:pPr marL="742950" lvl="1" indent="-285750">
              <a:buFont typeface="Arial" panose="020B0604020202020204" pitchFamily="34" charset="0"/>
              <a:buChar char="•"/>
            </a:pPr>
            <a:r>
              <a:rPr lang="en-US" sz="1600" dirty="0" smtClean="0"/>
              <a:t>Learning </a:t>
            </a:r>
            <a:r>
              <a:rPr lang="en-US" sz="1600" dirty="0"/>
              <a:t>rate is reduced over time </a:t>
            </a:r>
            <a:endParaRPr lang="en-US" sz="1600" dirty="0" smtClean="0"/>
          </a:p>
          <a:p>
            <a:endParaRPr lang="en-US" sz="1600" dirty="0" smtClean="0">
              <a:solidFill>
                <a:srgbClr val="00A1E4"/>
              </a:solidFill>
            </a:endParaRPr>
          </a:p>
          <a:p>
            <a:r>
              <a:rPr lang="en-US" sz="1600" dirty="0" smtClean="0">
                <a:solidFill>
                  <a:srgbClr val="00A1E4"/>
                </a:solidFill>
              </a:rPr>
              <a:t>Testing </a:t>
            </a:r>
          </a:p>
          <a:p>
            <a:endParaRPr lang="en-US" sz="1600" dirty="0" smtClean="0">
              <a:solidFill>
                <a:srgbClr val="00A1E4"/>
              </a:solidFill>
            </a:endParaRPr>
          </a:p>
          <a:p>
            <a:pPr marL="742950" lvl="1" indent="-285750">
              <a:buFont typeface="Arial" panose="020B0604020202020204" pitchFamily="34" charset="0"/>
              <a:buChar char="•"/>
            </a:pPr>
            <a:r>
              <a:rPr lang="en-US" sz="1600" dirty="0" smtClean="0"/>
              <a:t>Use </a:t>
            </a:r>
            <a:r>
              <a:rPr lang="en-US" sz="1600" dirty="0"/>
              <a:t>weights from training</a:t>
            </a:r>
          </a:p>
        </p:txBody>
      </p:sp>
    </p:spTree>
    <p:extLst>
      <p:ext uri="{BB962C8B-B14F-4D97-AF65-F5344CB8AC3E}">
        <p14:creationId xmlns:p14="http://schemas.microsoft.com/office/powerpoint/2010/main" val="112894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Output Layer Topology</a:t>
            </a:r>
          </a:p>
        </p:txBody>
      </p:sp>
      <p:sp>
        <p:nvSpPr>
          <p:cNvPr id="3" name="Rectangle 2"/>
          <p:cNvSpPr/>
          <p:nvPr/>
        </p:nvSpPr>
        <p:spPr>
          <a:xfrm>
            <a:off x="1360714" y="1426925"/>
            <a:ext cx="6498772" cy="2800767"/>
          </a:xfrm>
          <a:prstGeom prst="rect">
            <a:avLst/>
          </a:prstGeom>
        </p:spPr>
        <p:txBody>
          <a:bodyPr wrap="square">
            <a:spAutoFit/>
          </a:bodyPr>
          <a:lstStyle/>
          <a:p>
            <a:pPr marL="285750" indent="-285750" algn="just">
              <a:buFont typeface="Arial" panose="020B0604020202020204" pitchFamily="34" charset="0"/>
              <a:buChar char="•"/>
            </a:pPr>
            <a:r>
              <a:rPr lang="en-US" sz="1600" dirty="0"/>
              <a:t>Often view output in spatial manner</a:t>
            </a:r>
          </a:p>
          <a:p>
            <a:pPr lvl="2" algn="just"/>
            <a:r>
              <a:rPr lang="en-US" sz="1600" dirty="0"/>
              <a:t>– E.g., a 1D or 2D </a:t>
            </a:r>
            <a:r>
              <a:rPr lang="en-US" sz="1600" dirty="0" smtClean="0"/>
              <a:t>arrangement</a:t>
            </a:r>
          </a:p>
          <a:p>
            <a:pPr lvl="1" algn="just"/>
            <a:endParaRPr lang="en-US" sz="1600" dirty="0"/>
          </a:p>
          <a:p>
            <a:pPr marL="285750" indent="-285750" algn="just">
              <a:buFont typeface="Arial" panose="020B0604020202020204" pitchFamily="34" charset="0"/>
              <a:buChar char="•"/>
            </a:pPr>
            <a:r>
              <a:rPr lang="en-US" sz="1600" dirty="0" smtClean="0"/>
              <a:t>1D </a:t>
            </a:r>
            <a:r>
              <a:rPr lang="en-US" sz="1600" dirty="0"/>
              <a:t>arrangement</a:t>
            </a:r>
          </a:p>
          <a:p>
            <a:pPr lvl="2" algn="just"/>
            <a:r>
              <a:rPr lang="en-US" sz="1600" dirty="0"/>
              <a:t>– Topology defines which output layer units </a:t>
            </a:r>
            <a:r>
              <a:rPr lang="en-US" sz="1600" dirty="0" smtClean="0"/>
              <a:t>are neighbors </a:t>
            </a:r>
            <a:r>
              <a:rPr lang="en-US" sz="1600" dirty="0"/>
              <a:t>with which others</a:t>
            </a:r>
          </a:p>
          <a:p>
            <a:pPr lvl="2" algn="just"/>
            <a:r>
              <a:rPr lang="en-US" sz="1600" dirty="0"/>
              <a:t>– Have a function, D(t), which gives output </a:t>
            </a:r>
            <a:r>
              <a:rPr lang="en-US" sz="1600" dirty="0" smtClean="0"/>
              <a:t>unit neighborhood </a:t>
            </a:r>
            <a:r>
              <a:rPr lang="en-US" sz="1600" dirty="0"/>
              <a:t>as a function of time (iterations) of </a:t>
            </a:r>
            <a:r>
              <a:rPr lang="en-US" sz="1600" dirty="0" smtClean="0"/>
              <a:t>the training algorithm</a:t>
            </a:r>
          </a:p>
          <a:p>
            <a:pPr lvl="1" algn="just"/>
            <a:endParaRPr lang="en-US" sz="1600" dirty="0"/>
          </a:p>
          <a:p>
            <a:pPr marL="285750" indent="-285750" algn="just">
              <a:buFont typeface="Arial" panose="020B0604020202020204" pitchFamily="34" charset="0"/>
              <a:buChar char="•"/>
            </a:pPr>
            <a:r>
              <a:rPr lang="en-US" sz="1600" dirty="0" smtClean="0"/>
              <a:t>E.g</a:t>
            </a:r>
            <a:r>
              <a:rPr lang="en-US" sz="1600" dirty="0"/>
              <a:t>., 3 output units</a:t>
            </a:r>
          </a:p>
        </p:txBody>
      </p:sp>
      <p:sp>
        <p:nvSpPr>
          <p:cNvPr id="5" name="Rectangle 4"/>
          <p:cNvSpPr/>
          <p:nvPr/>
        </p:nvSpPr>
        <p:spPr>
          <a:xfrm>
            <a:off x="2438399" y="5139975"/>
            <a:ext cx="5812972" cy="338554"/>
          </a:xfrm>
          <a:prstGeom prst="rect">
            <a:avLst/>
          </a:prstGeom>
        </p:spPr>
        <p:txBody>
          <a:bodyPr wrap="square">
            <a:spAutoFit/>
          </a:bodyPr>
          <a:lstStyle/>
          <a:p>
            <a:r>
              <a:rPr lang="en-US" sz="1600" dirty="0"/>
              <a:t>D(t) = 1 means update weight B &amp; A if </a:t>
            </a:r>
            <a:r>
              <a:rPr lang="en-US" sz="1600" dirty="0" smtClean="0"/>
              <a:t>input maps </a:t>
            </a:r>
            <a:r>
              <a:rPr lang="en-US" sz="1600" dirty="0"/>
              <a:t>onto B</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490" y="4522335"/>
            <a:ext cx="20764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71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2D Output Layer Topology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67" y="1785938"/>
            <a:ext cx="2505075" cy="2896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673929" y="2636261"/>
            <a:ext cx="4539342" cy="1569660"/>
          </a:xfrm>
          <a:prstGeom prst="rect">
            <a:avLst/>
          </a:prstGeom>
        </p:spPr>
        <p:txBody>
          <a:bodyPr wrap="square">
            <a:spAutoFit/>
          </a:bodyPr>
          <a:lstStyle/>
          <a:p>
            <a:pPr marL="285750" indent="-285750" algn="just">
              <a:buFont typeface="Arial" panose="020B0604020202020204" pitchFamily="34" charset="0"/>
              <a:buChar char="•"/>
            </a:pPr>
            <a:r>
              <a:rPr lang="en-US" sz="1600" dirty="0" smtClean="0"/>
              <a:t>Function</a:t>
            </a:r>
            <a:r>
              <a:rPr lang="en-US" sz="1600" dirty="0"/>
              <a:t>, D(t), </a:t>
            </a:r>
            <a:r>
              <a:rPr lang="en-US" sz="1600" dirty="0" smtClean="0"/>
              <a:t>can give </a:t>
            </a:r>
            <a:r>
              <a:rPr lang="en-US" sz="1600" dirty="0"/>
              <a:t>output unit </a:t>
            </a:r>
            <a:r>
              <a:rPr lang="en-US" sz="1600" dirty="0" smtClean="0"/>
              <a:t>radius as </a:t>
            </a:r>
            <a:r>
              <a:rPr lang="en-US" sz="1600" dirty="0"/>
              <a:t>a function of </a:t>
            </a:r>
            <a:r>
              <a:rPr lang="en-US" sz="1600" dirty="0" smtClean="0"/>
              <a:t>time (iterations</a:t>
            </a:r>
            <a:r>
              <a:rPr lang="en-US" sz="1600" dirty="0"/>
              <a:t>) </a:t>
            </a:r>
            <a:r>
              <a:rPr lang="en-US" sz="1600" dirty="0" smtClean="0"/>
              <a:t>when training </a:t>
            </a:r>
            <a:r>
              <a:rPr lang="en-US" sz="1600" dirty="0"/>
              <a:t>the </a:t>
            </a:r>
            <a:r>
              <a:rPr lang="en-US" sz="1600" dirty="0" smtClean="0"/>
              <a:t>weights</a:t>
            </a:r>
          </a:p>
          <a:p>
            <a:pPr algn="just"/>
            <a:endParaRPr lang="en-US" sz="1600" dirty="0"/>
          </a:p>
          <a:p>
            <a:pPr marL="285750" indent="-285750" algn="just">
              <a:buFont typeface="Arial" panose="020B0604020202020204" pitchFamily="34" charset="0"/>
              <a:buChar char="•"/>
            </a:pPr>
            <a:r>
              <a:rPr lang="en-US" sz="1600" dirty="0" smtClean="0"/>
              <a:t>Usually</a:t>
            </a:r>
            <a:r>
              <a:rPr lang="en-US" sz="1600" dirty="0"/>
              <a:t>, </a:t>
            </a:r>
            <a:r>
              <a:rPr lang="en-US" sz="1600" dirty="0" smtClean="0"/>
              <a:t>initially wide </a:t>
            </a:r>
            <a:r>
              <a:rPr lang="en-US" sz="1600" dirty="0"/>
              <a:t>radius, </a:t>
            </a:r>
            <a:r>
              <a:rPr lang="en-US" sz="1600" dirty="0" smtClean="0"/>
              <a:t>changing to gradually </a:t>
            </a:r>
            <a:r>
              <a:rPr lang="en-US" sz="1600" dirty="0"/>
              <a:t>narrower</a:t>
            </a:r>
          </a:p>
        </p:txBody>
      </p:sp>
      <p:sp>
        <p:nvSpPr>
          <p:cNvPr id="4" name="TextBox 3"/>
          <p:cNvSpPr txBox="1"/>
          <p:nvPr/>
        </p:nvSpPr>
        <p:spPr>
          <a:xfrm>
            <a:off x="3810001" y="2024743"/>
            <a:ext cx="1175657" cy="400110"/>
          </a:xfrm>
          <a:prstGeom prst="rect">
            <a:avLst/>
          </a:prstGeom>
          <a:noFill/>
        </p:spPr>
        <p:txBody>
          <a:bodyPr wrap="square" rtlCol="0">
            <a:spAutoFit/>
          </a:bodyPr>
          <a:lstStyle/>
          <a:p>
            <a:pPr algn="ctr"/>
            <a:r>
              <a:rPr lang="en-US" sz="1000" dirty="0" smtClean="0">
                <a:solidFill>
                  <a:schemeClr val="bg1"/>
                </a:solidFill>
              </a:rPr>
              <a:t>Fully Connected Weights</a:t>
            </a:r>
          </a:p>
        </p:txBody>
      </p:sp>
      <p:sp>
        <p:nvSpPr>
          <p:cNvPr id="5" name="Rectangle 4"/>
          <p:cNvSpPr/>
          <p:nvPr/>
        </p:nvSpPr>
        <p:spPr>
          <a:xfrm>
            <a:off x="827315" y="5245465"/>
            <a:ext cx="7946572" cy="830997"/>
          </a:xfrm>
          <a:prstGeom prst="rect">
            <a:avLst/>
          </a:prstGeom>
        </p:spPr>
        <p:txBody>
          <a:bodyPr wrap="square">
            <a:spAutoFit/>
          </a:bodyPr>
          <a:lstStyle/>
          <a:p>
            <a:pPr marL="285750" indent="-285750" algn="just">
              <a:buFont typeface="Arial" panose="020B0604020202020204" pitchFamily="34" charset="0"/>
              <a:buChar char="•"/>
            </a:pPr>
            <a:r>
              <a:rPr lang="en-US" sz="1600" dirty="0" smtClean="0"/>
              <a:t>Often </a:t>
            </a:r>
            <a:r>
              <a:rPr lang="en-US" sz="1600" dirty="0"/>
              <a:t>SOM’s are used with </a:t>
            </a:r>
            <a:r>
              <a:rPr lang="en-US" sz="1600" dirty="0" smtClean="0"/>
              <a:t>2D topographies </a:t>
            </a:r>
            <a:r>
              <a:rPr lang="en-US" sz="1600" dirty="0"/>
              <a:t>connecting the output </a:t>
            </a:r>
            <a:r>
              <a:rPr lang="en-US" sz="1600" dirty="0" smtClean="0"/>
              <a:t>units</a:t>
            </a:r>
          </a:p>
          <a:p>
            <a:pPr algn="just"/>
            <a:endParaRPr lang="en-US" sz="1600" dirty="0"/>
          </a:p>
          <a:p>
            <a:pPr marL="285750" indent="-285750" algn="just">
              <a:buFont typeface="Arial" panose="020B0604020202020204" pitchFamily="34" charset="0"/>
              <a:buChar char="•"/>
            </a:pPr>
            <a:r>
              <a:rPr lang="en-US" sz="1600" dirty="0" smtClean="0"/>
              <a:t>In </a:t>
            </a:r>
            <a:r>
              <a:rPr lang="en-US" sz="1600" dirty="0"/>
              <a:t>this way, the final output can </a:t>
            </a:r>
            <a:r>
              <a:rPr lang="en-US" sz="1600" dirty="0" smtClean="0"/>
              <a:t>be interpreted </a:t>
            </a:r>
            <a:r>
              <a:rPr lang="en-US" sz="1600" dirty="0"/>
              <a:t>spatially, i.e., as a </a:t>
            </a:r>
            <a:r>
              <a:rPr lang="en-US" sz="1600" b="1" i="1" dirty="0"/>
              <a:t>map</a:t>
            </a:r>
          </a:p>
        </p:txBody>
      </p:sp>
    </p:spTree>
    <p:extLst>
      <p:ext uri="{BB962C8B-B14F-4D97-AF65-F5344CB8AC3E}">
        <p14:creationId xmlns:p14="http://schemas.microsoft.com/office/powerpoint/2010/main" val="270605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 Algorithm</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2" y="1245051"/>
            <a:ext cx="7045276" cy="4809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091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Image Classificationpotx">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AC8A0C4F-596F-49FD-B18B-0ACB1AC42ADE}">
  <ds:schemaRefs>
    <ds:schemaRef ds:uri="http://purl.org/dc/dcmitype/"/>
    <ds:schemaRef ds:uri="http://purl.org/dc/elements/1.1/"/>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Image Classificationpotx</Template>
  <TotalTime>1531</TotalTime>
  <Words>3658</Words>
  <Application>Microsoft Office PowerPoint</Application>
  <PresentationFormat>On-screen Show (4:3)</PresentationFormat>
  <Paragraphs>410</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Image Classificationpotx</vt:lpstr>
      <vt:lpstr>think-cell Slide</vt:lpstr>
      <vt:lpstr>Self Organizing Map</vt:lpstr>
      <vt:lpstr>Supervised vs. Unsupervised Learning</vt:lpstr>
      <vt:lpstr>Self-Organizing Map (SOM)</vt:lpstr>
      <vt:lpstr>Unsupervised Learning</vt:lpstr>
      <vt:lpstr>Network Architecture</vt:lpstr>
      <vt:lpstr>Overall SOM Algorithm</vt:lpstr>
      <vt:lpstr>Output Layer Topology</vt:lpstr>
      <vt:lpstr>Example: 2D Output Layer Topology</vt:lpstr>
      <vt:lpstr>SOM Algorithm</vt:lpstr>
      <vt:lpstr>Example Self-Organizing Map</vt:lpstr>
      <vt:lpstr>Example Self-Organizing Map cont..</vt:lpstr>
      <vt:lpstr>Example Self-Organizing Map cont..</vt:lpstr>
      <vt:lpstr>Example Self-Organizing Map cont..</vt:lpstr>
      <vt:lpstr>Example Self-Organizing Map cont..</vt:lpstr>
      <vt:lpstr>Example Self-Organizing Map cont..</vt:lpstr>
      <vt:lpstr>Example Self-Organizing Map cont..</vt:lpstr>
      <vt:lpstr>Example Self-Organizing Map cont..</vt:lpstr>
      <vt:lpstr>Example Self-Organizing Map cont..</vt:lpstr>
      <vt:lpstr>Example Self-Organizing Map cont..</vt:lpstr>
      <vt:lpstr>Self-Organizing Colors</vt:lpstr>
      <vt:lpstr>Self-Organizing Colors cont..</vt:lpstr>
      <vt:lpstr>Self-Organizing Colors cont..</vt:lpstr>
      <vt:lpstr>Self-Organizing Colors cont..</vt:lpstr>
      <vt:lpstr>Self-Organizing Colors cont..</vt:lpstr>
      <vt:lpstr>Self-Organizing Colors cont..</vt:lpstr>
      <vt:lpstr>Self-Organizing Colors cont..</vt:lpstr>
      <vt:lpstr>Self-Organizing Colors cont..</vt:lpstr>
      <vt:lpstr>Self-Organizing Colors cont..</vt:lpstr>
      <vt:lpstr>Self-Organizing Map</vt:lpstr>
      <vt:lpstr>Self-Organizing Maps</vt:lpstr>
      <vt:lpstr>Introduction to  Data Management</vt:lpstr>
      <vt:lpstr>Statistics and EDA</vt:lpstr>
      <vt:lpstr>Introduction to Predictive Analytics I</vt:lpstr>
      <vt:lpstr>Introduction to Predictive Analysis II</vt:lpstr>
      <vt:lpstr>BigData Analytics</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Bilurkar, Pradeep (TI)</dc:creator>
  <cp:lastModifiedBy>Bilurkar, Pradeep (TI)</cp:lastModifiedBy>
  <cp:revision>42</cp:revision>
  <dcterms:created xsi:type="dcterms:W3CDTF">2017-01-03T10:29:06Z</dcterms:created>
  <dcterms:modified xsi:type="dcterms:W3CDTF">2017-01-12T08:19:45Z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