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540" r:id="rId5"/>
    <p:sldId id="728" r:id="rId6"/>
    <p:sldId id="730" r:id="rId7"/>
    <p:sldId id="729" r:id="rId8"/>
    <p:sldId id="731" r:id="rId9"/>
    <p:sldId id="732" r:id="rId10"/>
    <p:sldId id="539" r:id="rId11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8ED"/>
    <a:srgbClr val="9BBB59"/>
    <a:srgbClr val="4BACC6"/>
    <a:srgbClr val="F79646"/>
    <a:srgbClr val="E38686"/>
    <a:srgbClr val="F40C96"/>
    <a:srgbClr val="70FF69"/>
    <a:srgbClr val="FF9999"/>
    <a:srgbClr val="02F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99822" autoAdjust="0"/>
  </p:normalViewPr>
  <p:slideViewPr>
    <p:cSldViewPr snapToGrid="0">
      <p:cViewPr varScale="1">
        <p:scale>
          <a:sx n="70" d="100"/>
          <a:sy n="70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86" y="-84"/>
      </p:cViewPr>
      <p:guideLst>
        <p:guide orient="horz" pos="2928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5BC17D94-9F66-439B-AA60-1BE3282D72ED}" type="datetimeFigureOut">
              <a:rPr lang="en-US" smtClean="0"/>
              <a:pPr/>
              <a:t>4/9/2015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36E0261-FD78-4586-8F7D-E8B1C55FF7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04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36887BE-EBBC-4BCF-8CAD-7F1142E5A3C0}" type="datetimeFigureOut">
              <a:rPr lang="en-AU" smtClean="0"/>
              <a:pPr/>
              <a:t>9/04/2015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2F8F5534-B592-47AA-81D0-A9CEB218FF30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8084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EFF78A2-2D50-43DD-8B87-16C89A551ACE}" type="slidenum">
              <a:rPr lang="en-US" sz="1200"/>
              <a:pPr eaLnBrk="1" hangingPunct="1"/>
              <a:t>1</a:t>
            </a:fld>
            <a:endParaRPr lang="en-US" sz="1200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1177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4075" y="1700214"/>
            <a:ext cx="6408738" cy="11811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24075" y="2924179"/>
            <a:ext cx="6408738" cy="479425"/>
          </a:xfrm>
        </p:spPr>
        <p:txBody>
          <a:bodyPr/>
          <a:lstStyle>
            <a:lvl1pPr marL="0" indent="0">
              <a:buFontTx/>
              <a:buNone/>
              <a:defRPr sz="1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10" name="Rectangle 7"/>
          <p:cNvSpPr txBox="1">
            <a:spLocks noChangeArrowheads="1"/>
          </p:cNvSpPr>
          <p:nvPr userDrawn="1"/>
        </p:nvSpPr>
        <p:spPr bwMode="auto">
          <a:xfrm>
            <a:off x="2120900" y="5918200"/>
            <a:ext cx="70231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</a:pPr>
            <a:r>
              <a:rPr lang="en-US" kern="0" dirty="0" smtClean="0"/>
              <a:t>All content disclosed herein is Rio Tinto Confidential Information and may be subject to Confidentiality Agreements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04800"/>
            <a:ext cx="7921625" cy="10985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8EDFA-DFC0-43E9-A6DA-9F56E3B1C649}" type="slidenum">
              <a:rPr lang="en-AU">
                <a:solidFill>
                  <a:srgbClr val="665546"/>
                </a:solidFill>
              </a:rPr>
              <a:pPr>
                <a:defRPr/>
              </a:pPr>
              <a:t>‹#›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527800"/>
            <a:ext cx="505142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>
              <a:defRPr/>
            </a:pPr>
            <a:r>
              <a:rPr lang="en-GB" dirty="0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04800"/>
            <a:ext cx="7921625" cy="10985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554" y="1462090"/>
            <a:ext cx="3884613" cy="4900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8563" y="1462090"/>
            <a:ext cx="3884612" cy="4900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10840-6163-4F22-AC5E-E56B60F12223}" type="datetime4">
              <a:rPr lang="en-AU">
                <a:solidFill>
                  <a:srgbClr val="665546"/>
                </a:solidFill>
              </a:rPr>
              <a:pPr>
                <a:defRPr/>
              </a:pPr>
              <a:t>9 April 2015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CA1BD-1E14-4920-AC94-19A1C813DD5D}" type="slidenum">
              <a:rPr lang="en-AU">
                <a:solidFill>
                  <a:srgbClr val="665546"/>
                </a:solidFill>
              </a:rPr>
              <a:pPr>
                <a:defRPr/>
              </a:pPr>
              <a:t>‹#›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527800"/>
            <a:ext cx="505142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>
              <a:defRPr/>
            </a:pPr>
            <a:r>
              <a:rPr lang="en-GB" dirty="0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260350"/>
            <a:ext cx="792162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71551" y="1462090"/>
            <a:ext cx="7921625" cy="4900612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AU" noProof="0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E6895-EF20-42C9-9CCD-CAAB9D025225}" type="datetime4">
              <a:rPr lang="en-AU">
                <a:solidFill>
                  <a:srgbClr val="665546"/>
                </a:solidFill>
              </a:rPr>
              <a:pPr>
                <a:defRPr/>
              </a:pPr>
              <a:t>9 April 2015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26CBB-6D90-4413-A1C5-08FC8B40641F}" type="slidenum">
              <a:rPr lang="en-AU">
                <a:solidFill>
                  <a:srgbClr val="665546"/>
                </a:solidFill>
              </a:rPr>
              <a:pPr>
                <a:defRPr/>
              </a:pPr>
              <a:t>‹#›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527800"/>
            <a:ext cx="505142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>
              <a:defRPr/>
            </a:pPr>
            <a:r>
              <a:rPr lang="en-GB" dirty="0" smtClean="0">
                <a:solidFill>
                  <a:srgbClr val="665546"/>
                </a:solidFill>
              </a:rPr>
              <a:t>Copyright Rio Tinto - 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260350"/>
            <a:ext cx="792162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71551" y="1462090"/>
            <a:ext cx="7921625" cy="4900612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  <a:endParaRPr lang="en-AU" noProof="0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B033B-9E7C-404C-AB66-F8ED6A6605AE}" type="datetime4">
              <a:rPr lang="en-AU">
                <a:solidFill>
                  <a:srgbClr val="665546"/>
                </a:solidFill>
              </a:rPr>
              <a:pPr>
                <a:defRPr/>
              </a:pPr>
              <a:t>9 April 2015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D5409-6BF5-4C61-9E20-F45B523914A4}" type="slidenum">
              <a:rPr lang="en-AU">
                <a:solidFill>
                  <a:srgbClr val="665546"/>
                </a:solidFill>
              </a:rPr>
              <a:pPr>
                <a:defRPr/>
              </a:pPr>
              <a:t>‹#›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527800"/>
            <a:ext cx="505142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>
              <a:defRPr/>
            </a:pPr>
            <a:r>
              <a:rPr lang="en-GB" dirty="0" smtClean="0">
                <a:solidFill>
                  <a:srgbClr val="665546"/>
                </a:solidFill>
              </a:rPr>
              <a:t>Copyright Rio Tinto - 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260350"/>
            <a:ext cx="792162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551" y="1462088"/>
            <a:ext cx="7921625" cy="2373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3987802"/>
            <a:ext cx="7921625" cy="2374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AA904-4C68-49EB-A828-E0F06DB8BE1C}" type="datetime4">
              <a:rPr lang="en-AU">
                <a:solidFill>
                  <a:srgbClr val="665546"/>
                </a:solidFill>
              </a:rPr>
              <a:pPr>
                <a:defRPr/>
              </a:pPr>
              <a:t>9 April 2015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B122E-67F3-41F6-B6A0-E803CA8DB474}" type="slidenum">
              <a:rPr lang="en-AU">
                <a:solidFill>
                  <a:srgbClr val="665546"/>
                </a:solidFill>
              </a:rPr>
              <a:pPr>
                <a:defRPr/>
              </a:pPr>
              <a:t>‹#›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527800"/>
            <a:ext cx="505142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>
              <a:defRPr/>
            </a:pPr>
            <a:r>
              <a:rPr lang="en-GB" dirty="0" smtClean="0">
                <a:solidFill>
                  <a:srgbClr val="665546"/>
                </a:solidFill>
              </a:rPr>
              <a:t>Copyright Rio Tinto - 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260350"/>
            <a:ext cx="792162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462090"/>
            <a:ext cx="7921625" cy="4900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43251-084A-4D53-B5CF-BD642117636A}" type="datetime4">
              <a:rPr lang="en-AU">
                <a:solidFill>
                  <a:srgbClr val="665546"/>
                </a:solidFill>
              </a:rPr>
              <a:pPr>
                <a:defRPr/>
              </a:pPr>
              <a:t>9 April 2015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4DA13-CC73-451F-AAF0-F66825CE8864}" type="slidenum">
              <a:rPr lang="en-AU">
                <a:solidFill>
                  <a:srgbClr val="665546"/>
                </a:solidFill>
              </a:rPr>
              <a:pPr>
                <a:defRPr/>
              </a:pPr>
              <a:t>‹#›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527800"/>
            <a:ext cx="505142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>
              <a:defRPr/>
            </a:pPr>
            <a:r>
              <a:rPr lang="en-GB" dirty="0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626"/>
            <a:ext cx="9143999" cy="65405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/>
          <a:p>
            <a:pPr marL="0" lvl="0" defTabSz="914400" eaLnBrk="0" latinLnBrk="0" hangingPunct="0">
              <a:lnSpc>
                <a:spcPct val="80000"/>
              </a:lnSpc>
            </a:pPr>
            <a:r>
              <a:rPr lang="en-US" dirty="0" smtClean="0"/>
              <a:t>&lt;Title&gt;</a:t>
            </a:r>
            <a:endParaRPr lang="en-AU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1" y="1462090"/>
            <a:ext cx="7921625" cy="490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Title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879475" y="4581525"/>
            <a:ext cx="7785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dirty="0">
              <a:solidFill>
                <a:srgbClr val="665546"/>
              </a:solidFill>
            </a:endParaRPr>
          </a:p>
        </p:txBody>
      </p:sp>
      <p:sp>
        <p:nvSpPr>
          <p:cNvPr id="7185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3140" y="6532565"/>
            <a:ext cx="141763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5A6592-2714-4F66-8A66-903F4C3BF638}" type="datetime4">
              <a:rPr lang="en-AU">
                <a:solidFill>
                  <a:srgbClr val="66554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 April 2015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718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527800"/>
            <a:ext cx="505142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>
              <a:defRPr/>
            </a:pPr>
            <a:r>
              <a:rPr lang="en-GB" dirty="0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59667" y="6529388"/>
            <a:ext cx="141763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1BE02E-C3C4-4C03-B5A4-E5A74AE59C4A}" type="slidenum">
              <a:rPr lang="en-AU">
                <a:solidFill>
                  <a:srgbClr val="66554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dirty="0">
              <a:solidFill>
                <a:srgbClr val="665546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1" y="63064"/>
            <a:ext cx="1968500" cy="551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72" r:id="rId4"/>
    <p:sldLayoutId id="2147483673" r:id="rId5"/>
    <p:sldLayoutId id="2147483674" r:id="rId6"/>
    <p:sldLayoutId id="2147483675" r:id="rId7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lang="en-AU" sz="2400" b="1" kern="1200" dirty="0" smtClean="0">
          <a:solidFill>
            <a:srgbClr val="7030A0"/>
          </a:solidFill>
          <a:latin typeface="Candara" panose="020E0502030303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7EA3"/>
          </a:solidFill>
          <a:latin typeface="Georgia" pitchFamily="18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7EA3"/>
          </a:solidFill>
          <a:latin typeface="Georgia" pitchFamily="18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7EA3"/>
          </a:solidFill>
          <a:latin typeface="Georgia" pitchFamily="18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7EA3"/>
          </a:solidFill>
          <a:latin typeface="Georgia" pitchFamily="18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7EA3"/>
          </a:solidFill>
          <a:latin typeface="Georgia" pitchFamily="18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7EA3"/>
          </a:solidFill>
          <a:latin typeface="Georgia" pitchFamily="18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7EA3"/>
          </a:solidFill>
          <a:latin typeface="Georgia" pitchFamily="18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7EA3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35000"/>
        </a:spcBef>
        <a:spcAft>
          <a:spcPct val="0"/>
        </a:spcAft>
        <a:buChar char="•"/>
        <a:defRPr>
          <a:solidFill>
            <a:srgbClr val="66554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35000"/>
        </a:spcBef>
        <a:spcAft>
          <a:spcPct val="0"/>
        </a:spcAft>
        <a:buChar char="–"/>
        <a:defRPr>
          <a:solidFill>
            <a:srgbClr val="665546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35000"/>
        </a:spcBef>
        <a:spcAft>
          <a:spcPct val="0"/>
        </a:spcAft>
        <a:buChar char="•"/>
        <a:defRPr sz="1600">
          <a:solidFill>
            <a:srgbClr val="665546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ct val="35000"/>
        </a:spcBef>
        <a:spcAft>
          <a:spcPct val="0"/>
        </a:spcAft>
        <a:buChar char="–"/>
        <a:defRPr sz="1400">
          <a:solidFill>
            <a:srgbClr val="665546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ct val="35000"/>
        </a:spcBef>
        <a:spcAft>
          <a:spcPct val="0"/>
        </a:spcAft>
        <a:buChar char="»"/>
        <a:defRPr sz="1200">
          <a:solidFill>
            <a:srgbClr val="665546"/>
          </a:solidFill>
          <a:latin typeface="+mn-lt"/>
        </a:defRPr>
      </a:lvl5pPr>
      <a:lvl6pPr marL="2514600" indent="-228600" algn="l" rtl="0" eaLnBrk="1" fontAlgn="base" hangingPunct="1">
        <a:lnSpc>
          <a:spcPct val="120000"/>
        </a:lnSpc>
        <a:spcBef>
          <a:spcPct val="35000"/>
        </a:spcBef>
        <a:spcAft>
          <a:spcPct val="0"/>
        </a:spcAft>
        <a:buChar char="»"/>
        <a:defRPr sz="1200">
          <a:solidFill>
            <a:srgbClr val="665546"/>
          </a:solidFill>
          <a:latin typeface="+mn-lt"/>
        </a:defRPr>
      </a:lvl6pPr>
      <a:lvl7pPr marL="2971800" indent="-228600" algn="l" rtl="0" eaLnBrk="1" fontAlgn="base" hangingPunct="1">
        <a:lnSpc>
          <a:spcPct val="120000"/>
        </a:lnSpc>
        <a:spcBef>
          <a:spcPct val="35000"/>
        </a:spcBef>
        <a:spcAft>
          <a:spcPct val="0"/>
        </a:spcAft>
        <a:buChar char="»"/>
        <a:defRPr sz="1200">
          <a:solidFill>
            <a:srgbClr val="665546"/>
          </a:solidFill>
          <a:latin typeface="+mn-lt"/>
        </a:defRPr>
      </a:lvl7pPr>
      <a:lvl8pPr marL="3429000" indent="-228600" algn="l" rtl="0" eaLnBrk="1" fontAlgn="base" hangingPunct="1">
        <a:lnSpc>
          <a:spcPct val="120000"/>
        </a:lnSpc>
        <a:spcBef>
          <a:spcPct val="35000"/>
        </a:spcBef>
        <a:spcAft>
          <a:spcPct val="0"/>
        </a:spcAft>
        <a:buChar char="»"/>
        <a:defRPr sz="1200">
          <a:solidFill>
            <a:srgbClr val="665546"/>
          </a:solidFill>
          <a:latin typeface="+mn-lt"/>
        </a:defRPr>
      </a:lvl8pPr>
      <a:lvl9pPr marL="3886200" indent="-228600" algn="l" rtl="0" eaLnBrk="1" fontAlgn="base" hangingPunct="1">
        <a:lnSpc>
          <a:spcPct val="120000"/>
        </a:lnSpc>
        <a:spcBef>
          <a:spcPct val="35000"/>
        </a:spcBef>
        <a:spcAft>
          <a:spcPct val="0"/>
        </a:spcAft>
        <a:buChar char="»"/>
        <a:defRPr sz="1200">
          <a:solidFill>
            <a:srgbClr val="66554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2426768" y="1624084"/>
            <a:ext cx="6505303" cy="1637537"/>
          </a:xfrm>
        </p:spPr>
        <p:txBody>
          <a:bodyPr/>
          <a:lstStyle/>
          <a:p>
            <a:pPr algn="ctr" eaLnBrk="1" hangingPunct="1"/>
            <a:r>
              <a:rPr lang="en-US" b="1" dirty="0" smtClean="0"/>
              <a:t>Skill Analysis</a:t>
            </a:r>
            <a:endParaRPr lang="en-US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032311" y="3957851"/>
            <a:ext cx="271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April-10-2015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44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2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86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7" y="222913"/>
            <a:ext cx="7921625" cy="595952"/>
          </a:xfrm>
        </p:spPr>
        <p:txBody>
          <a:bodyPr/>
          <a:lstStyle/>
          <a:p>
            <a:r>
              <a:rPr lang="en-US" dirty="0" smtClean="0"/>
              <a:t>Statistical Analysis and Optimization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3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09" y="1016628"/>
            <a:ext cx="7022547" cy="2761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81" y="3814787"/>
            <a:ext cx="7014476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760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54" y="168322"/>
            <a:ext cx="7921625" cy="459475"/>
          </a:xfrm>
        </p:spPr>
        <p:txBody>
          <a:bodyPr/>
          <a:lstStyle/>
          <a:p>
            <a:r>
              <a:rPr lang="en-US" dirty="0" smtClean="0"/>
              <a:t>Classification and Machine Learning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4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39" y="692132"/>
            <a:ext cx="7055892" cy="2755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87" y="3555479"/>
            <a:ext cx="7042244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799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459" y="195618"/>
            <a:ext cx="7921625" cy="391236"/>
          </a:xfrm>
        </p:spPr>
        <p:txBody>
          <a:bodyPr/>
          <a:lstStyle/>
          <a:p>
            <a:r>
              <a:rPr lang="en-US" dirty="0" smtClean="0"/>
              <a:t>Time Series and Filters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5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88" y="678483"/>
            <a:ext cx="7008900" cy="2755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61" y="3452884"/>
            <a:ext cx="704177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915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288" y="222913"/>
            <a:ext cx="7921625" cy="514066"/>
          </a:xfrm>
        </p:spPr>
        <p:txBody>
          <a:bodyPr/>
          <a:lstStyle/>
          <a:p>
            <a:r>
              <a:rPr lang="en-US" dirty="0" smtClean="0"/>
              <a:t>Training Plan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6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85" y="1037249"/>
            <a:ext cx="8218948" cy="506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50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85356" y="2544385"/>
            <a:ext cx="597328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ArchUp">
              <a:avLst/>
            </a:prstTxWarp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4400" b="1" spc="500" dirty="0">
                <a:solidFill>
                  <a:srgbClr val="002060"/>
                </a:solidFill>
                <a:effectLst/>
                <a:latin typeface="Candara" panose="020E0502030303020204" pitchFamily="34" charset="0"/>
                <a:ea typeface="ＭＳ Ｐゴシック" charset="-128"/>
                <a:cs typeface="Arial" pitchFamily="34" charset="0"/>
              </a:rPr>
              <a:t>THANK  YOU</a:t>
            </a:r>
            <a:r>
              <a:rPr lang="en-US" sz="4400" b="1" spc="500" dirty="0" smtClean="0">
                <a:solidFill>
                  <a:srgbClr val="002060"/>
                </a:solidFill>
                <a:effectLst/>
                <a:latin typeface="Candara" panose="020E0502030303020204" pitchFamily="34" charset="0"/>
                <a:ea typeface="ＭＳ Ｐゴシック" charset="-128"/>
                <a:cs typeface="Arial" pitchFamily="34" charset="0"/>
              </a:rPr>
              <a:t>!</a:t>
            </a:r>
            <a:endParaRPr lang="en-US" sz="3200" b="1" i="1" spc="500" dirty="0">
              <a:solidFill>
                <a:srgbClr val="002060"/>
              </a:solidFill>
              <a:effectLst/>
              <a:latin typeface="Candara" panose="020E0502030303020204" pitchFamily="34" charset="0"/>
              <a:ea typeface="ＭＳ Ｐゴシック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4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io Tinto Innovation Cent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Design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665546"/>
        </a:dk1>
        <a:lt1>
          <a:srgbClr val="FFFFFF"/>
        </a:lt1>
        <a:dk2>
          <a:srgbClr val="007EA3"/>
        </a:dk2>
        <a:lt2>
          <a:srgbClr val="CAC0B6"/>
        </a:lt2>
        <a:accent1>
          <a:srgbClr val="A0CFEB"/>
        </a:accent1>
        <a:accent2>
          <a:srgbClr val="002C5F"/>
        </a:accent2>
        <a:accent3>
          <a:srgbClr val="FFFFFF"/>
        </a:accent3>
        <a:accent4>
          <a:srgbClr val="56473A"/>
        </a:accent4>
        <a:accent5>
          <a:srgbClr val="CDE4F3"/>
        </a:accent5>
        <a:accent6>
          <a:srgbClr val="002755"/>
        </a:accent6>
        <a:hlink>
          <a:srgbClr val="70A489"/>
        </a:hlink>
        <a:folHlink>
          <a:srgbClr val="E8CE7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7F1B0B11CF73408F4D5AE3BAE6D016" ma:contentTypeVersion="0" ma:contentTypeDescription="Create a new document." ma:contentTypeScope="" ma:versionID="f741202154a543f37c1340adcfa03f7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03047FA-10D6-4DF0-BD00-050CFBA913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422A4A-5F08-4D00-BACA-062F1E646575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F6800A1-EF31-4318-93EA-4430E4B3AB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Rio Tinto Innovation Centre</Template>
  <TotalTime>38048</TotalTime>
  <Words>71</Words>
  <Application>Microsoft Office PowerPoint</Application>
  <PresentationFormat>On-screen Show (4:3)</PresentationFormat>
  <Paragraphs>18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Rio Tinto Innovation Centre</vt:lpstr>
      <vt:lpstr>Skill Analysis</vt:lpstr>
      <vt:lpstr>PowerPoint Presentation</vt:lpstr>
      <vt:lpstr>Statistical Analysis and Optimization</vt:lpstr>
      <vt:lpstr>Classification and Machine Learning</vt:lpstr>
      <vt:lpstr>Time Series and Filters</vt:lpstr>
      <vt:lpstr>Training Plan</vt:lpstr>
      <vt:lpstr>PowerPoint Presentation</vt:lpstr>
    </vt:vector>
  </TitlesOfParts>
  <Company>Rio Tinto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RTIC Updates (2012-Q1)</dc:title>
  <dc:creator>Kedar Pimplikar</dc:creator>
  <cp:lastModifiedBy>Pradeep Bilurkar (RTIC)</cp:lastModifiedBy>
  <cp:revision>1787</cp:revision>
  <cp:lastPrinted>2014-01-17T04:47:16Z</cp:lastPrinted>
  <dcterms:created xsi:type="dcterms:W3CDTF">2012-03-23T09:17:32Z</dcterms:created>
  <dcterms:modified xsi:type="dcterms:W3CDTF">2015-04-10T11:02:41Z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0x0101002A7F1B0B11CF73408F4D5AE3BAE6D016</vt:lpwstr>
  </property>
</Properties>
</file>