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7"/>
  </p:notesMasterIdLst>
  <p:handoutMasterIdLst>
    <p:handoutMasterId r:id="rId58"/>
  </p:handoutMasterIdLst>
  <p:sldIdLst>
    <p:sldId id="540" r:id="rId5"/>
    <p:sldId id="707" r:id="rId6"/>
    <p:sldId id="690" r:id="rId7"/>
    <p:sldId id="691" r:id="rId8"/>
    <p:sldId id="694" r:id="rId9"/>
    <p:sldId id="695" r:id="rId10"/>
    <p:sldId id="696" r:id="rId11"/>
    <p:sldId id="697" r:id="rId12"/>
    <p:sldId id="698" r:id="rId13"/>
    <p:sldId id="699" r:id="rId14"/>
    <p:sldId id="700" r:id="rId15"/>
    <p:sldId id="701" r:id="rId16"/>
    <p:sldId id="705" r:id="rId17"/>
    <p:sldId id="706" r:id="rId18"/>
    <p:sldId id="702" r:id="rId19"/>
    <p:sldId id="710" r:id="rId20"/>
    <p:sldId id="708" r:id="rId21"/>
    <p:sldId id="709" r:id="rId22"/>
    <p:sldId id="711" r:id="rId23"/>
    <p:sldId id="679" r:id="rId24"/>
    <p:sldId id="680" r:id="rId25"/>
    <p:sldId id="681" r:id="rId26"/>
    <p:sldId id="620" r:id="rId27"/>
    <p:sldId id="619" r:id="rId28"/>
    <p:sldId id="622" r:id="rId29"/>
    <p:sldId id="624" r:id="rId30"/>
    <p:sldId id="625" r:id="rId31"/>
    <p:sldId id="640" r:id="rId32"/>
    <p:sldId id="639" r:id="rId33"/>
    <p:sldId id="638" r:id="rId34"/>
    <p:sldId id="637" r:id="rId35"/>
    <p:sldId id="636" r:id="rId36"/>
    <p:sldId id="635" r:id="rId37"/>
    <p:sldId id="634" r:id="rId38"/>
    <p:sldId id="633" r:id="rId39"/>
    <p:sldId id="631" r:id="rId40"/>
    <p:sldId id="632" r:id="rId41"/>
    <p:sldId id="630" r:id="rId42"/>
    <p:sldId id="629" r:id="rId43"/>
    <p:sldId id="627" r:id="rId44"/>
    <p:sldId id="652" r:id="rId45"/>
    <p:sldId id="653" r:id="rId46"/>
    <p:sldId id="683" r:id="rId47"/>
    <p:sldId id="684" r:id="rId48"/>
    <p:sldId id="685" r:id="rId49"/>
    <p:sldId id="686" r:id="rId50"/>
    <p:sldId id="687" r:id="rId51"/>
    <p:sldId id="688" r:id="rId52"/>
    <p:sldId id="689" r:id="rId53"/>
    <p:sldId id="703" r:id="rId54"/>
    <p:sldId id="704" r:id="rId55"/>
    <p:sldId id="539" r:id="rId56"/>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8ED"/>
    <a:srgbClr val="9BBB59"/>
    <a:srgbClr val="4BACC6"/>
    <a:srgbClr val="F79646"/>
    <a:srgbClr val="E38686"/>
    <a:srgbClr val="F40C96"/>
    <a:srgbClr val="70FF69"/>
    <a:srgbClr val="FF9999"/>
    <a:srgbClr val="02FE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autoAdjust="0"/>
    <p:restoredTop sz="99822" autoAdjust="0"/>
  </p:normalViewPr>
  <p:slideViewPr>
    <p:cSldViewPr snapToGrid="0">
      <p:cViewPr varScale="1">
        <p:scale>
          <a:sx n="70" d="100"/>
          <a:sy n="70" d="100"/>
        </p:scale>
        <p:origin x="-129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86" y="-84"/>
      </p:cViewPr>
      <p:guideLst>
        <p:guide orient="horz" pos="2928"/>
        <p:guide pos="21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5BC17D94-9F66-439B-AA60-1BE3282D72ED}" type="datetimeFigureOut">
              <a:rPr lang="en-US" smtClean="0"/>
              <a:pPr/>
              <a:t>4/1/2015</a:t>
            </a:fld>
            <a:endParaRPr lang="en-US" dirty="0"/>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836E0261-FD78-4586-8F7D-E8B1C55FF791}" type="slidenum">
              <a:rPr lang="en-US" smtClean="0"/>
              <a:pPr/>
              <a:t>‹#›</a:t>
            </a:fld>
            <a:endParaRPr lang="en-US" dirty="0"/>
          </a:p>
        </p:txBody>
      </p:sp>
    </p:spTree>
    <p:extLst>
      <p:ext uri="{BB962C8B-B14F-4D97-AF65-F5344CB8AC3E}">
        <p14:creationId xmlns:p14="http://schemas.microsoft.com/office/powerpoint/2010/main" val="1977804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AU" dirty="0"/>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C36887BE-EBBC-4BCF-8CAD-7F1142E5A3C0}" type="datetimeFigureOut">
              <a:rPr lang="en-AU" smtClean="0"/>
              <a:pPr/>
              <a:t>1/04/2015</a:t>
            </a:fld>
            <a:endParaRPr lang="en-AU"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AU"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2F8F5534-B592-47AA-81D0-A9CEB218FF30}" type="slidenum">
              <a:rPr lang="en-AU" smtClean="0"/>
              <a:pPr/>
              <a:t>‹#›</a:t>
            </a:fld>
            <a:endParaRPr lang="en-AU" dirty="0"/>
          </a:p>
        </p:txBody>
      </p:sp>
    </p:spTree>
    <p:extLst>
      <p:ext uri="{BB962C8B-B14F-4D97-AF65-F5344CB8AC3E}">
        <p14:creationId xmlns:p14="http://schemas.microsoft.com/office/powerpoint/2010/main" val="1498084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EFF78A2-2D50-43DD-8B87-16C89A551ACE}" type="slidenum">
              <a:rPr lang="en-US" sz="1200"/>
              <a:pPr eaLnBrk="1" hangingPunct="1"/>
              <a:t>1</a:t>
            </a:fld>
            <a:endParaRPr lang="en-US" sz="1200"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B6849D-DC80-43EC-BE67-FF941C9BC7AD}" type="slidenum">
              <a:rPr lang="en-US"/>
              <a:pPr/>
              <a:t>43</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US"/>
              <a:t>How do we know whether an odds ratio of 19.6 as in the preceding example is meaningful in our investigation?  We can start by calculating the </a:t>
            </a:r>
            <a:r>
              <a:rPr lang="en-US" b="1"/>
              <a:t>confidence interval (CI)</a:t>
            </a:r>
            <a:r>
              <a:rPr lang="en-US"/>
              <a:t> around the odds ratio.  When we calculate an estimate (like risk or odds), or a measure of association (like a risk ratio or an odds ratio), that number (in this case 19.6) is called a point estimate.  The confidence interval of a point estimate describes the precision of the estimate.  It represents a range of values on either side of the estimate.  The narrower the confidence interval, the more precise the point estimate. (3)  Your point estimate will usually be the middle value of your confidence interval.</a:t>
            </a:r>
          </a:p>
          <a:p>
            <a:r>
              <a:rPr 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A51EB-00C4-4BE6-9F98-3718A243281B}" type="slidenum">
              <a:rPr lang="en-US"/>
              <a:pPr/>
              <a:t>44</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a:t>An analogy can help explain the confidence interval.  Say we have a large bag of 500 red, green, and blue marbles.  We are interested in knowing the percentage of green marbles, but we do not have the time to count every marble. So we shake up the bag and select 50 marbles to give us an idea, or an estimate, of the percentage of green marbles in the bag.  In our sample of 50 marbles, we find 15 green marbles, 10 red marbles, and 25 blue marbles. </a:t>
            </a:r>
          </a:p>
          <a:p>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6E0510-16ED-4342-853B-437A8FEC5DEE}" type="slidenum">
              <a:rPr lang="en-US"/>
              <a:pPr/>
              <a:t>45</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t>Based on this sample, we can conclude that 30% (15 out of 50) of the marbles in the bag are green.  In this example, 30% is the point estimate.  Do we feel confident in stating that 30% of the marbles are green?  We might have some uncertainty about this statement, since there is a chance that the actual percent of green marbles in the entire bag is higher or lower than 30%.  In other words, our sample of 50 marbles may not accurately reflect the actual distribution of marbles in the whole bag of 500 marbles.  One way to determine the degree of our uncertainty is to calculate a confidence interval.  </a:t>
            </a:r>
          </a:p>
          <a:p>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AC6E41-3541-4B3F-A716-E8237AE02724}" type="slidenum">
              <a:rPr lang="en-US"/>
              <a:pPr/>
              <a:t>46</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en-US"/>
              <a:t>So how do you calculate a confidence interval?  It’s certainly possible to do so by hand.  Most of the time, however, we use statistical programs such as Epi Info, SAS, STATA, SPSS, or Episheet to do the calculations.  The default is usually a 95% confidence interval, but this can be adjusted to 90%, 99%, or any other level depending on the desired level of precision. </a:t>
            </a:r>
          </a:p>
          <a:p>
            <a:endParaRPr lang="en-US"/>
          </a:p>
          <a:p>
            <a:r>
              <a:rPr lang="en-US"/>
              <a:t>For those interested in calculating confidence intervals by hand, the following resource may be helpful:</a:t>
            </a:r>
          </a:p>
          <a:p>
            <a:r>
              <a:rPr lang="en-US"/>
              <a:t>Giesecke, J. </a:t>
            </a:r>
            <a:r>
              <a:rPr lang="en-US" i="1"/>
              <a:t>Modern Infectious Disease Epidemiology</a:t>
            </a:r>
            <a:r>
              <a:rPr lang="en-US"/>
              <a:t>. 2nd Ed. London: Arnold Publishing; 2002.</a:t>
            </a:r>
          </a:p>
          <a:p>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687E66-E27B-4A24-A2B2-9F3A3CA5ACE9}" type="slidenum">
              <a:rPr lang="en-US"/>
              <a:pPr/>
              <a:t>47</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lang="en-US"/>
              <a:t>The most commonly used confidence interval is the 95% interval.  When we use a 95% confidence interval, we conclude that our estimated range has a 95% chance of containing the true population value (e.g., the true percentage of green marbles in our bag).  Let’s assume that the 95% confidence interval is 17-43%. </a:t>
            </a:r>
          </a:p>
          <a:p>
            <a:r>
              <a:rPr lang="en-US"/>
              <a:t>How do we interpret this?  Well, we estimated that 30% of the marbles are green, and the confidence interval tells us that the true percentage of green marbles in the bag is most likely between 17 and 43%.  However, there is a 5% chance that this range (17-43%) does not contain the true percentage of green marbles.  </a:t>
            </a:r>
          </a:p>
          <a:p>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56C0C3-50F2-4DF6-A3D3-7A2019B40445}" type="slidenum">
              <a:rPr lang="en-US"/>
              <a:pPr/>
              <a:t>48</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lang="en-US"/>
              <a:t>In epidemiology we are usually comfortable with this 5% chance of error, which is why we commonly use the 95% confidence interval.  However, if we want less chance of error, we might calculate a 99% confidence interval, which has only a 1% chance of error.  This is a trade-off, since with a 99% confidence interval the estimated range will be wider than with a 95% confidence interval.  In fact, with a  99% confidence interval, our estimate of the percentage of green marbles is 13-47%.  That’s a pretty wide range!  On the other hand, if we were willing to accept a 10% chance of error, we can calculate a 90% confidence interval (and in this case, the percentage of green marbles will be 19-41%).  </a:t>
            </a:r>
          </a:p>
          <a:p>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E02B9-4B44-4CC4-A906-40C9EA346F36}" type="slidenum">
              <a:rPr lang="en-US"/>
              <a:pPr/>
              <a:t>49</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a:t>Ideally, we would like a very narrow confidence interval, which would indicate that our estimate is very precise.  One way to get a more precise estimate is to take a larger sample.  If we had taken 100 marbles (instead of 50) from our bag and found 30 green marbles, the point estimate would still be 30%, but the 95% confidence interval would be  a range of 21-39% (instead of our original range of 17-43%).  If we had sampled 200 marbles and found 60 green marbles, the point estimate would be 30%, and with a 95% confidence interval the range would be 24-36%.  You can see that the confidence interval becomes narrower as the sample size increases. </a:t>
            </a:r>
          </a:p>
          <a:p>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userDrawn="1"/>
        </p:nvPicPr>
        <p:blipFill>
          <a:blip r:embed="rId2" cstate="print"/>
          <a:srcRect/>
          <a:stretch>
            <a:fillRect/>
          </a:stretch>
        </p:blipFill>
        <p:spPr bwMode="auto">
          <a:xfrm>
            <a:off x="0" y="0"/>
            <a:ext cx="2117725" cy="6858000"/>
          </a:xfrm>
          <a:prstGeom prst="rect">
            <a:avLst/>
          </a:prstGeom>
          <a:noFill/>
          <a:ln w="9525">
            <a:noFill/>
            <a:miter lim="800000"/>
            <a:headEnd/>
            <a:tailEnd/>
          </a:ln>
          <a:effectLst/>
        </p:spPr>
      </p:pic>
      <p:sp>
        <p:nvSpPr>
          <p:cNvPr id="8194" name="Rectangle 2"/>
          <p:cNvSpPr>
            <a:spLocks noGrp="1" noChangeArrowheads="1"/>
          </p:cNvSpPr>
          <p:nvPr>
            <p:ph type="ctrTitle"/>
          </p:nvPr>
        </p:nvSpPr>
        <p:spPr>
          <a:xfrm>
            <a:off x="2124075" y="1700214"/>
            <a:ext cx="6408738" cy="1181100"/>
          </a:xfrm>
          <a:prstGeom prst="rect">
            <a:avLst/>
          </a:prstGeom>
        </p:spPr>
        <p:txBody>
          <a:bodyPr/>
          <a:lstStyle>
            <a:lvl1pPr>
              <a:defRPr sz="4000">
                <a:solidFill>
                  <a:schemeClr val="tx1">
                    <a:lumMod val="50000"/>
                  </a:schemeClr>
                </a:solidFill>
              </a:defRPr>
            </a:lvl1pPr>
          </a:lstStyle>
          <a:p>
            <a:r>
              <a:rPr lang="en-US" smtClean="0"/>
              <a:t>Click to edit Master title style</a:t>
            </a:r>
            <a:endParaRPr lang="en-AU" dirty="0"/>
          </a:p>
        </p:txBody>
      </p:sp>
      <p:sp>
        <p:nvSpPr>
          <p:cNvPr id="8195" name="Rectangle 3"/>
          <p:cNvSpPr>
            <a:spLocks noGrp="1" noChangeArrowheads="1"/>
          </p:cNvSpPr>
          <p:nvPr>
            <p:ph type="subTitle" idx="1"/>
          </p:nvPr>
        </p:nvSpPr>
        <p:spPr>
          <a:xfrm>
            <a:off x="2124075" y="2924179"/>
            <a:ext cx="6408738" cy="479425"/>
          </a:xfrm>
        </p:spPr>
        <p:txBody>
          <a:bodyPr/>
          <a:lstStyle>
            <a:lvl1pPr marL="0" indent="0">
              <a:buFontTx/>
              <a:buNone/>
              <a:defRPr sz="1900">
                <a:solidFill>
                  <a:schemeClr val="tx1">
                    <a:lumMod val="50000"/>
                  </a:schemeClr>
                </a:solidFill>
              </a:defRPr>
            </a:lvl1pPr>
          </a:lstStyle>
          <a:p>
            <a:r>
              <a:rPr lang="en-US" smtClean="0"/>
              <a:t>Click to edit Master subtitle style</a:t>
            </a:r>
            <a:endParaRPr lang="en-AU" dirty="0"/>
          </a:p>
        </p:txBody>
      </p:sp>
      <p:sp>
        <p:nvSpPr>
          <p:cNvPr id="10" name="Rectangle 7"/>
          <p:cNvSpPr txBox="1">
            <a:spLocks noChangeArrowheads="1"/>
          </p:cNvSpPr>
          <p:nvPr userDrawn="1"/>
        </p:nvSpPr>
        <p:spPr bwMode="auto">
          <a:xfrm>
            <a:off x="2120900" y="5918200"/>
            <a:ext cx="70231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120000"/>
              </a:lnSpc>
              <a:spcBef>
                <a:spcPct val="35000"/>
              </a:spcBef>
              <a:spcAft>
                <a:spcPct val="0"/>
              </a:spcAft>
            </a:pPr>
            <a:r>
              <a:rPr lang="en-US" kern="0" dirty="0" smtClean="0"/>
              <a:t>All content disclosed herein is Rio Tinto Confidential Information and may be subject to Confidentiality Agreements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8FBB76-B037-47F3-927C-15FDAB84F981}" type="slidenum">
              <a:rPr lang="en-US"/>
              <a:pPr>
                <a:defRPr/>
              </a:pPr>
              <a:t>‹#›</a:t>
            </a:fld>
            <a:endParaRPr lang="en-US"/>
          </a:p>
        </p:txBody>
      </p:sp>
    </p:spTree>
    <p:extLst>
      <p:ext uri="{BB962C8B-B14F-4D97-AF65-F5344CB8AC3E}">
        <p14:creationId xmlns:p14="http://schemas.microsoft.com/office/powerpoint/2010/main" val="92969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1" y="304800"/>
            <a:ext cx="7921625" cy="1098550"/>
          </a:xfrm>
          <a:prstGeom prst="rect">
            <a:avLst/>
          </a:prstGeom>
        </p:spPr>
        <p:txBody>
          <a:bodyPr/>
          <a:lstStyle>
            <a:lvl1pPr>
              <a:defRPr sz="2400"/>
            </a:lvl1pPr>
          </a:lstStyle>
          <a:p>
            <a:r>
              <a:rPr lang="en-US"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9"/>
          <p:cNvSpPr>
            <a:spLocks noGrp="1" noChangeArrowheads="1"/>
          </p:cNvSpPr>
          <p:nvPr>
            <p:ph type="sldNum" sz="quarter" idx="10"/>
          </p:nvPr>
        </p:nvSpPr>
        <p:spPr/>
        <p:txBody>
          <a:bodyPr/>
          <a:lstStyle>
            <a:lvl1pPr>
              <a:defRPr/>
            </a:lvl1pPr>
          </a:lstStyle>
          <a:p>
            <a:pPr>
              <a:defRPr/>
            </a:pPr>
            <a:fld id="{2988EDFA-DFC0-43E9-A6DA-9F56E3B1C649}" type="slidenum">
              <a:rPr lang="en-AU">
                <a:solidFill>
                  <a:srgbClr val="665546"/>
                </a:solidFill>
              </a:rPr>
              <a:pPr>
                <a:defRPr/>
              </a:pPr>
              <a:t>‹#›</a:t>
            </a:fld>
            <a:endParaRPr lang="en-AU" dirty="0">
              <a:solidFill>
                <a:srgbClr val="665546"/>
              </a:solidFill>
            </a:endParaRPr>
          </a:p>
        </p:txBody>
      </p:sp>
      <p:sp>
        <p:nvSpPr>
          <p:cNvPr id="5"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1" y="304800"/>
            <a:ext cx="7921625" cy="1098550"/>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971554" y="1462090"/>
            <a:ext cx="3884613"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08563" y="1462090"/>
            <a:ext cx="3884612"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7"/>
          <p:cNvSpPr>
            <a:spLocks noGrp="1" noChangeArrowheads="1"/>
          </p:cNvSpPr>
          <p:nvPr>
            <p:ph type="dt" sz="half" idx="10"/>
          </p:nvPr>
        </p:nvSpPr>
        <p:spPr>
          <a:ln/>
        </p:spPr>
        <p:txBody>
          <a:bodyPr/>
          <a:lstStyle>
            <a:lvl1pPr>
              <a:defRPr/>
            </a:lvl1pPr>
          </a:lstStyle>
          <a:p>
            <a:pPr>
              <a:defRPr/>
            </a:pPr>
            <a:fld id="{97E10840-6163-4F22-AC5E-E56B60F12223}" type="datetime4">
              <a:rPr lang="en-AU">
                <a:solidFill>
                  <a:srgbClr val="665546"/>
                </a:solidFill>
              </a:rPr>
              <a:pPr>
                <a:defRPr/>
              </a:pPr>
              <a:t>1 April 2015</a:t>
            </a:fld>
            <a:endParaRPr lang="en-AU" dirty="0">
              <a:solidFill>
                <a:srgbClr val="665546"/>
              </a:solidFill>
            </a:endParaRPr>
          </a:p>
        </p:txBody>
      </p:sp>
      <p:sp>
        <p:nvSpPr>
          <p:cNvPr id="7" name="Rectangle 19"/>
          <p:cNvSpPr>
            <a:spLocks noGrp="1" noChangeArrowheads="1"/>
          </p:cNvSpPr>
          <p:nvPr>
            <p:ph type="sldNum" sz="quarter" idx="12"/>
          </p:nvPr>
        </p:nvSpPr>
        <p:spPr>
          <a:ln/>
        </p:spPr>
        <p:txBody>
          <a:bodyPr/>
          <a:lstStyle>
            <a:lvl1pPr>
              <a:defRPr/>
            </a:lvl1pPr>
          </a:lstStyle>
          <a:p>
            <a:pPr>
              <a:defRPr/>
            </a:pPr>
            <a:fld id="{357CA1BD-1E14-4920-AC94-19A1C813DD5D}" type="slidenum">
              <a:rPr lang="en-AU">
                <a:solidFill>
                  <a:srgbClr val="665546"/>
                </a:solidFill>
              </a:rPr>
              <a:pPr>
                <a:defRPr/>
              </a:pPr>
              <a:t>‹#›</a:t>
            </a:fld>
            <a:endParaRPr lang="en-AU" dirty="0">
              <a:solidFill>
                <a:srgbClr val="665546"/>
              </a:solidFill>
            </a:endParaRPr>
          </a:p>
        </p:txBody>
      </p:sp>
      <p:sp>
        <p:nvSpPr>
          <p:cNvPr id="8"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AU"/>
          </a:p>
        </p:txBody>
      </p:sp>
      <p:sp>
        <p:nvSpPr>
          <p:cNvPr id="3" name="Table Placeholder 2"/>
          <p:cNvSpPr>
            <a:spLocks noGrp="1"/>
          </p:cNvSpPr>
          <p:nvPr>
            <p:ph type="tbl" idx="1"/>
          </p:nvPr>
        </p:nvSpPr>
        <p:spPr>
          <a:xfrm>
            <a:off x="971551" y="1462090"/>
            <a:ext cx="7921625" cy="4900612"/>
          </a:xfrm>
        </p:spPr>
        <p:txBody>
          <a:bodyPr/>
          <a:lstStyle/>
          <a:p>
            <a:pPr lvl="0"/>
            <a:r>
              <a:rPr lang="en-US" noProof="0" dirty="0" smtClean="0"/>
              <a:t>Click icon to add table</a:t>
            </a:r>
            <a:endParaRPr lang="en-AU" noProof="0" dirty="0"/>
          </a:p>
        </p:txBody>
      </p:sp>
      <p:sp>
        <p:nvSpPr>
          <p:cNvPr id="4" name="Rectangle 17"/>
          <p:cNvSpPr>
            <a:spLocks noGrp="1" noChangeArrowheads="1"/>
          </p:cNvSpPr>
          <p:nvPr>
            <p:ph type="dt" sz="half" idx="10"/>
          </p:nvPr>
        </p:nvSpPr>
        <p:spPr>
          <a:ln/>
        </p:spPr>
        <p:txBody>
          <a:bodyPr/>
          <a:lstStyle>
            <a:lvl1pPr>
              <a:defRPr/>
            </a:lvl1pPr>
          </a:lstStyle>
          <a:p>
            <a:pPr>
              <a:defRPr/>
            </a:pPr>
            <a:fld id="{587E6895-EF20-42C9-9CCD-CAAB9D025225}" type="datetime4">
              <a:rPr lang="en-AU">
                <a:solidFill>
                  <a:srgbClr val="665546"/>
                </a:solidFill>
              </a:rPr>
              <a:pPr>
                <a:defRPr/>
              </a:pPr>
              <a:t>1 April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EF726CBB-6D90-4413-A1C5-08FC8B40641F}"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AU"/>
          </a:p>
        </p:txBody>
      </p:sp>
      <p:sp>
        <p:nvSpPr>
          <p:cNvPr id="3" name="Chart Placeholder 2"/>
          <p:cNvSpPr>
            <a:spLocks noGrp="1"/>
          </p:cNvSpPr>
          <p:nvPr>
            <p:ph type="chart" idx="1"/>
          </p:nvPr>
        </p:nvSpPr>
        <p:spPr>
          <a:xfrm>
            <a:off x="971551" y="1462090"/>
            <a:ext cx="7921625" cy="4900612"/>
          </a:xfrm>
        </p:spPr>
        <p:txBody>
          <a:bodyPr/>
          <a:lstStyle/>
          <a:p>
            <a:pPr lvl="0"/>
            <a:r>
              <a:rPr lang="en-US" noProof="0" dirty="0" smtClean="0"/>
              <a:t>Click icon to add chart</a:t>
            </a:r>
            <a:endParaRPr lang="en-AU" noProof="0" dirty="0"/>
          </a:p>
        </p:txBody>
      </p:sp>
      <p:sp>
        <p:nvSpPr>
          <p:cNvPr id="4" name="Rectangle 17"/>
          <p:cNvSpPr>
            <a:spLocks noGrp="1" noChangeArrowheads="1"/>
          </p:cNvSpPr>
          <p:nvPr>
            <p:ph type="dt" sz="half" idx="10"/>
          </p:nvPr>
        </p:nvSpPr>
        <p:spPr>
          <a:ln/>
        </p:spPr>
        <p:txBody>
          <a:bodyPr/>
          <a:lstStyle>
            <a:lvl1pPr>
              <a:defRPr/>
            </a:lvl1pPr>
          </a:lstStyle>
          <a:p>
            <a:pPr>
              <a:defRPr/>
            </a:pPr>
            <a:fld id="{DE9B033B-9E7C-404C-AB66-F8ED6A6605AE}" type="datetime4">
              <a:rPr lang="en-AU">
                <a:solidFill>
                  <a:srgbClr val="665546"/>
                </a:solidFill>
              </a:rPr>
              <a:pPr>
                <a:defRPr/>
              </a:pPr>
              <a:t>1 April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FF3D5409-6BF5-4C61-9E20-F45B523914A4}"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971551" y="1462088"/>
            <a:ext cx="7921625" cy="2373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971551" y="3987802"/>
            <a:ext cx="7921625" cy="237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7"/>
          <p:cNvSpPr>
            <a:spLocks noGrp="1" noChangeArrowheads="1"/>
          </p:cNvSpPr>
          <p:nvPr>
            <p:ph type="dt" sz="half" idx="10"/>
          </p:nvPr>
        </p:nvSpPr>
        <p:spPr>
          <a:ln/>
        </p:spPr>
        <p:txBody>
          <a:bodyPr/>
          <a:lstStyle>
            <a:lvl1pPr>
              <a:defRPr/>
            </a:lvl1pPr>
          </a:lstStyle>
          <a:p>
            <a:pPr>
              <a:defRPr/>
            </a:pPr>
            <a:fld id="{3F1AA904-4C68-49EB-A828-E0F06DB8BE1C}" type="datetime4">
              <a:rPr lang="en-AU">
                <a:solidFill>
                  <a:srgbClr val="665546"/>
                </a:solidFill>
              </a:rPr>
              <a:pPr>
                <a:defRPr/>
              </a:pPr>
              <a:t>1 April 2015</a:t>
            </a:fld>
            <a:endParaRPr lang="en-AU" dirty="0">
              <a:solidFill>
                <a:srgbClr val="665546"/>
              </a:solidFill>
            </a:endParaRPr>
          </a:p>
        </p:txBody>
      </p:sp>
      <p:sp>
        <p:nvSpPr>
          <p:cNvPr id="7" name="Rectangle 19"/>
          <p:cNvSpPr>
            <a:spLocks noGrp="1" noChangeArrowheads="1"/>
          </p:cNvSpPr>
          <p:nvPr>
            <p:ph type="sldNum" sz="quarter" idx="12"/>
          </p:nvPr>
        </p:nvSpPr>
        <p:spPr>
          <a:ln/>
        </p:spPr>
        <p:txBody>
          <a:bodyPr/>
          <a:lstStyle>
            <a:lvl1pPr>
              <a:defRPr/>
            </a:lvl1pPr>
          </a:lstStyle>
          <a:p>
            <a:pPr>
              <a:defRPr/>
            </a:pPr>
            <a:fld id="{257B122E-67F3-41F6-B6A0-E803CA8DB474}" type="slidenum">
              <a:rPr lang="en-AU">
                <a:solidFill>
                  <a:srgbClr val="665546"/>
                </a:solidFill>
              </a:rPr>
              <a:pPr>
                <a:defRPr/>
              </a:pPr>
              <a:t>‹#›</a:t>
            </a:fld>
            <a:endParaRPr lang="en-AU" dirty="0">
              <a:solidFill>
                <a:srgbClr val="665546"/>
              </a:solidFill>
            </a:endParaRPr>
          </a:p>
        </p:txBody>
      </p:sp>
      <p:sp>
        <p:nvSpPr>
          <p:cNvPr id="8"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71551" y="1462090"/>
            <a:ext cx="7921625" cy="4900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fld id="{F8E43251-084A-4D53-B5CF-BD642117636A}" type="datetime4">
              <a:rPr lang="en-AU">
                <a:solidFill>
                  <a:srgbClr val="665546"/>
                </a:solidFill>
              </a:rPr>
              <a:pPr>
                <a:defRPr/>
              </a:pPr>
              <a:t>1 April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EEC4DA13-CC73-451F-AAF0-F66825CE8864}"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4AB0E5E-75BF-4E1A-A879-9BFEF2F3E725}" type="slidenum">
              <a:rPr lang="en-US"/>
              <a:pPr>
                <a:defRPr/>
              </a:pPr>
              <a:t>‹#›</a:t>
            </a:fld>
            <a:endParaRPr lang="en-US"/>
          </a:p>
        </p:txBody>
      </p:sp>
    </p:spTree>
    <p:extLst>
      <p:ext uri="{BB962C8B-B14F-4D97-AF65-F5344CB8AC3E}">
        <p14:creationId xmlns:p14="http://schemas.microsoft.com/office/powerpoint/2010/main" val="219175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38DF1A7-4B5A-4C26-9715-8293A9D49639}" type="slidenum">
              <a:rPr lang="en-US"/>
              <a:pPr>
                <a:defRPr/>
              </a:pPr>
              <a:t>‹#›</a:t>
            </a:fld>
            <a:endParaRPr lang="en-US"/>
          </a:p>
        </p:txBody>
      </p:sp>
    </p:spTree>
    <p:extLst>
      <p:ext uri="{BB962C8B-B14F-4D97-AF65-F5344CB8AC3E}">
        <p14:creationId xmlns:p14="http://schemas.microsoft.com/office/powerpoint/2010/main" val="210504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bwMode="auto">
          <a:xfrm>
            <a:off x="0" y="3626"/>
            <a:ext cx="9143999" cy="654050"/>
          </a:xfrm>
          <a:prstGeom prst="rect">
            <a:avLst/>
          </a:prstGeom>
          <a:gradFill flip="none" rotWithShape="1">
            <a:gsLst>
              <a:gs pos="0">
                <a:srgbClr val="D2D8ED"/>
              </a:gs>
              <a:gs pos="0">
                <a:schemeClr val="accent4">
                  <a:lumMod val="20000"/>
                  <a:lumOff val="80000"/>
                </a:schemeClr>
              </a:gs>
              <a:gs pos="0">
                <a:schemeClr val="accent1">
                  <a:tint val="44500"/>
                  <a:satMod val="160000"/>
                </a:schemeClr>
              </a:gs>
              <a:gs pos="70000">
                <a:schemeClr val="accent1">
                  <a:tint val="23500"/>
                  <a:satMod val="160000"/>
                  <a:lumMod val="0"/>
                  <a:lumOff val="100000"/>
                  <a:alpha val="0"/>
                </a:schemeClr>
              </a:gs>
            </a:gsLst>
            <a:lin ang="0" scaled="1"/>
            <a:tileRect/>
          </a:gradFill>
          <a:ln w="9525">
            <a:noFill/>
            <a:miter lim="800000"/>
            <a:headEnd/>
            <a:tailEnd/>
          </a:ln>
        </p:spPr>
        <p:txBody>
          <a:bodyPr vert="horz" wrap="square" lIns="91420" tIns="45712" rIns="91420" bIns="45712" numCol="1" anchor="ctr" anchorCtr="0" compatLnSpc="1">
            <a:prstTxWarp prst="textNoShape">
              <a:avLst/>
            </a:prstTxWarp>
          </a:bodyPr>
          <a:lstStyle/>
          <a:p>
            <a:pPr marL="0" lvl="0" defTabSz="914400" eaLnBrk="0" latinLnBrk="0" hangingPunct="0">
              <a:lnSpc>
                <a:spcPct val="80000"/>
              </a:lnSpc>
            </a:pPr>
            <a:r>
              <a:rPr lang="en-US" dirty="0" smtClean="0"/>
              <a:t>&lt;Title&gt;</a:t>
            </a:r>
            <a:endParaRPr lang="en-AU" dirty="0" smtClean="0"/>
          </a:p>
        </p:txBody>
      </p:sp>
      <p:sp>
        <p:nvSpPr>
          <p:cNvPr id="1027" name="Rectangle 3"/>
          <p:cNvSpPr>
            <a:spLocks noGrp="1" noChangeArrowheads="1"/>
          </p:cNvSpPr>
          <p:nvPr>
            <p:ph type="body" idx="1"/>
          </p:nvPr>
        </p:nvSpPr>
        <p:spPr bwMode="auto">
          <a:xfrm>
            <a:off x="971551" y="1462090"/>
            <a:ext cx="7921625" cy="4900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Title</a:t>
            </a:r>
          </a:p>
          <a:p>
            <a:pPr lvl="2"/>
            <a:r>
              <a:rPr lang="en-AU" smtClean="0"/>
              <a:t>Third level</a:t>
            </a:r>
          </a:p>
          <a:p>
            <a:pPr lvl="3"/>
            <a:r>
              <a:rPr lang="en-AU" smtClean="0"/>
              <a:t>Fourth level</a:t>
            </a:r>
          </a:p>
          <a:p>
            <a:pPr lvl="4"/>
            <a:r>
              <a:rPr lang="en-AU" smtClean="0"/>
              <a:t>Fifth level</a:t>
            </a:r>
          </a:p>
        </p:txBody>
      </p:sp>
      <p:sp>
        <p:nvSpPr>
          <p:cNvPr id="7183" name="Text Box 15"/>
          <p:cNvSpPr txBox="1">
            <a:spLocks noChangeArrowheads="1"/>
          </p:cNvSpPr>
          <p:nvPr/>
        </p:nvSpPr>
        <p:spPr bwMode="auto">
          <a:xfrm>
            <a:off x="879475" y="4581525"/>
            <a:ext cx="7785100" cy="369332"/>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dirty="0">
              <a:solidFill>
                <a:srgbClr val="665546"/>
              </a:solidFill>
            </a:endParaRPr>
          </a:p>
        </p:txBody>
      </p:sp>
      <p:sp>
        <p:nvSpPr>
          <p:cNvPr id="7185" name="Rectangle 17"/>
          <p:cNvSpPr>
            <a:spLocks noGrp="1" noChangeArrowheads="1"/>
          </p:cNvSpPr>
          <p:nvPr>
            <p:ph type="dt" sz="half" idx="2"/>
          </p:nvPr>
        </p:nvSpPr>
        <p:spPr bwMode="auto">
          <a:xfrm>
            <a:off x="973140" y="6532565"/>
            <a:ext cx="1417637" cy="249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defRPr/>
            </a:pPr>
            <a:fld id="{9D5A6592-2714-4F66-8A66-903F4C3BF638}" type="datetime4">
              <a:rPr lang="en-AU">
                <a:solidFill>
                  <a:srgbClr val="665546"/>
                </a:solidFill>
              </a:rPr>
              <a:pPr fontAlgn="base">
                <a:spcBef>
                  <a:spcPct val="0"/>
                </a:spcBef>
                <a:spcAft>
                  <a:spcPct val="0"/>
                </a:spcAft>
                <a:defRPr/>
              </a:pPr>
              <a:t>1 April 2015</a:t>
            </a:fld>
            <a:endParaRPr lang="en-AU" dirty="0">
              <a:solidFill>
                <a:srgbClr val="665546"/>
              </a:solidFill>
            </a:endParaRPr>
          </a:p>
        </p:txBody>
      </p:sp>
      <p:sp>
        <p:nvSpPr>
          <p:cNvPr id="7186"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
        <p:nvSpPr>
          <p:cNvPr id="7187" name="Rectangle 19"/>
          <p:cNvSpPr>
            <a:spLocks noGrp="1" noChangeArrowheads="1"/>
          </p:cNvSpPr>
          <p:nvPr>
            <p:ph type="sldNum" sz="quarter" idx="4"/>
          </p:nvPr>
        </p:nvSpPr>
        <p:spPr bwMode="auto">
          <a:xfrm>
            <a:off x="7459667" y="6529388"/>
            <a:ext cx="1417637" cy="249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defRPr/>
            </a:pPr>
            <a:fld id="{891BE02E-C3C4-4C03-B5A4-E5A74AE59C4A}" type="slidenum">
              <a:rPr lang="en-AU">
                <a:solidFill>
                  <a:srgbClr val="665546"/>
                </a:solidFill>
              </a:rPr>
              <a:pPr fontAlgn="base">
                <a:spcBef>
                  <a:spcPct val="0"/>
                </a:spcBef>
                <a:spcAft>
                  <a:spcPct val="0"/>
                </a:spcAft>
                <a:defRPr/>
              </a:pPr>
              <a:t>‹#›</a:t>
            </a:fld>
            <a:endParaRPr lang="en-AU" dirty="0">
              <a:solidFill>
                <a:srgbClr val="665546"/>
              </a:solidFill>
            </a:endParaRPr>
          </a:p>
        </p:txBody>
      </p:sp>
      <p:pic>
        <p:nvPicPr>
          <p:cNvPr id="9"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75501" y="63064"/>
            <a:ext cx="1968500" cy="551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72" r:id="rId4"/>
    <p:sldLayoutId id="2147483673" r:id="rId5"/>
    <p:sldLayoutId id="2147483674" r:id="rId6"/>
    <p:sldLayoutId id="2147483675" r:id="rId7"/>
    <p:sldLayoutId id="2147483676" r:id="rId8"/>
    <p:sldLayoutId id="2147483677" r:id="rId9"/>
    <p:sldLayoutId id="2147483678" r:id="rId10"/>
  </p:sldLayoutIdLst>
  <p:timing>
    <p:tnLst>
      <p:par>
        <p:cTn id="1" dur="indefinite" restart="never" nodeType="tmRoot"/>
      </p:par>
    </p:tnLst>
  </p:timing>
  <p:hf hdr="0"/>
  <p:txStyles>
    <p:titleStyle>
      <a:lvl1pPr algn="l" rtl="0" eaLnBrk="1" fontAlgn="base" hangingPunct="1">
        <a:lnSpc>
          <a:spcPct val="85000"/>
        </a:lnSpc>
        <a:spcBef>
          <a:spcPct val="0"/>
        </a:spcBef>
        <a:spcAft>
          <a:spcPct val="0"/>
        </a:spcAft>
        <a:defRPr lang="en-AU" sz="2400" b="1" kern="1200" dirty="0" smtClean="0">
          <a:solidFill>
            <a:srgbClr val="7030A0"/>
          </a:solidFill>
          <a:latin typeface="Candara" panose="020E0502030303020204" pitchFamily="34" charset="0"/>
          <a:ea typeface="+mj-ea"/>
          <a:cs typeface="+mj-cs"/>
        </a:defRPr>
      </a:lvl1pPr>
      <a:lvl2pPr algn="l" rtl="0" eaLnBrk="1" fontAlgn="base" hangingPunct="1">
        <a:lnSpc>
          <a:spcPct val="85000"/>
        </a:lnSpc>
        <a:spcBef>
          <a:spcPct val="0"/>
        </a:spcBef>
        <a:spcAft>
          <a:spcPct val="0"/>
        </a:spcAft>
        <a:defRPr sz="3200">
          <a:solidFill>
            <a:srgbClr val="007EA3"/>
          </a:solidFill>
          <a:latin typeface="Georgia" pitchFamily="18" charset="0"/>
        </a:defRPr>
      </a:lvl2pPr>
      <a:lvl3pPr algn="l" rtl="0" eaLnBrk="1" fontAlgn="base" hangingPunct="1">
        <a:lnSpc>
          <a:spcPct val="85000"/>
        </a:lnSpc>
        <a:spcBef>
          <a:spcPct val="0"/>
        </a:spcBef>
        <a:spcAft>
          <a:spcPct val="0"/>
        </a:spcAft>
        <a:defRPr sz="3200">
          <a:solidFill>
            <a:srgbClr val="007EA3"/>
          </a:solidFill>
          <a:latin typeface="Georgia" pitchFamily="18" charset="0"/>
        </a:defRPr>
      </a:lvl3pPr>
      <a:lvl4pPr algn="l" rtl="0" eaLnBrk="1" fontAlgn="base" hangingPunct="1">
        <a:lnSpc>
          <a:spcPct val="85000"/>
        </a:lnSpc>
        <a:spcBef>
          <a:spcPct val="0"/>
        </a:spcBef>
        <a:spcAft>
          <a:spcPct val="0"/>
        </a:spcAft>
        <a:defRPr sz="3200">
          <a:solidFill>
            <a:srgbClr val="007EA3"/>
          </a:solidFill>
          <a:latin typeface="Georgia" pitchFamily="18" charset="0"/>
        </a:defRPr>
      </a:lvl4pPr>
      <a:lvl5pPr algn="l" rtl="0" eaLnBrk="1" fontAlgn="base" hangingPunct="1">
        <a:lnSpc>
          <a:spcPct val="85000"/>
        </a:lnSpc>
        <a:spcBef>
          <a:spcPct val="0"/>
        </a:spcBef>
        <a:spcAft>
          <a:spcPct val="0"/>
        </a:spcAft>
        <a:defRPr sz="3200">
          <a:solidFill>
            <a:srgbClr val="007EA3"/>
          </a:solidFill>
          <a:latin typeface="Georgia" pitchFamily="18" charset="0"/>
        </a:defRPr>
      </a:lvl5pPr>
      <a:lvl6pPr marL="457200" algn="l" rtl="0" eaLnBrk="1" fontAlgn="base" hangingPunct="1">
        <a:lnSpc>
          <a:spcPct val="85000"/>
        </a:lnSpc>
        <a:spcBef>
          <a:spcPct val="0"/>
        </a:spcBef>
        <a:spcAft>
          <a:spcPct val="0"/>
        </a:spcAft>
        <a:defRPr sz="3200">
          <a:solidFill>
            <a:srgbClr val="007EA3"/>
          </a:solidFill>
          <a:latin typeface="Georgia" pitchFamily="18" charset="0"/>
        </a:defRPr>
      </a:lvl6pPr>
      <a:lvl7pPr marL="914400" algn="l" rtl="0" eaLnBrk="1" fontAlgn="base" hangingPunct="1">
        <a:lnSpc>
          <a:spcPct val="85000"/>
        </a:lnSpc>
        <a:spcBef>
          <a:spcPct val="0"/>
        </a:spcBef>
        <a:spcAft>
          <a:spcPct val="0"/>
        </a:spcAft>
        <a:defRPr sz="3200">
          <a:solidFill>
            <a:srgbClr val="007EA3"/>
          </a:solidFill>
          <a:latin typeface="Georgia" pitchFamily="18" charset="0"/>
        </a:defRPr>
      </a:lvl7pPr>
      <a:lvl8pPr marL="1371600" algn="l" rtl="0" eaLnBrk="1" fontAlgn="base" hangingPunct="1">
        <a:lnSpc>
          <a:spcPct val="85000"/>
        </a:lnSpc>
        <a:spcBef>
          <a:spcPct val="0"/>
        </a:spcBef>
        <a:spcAft>
          <a:spcPct val="0"/>
        </a:spcAft>
        <a:defRPr sz="3200">
          <a:solidFill>
            <a:srgbClr val="007EA3"/>
          </a:solidFill>
          <a:latin typeface="Georgia" pitchFamily="18" charset="0"/>
        </a:defRPr>
      </a:lvl8pPr>
      <a:lvl9pPr marL="1828800" algn="l" rtl="0" eaLnBrk="1" fontAlgn="base" hangingPunct="1">
        <a:lnSpc>
          <a:spcPct val="85000"/>
        </a:lnSpc>
        <a:spcBef>
          <a:spcPct val="0"/>
        </a:spcBef>
        <a:spcAft>
          <a:spcPct val="0"/>
        </a:spcAft>
        <a:defRPr sz="3200">
          <a:solidFill>
            <a:srgbClr val="007EA3"/>
          </a:solidFill>
          <a:latin typeface="Georgia" pitchFamily="18" charset="0"/>
        </a:defRPr>
      </a:lvl9pPr>
    </p:titleStyle>
    <p:bodyStyle>
      <a:lvl1pPr marL="342900" indent="-342900" algn="l" rtl="0" eaLnBrk="1" fontAlgn="base" hangingPunct="1">
        <a:lnSpc>
          <a:spcPct val="120000"/>
        </a:lnSpc>
        <a:spcBef>
          <a:spcPct val="35000"/>
        </a:spcBef>
        <a:spcAft>
          <a:spcPct val="0"/>
        </a:spcAft>
        <a:buChar char="•"/>
        <a:defRPr>
          <a:solidFill>
            <a:srgbClr val="665546"/>
          </a:solidFill>
          <a:latin typeface="+mn-lt"/>
          <a:ea typeface="+mn-ea"/>
          <a:cs typeface="+mn-cs"/>
        </a:defRPr>
      </a:lvl1pPr>
      <a:lvl2pPr marL="742950" indent="-285750" algn="l" rtl="0" eaLnBrk="1" fontAlgn="base" hangingPunct="1">
        <a:lnSpc>
          <a:spcPct val="120000"/>
        </a:lnSpc>
        <a:spcBef>
          <a:spcPct val="35000"/>
        </a:spcBef>
        <a:spcAft>
          <a:spcPct val="0"/>
        </a:spcAft>
        <a:buChar char="–"/>
        <a:defRPr>
          <a:solidFill>
            <a:srgbClr val="665546"/>
          </a:solidFill>
          <a:latin typeface="+mn-lt"/>
        </a:defRPr>
      </a:lvl2pPr>
      <a:lvl3pPr marL="1143000" indent="-228600" algn="l" rtl="0" eaLnBrk="1" fontAlgn="base" hangingPunct="1">
        <a:lnSpc>
          <a:spcPct val="120000"/>
        </a:lnSpc>
        <a:spcBef>
          <a:spcPct val="35000"/>
        </a:spcBef>
        <a:spcAft>
          <a:spcPct val="0"/>
        </a:spcAft>
        <a:buChar char="•"/>
        <a:defRPr sz="1600">
          <a:solidFill>
            <a:srgbClr val="665546"/>
          </a:solidFill>
          <a:latin typeface="+mn-lt"/>
        </a:defRPr>
      </a:lvl3pPr>
      <a:lvl4pPr marL="1600200" indent="-228600" algn="l" rtl="0" eaLnBrk="1" fontAlgn="base" hangingPunct="1">
        <a:lnSpc>
          <a:spcPct val="120000"/>
        </a:lnSpc>
        <a:spcBef>
          <a:spcPct val="35000"/>
        </a:spcBef>
        <a:spcAft>
          <a:spcPct val="0"/>
        </a:spcAft>
        <a:buChar char="–"/>
        <a:defRPr sz="1400">
          <a:solidFill>
            <a:srgbClr val="665546"/>
          </a:solidFill>
          <a:latin typeface="+mn-lt"/>
        </a:defRPr>
      </a:lvl4pPr>
      <a:lvl5pPr marL="2057400" indent="-228600" algn="l" rtl="0" eaLnBrk="1" fontAlgn="base" hangingPunct="1">
        <a:lnSpc>
          <a:spcPct val="120000"/>
        </a:lnSpc>
        <a:spcBef>
          <a:spcPct val="35000"/>
        </a:spcBef>
        <a:spcAft>
          <a:spcPct val="0"/>
        </a:spcAft>
        <a:buChar char="»"/>
        <a:defRPr sz="1200">
          <a:solidFill>
            <a:srgbClr val="665546"/>
          </a:solidFill>
          <a:latin typeface="+mn-lt"/>
        </a:defRPr>
      </a:lvl5pPr>
      <a:lvl6pPr marL="2514600" indent="-228600" algn="l" rtl="0" eaLnBrk="1" fontAlgn="base" hangingPunct="1">
        <a:lnSpc>
          <a:spcPct val="120000"/>
        </a:lnSpc>
        <a:spcBef>
          <a:spcPct val="35000"/>
        </a:spcBef>
        <a:spcAft>
          <a:spcPct val="0"/>
        </a:spcAft>
        <a:buChar char="»"/>
        <a:defRPr sz="1200">
          <a:solidFill>
            <a:srgbClr val="665546"/>
          </a:solidFill>
          <a:latin typeface="+mn-lt"/>
        </a:defRPr>
      </a:lvl6pPr>
      <a:lvl7pPr marL="2971800" indent="-228600" algn="l" rtl="0" eaLnBrk="1" fontAlgn="base" hangingPunct="1">
        <a:lnSpc>
          <a:spcPct val="120000"/>
        </a:lnSpc>
        <a:spcBef>
          <a:spcPct val="35000"/>
        </a:spcBef>
        <a:spcAft>
          <a:spcPct val="0"/>
        </a:spcAft>
        <a:buChar char="»"/>
        <a:defRPr sz="1200">
          <a:solidFill>
            <a:srgbClr val="665546"/>
          </a:solidFill>
          <a:latin typeface="+mn-lt"/>
        </a:defRPr>
      </a:lvl7pPr>
      <a:lvl8pPr marL="3429000" indent="-228600" algn="l" rtl="0" eaLnBrk="1" fontAlgn="base" hangingPunct="1">
        <a:lnSpc>
          <a:spcPct val="120000"/>
        </a:lnSpc>
        <a:spcBef>
          <a:spcPct val="35000"/>
        </a:spcBef>
        <a:spcAft>
          <a:spcPct val="0"/>
        </a:spcAft>
        <a:buChar char="»"/>
        <a:defRPr sz="1200">
          <a:solidFill>
            <a:srgbClr val="665546"/>
          </a:solidFill>
          <a:latin typeface="+mn-lt"/>
        </a:defRPr>
      </a:lvl8pPr>
      <a:lvl9pPr marL="3886200" indent="-228600" algn="l" rtl="0" eaLnBrk="1" fontAlgn="base" hangingPunct="1">
        <a:lnSpc>
          <a:spcPct val="120000"/>
        </a:lnSpc>
        <a:spcBef>
          <a:spcPct val="35000"/>
        </a:spcBef>
        <a:spcAft>
          <a:spcPct val="0"/>
        </a:spcAft>
        <a:buChar char="»"/>
        <a:defRPr sz="1200">
          <a:solidFill>
            <a:srgbClr val="66554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3.emf"/><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blog.minitab.com/blog/adventures-in-statistics/how-to-predict-with-minitab-using-bmi-to-predict-the-body-fat-percentage-part-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blog.minitab.com/blog/adventures-in-statistics/linear-or-nonlinear-regression-that-is-the-question"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p:cNvSpPr>
            <a:spLocks noGrp="1" noChangeArrowheads="1"/>
          </p:cNvSpPr>
          <p:nvPr>
            <p:ph type="ctrTitle"/>
          </p:nvPr>
        </p:nvSpPr>
        <p:spPr>
          <a:xfrm>
            <a:off x="2426768" y="1624084"/>
            <a:ext cx="6505303" cy="1637537"/>
          </a:xfrm>
        </p:spPr>
        <p:txBody>
          <a:bodyPr/>
          <a:lstStyle/>
          <a:p>
            <a:pPr algn="ctr" eaLnBrk="1" hangingPunct="1"/>
            <a:r>
              <a:rPr lang="en-US" b="1" dirty="0" smtClean="0"/>
              <a:t>Statistical Analysis </a:t>
            </a:r>
            <a:br>
              <a:rPr lang="en-US" b="1" dirty="0" smtClean="0"/>
            </a:br>
            <a:r>
              <a:rPr lang="en-US" b="1" dirty="0" smtClean="0"/>
              <a:t>and </a:t>
            </a:r>
            <a:br>
              <a:rPr lang="en-US" b="1" dirty="0" smtClean="0"/>
            </a:br>
            <a:r>
              <a:rPr lang="en-US" b="1" dirty="0" smtClean="0"/>
              <a:t>Regression </a:t>
            </a:r>
            <a:r>
              <a:rPr lang="en-US" b="1" dirty="0" smtClean="0"/>
              <a:t>Modeling Basics</a:t>
            </a:r>
          </a:p>
        </p:txBody>
      </p:sp>
      <p:sp>
        <p:nvSpPr>
          <p:cNvPr id="2" name="TextBox 1"/>
          <p:cNvSpPr txBox="1"/>
          <p:nvPr/>
        </p:nvSpPr>
        <p:spPr>
          <a:xfrm>
            <a:off x="6032311" y="3957851"/>
            <a:ext cx="2715904" cy="369332"/>
          </a:xfrm>
          <a:prstGeom prst="rect">
            <a:avLst/>
          </a:prstGeom>
          <a:noFill/>
        </p:spPr>
        <p:txBody>
          <a:bodyPr wrap="square" rtlCol="0">
            <a:spAutoFit/>
          </a:bodyPr>
          <a:lstStyle/>
          <a:p>
            <a:r>
              <a:rPr lang="en-US" dirty="0" smtClean="0"/>
              <a:t>April-4-2015</a:t>
            </a:r>
            <a:endParaRPr lang="en-IN" dirty="0"/>
          </a:p>
        </p:txBody>
      </p:sp>
    </p:spTree>
    <p:extLst>
      <p:ext uri="{BB962C8B-B14F-4D97-AF65-F5344CB8AC3E}">
        <p14:creationId xmlns:p14="http://schemas.microsoft.com/office/powerpoint/2010/main" val="3653449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228600" y="152400"/>
            <a:ext cx="7772400" cy="696686"/>
          </a:xfrm>
        </p:spPr>
        <p:txBody>
          <a:bodyPr/>
          <a:lstStyle/>
          <a:p>
            <a:pPr eaLnBrk="1" hangingPunct="1"/>
            <a:r>
              <a:rPr lang="en-US" sz="3200" b="1" dirty="0" smtClean="0">
                <a:solidFill>
                  <a:srgbClr val="A50021"/>
                </a:solidFill>
                <a:latin typeface="Tahoma" pitchFamily="34" charset="0"/>
              </a:rPr>
              <a:t>Normal distribution</a:t>
            </a:r>
          </a:p>
        </p:txBody>
      </p:sp>
      <p:sp>
        <p:nvSpPr>
          <p:cNvPr id="4099" name="Rectangle 5"/>
          <p:cNvSpPr>
            <a:spLocks noGrp="1" noChangeArrowheads="1"/>
          </p:cNvSpPr>
          <p:nvPr>
            <p:ph type="body" sz="half" idx="1"/>
          </p:nvPr>
        </p:nvSpPr>
        <p:spPr>
          <a:xfrm>
            <a:off x="631209" y="1271517"/>
            <a:ext cx="3810000" cy="4114800"/>
          </a:xfrm>
        </p:spPr>
        <p:txBody>
          <a:bodyPr/>
          <a:lstStyle/>
          <a:p>
            <a:pPr eaLnBrk="1" hangingPunct="1"/>
            <a:r>
              <a:rPr lang="en-US" sz="2400" dirty="0" smtClean="0">
                <a:solidFill>
                  <a:srgbClr val="0033CC"/>
                </a:solidFill>
                <a:latin typeface="Tahoma" pitchFamily="34" charset="0"/>
              </a:rPr>
              <a:t>Estimate of mean value of population = </a:t>
            </a:r>
            <a:r>
              <a:rPr lang="en-US" sz="2400" dirty="0" smtClean="0">
                <a:solidFill>
                  <a:srgbClr val="0033CC"/>
                </a:solidFill>
                <a:latin typeface="Tahoma" pitchFamily="34" charset="0"/>
                <a:sym typeface="Symbol" pitchFamily="18" charset="2"/>
              </a:rPr>
              <a:t></a:t>
            </a:r>
          </a:p>
          <a:p>
            <a:pPr eaLnBrk="1" hangingPunct="1"/>
            <a:r>
              <a:rPr lang="en-US" sz="2400" dirty="0" smtClean="0">
                <a:solidFill>
                  <a:srgbClr val="0033CC"/>
                </a:solidFill>
                <a:latin typeface="Tahoma" pitchFamily="34" charset="0"/>
                <a:sym typeface="Symbol" pitchFamily="18" charset="2"/>
              </a:rPr>
              <a:t>Estimate of mean value of samples = </a:t>
            </a:r>
          </a:p>
          <a:p>
            <a:pPr eaLnBrk="1" hangingPunct="1"/>
            <a:endParaRPr lang="en-US" sz="2400" dirty="0" smtClean="0">
              <a:solidFill>
                <a:srgbClr val="0033CC"/>
              </a:solidFill>
              <a:latin typeface="Tahoma" pitchFamily="34" charset="0"/>
              <a:sym typeface="Symbol" pitchFamily="18" charset="2"/>
            </a:endParaRPr>
          </a:p>
          <a:p>
            <a:pPr eaLnBrk="1" hangingPunct="1"/>
            <a:endParaRPr lang="en-US" sz="2400" dirty="0" smtClean="0">
              <a:solidFill>
                <a:srgbClr val="0033CC"/>
              </a:solidFill>
              <a:latin typeface="Tahoma" pitchFamily="34" charset="0"/>
              <a:sym typeface="Symbol" pitchFamily="18" charset="2"/>
            </a:endParaRPr>
          </a:p>
          <a:p>
            <a:pPr eaLnBrk="1" hangingPunct="1">
              <a:buFontTx/>
              <a:buNone/>
            </a:pPr>
            <a:r>
              <a:rPr lang="en-US" sz="2800" b="1" dirty="0" smtClean="0">
                <a:solidFill>
                  <a:srgbClr val="0033CC"/>
                </a:solidFill>
                <a:latin typeface="Tahoma" pitchFamily="34" charset="0"/>
                <a:sym typeface="Symbol" pitchFamily="18" charset="2"/>
              </a:rPr>
              <a:t> </a:t>
            </a:r>
            <a:r>
              <a:rPr lang="en-US" sz="2400" dirty="0" smtClean="0">
                <a:solidFill>
                  <a:srgbClr val="0033CC"/>
                </a:solidFill>
                <a:latin typeface="Tahoma" pitchFamily="34" charset="0"/>
                <a:sym typeface="Symbol" pitchFamily="18" charset="2"/>
              </a:rPr>
              <a:t>Mean =</a:t>
            </a:r>
            <a:r>
              <a:rPr lang="en-US" sz="2800" b="1" dirty="0" smtClean="0">
                <a:solidFill>
                  <a:srgbClr val="0033CC"/>
                </a:solidFill>
                <a:latin typeface="Tahoma" pitchFamily="34" charset="0"/>
                <a:sym typeface="Symbol" pitchFamily="18" charset="2"/>
              </a:rPr>
              <a:t> </a:t>
            </a:r>
          </a:p>
        </p:txBody>
      </p:sp>
      <p:graphicFrame>
        <p:nvGraphicFramePr>
          <p:cNvPr id="4101" name="Object 14"/>
          <p:cNvGraphicFramePr>
            <a:graphicFrameLocks noGrp="1" noChangeAspect="1"/>
          </p:cNvGraphicFramePr>
          <p:nvPr>
            <p:ph sz="quarter" idx="3"/>
            <p:extLst>
              <p:ext uri="{D42A27DB-BD31-4B8C-83A1-F6EECF244321}">
                <p14:modId xmlns:p14="http://schemas.microsoft.com/office/powerpoint/2010/main" val="3029284201"/>
              </p:ext>
            </p:extLst>
          </p:nvPr>
        </p:nvGraphicFramePr>
        <p:xfrm>
          <a:off x="2985448" y="2688609"/>
          <a:ext cx="338389" cy="682388"/>
        </p:xfrm>
        <a:graphic>
          <a:graphicData uri="http://schemas.openxmlformats.org/presentationml/2006/ole">
            <mc:AlternateContent xmlns:mc="http://schemas.openxmlformats.org/markup-compatibility/2006">
              <mc:Choice xmlns:v="urn:schemas-microsoft-com:vml" Requires="v">
                <p:oleObj spid="_x0000_s2104" name="Equation" r:id="rId3" imgW="139579" imgH="164957" progId="Equation.3">
                  <p:embed/>
                </p:oleObj>
              </mc:Choice>
              <mc:Fallback>
                <p:oleObj name="Equation" r:id="rId3" imgW="139579"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5448" y="2688609"/>
                        <a:ext cx="338389" cy="682388"/>
                      </a:xfrm>
                      <a:prstGeom prst="rect">
                        <a:avLst/>
                      </a:prstGeom>
                      <a:noFill/>
                      <a:ln>
                        <a:noFill/>
                      </a:ln>
                      <a:effectLst/>
                      <a:extLst/>
                    </p:spPr>
                  </p:pic>
                </p:oleObj>
              </mc:Fallback>
            </mc:AlternateContent>
          </a:graphicData>
        </a:graphic>
      </p:graphicFrame>
      <p:graphicFrame>
        <p:nvGraphicFramePr>
          <p:cNvPr id="4102" name="Object 16"/>
          <p:cNvGraphicFramePr>
            <a:graphicFrameLocks noChangeAspect="1"/>
          </p:cNvGraphicFramePr>
          <p:nvPr/>
        </p:nvGraphicFramePr>
        <p:xfrm>
          <a:off x="2092325" y="3962400"/>
          <a:ext cx="2063750" cy="1301750"/>
        </p:xfrm>
        <a:graphic>
          <a:graphicData uri="http://schemas.openxmlformats.org/presentationml/2006/ole">
            <mc:AlternateContent xmlns:mc="http://schemas.openxmlformats.org/markup-compatibility/2006">
              <mc:Choice xmlns:v="urn:schemas-microsoft-com:vml" Requires="v">
                <p:oleObj spid="_x0000_s2105" name="Equation" r:id="rId5" imgW="825500" imgH="520700" progId="Equation.3">
                  <p:embed/>
                </p:oleObj>
              </mc:Choice>
              <mc:Fallback>
                <p:oleObj name="Equation" r:id="rId5" imgW="825500" imgH="520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325" y="3962400"/>
                        <a:ext cx="2063750"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1998" y="2876550"/>
            <a:ext cx="4135273" cy="2922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1084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4606" y="209265"/>
            <a:ext cx="7772400" cy="705134"/>
          </a:xfrm>
        </p:spPr>
        <p:txBody>
          <a:bodyPr/>
          <a:lstStyle/>
          <a:p>
            <a:pPr eaLnBrk="1" hangingPunct="1"/>
            <a:r>
              <a:rPr lang="en-US" sz="3200" b="1" smtClean="0">
                <a:solidFill>
                  <a:srgbClr val="A50021"/>
                </a:solidFill>
                <a:latin typeface="Tahoma" pitchFamily="34" charset="0"/>
              </a:rPr>
              <a:t>Normal distribution</a:t>
            </a:r>
          </a:p>
        </p:txBody>
      </p:sp>
      <p:sp>
        <p:nvSpPr>
          <p:cNvPr id="5123" name="Rectangle 3"/>
          <p:cNvSpPr>
            <a:spLocks noGrp="1" noChangeArrowheads="1"/>
          </p:cNvSpPr>
          <p:nvPr>
            <p:ph type="body" sz="half" idx="1"/>
          </p:nvPr>
        </p:nvSpPr>
        <p:spPr>
          <a:xfrm>
            <a:off x="609600" y="1524000"/>
            <a:ext cx="4648200" cy="5029200"/>
          </a:xfrm>
        </p:spPr>
        <p:txBody>
          <a:bodyPr/>
          <a:lstStyle/>
          <a:p>
            <a:pPr eaLnBrk="1" hangingPunct="1">
              <a:lnSpc>
                <a:spcPct val="90000"/>
              </a:lnSpc>
            </a:pPr>
            <a:r>
              <a:rPr lang="en-US" sz="2000" dirty="0" smtClean="0">
                <a:solidFill>
                  <a:srgbClr val="0033CC"/>
                </a:solidFill>
                <a:latin typeface="Tahoma" pitchFamily="34" charset="0"/>
                <a:sym typeface="Symbol" pitchFamily="18" charset="2"/>
              </a:rPr>
              <a:t>Degree of scatter (measure of central tendency) of population is quantified by calculating the </a:t>
            </a:r>
            <a:r>
              <a:rPr lang="en-US" sz="2000" i="1" dirty="0" smtClean="0">
                <a:solidFill>
                  <a:srgbClr val="0033CC"/>
                </a:solidFill>
                <a:latin typeface="Tahoma" pitchFamily="34" charset="0"/>
                <a:sym typeface="Symbol" pitchFamily="18" charset="2"/>
              </a:rPr>
              <a:t>standard deviation</a:t>
            </a:r>
          </a:p>
          <a:p>
            <a:pPr eaLnBrk="1" hangingPunct="1">
              <a:lnSpc>
                <a:spcPct val="90000"/>
              </a:lnSpc>
            </a:pPr>
            <a:endParaRPr lang="en-US" sz="1200" i="1" dirty="0" smtClean="0">
              <a:solidFill>
                <a:srgbClr val="0033CC"/>
              </a:solidFill>
              <a:latin typeface="Tahoma" pitchFamily="34" charset="0"/>
              <a:sym typeface="Symbol" pitchFamily="18" charset="2"/>
            </a:endParaRPr>
          </a:p>
          <a:p>
            <a:pPr eaLnBrk="1" hangingPunct="1">
              <a:lnSpc>
                <a:spcPct val="90000"/>
              </a:lnSpc>
            </a:pPr>
            <a:r>
              <a:rPr lang="en-US" sz="2000" dirty="0" smtClean="0">
                <a:solidFill>
                  <a:srgbClr val="0033CC"/>
                </a:solidFill>
                <a:latin typeface="Tahoma" pitchFamily="34" charset="0"/>
                <a:sym typeface="Symbol" pitchFamily="18" charset="2"/>
              </a:rPr>
              <a:t>Std. dev. of population = </a:t>
            </a:r>
          </a:p>
          <a:p>
            <a:pPr eaLnBrk="1" hangingPunct="1">
              <a:lnSpc>
                <a:spcPct val="90000"/>
              </a:lnSpc>
            </a:pPr>
            <a:endParaRPr lang="en-US" sz="1200" dirty="0" smtClean="0">
              <a:solidFill>
                <a:srgbClr val="0033CC"/>
              </a:solidFill>
              <a:latin typeface="Tahoma" pitchFamily="34" charset="0"/>
              <a:sym typeface="Symbol" pitchFamily="18" charset="2"/>
            </a:endParaRPr>
          </a:p>
          <a:p>
            <a:pPr eaLnBrk="1" hangingPunct="1">
              <a:lnSpc>
                <a:spcPct val="90000"/>
              </a:lnSpc>
            </a:pPr>
            <a:r>
              <a:rPr lang="en-US" sz="2000" dirty="0" smtClean="0">
                <a:solidFill>
                  <a:srgbClr val="0033CC"/>
                </a:solidFill>
                <a:latin typeface="Tahoma" pitchFamily="34" charset="0"/>
                <a:sym typeface="Symbol" pitchFamily="18" charset="2"/>
              </a:rPr>
              <a:t>Std. dev. of sample = s</a:t>
            </a:r>
          </a:p>
          <a:p>
            <a:pPr eaLnBrk="1" hangingPunct="1">
              <a:lnSpc>
                <a:spcPct val="90000"/>
              </a:lnSpc>
            </a:pPr>
            <a:endParaRPr lang="en-US" sz="2000" dirty="0" smtClean="0">
              <a:solidFill>
                <a:srgbClr val="0033CC"/>
              </a:solidFill>
              <a:latin typeface="Tahoma" pitchFamily="34" charset="0"/>
              <a:sym typeface="Symbol" pitchFamily="18" charset="2"/>
            </a:endParaRPr>
          </a:p>
          <a:p>
            <a:pPr eaLnBrk="1" hangingPunct="1">
              <a:lnSpc>
                <a:spcPct val="90000"/>
              </a:lnSpc>
            </a:pPr>
            <a:endParaRPr lang="en-US" sz="2000" dirty="0" smtClean="0">
              <a:solidFill>
                <a:srgbClr val="0033CC"/>
              </a:solidFill>
              <a:latin typeface="Tahoma" pitchFamily="34" charset="0"/>
              <a:sym typeface="Symbol" pitchFamily="18" charset="2"/>
            </a:endParaRPr>
          </a:p>
          <a:p>
            <a:pPr eaLnBrk="1" hangingPunct="1">
              <a:lnSpc>
                <a:spcPct val="90000"/>
              </a:lnSpc>
            </a:pPr>
            <a:endParaRPr lang="en-US" sz="2000" dirty="0" smtClean="0">
              <a:solidFill>
                <a:srgbClr val="0033CC"/>
              </a:solidFill>
              <a:latin typeface="Tahoma" pitchFamily="34" charset="0"/>
              <a:sym typeface="Symbol" pitchFamily="18" charset="2"/>
            </a:endParaRPr>
          </a:p>
          <a:p>
            <a:pPr eaLnBrk="1" hangingPunct="1">
              <a:lnSpc>
                <a:spcPct val="90000"/>
              </a:lnSpc>
            </a:pPr>
            <a:endParaRPr lang="en-US" sz="2000" dirty="0" smtClean="0">
              <a:solidFill>
                <a:srgbClr val="0033CC"/>
              </a:solidFill>
              <a:latin typeface="Tahoma" pitchFamily="34" charset="0"/>
              <a:sym typeface="Symbol" pitchFamily="18" charset="2"/>
            </a:endParaRPr>
          </a:p>
          <a:p>
            <a:pPr eaLnBrk="1" hangingPunct="1">
              <a:lnSpc>
                <a:spcPct val="90000"/>
              </a:lnSpc>
              <a:buFontTx/>
              <a:buNone/>
            </a:pPr>
            <a:endParaRPr lang="en-US" sz="2000" dirty="0" smtClean="0">
              <a:solidFill>
                <a:srgbClr val="0033CC"/>
              </a:solidFill>
              <a:latin typeface="Tahoma" pitchFamily="34" charset="0"/>
              <a:sym typeface="Symbol" pitchFamily="18" charset="2"/>
            </a:endParaRPr>
          </a:p>
        </p:txBody>
      </p:sp>
      <p:sp>
        <p:nvSpPr>
          <p:cNvPr id="512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5126" name="Object 8"/>
          <p:cNvGraphicFramePr>
            <a:graphicFrameLocks noChangeAspect="1"/>
          </p:cNvGraphicFramePr>
          <p:nvPr/>
        </p:nvGraphicFramePr>
        <p:xfrm>
          <a:off x="1066800" y="3962400"/>
          <a:ext cx="2514600" cy="1225550"/>
        </p:xfrm>
        <a:graphic>
          <a:graphicData uri="http://schemas.openxmlformats.org/presentationml/2006/ole">
            <mc:AlternateContent xmlns:mc="http://schemas.openxmlformats.org/markup-compatibility/2006">
              <mc:Choice xmlns:v="urn:schemas-microsoft-com:vml" Requires="v">
                <p:oleObj spid="_x0000_s3102" name="Equation" r:id="rId3" imgW="1167893" imgH="571252" progId="Equation.3">
                  <p:embed/>
                </p:oleObj>
              </mc:Choice>
              <mc:Fallback>
                <p:oleObj name="Equation" r:id="rId3" imgW="1167893" imgH="57125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962400"/>
                        <a:ext cx="25146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6341" y="2292824"/>
            <a:ext cx="4599296" cy="2988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508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9072" y="186519"/>
            <a:ext cx="7772400" cy="645994"/>
          </a:xfrm>
        </p:spPr>
        <p:txBody>
          <a:bodyPr/>
          <a:lstStyle/>
          <a:p>
            <a:pPr eaLnBrk="1" hangingPunct="1"/>
            <a:r>
              <a:rPr lang="en-US" b="1" dirty="0" smtClean="0">
                <a:solidFill>
                  <a:srgbClr val="A50021"/>
                </a:solidFill>
                <a:latin typeface="Tahoma" pitchFamily="34" charset="0"/>
              </a:rPr>
              <a:t>Standard deviation and the </a:t>
            </a:r>
            <a:r>
              <a:rPr lang="en-US" b="1" dirty="0" smtClean="0">
                <a:solidFill>
                  <a:srgbClr val="A50021"/>
                </a:solidFill>
                <a:latin typeface="Tahoma" pitchFamily="34" charset="0"/>
              </a:rPr>
              <a:t>normal </a:t>
            </a:r>
            <a:r>
              <a:rPr lang="en-US" b="1" dirty="0" smtClean="0">
                <a:solidFill>
                  <a:srgbClr val="A50021"/>
                </a:solidFill>
                <a:latin typeface="Tahoma" pitchFamily="34" charset="0"/>
              </a:rPr>
              <a:t>distribution</a:t>
            </a:r>
          </a:p>
        </p:txBody>
      </p:sp>
      <p:sp>
        <p:nvSpPr>
          <p:cNvPr id="6147" name="Rectangle 3"/>
          <p:cNvSpPr>
            <a:spLocks noGrp="1" noChangeArrowheads="1"/>
          </p:cNvSpPr>
          <p:nvPr>
            <p:ph type="body" sz="half" idx="1"/>
          </p:nvPr>
        </p:nvSpPr>
        <p:spPr>
          <a:xfrm>
            <a:off x="533400" y="1049740"/>
            <a:ext cx="3810000" cy="4982570"/>
          </a:xfrm>
        </p:spPr>
        <p:txBody>
          <a:bodyPr/>
          <a:lstStyle/>
          <a:p>
            <a:pPr eaLnBrk="1" hangingPunct="1"/>
            <a:r>
              <a:rPr lang="en-US" sz="2400" dirty="0" smtClean="0">
                <a:solidFill>
                  <a:srgbClr val="0033CC"/>
                </a:solidFill>
                <a:latin typeface="Tahoma" pitchFamily="34" charset="0"/>
                <a:sym typeface="Symbol" pitchFamily="18" charset="2"/>
              </a:rPr>
              <a:t>Standard deviation defines the shape of the normal distribution (particularly width)</a:t>
            </a:r>
          </a:p>
          <a:p>
            <a:pPr eaLnBrk="1" hangingPunct="1"/>
            <a:r>
              <a:rPr lang="en-US" sz="2400" dirty="0" smtClean="0">
                <a:solidFill>
                  <a:srgbClr val="0033CC"/>
                </a:solidFill>
                <a:latin typeface="Tahoma" pitchFamily="34" charset="0"/>
                <a:sym typeface="Symbol" pitchFamily="18" charset="2"/>
              </a:rPr>
              <a:t>Larger std. dev. means more scatter about the mean, worse precision.</a:t>
            </a:r>
          </a:p>
          <a:p>
            <a:pPr eaLnBrk="1" hangingPunct="1"/>
            <a:r>
              <a:rPr lang="en-US" sz="2400" dirty="0" smtClean="0">
                <a:solidFill>
                  <a:srgbClr val="0033CC"/>
                </a:solidFill>
                <a:latin typeface="Tahoma" pitchFamily="34" charset="0"/>
                <a:sym typeface="Symbol" pitchFamily="18" charset="2"/>
              </a:rPr>
              <a:t>Smaller std. dev. means less scatter about the mean, better precision.</a:t>
            </a:r>
          </a:p>
        </p:txBody>
      </p:sp>
      <p:sp>
        <p:nvSpPr>
          <p:cNvPr id="6150" name="Line 7"/>
          <p:cNvSpPr>
            <a:spLocks noChangeShapeType="1"/>
          </p:cNvSpPr>
          <p:nvPr/>
        </p:nvSpPr>
        <p:spPr bwMode="auto">
          <a:xfrm flipV="1">
            <a:off x="4191000" y="2971800"/>
            <a:ext cx="1524000" cy="7620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1" name="Line 8"/>
          <p:cNvSpPr>
            <a:spLocks noChangeShapeType="1"/>
          </p:cNvSpPr>
          <p:nvPr/>
        </p:nvSpPr>
        <p:spPr bwMode="auto">
          <a:xfrm>
            <a:off x="4191000" y="4958118"/>
            <a:ext cx="1828800" cy="2286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2948" y="4102289"/>
            <a:ext cx="2340340" cy="244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908412"/>
            <a:ext cx="2866029" cy="182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2415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81" y="254759"/>
            <a:ext cx="7772400" cy="509516"/>
          </a:xfrm>
        </p:spPr>
        <p:txBody>
          <a:bodyPr/>
          <a:lstStyle/>
          <a:p>
            <a:r>
              <a:rPr lang="en-IN" dirty="0"/>
              <a:t>Cumulative Distribution </a:t>
            </a:r>
            <a:r>
              <a:rPr lang="en-IN" dirty="0" smtClean="0"/>
              <a:t>function</a:t>
            </a:r>
            <a:endParaRPr lang="en-IN" dirty="0"/>
          </a:p>
        </p:txBody>
      </p:sp>
      <p:sp>
        <p:nvSpPr>
          <p:cNvPr id="6" name="Date Placeholder 5"/>
          <p:cNvSpPr>
            <a:spLocks noGrp="1"/>
          </p:cNvSpPr>
          <p:nvPr>
            <p:ph type="dt" sz="half" idx="10"/>
          </p:nvPr>
        </p:nvSpPr>
        <p:spPr/>
        <p:txBody>
          <a:bodyPr/>
          <a:lstStyle/>
          <a:p>
            <a:pPr>
              <a:defRPr/>
            </a:pPr>
            <a:endParaRPr lang="en-US"/>
          </a:p>
        </p:txBody>
      </p:sp>
      <p:sp>
        <p:nvSpPr>
          <p:cNvPr id="7" name="Footer Placeholder 6"/>
          <p:cNvSpPr>
            <a:spLocks noGrp="1"/>
          </p:cNvSpPr>
          <p:nvPr>
            <p:ph type="ftr" sz="quarter" idx="11"/>
          </p:nvPr>
        </p:nvSpPr>
        <p:spPr/>
        <p:txBody>
          <a:bodyPr/>
          <a:lstStyle/>
          <a:p>
            <a:pPr>
              <a:defRPr/>
            </a:pPr>
            <a:endParaRPr lang="en-US"/>
          </a:p>
        </p:txBody>
      </p:sp>
      <p:sp>
        <p:nvSpPr>
          <p:cNvPr id="8" name="Slide Number Placeholder 7"/>
          <p:cNvSpPr>
            <a:spLocks noGrp="1"/>
          </p:cNvSpPr>
          <p:nvPr>
            <p:ph type="sldNum" sz="quarter" idx="12"/>
          </p:nvPr>
        </p:nvSpPr>
        <p:spPr/>
        <p:txBody>
          <a:bodyPr/>
          <a:lstStyle/>
          <a:p>
            <a:pPr>
              <a:defRPr/>
            </a:pPr>
            <a:fld id="{738DF1A7-4B5A-4C26-9715-8293A9D49639}" type="slidenum">
              <a:rPr lang="en-US" smtClean="0"/>
              <a:pPr>
                <a:defRPr/>
              </a:pPr>
              <a:t>13</a:t>
            </a:fld>
            <a:endParaRPr lang="en-US"/>
          </a:p>
        </p:txBody>
      </p:sp>
      <p:sp>
        <p:nvSpPr>
          <p:cNvPr id="10" name="TextBox 9"/>
          <p:cNvSpPr txBox="1"/>
          <p:nvPr/>
        </p:nvSpPr>
        <p:spPr>
          <a:xfrm>
            <a:off x="218365" y="818865"/>
            <a:ext cx="8393372" cy="584775"/>
          </a:xfrm>
          <a:prstGeom prst="rect">
            <a:avLst/>
          </a:prstGeom>
          <a:noFill/>
        </p:spPr>
        <p:txBody>
          <a:bodyPr wrap="square" rtlCol="0">
            <a:spAutoFit/>
          </a:bodyPr>
          <a:lstStyle/>
          <a:p>
            <a:r>
              <a:rPr lang="en-IN" sz="1600" dirty="0"/>
              <a:t>The cumulative distribution function () describes probabilities for a random variable to fall in the intervals of the form. </a:t>
            </a:r>
          </a:p>
        </p:txBody>
      </p:sp>
      <p:pic>
        <p:nvPicPr>
          <p:cNvPr id="11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331" y="1346317"/>
            <a:ext cx="5347440" cy="795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326" y="2856006"/>
            <a:ext cx="5505450" cy="261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327546" y="5472752"/>
            <a:ext cx="8461612" cy="1354217"/>
          </a:xfrm>
          <a:prstGeom prst="rect">
            <a:avLst/>
          </a:prstGeom>
          <a:noFill/>
        </p:spPr>
        <p:txBody>
          <a:bodyPr wrap="square" rtlCol="0">
            <a:spAutoFit/>
          </a:bodyPr>
          <a:lstStyle/>
          <a:p>
            <a:pPr algn="just"/>
            <a:r>
              <a:rPr lang="en-IN" sz="1600" dirty="0"/>
              <a:t>The complement of the standard normal </a:t>
            </a:r>
            <a:r>
              <a:rPr lang="en-IN" sz="1600" dirty="0" err="1"/>
              <a:t>cdf</a:t>
            </a:r>
            <a:r>
              <a:rPr lang="en-IN" sz="1600" dirty="0"/>
              <a:t>, Q(x)=1- Φ(x), is referred to as the Q-function, especially in engineering texts. This represents the tail probability of the Gaussian distribution that is the probability that a standard normal random variable X is greater than the number x.</a:t>
            </a:r>
          </a:p>
          <a:p>
            <a:pPr algn="just"/>
            <a:endParaRPr lang="en-IN" dirty="0"/>
          </a:p>
        </p:txBody>
      </p:sp>
      <p:sp>
        <p:nvSpPr>
          <p:cNvPr id="13" name="TextBox 12"/>
          <p:cNvSpPr txBox="1"/>
          <p:nvPr/>
        </p:nvSpPr>
        <p:spPr>
          <a:xfrm>
            <a:off x="436728" y="2141786"/>
            <a:ext cx="7874759" cy="646331"/>
          </a:xfrm>
          <a:prstGeom prst="rect">
            <a:avLst/>
          </a:prstGeom>
          <a:noFill/>
        </p:spPr>
        <p:txBody>
          <a:bodyPr wrap="square" rtlCol="0">
            <a:spAutoFit/>
          </a:bodyPr>
          <a:lstStyle/>
          <a:p>
            <a:r>
              <a:rPr lang="en-IN" dirty="0" smtClean="0"/>
              <a:t>It is the ., </a:t>
            </a:r>
            <a:r>
              <a:rPr lang="en-IN" dirty="0"/>
              <a:t>the area under the normal </a:t>
            </a:r>
            <a:r>
              <a:rPr lang="en-IN" dirty="0" smtClean="0"/>
              <a:t>distribution (with known mean , </a:t>
            </a:r>
            <a:r>
              <a:rPr lang="en-IN" dirty="0"/>
              <a:t>and the </a:t>
            </a:r>
            <a:r>
              <a:rPr lang="en-IN" dirty="0" smtClean="0"/>
              <a:t>standard) from </a:t>
            </a:r>
            <a:r>
              <a:rPr lang="en-IN" dirty="0"/>
              <a:t>negative infinity to </a:t>
            </a:r>
            <a:r>
              <a:rPr lang="en-IN" dirty="0" smtClean="0"/>
              <a:t>x, the </a:t>
            </a:r>
            <a:r>
              <a:rPr lang="en-IN" dirty="0"/>
              <a:t>mean, and the standard deviation</a:t>
            </a:r>
            <a:r>
              <a:rPr lang="en-IN" dirty="0" smtClean="0"/>
              <a:t>.</a:t>
            </a:r>
            <a:endParaRPr lang="en-IN" dirty="0"/>
          </a:p>
        </p:txBody>
      </p:sp>
    </p:spTree>
    <p:extLst>
      <p:ext uri="{BB962C8B-B14F-4D97-AF65-F5344CB8AC3E}">
        <p14:creationId xmlns:p14="http://schemas.microsoft.com/office/powerpoint/2010/main" val="335134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71" y="200167"/>
            <a:ext cx="7772400" cy="673290"/>
          </a:xfrm>
        </p:spPr>
        <p:txBody>
          <a:bodyPr/>
          <a:lstStyle/>
          <a:p>
            <a:r>
              <a:rPr lang="en-IN" dirty="0"/>
              <a:t>Cumulative Distribution </a:t>
            </a:r>
            <a:r>
              <a:rPr lang="en-IN" dirty="0" smtClean="0"/>
              <a:t>function- Example</a:t>
            </a:r>
            <a:endParaRPr lang="en-IN" dirty="0"/>
          </a:p>
        </p:txBody>
      </p:sp>
      <p:sp>
        <p:nvSpPr>
          <p:cNvPr id="6" name="Date Placeholder 5"/>
          <p:cNvSpPr>
            <a:spLocks noGrp="1"/>
          </p:cNvSpPr>
          <p:nvPr>
            <p:ph type="dt" sz="half" idx="10"/>
          </p:nvPr>
        </p:nvSpPr>
        <p:spPr/>
        <p:txBody>
          <a:bodyPr/>
          <a:lstStyle/>
          <a:p>
            <a:pPr>
              <a:defRPr/>
            </a:pPr>
            <a:endParaRPr lang="en-US"/>
          </a:p>
        </p:txBody>
      </p:sp>
      <p:sp>
        <p:nvSpPr>
          <p:cNvPr id="7" name="Footer Placeholder 6"/>
          <p:cNvSpPr>
            <a:spLocks noGrp="1"/>
          </p:cNvSpPr>
          <p:nvPr>
            <p:ph type="ftr" sz="quarter" idx="11"/>
          </p:nvPr>
        </p:nvSpPr>
        <p:spPr/>
        <p:txBody>
          <a:bodyPr/>
          <a:lstStyle/>
          <a:p>
            <a:pPr>
              <a:defRPr/>
            </a:pPr>
            <a:endParaRPr lang="en-US"/>
          </a:p>
        </p:txBody>
      </p:sp>
      <p:sp>
        <p:nvSpPr>
          <p:cNvPr id="8" name="Slide Number Placeholder 7"/>
          <p:cNvSpPr>
            <a:spLocks noGrp="1"/>
          </p:cNvSpPr>
          <p:nvPr>
            <p:ph type="sldNum" sz="quarter" idx="12"/>
          </p:nvPr>
        </p:nvSpPr>
        <p:spPr/>
        <p:txBody>
          <a:bodyPr/>
          <a:lstStyle/>
          <a:p>
            <a:pPr>
              <a:defRPr/>
            </a:pPr>
            <a:fld id="{738DF1A7-4B5A-4C26-9715-8293A9D49639}" type="slidenum">
              <a:rPr lang="en-US" smtClean="0"/>
              <a:pPr>
                <a:defRPr/>
              </a:pPr>
              <a:t>14</a:t>
            </a:fld>
            <a:endParaRPr lang="en-US"/>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59" y="842564"/>
            <a:ext cx="8693624" cy="5640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957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47851" y="154674"/>
            <a:ext cx="7772400" cy="664192"/>
          </a:xfrm>
        </p:spPr>
        <p:txBody>
          <a:bodyPr/>
          <a:lstStyle/>
          <a:p>
            <a:pPr eaLnBrk="1" hangingPunct="1"/>
            <a:r>
              <a:rPr lang="en-US" b="1" dirty="0" smtClean="0">
                <a:solidFill>
                  <a:srgbClr val="A50021"/>
                </a:solidFill>
                <a:latin typeface="Tahoma" pitchFamily="34" charset="0"/>
              </a:rPr>
              <a:t>Standard deviation and the </a:t>
            </a:r>
            <a:r>
              <a:rPr lang="en-US" b="1" dirty="0" smtClean="0">
                <a:solidFill>
                  <a:srgbClr val="A50021"/>
                </a:solidFill>
                <a:latin typeface="Tahoma" pitchFamily="34" charset="0"/>
              </a:rPr>
              <a:t>normal </a:t>
            </a:r>
            <a:r>
              <a:rPr lang="en-US" b="1" dirty="0" smtClean="0">
                <a:solidFill>
                  <a:srgbClr val="A50021"/>
                </a:solidFill>
                <a:latin typeface="Tahoma" pitchFamily="34" charset="0"/>
              </a:rPr>
              <a:t>distribution</a:t>
            </a:r>
          </a:p>
        </p:txBody>
      </p:sp>
      <p:sp>
        <p:nvSpPr>
          <p:cNvPr id="7171" name="Rectangle 4"/>
          <p:cNvSpPr>
            <a:spLocks noGrp="1" noChangeArrowheads="1"/>
          </p:cNvSpPr>
          <p:nvPr>
            <p:ph type="body" sz="half" idx="1"/>
          </p:nvPr>
        </p:nvSpPr>
        <p:spPr>
          <a:xfrm>
            <a:off x="277505" y="1133902"/>
            <a:ext cx="5638800" cy="4953000"/>
          </a:xfrm>
        </p:spPr>
        <p:txBody>
          <a:bodyPr/>
          <a:lstStyle/>
          <a:p>
            <a:pPr eaLnBrk="1" hangingPunct="1"/>
            <a:r>
              <a:rPr lang="en-US" sz="2000" dirty="0" smtClean="0">
                <a:solidFill>
                  <a:srgbClr val="0033CC"/>
                </a:solidFill>
                <a:latin typeface="Tahoma" pitchFamily="34" charset="0"/>
              </a:rPr>
              <a:t>There is a well-defined relationship between the std. dev. of a population and the normal distribution of the population:</a:t>
            </a:r>
          </a:p>
          <a:p>
            <a:pPr eaLnBrk="1" hangingPunct="1"/>
            <a:r>
              <a:rPr lang="en-US" sz="2000" dirty="0" smtClean="0">
                <a:solidFill>
                  <a:srgbClr val="0033CC"/>
                </a:solidFill>
                <a:latin typeface="Tahoma" pitchFamily="34" charset="0"/>
                <a:sym typeface="Symbol" pitchFamily="18" charset="2"/>
              </a:rPr>
              <a:t> </a:t>
            </a:r>
            <a:r>
              <a:rPr lang="en-US" sz="2000" dirty="0" smtClean="0">
                <a:solidFill>
                  <a:srgbClr val="0033CC"/>
                </a:solidFill>
                <a:latin typeface="Tahoma" pitchFamily="34" charset="0"/>
                <a:cs typeface="Lucida Sans Unicode" pitchFamily="34" charset="0"/>
                <a:sym typeface="Symbol" pitchFamily="18" charset="2"/>
              </a:rPr>
              <a:t>± 1</a:t>
            </a:r>
            <a:r>
              <a:rPr lang="en-US" sz="2000" dirty="0" smtClean="0">
                <a:solidFill>
                  <a:srgbClr val="0033CC"/>
                </a:solidFill>
                <a:latin typeface="Tahoma" pitchFamily="34" charset="0"/>
              </a:rPr>
              <a:t> encompasses 68.3 % of measurements</a:t>
            </a:r>
          </a:p>
          <a:p>
            <a:pPr eaLnBrk="1" hangingPunct="1"/>
            <a:r>
              <a:rPr lang="en-US" sz="2000" dirty="0" smtClean="0">
                <a:solidFill>
                  <a:srgbClr val="0033CC"/>
                </a:solidFill>
                <a:latin typeface="Tahoma" pitchFamily="34" charset="0"/>
                <a:sym typeface="Symbol" pitchFamily="18" charset="2"/>
              </a:rPr>
              <a:t> </a:t>
            </a:r>
            <a:r>
              <a:rPr lang="en-US" sz="2000" dirty="0" smtClean="0">
                <a:solidFill>
                  <a:srgbClr val="0033CC"/>
                </a:solidFill>
                <a:latin typeface="Tahoma" pitchFamily="34" charset="0"/>
                <a:cs typeface="Lucida Sans Unicode" pitchFamily="34" charset="0"/>
                <a:sym typeface="Symbol" pitchFamily="18" charset="2"/>
              </a:rPr>
              <a:t>± 2 encompasses 95.5% of measurements</a:t>
            </a:r>
          </a:p>
          <a:p>
            <a:pPr eaLnBrk="1" hangingPunct="1"/>
            <a:r>
              <a:rPr lang="en-US" sz="2000" dirty="0" smtClean="0">
                <a:solidFill>
                  <a:srgbClr val="0033CC"/>
                </a:solidFill>
                <a:latin typeface="Tahoma" pitchFamily="34" charset="0"/>
                <a:sym typeface="Symbol" pitchFamily="18" charset="2"/>
              </a:rPr>
              <a:t> </a:t>
            </a:r>
            <a:r>
              <a:rPr lang="en-US" sz="2000" dirty="0" smtClean="0">
                <a:solidFill>
                  <a:srgbClr val="0033CC"/>
                </a:solidFill>
                <a:latin typeface="Tahoma" pitchFamily="34" charset="0"/>
                <a:cs typeface="Lucida Sans Unicode" pitchFamily="34" charset="0"/>
                <a:sym typeface="Symbol" pitchFamily="18" charset="2"/>
              </a:rPr>
              <a:t>± 3 encompasses 99.7% of measurements</a:t>
            </a:r>
          </a:p>
          <a:p>
            <a:pPr eaLnBrk="1" hangingPunct="1"/>
            <a:r>
              <a:rPr lang="en-US" sz="2000" dirty="0" smtClean="0">
                <a:solidFill>
                  <a:srgbClr val="0033CC"/>
                </a:solidFill>
                <a:latin typeface="Tahoma" pitchFamily="34" charset="0"/>
                <a:cs typeface="Lucida Sans Unicode" pitchFamily="34" charset="0"/>
                <a:sym typeface="Symbol" pitchFamily="18" charset="2"/>
              </a:rPr>
              <a:t>(May also consider these percentages of area under the curve)</a:t>
            </a:r>
          </a:p>
          <a:p>
            <a:pPr eaLnBrk="1" hangingPunct="1"/>
            <a:endParaRPr lang="en-US" sz="2400" dirty="0" smtClean="0">
              <a:solidFill>
                <a:srgbClr val="0033CC"/>
              </a:solidFill>
              <a:latin typeface="Tahoma" pitchFamily="34" charset="0"/>
              <a:cs typeface="Lucida Sans Unicode" pitchFamily="34" charset="0"/>
              <a:sym typeface="Symbol" pitchFamily="18" charset="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943" y="2098510"/>
            <a:ext cx="4326341" cy="2635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665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19" y="181970"/>
            <a:ext cx="7921625" cy="541361"/>
          </a:xfrm>
        </p:spPr>
        <p:txBody>
          <a:bodyPr/>
          <a:lstStyle/>
          <a:p>
            <a:r>
              <a:rPr lang="en-US" dirty="0" err="1" smtClean="0"/>
              <a:t>Skewness</a:t>
            </a:r>
            <a:r>
              <a:rPr lang="en-US" dirty="0" smtClean="0"/>
              <a:t> and Kurtosis</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7906" y="808657"/>
            <a:ext cx="7037342" cy="315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889" y="3866559"/>
            <a:ext cx="6928585"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06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63" y="250209"/>
            <a:ext cx="7921625" cy="514066"/>
          </a:xfrm>
        </p:spPr>
        <p:txBody>
          <a:bodyPr/>
          <a:lstStyle/>
          <a:p>
            <a:r>
              <a:rPr lang="en-IN" dirty="0" err="1" smtClean="0"/>
              <a:t>Skewness</a:t>
            </a:r>
            <a:r>
              <a:rPr lang="en-IN" dirty="0" smtClean="0"/>
              <a:t> and Kurtosis </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6698" y="2513220"/>
            <a:ext cx="2356848" cy="1306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28048" y="2902142"/>
            <a:ext cx="2770495" cy="382138"/>
          </a:xfrm>
          <a:prstGeom prst="rect">
            <a:avLst/>
          </a:prstGeom>
          <a:noFill/>
        </p:spPr>
        <p:txBody>
          <a:bodyPr wrap="square" rtlCol="0">
            <a:spAutoFit/>
          </a:bodyPr>
          <a:lstStyle/>
          <a:p>
            <a:r>
              <a:rPr lang="en-US" dirty="0" smtClean="0"/>
              <a:t>Measure of </a:t>
            </a:r>
            <a:r>
              <a:rPr lang="en-US" dirty="0" err="1" smtClean="0"/>
              <a:t>Skewness</a:t>
            </a:r>
            <a:r>
              <a:rPr lang="en-US" dirty="0" smtClean="0"/>
              <a:t> </a:t>
            </a:r>
            <a:endParaRPr lang="en-IN" dirty="0"/>
          </a:p>
        </p:txBody>
      </p:sp>
      <p:sp>
        <p:nvSpPr>
          <p:cNvPr id="7" name="TextBox 6"/>
          <p:cNvSpPr txBox="1"/>
          <p:nvPr/>
        </p:nvSpPr>
        <p:spPr>
          <a:xfrm>
            <a:off x="409430" y="955343"/>
            <a:ext cx="8297839" cy="1477328"/>
          </a:xfrm>
          <a:prstGeom prst="rect">
            <a:avLst/>
          </a:prstGeom>
          <a:noFill/>
        </p:spPr>
        <p:txBody>
          <a:bodyPr wrap="square" rtlCol="0">
            <a:spAutoFit/>
          </a:bodyPr>
          <a:lstStyle/>
          <a:p>
            <a:r>
              <a:rPr lang="en-IN" dirty="0"/>
              <a:t>The histogram can give you a general idea of the shape, but two numerical measures of shape give a more precise evaluation: </a:t>
            </a:r>
            <a:r>
              <a:rPr lang="en-IN" b="1" dirty="0" err="1"/>
              <a:t>skewness</a:t>
            </a:r>
            <a:r>
              <a:rPr lang="en-IN" b="1" dirty="0"/>
              <a:t> tells you the amount and direction of skew</a:t>
            </a:r>
            <a:r>
              <a:rPr lang="en-IN" dirty="0"/>
              <a:t> (departure from horizontal symmetry), and </a:t>
            </a:r>
            <a:r>
              <a:rPr lang="en-IN" b="1" dirty="0"/>
              <a:t>kurtosis tells you how tall and sharp the central peak is</a:t>
            </a:r>
            <a:r>
              <a:rPr lang="en-IN" dirty="0"/>
              <a:t>, relative to a standard bell curve</a:t>
            </a:r>
          </a:p>
        </p:txBody>
      </p:sp>
      <p:sp>
        <p:nvSpPr>
          <p:cNvPr id="8" name="TextBox 7"/>
          <p:cNvSpPr txBox="1"/>
          <p:nvPr/>
        </p:nvSpPr>
        <p:spPr>
          <a:xfrm>
            <a:off x="791568" y="3926174"/>
            <a:ext cx="7533564" cy="646331"/>
          </a:xfrm>
          <a:prstGeom prst="rect">
            <a:avLst/>
          </a:prstGeom>
          <a:noFill/>
        </p:spPr>
        <p:txBody>
          <a:bodyPr wrap="square" rtlCol="0">
            <a:spAutoFit/>
          </a:bodyPr>
          <a:lstStyle/>
          <a:p>
            <a:pPr algn="just"/>
            <a:r>
              <a:rPr lang="en-IN" dirty="0">
                <a:solidFill>
                  <a:srgbClr val="FF0000"/>
                </a:solidFill>
              </a:rPr>
              <a:t>A normal distribution has </a:t>
            </a:r>
            <a:r>
              <a:rPr lang="en-IN" dirty="0" err="1">
                <a:solidFill>
                  <a:srgbClr val="FF0000"/>
                </a:solidFill>
              </a:rPr>
              <a:t>skewness</a:t>
            </a:r>
            <a:r>
              <a:rPr lang="en-IN" dirty="0">
                <a:solidFill>
                  <a:srgbClr val="FF0000"/>
                </a:solidFill>
              </a:rPr>
              <a:t> and </a:t>
            </a:r>
            <a:r>
              <a:rPr lang="en-IN" dirty="0" smtClean="0">
                <a:solidFill>
                  <a:srgbClr val="FF0000"/>
                </a:solidFill>
              </a:rPr>
              <a:t>kurtosis </a:t>
            </a:r>
            <a:r>
              <a:rPr lang="en-IN" dirty="0">
                <a:solidFill>
                  <a:srgbClr val="FF0000"/>
                </a:solidFill>
              </a:rPr>
              <a:t>of 0, so if your distribution is close to those values then it is probably close to normal</a:t>
            </a:r>
            <a:r>
              <a:rPr lang="en-IN" dirty="0" smtClean="0">
                <a:solidFill>
                  <a:srgbClr val="FF0000"/>
                </a:solidFill>
              </a:rPr>
              <a:t>.</a:t>
            </a:r>
            <a:endParaRPr lang="en-IN" dirty="0">
              <a:solidFill>
                <a:srgbClr val="FF0000"/>
              </a:solidFill>
            </a:endParaRPr>
          </a:p>
        </p:txBody>
      </p:sp>
      <p:sp>
        <p:nvSpPr>
          <p:cNvPr id="9" name="TextBox 8"/>
          <p:cNvSpPr txBox="1"/>
          <p:nvPr/>
        </p:nvSpPr>
        <p:spPr>
          <a:xfrm>
            <a:off x="791568" y="4885899"/>
            <a:ext cx="7533564" cy="646331"/>
          </a:xfrm>
          <a:prstGeom prst="rect">
            <a:avLst/>
          </a:prstGeom>
          <a:noFill/>
        </p:spPr>
        <p:txBody>
          <a:bodyPr wrap="square" rtlCol="0">
            <a:spAutoFit/>
          </a:bodyPr>
          <a:lstStyle/>
          <a:p>
            <a:r>
              <a:rPr lang="en-IN" dirty="0">
                <a:solidFill>
                  <a:schemeClr val="tx2">
                    <a:lumMod val="60000"/>
                    <a:lumOff val="40000"/>
                  </a:schemeClr>
                </a:solidFill>
              </a:rPr>
              <a:t>R</a:t>
            </a:r>
            <a:r>
              <a:rPr lang="en-IN" dirty="0" smtClean="0">
                <a:solidFill>
                  <a:schemeClr val="tx2">
                    <a:lumMod val="60000"/>
                    <a:lumOff val="40000"/>
                  </a:schemeClr>
                </a:solidFill>
              </a:rPr>
              <a:t>ule </a:t>
            </a:r>
            <a:r>
              <a:rPr lang="en-IN" dirty="0">
                <a:solidFill>
                  <a:schemeClr val="tx2">
                    <a:lumMod val="60000"/>
                    <a:lumOff val="40000"/>
                  </a:schemeClr>
                </a:solidFill>
              </a:rPr>
              <a:t>of thumb is </a:t>
            </a:r>
            <a:r>
              <a:rPr lang="en-IN" dirty="0" smtClean="0">
                <a:solidFill>
                  <a:schemeClr val="tx2">
                    <a:lumMod val="60000"/>
                    <a:lumOff val="40000"/>
                  </a:schemeClr>
                </a:solidFill>
              </a:rPr>
              <a:t>: </a:t>
            </a:r>
            <a:r>
              <a:rPr lang="en-IN" dirty="0">
                <a:solidFill>
                  <a:schemeClr val="tx2">
                    <a:lumMod val="60000"/>
                    <a:lumOff val="40000"/>
                  </a:schemeClr>
                </a:solidFill>
              </a:rPr>
              <a:t>If the </a:t>
            </a:r>
            <a:r>
              <a:rPr lang="en-IN" dirty="0" err="1">
                <a:solidFill>
                  <a:schemeClr val="tx2">
                    <a:lumMod val="60000"/>
                    <a:lumOff val="40000"/>
                  </a:schemeClr>
                </a:solidFill>
              </a:rPr>
              <a:t>skewness</a:t>
            </a:r>
            <a:r>
              <a:rPr lang="en-IN" dirty="0">
                <a:solidFill>
                  <a:schemeClr val="tx2">
                    <a:lumMod val="60000"/>
                    <a:lumOff val="40000"/>
                  </a:schemeClr>
                </a:solidFill>
              </a:rPr>
              <a:t> is greater than 1.0 (or less than -1.0), the </a:t>
            </a:r>
            <a:r>
              <a:rPr lang="en-IN" dirty="0" err="1">
                <a:solidFill>
                  <a:schemeClr val="tx2">
                    <a:lumMod val="60000"/>
                    <a:lumOff val="40000"/>
                  </a:schemeClr>
                </a:solidFill>
              </a:rPr>
              <a:t>skewness</a:t>
            </a:r>
            <a:r>
              <a:rPr lang="en-IN" dirty="0">
                <a:solidFill>
                  <a:schemeClr val="tx2">
                    <a:lumMod val="60000"/>
                    <a:lumOff val="40000"/>
                  </a:schemeClr>
                </a:solidFill>
              </a:rPr>
              <a:t> is substantial and the distribution is far from symmetrical.</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074" y="2833902"/>
            <a:ext cx="473624" cy="66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032" y="2659823"/>
            <a:ext cx="19431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9755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75" y="236561"/>
            <a:ext cx="7921625" cy="486770"/>
          </a:xfrm>
        </p:spPr>
        <p:txBody>
          <a:bodyPr/>
          <a:lstStyle/>
          <a:p>
            <a:r>
              <a:rPr lang="en-US" dirty="0">
                <a:solidFill>
                  <a:srgbClr val="000000"/>
                </a:solidFill>
                <a:ea typeface="Times New Roman" pitchFamily="18" charset="0"/>
                <a:cs typeface="Arial" pitchFamily="34" charset="0"/>
              </a:rPr>
              <a:t>Kurtosis</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18" name="Rectangle 2"/>
          <p:cNvSpPr>
            <a:spLocks noChangeArrowheads="1"/>
          </p:cNvSpPr>
          <p:nvPr/>
        </p:nvSpPr>
        <p:spPr bwMode="auto">
          <a:xfrm>
            <a:off x="481053" y="953868"/>
            <a:ext cx="81579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ea typeface="Times New Roman" pitchFamily="18" charset="0"/>
                <a:cs typeface="Arial" pitchFamily="34" charset="0"/>
              </a:rPr>
              <a:t>Kurtosis</a:t>
            </a:r>
            <a:r>
              <a:rPr kumimoji="0" lang="en-US" b="0" i="0" u="none" strike="noStrike" cap="none" normalizeH="0" baseline="0" dirty="0" smtClean="0">
                <a:ln>
                  <a:noFill/>
                </a:ln>
                <a:solidFill>
                  <a:srgbClr val="000000"/>
                </a:solidFill>
                <a:effectLst/>
                <a:ea typeface="Times New Roman" pitchFamily="18" charset="0"/>
                <a:cs typeface="Arial" pitchFamily="34" charset="0"/>
              </a:rPr>
              <a:t> quantifies whether the shape of the data distribution matches the Gaussian distribution</a:t>
            </a:r>
            <a:r>
              <a:rPr kumimoji="0" lang="en-US" sz="1100" b="0" i="0" u="none" strike="noStrike" cap="none" normalizeH="0" baseline="0" dirty="0" smtClean="0">
                <a:ln>
                  <a:noFill/>
                </a:ln>
                <a:solidFill>
                  <a:srgbClr val="000000"/>
                </a:solidFill>
                <a:effectLst/>
                <a:latin typeface="Helvetica"/>
                <a:ea typeface="Times New Roman" pitchFamily="18" charset="0"/>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TextBox 22"/>
          <p:cNvSpPr txBox="1"/>
          <p:nvPr/>
        </p:nvSpPr>
        <p:spPr>
          <a:xfrm>
            <a:off x="528820" y="2701790"/>
            <a:ext cx="8062446" cy="341632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IN" dirty="0" smtClean="0">
                <a:solidFill>
                  <a:srgbClr val="000000"/>
                </a:solidFill>
                <a:ea typeface="Times New Roman" pitchFamily="18" charset="0"/>
                <a:cs typeface="Arial" pitchFamily="34" charset="0"/>
              </a:rPr>
              <a:t>A </a:t>
            </a:r>
            <a:r>
              <a:rPr lang="en-IN" dirty="0">
                <a:solidFill>
                  <a:srgbClr val="000000"/>
                </a:solidFill>
                <a:ea typeface="Times New Roman" pitchFamily="18" charset="0"/>
                <a:cs typeface="Arial" pitchFamily="34" charset="0"/>
              </a:rPr>
              <a:t>Gaussian distribution has a kurtosis of 0</a:t>
            </a:r>
            <a:r>
              <a:rPr lang="en-IN" dirty="0" smtClean="0">
                <a:solidFill>
                  <a:srgbClr val="000000"/>
                </a:solidFill>
                <a:ea typeface="Times New Roman" pitchFamily="18" charset="0"/>
                <a:cs typeface="Arial" pitchFamily="34" charset="0"/>
              </a:rPr>
              <a:t>.</a:t>
            </a:r>
          </a:p>
          <a:p>
            <a:pPr marL="285750" indent="-285750">
              <a:lnSpc>
                <a:spcPct val="150000"/>
              </a:lnSpc>
              <a:buFont typeface="Arial" panose="020B0604020202020204" pitchFamily="34" charset="0"/>
              <a:buChar char="•"/>
            </a:pPr>
            <a:r>
              <a:rPr lang="en-IN" dirty="0">
                <a:solidFill>
                  <a:srgbClr val="000000"/>
                </a:solidFill>
                <a:ea typeface="Times New Roman" pitchFamily="18" charset="0"/>
                <a:cs typeface="Arial" pitchFamily="34" charset="0"/>
              </a:rPr>
              <a:t>A flatter distribution has a negative kurtosis,</a:t>
            </a:r>
          </a:p>
          <a:p>
            <a:pPr marL="285750" lvl="0" indent="-285750">
              <a:lnSpc>
                <a:spcPct val="150000"/>
              </a:lnSpc>
              <a:buFont typeface="Arial" panose="020B0604020202020204" pitchFamily="34" charset="0"/>
              <a:buChar char="•"/>
            </a:pPr>
            <a:r>
              <a:rPr lang="en-IN" dirty="0"/>
              <a:t>A distribution more peaked than a Gaussian distribution has a positive kurtosis</a:t>
            </a:r>
            <a:r>
              <a:rPr lang="en-IN" dirty="0" smtClean="0">
                <a:solidFill>
                  <a:srgbClr val="000000"/>
                </a:solidFill>
                <a:ea typeface="Times New Roman" pitchFamily="18" charset="0"/>
                <a:cs typeface="Arial" pitchFamily="34" charset="0"/>
              </a:rPr>
              <a:t> </a:t>
            </a:r>
          </a:p>
          <a:p>
            <a:pPr marL="285750" lvl="0" indent="-285750">
              <a:lnSpc>
                <a:spcPct val="150000"/>
              </a:lnSpc>
              <a:buFont typeface="Arial" panose="020B0604020202020204" pitchFamily="34" charset="0"/>
              <a:buChar char="•"/>
            </a:pPr>
            <a:r>
              <a:rPr lang="en-IN" dirty="0"/>
              <a:t>Kurtosis has no </a:t>
            </a:r>
            <a:r>
              <a:rPr lang="en-IN" dirty="0" smtClean="0"/>
              <a:t>units</a:t>
            </a:r>
          </a:p>
          <a:p>
            <a:pPr marL="285750" indent="-285750">
              <a:lnSpc>
                <a:spcPct val="150000"/>
              </a:lnSpc>
              <a:buFont typeface="Arial" panose="020B0604020202020204" pitchFamily="34" charset="0"/>
              <a:buChar char="•"/>
            </a:pPr>
            <a:r>
              <a:rPr lang="en-IN" dirty="0" smtClean="0">
                <a:solidFill>
                  <a:srgbClr val="000000"/>
                </a:solidFill>
                <a:ea typeface="Times New Roman" pitchFamily="18" charset="0"/>
                <a:cs typeface="Arial" pitchFamily="34" charset="0"/>
              </a:rPr>
              <a:t>Sometimes </a:t>
            </a:r>
            <a:r>
              <a:rPr lang="en-IN" dirty="0" err="1" smtClean="0">
                <a:solidFill>
                  <a:srgbClr val="000000"/>
                </a:solidFill>
                <a:ea typeface="Times New Roman" pitchFamily="18" charset="0"/>
                <a:cs typeface="Arial" pitchFamily="34" charset="0"/>
              </a:rPr>
              <a:t>Kurtosos</a:t>
            </a:r>
            <a:r>
              <a:rPr lang="en-IN" dirty="0" smtClean="0">
                <a:solidFill>
                  <a:srgbClr val="000000"/>
                </a:solidFill>
                <a:ea typeface="Times New Roman" pitchFamily="18" charset="0"/>
                <a:cs typeface="Arial" pitchFamily="34" charset="0"/>
              </a:rPr>
              <a:t> is also referred as </a:t>
            </a:r>
            <a:r>
              <a:rPr lang="en-IN" dirty="0">
                <a:solidFill>
                  <a:srgbClr val="000000"/>
                </a:solidFill>
                <a:ea typeface="Times New Roman" pitchFamily="18" charset="0"/>
                <a:cs typeface="Arial" pitchFamily="34" charset="0"/>
              </a:rPr>
              <a:t>the </a:t>
            </a:r>
            <a:r>
              <a:rPr lang="en-IN" dirty="0" smtClean="0">
                <a:solidFill>
                  <a:srgbClr val="000000"/>
                </a:solidFill>
                <a:ea typeface="Times New Roman" pitchFamily="18" charset="0"/>
                <a:cs typeface="Arial" pitchFamily="34" charset="0"/>
              </a:rPr>
              <a:t>‘excess kurtosis’ </a:t>
            </a:r>
            <a:r>
              <a:rPr lang="en-IN" dirty="0">
                <a:solidFill>
                  <a:srgbClr val="000000"/>
                </a:solidFill>
                <a:ea typeface="Times New Roman" pitchFamily="18" charset="0"/>
                <a:cs typeface="Arial" pitchFamily="34" charset="0"/>
              </a:rPr>
              <a:t>since the expected kurtosis for a Gaussian distribution is 0.0</a:t>
            </a:r>
            <a:r>
              <a:rPr lang="en-IN" dirty="0" smtClean="0">
                <a:solidFill>
                  <a:srgbClr val="000000"/>
                </a:solidFill>
                <a:ea typeface="Times New Roman" pitchFamily="18" charset="0"/>
                <a:cs typeface="Arial" pitchFamily="34" charset="0"/>
              </a:rPr>
              <a:t>.</a:t>
            </a:r>
            <a:r>
              <a:rPr lang="en-IN" dirty="0"/>
              <a:t> With this definition, a Gaussian distribution is expected to have a kurtosis of </a:t>
            </a:r>
            <a:r>
              <a:rPr lang="en-IN" dirty="0" smtClean="0"/>
              <a:t>3.0</a:t>
            </a:r>
            <a:endParaRPr lang="en-IN" dirty="0">
              <a:solidFill>
                <a:srgbClr val="000000"/>
              </a:solidFill>
              <a:ea typeface="Times New Roman" pitchFamily="18" charset="0"/>
              <a:cs typeface="Arial" pitchFamily="34" charset="0"/>
            </a:endParaRP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537" y="1595416"/>
            <a:ext cx="2415011" cy="95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367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459" y="215900"/>
            <a:ext cx="7921625" cy="698500"/>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79" y="1113994"/>
            <a:ext cx="8270543" cy="5277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84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63" y="141027"/>
            <a:ext cx="7921625" cy="746077"/>
          </a:xfrm>
        </p:spPr>
        <p:txBody>
          <a:bodyPr/>
          <a:lstStyle/>
          <a:p>
            <a:r>
              <a:rPr lang="en-US" dirty="0" smtClean="0"/>
              <a:t>Statistics :</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752" y="1023583"/>
            <a:ext cx="7383439" cy="555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516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17" y="343988"/>
            <a:ext cx="7921625" cy="413657"/>
          </a:xfrm>
        </p:spPr>
        <p:txBody>
          <a:bodyPr/>
          <a:lstStyle/>
          <a:p>
            <a:r>
              <a:rPr lang="en-US" dirty="0" smtClean="0"/>
              <a:t>Regression Analysis</a:t>
            </a:r>
            <a:endParaRPr lang="en-IN" dirty="0"/>
          </a:p>
        </p:txBody>
      </p:sp>
      <p:sp>
        <p:nvSpPr>
          <p:cNvPr id="3" name="Content Placeholder 2"/>
          <p:cNvSpPr>
            <a:spLocks noGrp="1"/>
          </p:cNvSpPr>
          <p:nvPr>
            <p:ph idx="1"/>
          </p:nvPr>
        </p:nvSpPr>
        <p:spPr>
          <a:xfrm>
            <a:off x="174717" y="900388"/>
            <a:ext cx="8629649" cy="1477052"/>
          </a:xfrm>
        </p:spPr>
        <p:txBody>
          <a:bodyPr/>
          <a:lstStyle/>
          <a:p>
            <a:r>
              <a:rPr lang="en-IN" dirty="0" smtClean="0">
                <a:latin typeface="Times New Roman" pitchFamily="18" charset="0"/>
                <a:cs typeface="Times New Roman" pitchFamily="18" charset="0"/>
              </a:rPr>
              <a:t>Regression </a:t>
            </a:r>
            <a:r>
              <a:rPr lang="en-IN" dirty="0">
                <a:latin typeface="Times New Roman" pitchFamily="18" charset="0"/>
                <a:cs typeface="Times New Roman" pitchFamily="18" charset="0"/>
              </a:rPr>
              <a:t>analysis is the </a:t>
            </a:r>
            <a:r>
              <a:rPr lang="en-IN" dirty="0" smtClean="0">
                <a:latin typeface="Times New Roman" pitchFamily="18" charset="0"/>
                <a:cs typeface="Times New Roman" pitchFamily="18" charset="0"/>
              </a:rPr>
              <a:t>ART </a:t>
            </a:r>
            <a:r>
              <a:rPr lang="en-IN" dirty="0">
                <a:latin typeface="Times New Roman" pitchFamily="18" charset="0"/>
                <a:cs typeface="Times New Roman" pitchFamily="18" charset="0"/>
              </a:rPr>
              <a:t>and </a:t>
            </a:r>
            <a:r>
              <a:rPr lang="en-IN" dirty="0" smtClean="0">
                <a:latin typeface="Times New Roman" pitchFamily="18" charset="0"/>
                <a:cs typeface="Times New Roman" pitchFamily="18" charset="0"/>
              </a:rPr>
              <a:t>SCIENCE </a:t>
            </a:r>
            <a:r>
              <a:rPr lang="en-IN" dirty="0">
                <a:latin typeface="Times New Roman" pitchFamily="18" charset="0"/>
                <a:cs typeface="Times New Roman" pitchFamily="18" charset="0"/>
              </a:rPr>
              <a:t>of fitting straight lines to patterns of data. </a:t>
            </a:r>
          </a:p>
          <a:p>
            <a:r>
              <a:rPr lang="en-IN" dirty="0" smtClean="0">
                <a:latin typeface="Times New Roman" pitchFamily="18" charset="0"/>
                <a:cs typeface="Times New Roman" pitchFamily="18" charset="0"/>
              </a:rPr>
              <a:t> If Y denotes the </a:t>
            </a:r>
            <a:r>
              <a:rPr lang="en-IN" dirty="0" smtClean="0">
                <a:solidFill>
                  <a:srgbClr val="FF0000"/>
                </a:solidFill>
                <a:latin typeface="Times New Roman" pitchFamily="18" charset="0"/>
                <a:cs typeface="Times New Roman" pitchFamily="18" charset="0"/>
              </a:rPr>
              <a:t>dependent</a:t>
            </a:r>
            <a:r>
              <a:rPr lang="en-IN" dirty="0" smtClean="0">
                <a:latin typeface="Times New Roman" pitchFamily="18" charset="0"/>
                <a:cs typeface="Times New Roman" pitchFamily="18" charset="0"/>
              </a:rPr>
              <a:t> variable, and X1, …, </a:t>
            </a:r>
            <a:r>
              <a:rPr lang="en-IN" dirty="0" err="1" smtClean="0">
                <a:latin typeface="Times New Roman" pitchFamily="18" charset="0"/>
                <a:cs typeface="Times New Roman" pitchFamily="18" charset="0"/>
              </a:rPr>
              <a:t>Xk</a:t>
            </a:r>
            <a:r>
              <a:rPr lang="en-IN" dirty="0" smtClean="0">
                <a:latin typeface="Times New Roman" pitchFamily="18" charset="0"/>
                <a:cs typeface="Times New Roman" pitchFamily="18" charset="0"/>
              </a:rPr>
              <a:t>, are the </a:t>
            </a:r>
            <a:r>
              <a:rPr lang="en-IN" dirty="0" smtClean="0">
                <a:solidFill>
                  <a:srgbClr val="FF0000"/>
                </a:solidFill>
                <a:latin typeface="Times New Roman" pitchFamily="18" charset="0"/>
                <a:cs typeface="Times New Roman" pitchFamily="18" charset="0"/>
              </a:rPr>
              <a:t>independent </a:t>
            </a:r>
            <a:r>
              <a:rPr lang="en-IN" dirty="0" smtClean="0">
                <a:latin typeface="Times New Roman" pitchFamily="18" charset="0"/>
                <a:cs typeface="Times New Roman" pitchFamily="18" charset="0"/>
              </a:rPr>
              <a:t>variables, then the assumption is that the value of Y at time t (or row t) in the data sample is determined by the linear equation.</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2" y="2996700"/>
            <a:ext cx="52863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15983" y="3618411"/>
            <a:ext cx="8112034" cy="2585323"/>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where </a:t>
            </a:r>
            <a:r>
              <a:rPr lang="en-IN" dirty="0">
                <a:latin typeface="Times New Roman" pitchFamily="18" charset="0"/>
                <a:cs typeface="Times New Roman" pitchFamily="18" charset="0"/>
              </a:rPr>
              <a:t>the betas are constants and the epsilons are independent and identically distributed (</a:t>
            </a:r>
            <a:r>
              <a:rPr lang="en-IN" dirty="0" err="1">
                <a:latin typeface="Times New Roman" pitchFamily="18" charset="0"/>
                <a:cs typeface="Times New Roman" pitchFamily="18" charset="0"/>
              </a:rPr>
              <a:t>i.i.d</a:t>
            </a:r>
            <a:r>
              <a:rPr lang="en-IN" dirty="0">
                <a:latin typeface="Times New Roman" pitchFamily="18" charset="0"/>
                <a:cs typeface="Times New Roman" pitchFamily="18" charset="0"/>
              </a:rPr>
              <a:t>.) normal random variables with mean zero (the “noise” in the system). </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β0 </a:t>
            </a:r>
            <a:r>
              <a:rPr lang="en-IN" dirty="0">
                <a:latin typeface="Times New Roman" pitchFamily="18" charset="0"/>
                <a:cs typeface="Times New Roman" pitchFamily="18" charset="0"/>
              </a:rPr>
              <a:t>is the so-called </a:t>
            </a:r>
            <a:r>
              <a:rPr lang="en-IN" i="1" dirty="0">
                <a:latin typeface="Times New Roman" pitchFamily="18" charset="0"/>
                <a:cs typeface="Times New Roman" pitchFamily="18" charset="0"/>
              </a:rPr>
              <a:t>intercept </a:t>
            </a:r>
            <a:r>
              <a:rPr lang="en-IN" dirty="0">
                <a:latin typeface="Times New Roman" pitchFamily="18" charset="0"/>
                <a:cs typeface="Times New Roman" pitchFamily="18" charset="0"/>
              </a:rPr>
              <a:t>of the model—the expected value of Y when all the X’s are zero—and </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βi </a:t>
            </a:r>
            <a:r>
              <a:rPr lang="en-IN" dirty="0">
                <a:latin typeface="Times New Roman" pitchFamily="18" charset="0"/>
                <a:cs typeface="Times New Roman" pitchFamily="18" charset="0"/>
              </a:rPr>
              <a:t>is the </a:t>
            </a:r>
            <a:r>
              <a:rPr lang="en-IN" i="1" dirty="0">
                <a:latin typeface="Times New Roman" pitchFamily="18" charset="0"/>
                <a:cs typeface="Times New Roman" pitchFamily="18" charset="0"/>
              </a:rPr>
              <a:t>coefficient </a:t>
            </a:r>
            <a:r>
              <a:rPr lang="en-IN" dirty="0">
                <a:latin typeface="Times New Roman" pitchFamily="18" charset="0"/>
                <a:cs typeface="Times New Roman" pitchFamily="18" charset="0"/>
              </a:rPr>
              <a:t>(multiplier) of the variable Xi. The betas together with the mean and standard deviation of the epsilons are the </a:t>
            </a:r>
            <a:r>
              <a:rPr lang="en-IN" i="1" dirty="0">
                <a:latin typeface="Times New Roman" pitchFamily="18" charset="0"/>
                <a:cs typeface="Times New Roman" pitchFamily="18" charset="0"/>
              </a:rPr>
              <a:t>parameters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805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1" y="200297"/>
            <a:ext cx="7921625" cy="478971"/>
          </a:xfrm>
        </p:spPr>
        <p:txBody>
          <a:bodyPr/>
          <a:lstStyle/>
          <a:p>
            <a:r>
              <a:rPr lang="en-US" dirty="0" smtClean="0"/>
              <a:t>Linear Regression </a:t>
            </a:r>
            <a:endParaRPr lang="en-IN" dirty="0"/>
          </a:p>
        </p:txBody>
      </p:sp>
      <p:sp>
        <p:nvSpPr>
          <p:cNvPr id="3" name="Content Placeholder 2"/>
          <p:cNvSpPr>
            <a:spLocks noGrp="1"/>
          </p:cNvSpPr>
          <p:nvPr>
            <p:ph idx="1"/>
          </p:nvPr>
        </p:nvSpPr>
        <p:spPr>
          <a:xfrm>
            <a:off x="279220" y="1083266"/>
            <a:ext cx="8512083" cy="4442323"/>
          </a:xfrm>
        </p:spPr>
        <p:txBody>
          <a:bodyPr/>
          <a:lstStyle/>
          <a:p>
            <a:pPr>
              <a:buFont typeface="+mj-lt"/>
              <a:buAutoNum type="arabicPeriod"/>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expected value of Y is a </a:t>
            </a:r>
            <a:r>
              <a:rPr lang="en-IN" sz="2000" i="1" dirty="0">
                <a:latin typeface="Times New Roman" pitchFamily="18" charset="0"/>
                <a:cs typeface="Times New Roman" pitchFamily="18" charset="0"/>
              </a:rPr>
              <a:t>linear function </a:t>
            </a:r>
            <a:r>
              <a:rPr lang="en-IN" sz="2000" dirty="0">
                <a:latin typeface="Times New Roman" pitchFamily="18" charset="0"/>
                <a:cs typeface="Times New Roman" pitchFamily="18" charset="0"/>
              </a:rPr>
              <a:t>of the </a:t>
            </a:r>
            <a:r>
              <a:rPr lang="en-IN" sz="2000" i="1" dirty="0">
                <a:latin typeface="Times New Roman" pitchFamily="18" charset="0"/>
                <a:cs typeface="Times New Roman" pitchFamily="18" charset="0"/>
              </a:rPr>
              <a:t>X variables. </a:t>
            </a:r>
            <a:r>
              <a:rPr lang="en-IN" sz="2000" dirty="0">
                <a:latin typeface="Times New Roman" pitchFamily="18" charset="0"/>
                <a:cs typeface="Times New Roman" pitchFamily="18" charset="0"/>
              </a:rPr>
              <a:t>This means: </a:t>
            </a:r>
            <a:endParaRPr lang="en-IN" sz="2000" dirty="0" smtClean="0">
              <a:latin typeface="Times New Roman" pitchFamily="18" charset="0"/>
              <a:cs typeface="Times New Roman" pitchFamily="18" charset="0"/>
            </a:endParaRPr>
          </a:p>
          <a:p>
            <a:pPr lvl="1"/>
            <a:r>
              <a:rPr lang="en-IN" sz="2000" dirty="0" smtClean="0">
                <a:latin typeface="Times New Roman" pitchFamily="18" charset="0"/>
                <a:cs typeface="Times New Roman" pitchFamily="18" charset="0"/>
              </a:rPr>
              <a:t>if </a:t>
            </a:r>
            <a:r>
              <a:rPr lang="en-IN" sz="2000" dirty="0">
                <a:latin typeface="Times New Roman" pitchFamily="18" charset="0"/>
                <a:cs typeface="Times New Roman" pitchFamily="18" charset="0"/>
              </a:rPr>
              <a:t>Xi changes by an amount </a:t>
            </a:r>
            <a:r>
              <a:rPr lang="en-IN" sz="2000" dirty="0" err="1">
                <a:latin typeface="Times New Roman" pitchFamily="18" charset="0"/>
                <a:cs typeface="Times New Roman" pitchFamily="18" charset="0"/>
              </a:rPr>
              <a:t>ΔXi</a:t>
            </a:r>
            <a:r>
              <a:rPr lang="en-IN" sz="2000" dirty="0">
                <a:latin typeface="Times New Roman" pitchFamily="18" charset="0"/>
                <a:cs typeface="Times New Roman" pitchFamily="18" charset="0"/>
              </a:rPr>
              <a:t>, holding other variables fixed, then the expected value of Y changes by a </a:t>
            </a:r>
            <a:r>
              <a:rPr lang="en-IN" sz="2000" i="1" dirty="0">
                <a:latin typeface="Times New Roman" pitchFamily="18" charset="0"/>
                <a:cs typeface="Times New Roman" pitchFamily="18" charset="0"/>
              </a:rPr>
              <a:t>proportional </a:t>
            </a:r>
            <a:r>
              <a:rPr lang="en-IN" sz="2000" dirty="0">
                <a:latin typeface="Times New Roman" pitchFamily="18" charset="0"/>
                <a:cs typeface="Times New Roman" pitchFamily="18" charset="0"/>
              </a:rPr>
              <a:t>amount β</a:t>
            </a:r>
            <a:r>
              <a:rPr lang="en-IN" sz="2000" dirty="0" err="1">
                <a:latin typeface="Times New Roman" pitchFamily="18" charset="0"/>
                <a:cs typeface="Times New Roman" pitchFamily="18" charset="0"/>
              </a:rPr>
              <a:t>iΔXi</a:t>
            </a:r>
            <a:r>
              <a:rPr lang="en-IN" sz="2000" dirty="0">
                <a:latin typeface="Times New Roman" pitchFamily="18" charset="0"/>
                <a:cs typeface="Times New Roman" pitchFamily="18" charset="0"/>
              </a:rPr>
              <a:t>, for some constant βi (which in general could be a positive or negative number). </a:t>
            </a:r>
          </a:p>
          <a:p>
            <a:pPr lvl="1"/>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value of βi is always the same, regardless of values of the other X’s. </a:t>
            </a:r>
          </a:p>
          <a:p>
            <a:pPr lvl="1"/>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total effect of the X’s on the expected value of Y is the </a:t>
            </a:r>
            <a:r>
              <a:rPr lang="en-IN" sz="2000" i="1" dirty="0">
                <a:latin typeface="Times New Roman" pitchFamily="18" charset="0"/>
                <a:cs typeface="Times New Roman" pitchFamily="18" charset="0"/>
              </a:rPr>
              <a:t>sum </a:t>
            </a:r>
            <a:r>
              <a:rPr lang="en-IN" sz="2000" dirty="0">
                <a:latin typeface="Times New Roman" pitchFamily="18" charset="0"/>
                <a:cs typeface="Times New Roman" pitchFamily="18" charset="0"/>
              </a:rPr>
              <a:t>of their separate effects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buFont typeface="+mj-lt"/>
              <a:buAutoNum type="arabicPeriod"/>
            </a:pPr>
            <a:r>
              <a:rPr lang="en-IN" sz="2000" dirty="0">
                <a:latin typeface="Times New Roman" pitchFamily="18" charset="0"/>
                <a:cs typeface="Times New Roman" pitchFamily="18" charset="0"/>
              </a:rPr>
              <a:t>The unexplained variations of Y are </a:t>
            </a:r>
            <a:r>
              <a:rPr lang="en-IN" sz="2000" i="1" dirty="0">
                <a:latin typeface="Times New Roman" pitchFamily="18" charset="0"/>
                <a:cs typeface="Times New Roman" pitchFamily="18" charset="0"/>
              </a:rPr>
              <a:t>independent </a:t>
            </a:r>
            <a:r>
              <a:rPr lang="en-IN" sz="2000" dirty="0">
                <a:latin typeface="Times New Roman" pitchFamily="18" charset="0"/>
                <a:cs typeface="Times New Roman" pitchFamily="18" charset="0"/>
              </a:rPr>
              <a:t>random </a:t>
            </a:r>
            <a:r>
              <a:rPr lang="en-IN" sz="2000" dirty="0" smtClean="0">
                <a:latin typeface="Times New Roman" pitchFamily="18" charset="0"/>
                <a:cs typeface="Times New Roman" pitchFamily="18" charset="0"/>
              </a:rPr>
              <a:t>variables.</a:t>
            </a:r>
          </a:p>
          <a:p>
            <a:pPr>
              <a:buFont typeface="+mj-lt"/>
              <a:buAutoNum type="arabicPeriod"/>
            </a:pPr>
            <a:r>
              <a:rPr lang="en-IN" sz="2000" dirty="0" smtClean="0">
                <a:latin typeface="Times New Roman" pitchFamily="18" charset="0"/>
                <a:cs typeface="Times New Roman" pitchFamily="18" charset="0"/>
              </a:rPr>
              <a:t>They </a:t>
            </a:r>
            <a:r>
              <a:rPr lang="en-IN" sz="2000" dirty="0">
                <a:latin typeface="Times New Roman" pitchFamily="18" charset="0"/>
                <a:cs typeface="Times New Roman" pitchFamily="18" charset="0"/>
              </a:rPr>
              <a:t>all have the </a:t>
            </a:r>
            <a:r>
              <a:rPr lang="en-IN" sz="2000" i="1" dirty="0">
                <a:latin typeface="Times New Roman" pitchFamily="18" charset="0"/>
                <a:cs typeface="Times New Roman" pitchFamily="18" charset="0"/>
              </a:rPr>
              <a:t>same variance </a:t>
            </a:r>
            <a:r>
              <a:rPr lang="en-IN" sz="2000" dirty="0">
                <a:latin typeface="Times New Roman" pitchFamily="18" charset="0"/>
                <a:cs typeface="Times New Roman" pitchFamily="18" charset="0"/>
              </a:rPr>
              <a:t>(“homoscedasticity”). </a:t>
            </a:r>
          </a:p>
          <a:p>
            <a:pPr>
              <a:buFont typeface="+mj-lt"/>
              <a:buAutoNum type="arabicPeriod"/>
            </a:pPr>
            <a:r>
              <a:rPr lang="en-IN" sz="2000" dirty="0" smtClean="0">
                <a:latin typeface="Times New Roman" pitchFamily="18" charset="0"/>
                <a:cs typeface="Times New Roman" pitchFamily="18" charset="0"/>
              </a:rPr>
              <a:t>They </a:t>
            </a:r>
            <a:r>
              <a:rPr lang="en-IN" sz="2000" dirty="0">
                <a:latin typeface="Times New Roman" pitchFamily="18" charset="0"/>
                <a:cs typeface="Times New Roman" pitchFamily="18" charset="0"/>
              </a:rPr>
              <a:t>are </a:t>
            </a:r>
            <a:r>
              <a:rPr lang="en-IN" sz="2000" i="1" dirty="0">
                <a:latin typeface="Times New Roman" pitchFamily="18" charset="0"/>
                <a:cs typeface="Times New Roman" pitchFamily="18" charset="0"/>
              </a:rPr>
              <a:t>normally distributed</a:t>
            </a:r>
            <a:r>
              <a:rPr lang="en-IN" sz="2000" dirty="0">
                <a:latin typeface="Times New Roman" pitchFamily="18" charset="0"/>
                <a:cs typeface="Times New Roman" pitchFamily="18" charset="0"/>
              </a:rPr>
              <a:t>. </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483326" y="5648028"/>
            <a:ext cx="7903028" cy="646331"/>
          </a:xfrm>
          <a:prstGeom prst="rect">
            <a:avLst/>
          </a:prstGeom>
          <a:noFill/>
        </p:spPr>
        <p:txBody>
          <a:bodyPr wrap="square" rtlCol="0">
            <a:spAutoFit/>
          </a:bodyPr>
          <a:lstStyle/>
          <a:p>
            <a:pPr algn="ctr"/>
            <a:r>
              <a:rPr lang="en-IN" dirty="0">
                <a:solidFill>
                  <a:srgbClr val="FF0000"/>
                </a:solidFill>
              </a:rPr>
              <a:t>N</a:t>
            </a:r>
            <a:r>
              <a:rPr lang="en-IN" dirty="0" smtClean="0">
                <a:solidFill>
                  <a:srgbClr val="FF0000"/>
                </a:solidFill>
              </a:rPr>
              <a:t>o </a:t>
            </a:r>
            <a:r>
              <a:rPr lang="en-IN" dirty="0">
                <a:solidFill>
                  <a:srgbClr val="FF0000"/>
                </a:solidFill>
              </a:rPr>
              <a:t>model is perfect—these assumptions will never be </a:t>
            </a:r>
            <a:r>
              <a:rPr lang="en-IN" i="1" dirty="0">
                <a:solidFill>
                  <a:srgbClr val="FF0000"/>
                </a:solidFill>
              </a:rPr>
              <a:t>exactly </a:t>
            </a:r>
            <a:r>
              <a:rPr lang="en-IN" dirty="0">
                <a:solidFill>
                  <a:srgbClr val="FF0000"/>
                </a:solidFill>
              </a:rPr>
              <a:t>satisfied by real-world messy data—but you hope that they are not badly wrong. </a:t>
            </a:r>
          </a:p>
        </p:txBody>
      </p:sp>
    </p:spTree>
    <p:extLst>
      <p:ext uri="{BB962C8B-B14F-4D97-AF65-F5344CB8AC3E}">
        <p14:creationId xmlns:p14="http://schemas.microsoft.com/office/powerpoint/2010/main" val="1817054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65" y="161108"/>
            <a:ext cx="7921625" cy="648789"/>
          </a:xfrm>
        </p:spPr>
        <p:txBody>
          <a:bodyPr/>
          <a:lstStyle/>
          <a:p>
            <a:r>
              <a:rPr lang="en-US" dirty="0" smtClean="0"/>
              <a:t>Linear Model</a:t>
            </a:r>
            <a:endParaRPr lang="en-IN" dirty="0"/>
          </a:p>
        </p:txBody>
      </p:sp>
      <p:sp>
        <p:nvSpPr>
          <p:cNvPr id="3" name="Content Placeholder 2"/>
          <p:cNvSpPr>
            <a:spLocks noGrp="1"/>
          </p:cNvSpPr>
          <p:nvPr>
            <p:ph idx="1"/>
          </p:nvPr>
        </p:nvSpPr>
        <p:spPr>
          <a:xfrm>
            <a:off x="232013" y="952637"/>
            <a:ext cx="8379724" cy="2868736"/>
          </a:xfrm>
        </p:spPr>
        <p:txBody>
          <a:bodyPr/>
          <a:lstStyle/>
          <a:p>
            <a:pPr marL="0" indent="0" algn="ctr">
              <a:lnSpc>
                <a:spcPct val="150000"/>
              </a:lnSpc>
              <a:buNone/>
            </a:pPr>
            <a:r>
              <a:rPr lang="en-IN" sz="2000" dirty="0" smtClean="0">
                <a:solidFill>
                  <a:srgbClr val="FF0000"/>
                </a:solidFill>
              </a:rPr>
              <a:t>The </a:t>
            </a:r>
            <a:r>
              <a:rPr lang="en-IN" sz="2000" dirty="0">
                <a:solidFill>
                  <a:srgbClr val="FF0000"/>
                </a:solidFill>
              </a:rPr>
              <a:t>regression model makes very strong assumptions about the WAY in which Y depends on the X’s, namely that the causal or predictive effects of the X’s with respect to Y are </a:t>
            </a:r>
            <a:r>
              <a:rPr lang="en-IN" sz="2000" i="1" dirty="0">
                <a:solidFill>
                  <a:srgbClr val="FF0000"/>
                </a:solidFill>
              </a:rPr>
              <a:t>linear </a:t>
            </a:r>
            <a:r>
              <a:rPr lang="en-IN" sz="2000" dirty="0">
                <a:solidFill>
                  <a:srgbClr val="FF0000"/>
                </a:solidFill>
              </a:rPr>
              <a:t>and </a:t>
            </a:r>
            <a:r>
              <a:rPr lang="en-IN" sz="2000" i="1" dirty="0">
                <a:solidFill>
                  <a:srgbClr val="FF0000"/>
                </a:solidFill>
              </a:rPr>
              <a:t>additive </a:t>
            </a:r>
            <a:r>
              <a:rPr lang="en-IN" sz="2000" dirty="0">
                <a:solidFill>
                  <a:srgbClr val="FF0000"/>
                </a:solidFill>
              </a:rPr>
              <a:t>and </a:t>
            </a:r>
            <a:r>
              <a:rPr lang="en-IN" sz="2000" i="1" dirty="0">
                <a:solidFill>
                  <a:srgbClr val="FF0000"/>
                </a:solidFill>
              </a:rPr>
              <a:t>non-interactive </a:t>
            </a:r>
            <a:r>
              <a:rPr lang="en-IN" sz="2000" dirty="0">
                <a:solidFill>
                  <a:srgbClr val="FF0000"/>
                </a:solidFill>
              </a:rPr>
              <a:t>and that any variations in Y that are not explained by the X’s are </a:t>
            </a:r>
            <a:r>
              <a:rPr lang="en-IN" sz="2000" i="1" dirty="0">
                <a:solidFill>
                  <a:srgbClr val="FF0000"/>
                </a:solidFill>
              </a:rPr>
              <a:t>statistically independent </a:t>
            </a:r>
            <a:r>
              <a:rPr lang="en-IN" sz="2000" dirty="0">
                <a:solidFill>
                  <a:srgbClr val="FF0000"/>
                </a:solidFill>
              </a:rPr>
              <a:t>of each other and </a:t>
            </a:r>
            <a:r>
              <a:rPr lang="en-IN" sz="2000" i="1" dirty="0">
                <a:solidFill>
                  <a:srgbClr val="FF0000"/>
                </a:solidFill>
              </a:rPr>
              <a:t>identically normally distributed </a:t>
            </a:r>
            <a:r>
              <a:rPr lang="en-IN" sz="2000" dirty="0">
                <a:solidFill>
                  <a:srgbClr val="FF0000"/>
                </a:solidFill>
              </a:rPr>
              <a:t>under all conditions</a:t>
            </a:r>
            <a:r>
              <a:rPr lang="en-IN" dirty="0">
                <a:solidFill>
                  <a:srgbClr val="FF0000"/>
                </a:solidFill>
              </a:rPr>
              <a:t>. </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528950" y="3982807"/>
            <a:ext cx="8151028" cy="2400657"/>
          </a:xfrm>
          <a:prstGeom prst="rect">
            <a:avLst/>
          </a:prstGeom>
          <a:noFill/>
        </p:spPr>
        <p:txBody>
          <a:bodyPr wrap="square" rtlCol="0">
            <a:spAutoFit/>
          </a:bodyPr>
          <a:lstStyle/>
          <a:p>
            <a:pPr algn="ctr">
              <a:lnSpc>
                <a:spcPct val="150000"/>
              </a:lnSpc>
            </a:pPr>
            <a:r>
              <a:rPr lang="en-IN" sz="2000" dirty="0">
                <a:solidFill>
                  <a:schemeClr val="tx2">
                    <a:lumMod val="60000"/>
                    <a:lumOff val="40000"/>
                  </a:schemeClr>
                </a:solidFill>
                <a:latin typeface="Times New Roman" pitchFamily="18" charset="0"/>
                <a:cs typeface="Times New Roman" pitchFamily="18" charset="0"/>
              </a:rPr>
              <a:t>The </a:t>
            </a:r>
            <a:r>
              <a:rPr lang="en-IN" sz="2000" b="1" dirty="0" smtClean="0">
                <a:solidFill>
                  <a:schemeClr val="tx2">
                    <a:lumMod val="60000"/>
                    <a:lumOff val="40000"/>
                  </a:schemeClr>
                </a:solidFill>
                <a:latin typeface="Times New Roman" pitchFamily="18" charset="0"/>
                <a:cs typeface="Times New Roman" pitchFamily="18" charset="0"/>
              </a:rPr>
              <a:t>ART</a:t>
            </a:r>
            <a:r>
              <a:rPr lang="en-IN" sz="2000" i="1" dirty="0" smtClean="0">
                <a:solidFill>
                  <a:schemeClr val="tx2">
                    <a:lumMod val="60000"/>
                    <a:lumOff val="40000"/>
                  </a:schemeClr>
                </a:solidFill>
                <a:latin typeface="Times New Roman" pitchFamily="18" charset="0"/>
                <a:cs typeface="Times New Roman" pitchFamily="18" charset="0"/>
              </a:rPr>
              <a:t> </a:t>
            </a:r>
            <a:r>
              <a:rPr lang="en-IN" sz="2000" dirty="0">
                <a:solidFill>
                  <a:schemeClr val="tx2">
                    <a:lumMod val="60000"/>
                    <a:lumOff val="40000"/>
                  </a:schemeClr>
                </a:solidFill>
                <a:latin typeface="Times New Roman" pitchFamily="18" charset="0"/>
                <a:cs typeface="Times New Roman" pitchFamily="18" charset="0"/>
              </a:rPr>
              <a:t>of regression </a:t>
            </a:r>
            <a:r>
              <a:rPr lang="en-IN" sz="2000" dirty="0" smtClean="0">
                <a:solidFill>
                  <a:schemeClr val="tx2">
                    <a:lumMod val="60000"/>
                    <a:lumOff val="40000"/>
                  </a:schemeClr>
                </a:solidFill>
                <a:latin typeface="Times New Roman" pitchFamily="18" charset="0"/>
                <a:cs typeface="Times New Roman" pitchFamily="18" charset="0"/>
              </a:rPr>
              <a:t>modelling </a:t>
            </a:r>
            <a:r>
              <a:rPr lang="en-IN" sz="2000" dirty="0">
                <a:solidFill>
                  <a:schemeClr val="tx2">
                    <a:lumMod val="60000"/>
                    <a:lumOff val="40000"/>
                  </a:schemeClr>
                </a:solidFill>
                <a:latin typeface="Times New Roman" pitchFamily="18" charset="0"/>
                <a:cs typeface="Times New Roman" pitchFamily="18" charset="0"/>
              </a:rPr>
              <a:t>is to (most importantly!) collect data that is relevant and informative with respect to your decision or inference problem, and then define your variables and construct your model in such a way that the assumptions listed above are plausible, at least as a first-order approximation to what is really happening. </a:t>
            </a:r>
          </a:p>
        </p:txBody>
      </p:sp>
    </p:spTree>
    <p:extLst>
      <p:ext uri="{BB962C8B-B14F-4D97-AF65-F5344CB8AC3E}">
        <p14:creationId xmlns:p14="http://schemas.microsoft.com/office/powerpoint/2010/main" val="3572078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82" y="278674"/>
            <a:ext cx="7921625" cy="583475"/>
          </a:xfrm>
        </p:spPr>
        <p:txBody>
          <a:bodyPr/>
          <a:lstStyle/>
          <a:p>
            <a:r>
              <a:rPr lang="en-US" dirty="0" smtClean="0"/>
              <a:t>Application</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Content Placeholder 5"/>
          <p:cNvSpPr txBox="1">
            <a:spLocks noGrp="1"/>
          </p:cNvSpPr>
          <p:nvPr>
            <p:ph idx="1"/>
          </p:nvPr>
        </p:nvSpPr>
        <p:spPr>
          <a:xfrm>
            <a:off x="400295" y="1017953"/>
            <a:ext cx="8512083" cy="5504584"/>
          </a:xfrm>
          <a:prstGeom prst="rect">
            <a:avLst/>
          </a:prstGeom>
          <a:noFill/>
        </p:spPr>
        <p:txBody>
          <a:bodyPr wrap="square" rtlCol="0">
            <a:spAutoFit/>
          </a:bodyPr>
          <a:lstStyle/>
          <a:p>
            <a:pPr marL="0" indent="0">
              <a:buNone/>
            </a:pPr>
            <a:r>
              <a:rPr lang="en-IN" b="1" dirty="0"/>
              <a:t>Selection and Placement During the World Wars</a:t>
            </a:r>
          </a:p>
          <a:p>
            <a:pPr>
              <a:lnSpc>
                <a:spcPct val="150000"/>
              </a:lnSpc>
            </a:pPr>
            <a:r>
              <a:rPr lang="en-IN" sz="1600" dirty="0"/>
              <a:t>Technology helped the United States and her allies to win the first and second world wars. One usually thinks of the atomic bomb, radar, bombsights, better designed aircraft, </a:t>
            </a:r>
            <a:r>
              <a:rPr lang="en-IN" sz="1600" dirty="0" err="1"/>
              <a:t>etc</a:t>
            </a:r>
            <a:r>
              <a:rPr lang="en-IN" sz="1600" dirty="0"/>
              <a:t> when this statement is made. Less well known were the contributions of psychologists and associated scientists to the development of test and prediction models used for selection and placement of men and women in the armed forces. </a:t>
            </a:r>
          </a:p>
          <a:p>
            <a:pPr>
              <a:lnSpc>
                <a:spcPct val="150000"/>
              </a:lnSpc>
            </a:pPr>
            <a:r>
              <a:rPr lang="en-IN" sz="1600" dirty="0"/>
              <a:t>During these wars, the United States had thousands of men and women enlisting or being drafted into the military. These individuals differed in their ability to perform physical and intellectual tasks. The problem was one of both selection, who is drafted and who is rejected, and placement, of those selected, who will cook and who will fight. The army that takes its best and brightest men and women and places them in the front lines digging trenches is less likely to win the war than the army who places these men and women in the position of leadership</a:t>
            </a:r>
            <a:r>
              <a:rPr lang="en-IN" dirty="0"/>
              <a:t>.</a:t>
            </a:r>
          </a:p>
          <a:p>
            <a:endParaRPr lang="en-IN" dirty="0"/>
          </a:p>
        </p:txBody>
      </p:sp>
    </p:spTree>
    <p:extLst>
      <p:ext uri="{BB962C8B-B14F-4D97-AF65-F5344CB8AC3E}">
        <p14:creationId xmlns:p14="http://schemas.microsoft.com/office/powerpoint/2010/main" val="1641126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06" y="317863"/>
            <a:ext cx="7921625" cy="609600"/>
          </a:xfrm>
        </p:spPr>
        <p:txBody>
          <a:bodyPr/>
          <a:lstStyle/>
          <a:p>
            <a:r>
              <a:rPr lang="en-US" dirty="0" smtClean="0"/>
              <a:t>Examples</a:t>
            </a:r>
            <a:endParaRPr lang="en-IN" dirty="0"/>
          </a:p>
        </p:txBody>
      </p:sp>
      <p:sp>
        <p:nvSpPr>
          <p:cNvPr id="3" name="Content Placeholder 2"/>
          <p:cNvSpPr>
            <a:spLocks noGrp="1"/>
          </p:cNvSpPr>
          <p:nvPr>
            <p:ph idx="1"/>
          </p:nvPr>
        </p:nvSpPr>
        <p:spPr>
          <a:xfrm>
            <a:off x="287382" y="1344524"/>
            <a:ext cx="8621485" cy="4469422"/>
          </a:xfrm>
        </p:spPr>
        <p:txBody>
          <a:bodyPr/>
          <a:lstStyle/>
          <a:p>
            <a:pPr marL="0" indent="0">
              <a:buNone/>
            </a:pPr>
            <a:r>
              <a:rPr lang="en-IN" b="1" dirty="0"/>
              <a:t>Manufacturing Widgets</a:t>
            </a:r>
          </a:p>
          <a:p>
            <a:pPr marL="0" indent="0" algn="just">
              <a:lnSpc>
                <a:spcPct val="150000"/>
              </a:lnSpc>
              <a:buNone/>
            </a:pPr>
            <a:r>
              <a:rPr lang="en-IN" sz="2000" dirty="0"/>
              <a:t>A new plant to manufacture widgets is being located in a nearby community. The plant personnel officer advertises the employment opportunity and the next morning has 10,000 people waiting to apply for the 1,000 available jobs. It is important to select the 1,000 people who will make the best employees because training takes time and money and firing is difficult and bad for community relations. In order to provide information to help make the correct decisions, the personnel officer employs a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4019707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92" y="217650"/>
            <a:ext cx="8501290" cy="687977"/>
          </a:xfrm>
        </p:spPr>
        <p:txBody>
          <a:bodyPr/>
          <a:lstStyle/>
          <a:p>
            <a:r>
              <a:rPr lang="en-IN" dirty="0"/>
              <a:t>PROCEDURE FOR CONSTRUCTION OF A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261253" y="1061794"/>
            <a:ext cx="8360229" cy="5424562"/>
          </a:xfrm>
          <a:prstGeom prst="rect">
            <a:avLst/>
          </a:prstGeom>
          <a:noFill/>
        </p:spPr>
        <p:txBody>
          <a:bodyPr wrap="square" rtlCol="0">
            <a:spAutoFit/>
          </a:bodyPr>
          <a:lstStyle/>
          <a:p>
            <a:pPr algn="just" fontAlgn="base">
              <a:lnSpc>
                <a:spcPct val="120000"/>
              </a:lnSpc>
              <a:spcBef>
                <a:spcPct val="35000"/>
              </a:spcBef>
              <a:spcAft>
                <a:spcPct val="0"/>
              </a:spcAft>
            </a:pPr>
            <a:r>
              <a:rPr lang="en-IN" dirty="0" smtClean="0">
                <a:solidFill>
                  <a:srgbClr val="665546"/>
                </a:solidFill>
              </a:rPr>
              <a:t>The </a:t>
            </a:r>
            <a:r>
              <a:rPr lang="en-IN" dirty="0">
                <a:solidFill>
                  <a:srgbClr val="665546"/>
                </a:solidFill>
              </a:rPr>
              <a:t>personnel officer of the widget manufacturing company might give all applicants a test and predict the number of widgets made per hour on the basis of the test score. </a:t>
            </a:r>
            <a:endParaRPr lang="en-IN" dirty="0" smtClean="0">
              <a:solidFill>
                <a:srgbClr val="665546"/>
              </a:solidFill>
            </a:endParaRPr>
          </a:p>
          <a:p>
            <a:pPr algn="just" fontAlgn="base">
              <a:lnSpc>
                <a:spcPct val="120000"/>
              </a:lnSpc>
              <a:spcBef>
                <a:spcPct val="35000"/>
              </a:spcBef>
              <a:spcAft>
                <a:spcPct val="0"/>
              </a:spcAft>
            </a:pPr>
            <a:endParaRPr lang="en-IN" dirty="0" smtClean="0">
              <a:solidFill>
                <a:srgbClr val="665546"/>
              </a:solidFill>
            </a:endParaRPr>
          </a:p>
          <a:p>
            <a:pPr algn="just" fontAlgn="base">
              <a:lnSpc>
                <a:spcPct val="120000"/>
              </a:lnSpc>
              <a:spcBef>
                <a:spcPct val="35000"/>
              </a:spcBef>
              <a:spcAft>
                <a:spcPct val="0"/>
              </a:spcAft>
            </a:pPr>
            <a:r>
              <a:rPr lang="en-IN" dirty="0" smtClean="0">
                <a:solidFill>
                  <a:srgbClr val="665546"/>
                </a:solidFill>
              </a:rPr>
              <a:t>In </a:t>
            </a:r>
            <a:r>
              <a:rPr lang="en-IN" dirty="0">
                <a:solidFill>
                  <a:srgbClr val="665546"/>
                </a:solidFill>
              </a:rPr>
              <a:t>order to create a regression model, the personnel officer would first have to give the test to a sample of applicants and hire all of them</a:t>
            </a:r>
            <a:r>
              <a:rPr lang="en-IN" dirty="0" smtClean="0">
                <a:solidFill>
                  <a:srgbClr val="665546"/>
                </a:solidFill>
              </a:rPr>
              <a:t>.</a:t>
            </a:r>
          </a:p>
          <a:p>
            <a:pPr algn="just" fontAlgn="base">
              <a:lnSpc>
                <a:spcPct val="120000"/>
              </a:lnSpc>
              <a:spcBef>
                <a:spcPct val="35000"/>
              </a:spcBef>
              <a:spcAft>
                <a:spcPct val="0"/>
              </a:spcAft>
            </a:pPr>
            <a:endParaRPr lang="en-IN" dirty="0" smtClean="0">
              <a:solidFill>
                <a:srgbClr val="665546"/>
              </a:solidFill>
            </a:endParaRPr>
          </a:p>
          <a:p>
            <a:pPr algn="just" fontAlgn="base">
              <a:lnSpc>
                <a:spcPct val="120000"/>
              </a:lnSpc>
              <a:spcBef>
                <a:spcPct val="35000"/>
              </a:spcBef>
              <a:spcAft>
                <a:spcPct val="0"/>
              </a:spcAft>
            </a:pPr>
            <a:r>
              <a:rPr lang="en-IN" dirty="0" smtClean="0">
                <a:solidFill>
                  <a:srgbClr val="665546"/>
                </a:solidFill>
              </a:rPr>
              <a:t>Later</a:t>
            </a:r>
            <a:r>
              <a:rPr lang="en-IN" dirty="0">
                <a:solidFill>
                  <a:srgbClr val="665546"/>
                </a:solidFill>
              </a:rPr>
              <a:t>, when the number of widgets made per hour had stabilized, the personnel officer could create a prediction model to predict the widget production of future applicants. </a:t>
            </a:r>
            <a:endParaRPr lang="en-IN" dirty="0" smtClean="0">
              <a:solidFill>
                <a:srgbClr val="665546"/>
              </a:solidFill>
            </a:endParaRPr>
          </a:p>
          <a:p>
            <a:pPr algn="just" fontAlgn="base">
              <a:lnSpc>
                <a:spcPct val="120000"/>
              </a:lnSpc>
              <a:spcBef>
                <a:spcPct val="35000"/>
              </a:spcBef>
              <a:spcAft>
                <a:spcPct val="0"/>
              </a:spcAft>
            </a:pPr>
            <a:endParaRPr lang="en-IN" dirty="0" smtClean="0">
              <a:solidFill>
                <a:srgbClr val="665546"/>
              </a:solidFill>
            </a:endParaRPr>
          </a:p>
          <a:p>
            <a:pPr algn="just" fontAlgn="base">
              <a:lnSpc>
                <a:spcPct val="120000"/>
              </a:lnSpc>
              <a:spcBef>
                <a:spcPct val="35000"/>
              </a:spcBef>
              <a:spcAft>
                <a:spcPct val="0"/>
              </a:spcAft>
            </a:pPr>
            <a:r>
              <a:rPr lang="en-IN" dirty="0" smtClean="0">
                <a:solidFill>
                  <a:srgbClr val="665546"/>
                </a:solidFill>
              </a:rPr>
              <a:t>All </a:t>
            </a:r>
            <a:r>
              <a:rPr lang="en-IN" dirty="0">
                <a:solidFill>
                  <a:srgbClr val="665546"/>
                </a:solidFill>
              </a:rPr>
              <a:t>future applicants would be given the test and hiring decisions would be based on test performance.</a:t>
            </a:r>
          </a:p>
          <a:p>
            <a:pPr marL="342900" indent="-342900" algn="just" fontAlgn="base">
              <a:lnSpc>
                <a:spcPct val="120000"/>
              </a:lnSpc>
              <a:spcBef>
                <a:spcPct val="35000"/>
              </a:spcBef>
              <a:spcAft>
                <a:spcPct val="0"/>
              </a:spcAft>
              <a:buChar char="•"/>
            </a:pPr>
            <a:endParaRPr lang="en-IN" dirty="0">
              <a:solidFill>
                <a:srgbClr val="665546"/>
              </a:solidFill>
            </a:endParaRPr>
          </a:p>
        </p:txBody>
      </p:sp>
    </p:spTree>
    <p:extLst>
      <p:ext uri="{BB962C8B-B14F-4D97-AF65-F5344CB8AC3E}">
        <p14:creationId xmlns:p14="http://schemas.microsoft.com/office/powerpoint/2010/main" val="676852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36" y="297781"/>
            <a:ext cx="7921625" cy="648787"/>
          </a:xfrm>
        </p:spPr>
        <p:txBody>
          <a:bodyPr/>
          <a:lstStyle/>
          <a:p>
            <a:r>
              <a:rPr lang="en-IN" dirty="0"/>
              <a:t>THE LEAST-SQUARES CRITERIA FOR </a:t>
            </a:r>
            <a:r>
              <a:rPr lang="en-IN" dirty="0" smtClean="0"/>
              <a:t>GOODNESS-OF-FIT</a:t>
            </a:r>
            <a:endParaRPr lang="en-IN" dirty="0"/>
          </a:p>
        </p:txBody>
      </p:sp>
      <p:sp>
        <p:nvSpPr>
          <p:cNvPr id="3" name="Content Placeholder 2"/>
          <p:cNvSpPr>
            <a:spLocks noGrp="1"/>
          </p:cNvSpPr>
          <p:nvPr>
            <p:ph idx="1"/>
          </p:nvPr>
        </p:nvSpPr>
        <p:spPr>
          <a:xfrm>
            <a:off x="266157" y="1240802"/>
            <a:ext cx="8499020" cy="4900612"/>
          </a:xfrm>
        </p:spPr>
        <p:txBody>
          <a:bodyPr/>
          <a:lstStyle/>
          <a:p>
            <a:pPr algn="just"/>
            <a:r>
              <a:rPr lang="en-IN" dirty="0" smtClean="0"/>
              <a:t>In </a:t>
            </a:r>
            <a:r>
              <a:rPr lang="en-IN" dirty="0"/>
              <a:t>order to develop a measure of how well a model predicts the data, it is valuable to present an analogy of how to evaluate predictions. </a:t>
            </a:r>
            <a:endParaRPr lang="en-IN" dirty="0" smtClean="0"/>
          </a:p>
          <a:p>
            <a:pPr algn="just"/>
            <a:r>
              <a:rPr lang="en-IN" dirty="0" smtClean="0"/>
              <a:t>Suppose </a:t>
            </a:r>
            <a:r>
              <a:rPr lang="en-IN" dirty="0"/>
              <a:t>there were two interviewers, </a:t>
            </a:r>
            <a:r>
              <a:rPr lang="en-IN" dirty="0" err="1"/>
              <a:t>Mr.</a:t>
            </a:r>
            <a:r>
              <a:rPr lang="en-IN" dirty="0"/>
              <a:t> A and </a:t>
            </a:r>
            <a:r>
              <a:rPr lang="en-IN" dirty="0" err="1"/>
              <a:t>Ms.</a:t>
            </a:r>
            <a:r>
              <a:rPr lang="en-IN" dirty="0"/>
              <a:t> B, who separately interviewed each applicant for the widget manufacturing job for ten minutes. At the end of that time, the interviewer had to make a prediction about how many widgets that applicant would produce two months later. </a:t>
            </a:r>
            <a:endParaRPr lang="en-IN" dirty="0" smtClean="0"/>
          </a:p>
          <a:p>
            <a:pPr algn="just"/>
            <a:r>
              <a:rPr lang="en-IN" dirty="0" smtClean="0"/>
              <a:t>All </a:t>
            </a:r>
            <a:r>
              <a:rPr lang="en-IN" dirty="0"/>
              <a:t>of the applicants interviewed were hired, regardless of the predictions, and at the end of the two month's trial period, one interviewer, the best one, was to be retained and promoted, the other was to be fired. The purpose of the following is to develop a measure of goodness-of-fit, or, how well the interviewer predicted.</a:t>
            </a:r>
          </a:p>
          <a:p>
            <a:pPr algn="just"/>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1466604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213361"/>
            <a:ext cx="7921625" cy="609600"/>
          </a:xfrm>
        </p:spPr>
        <p:txBody>
          <a:bodyPr/>
          <a:lstStyle/>
          <a:p>
            <a:r>
              <a:rPr lang="en-IN" dirty="0"/>
              <a:t>GOODNESS-OF-FIT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25120266"/>
              </p:ext>
            </p:extLst>
          </p:nvPr>
        </p:nvGraphicFramePr>
        <p:xfrm>
          <a:off x="1996483" y="2643119"/>
          <a:ext cx="4652510" cy="3065352"/>
        </p:xfrm>
        <a:graphic>
          <a:graphicData uri="http://schemas.openxmlformats.org/drawingml/2006/table">
            <a:tbl>
              <a:tblPr/>
              <a:tblGrid>
                <a:gridCol w="1954054"/>
                <a:gridCol w="1349228"/>
                <a:gridCol w="1349228"/>
              </a:tblGrid>
              <a:tr h="383169">
                <a:tc>
                  <a:txBody>
                    <a:bodyPr/>
                    <a:lstStyle/>
                    <a:p>
                      <a:endParaRPr lang="en-IN" dirty="0"/>
                    </a:p>
                  </a:txBody>
                  <a:tcPr marL="47625" marR="47625" marT="47625" marB="47625" anchor="ctr">
                    <a:lnL>
                      <a:noFill/>
                    </a:lnL>
                    <a:lnR>
                      <a:noFill/>
                    </a:lnR>
                    <a:lnT>
                      <a:noFill/>
                    </a:lnT>
                    <a:lnB>
                      <a:noFill/>
                    </a:lnB>
                    <a:solidFill>
                      <a:schemeClr val="accent1">
                        <a:lumMod val="40000"/>
                        <a:lumOff val="60000"/>
                      </a:schemeClr>
                    </a:solidFill>
                  </a:tcPr>
                </a:tc>
                <a:tc gridSpan="2">
                  <a:txBody>
                    <a:bodyPr/>
                    <a:lstStyle/>
                    <a:p>
                      <a:pPr algn="ctr"/>
                      <a:r>
                        <a:rPr lang="en-IN"/>
                        <a:t>Interviewer </a:t>
                      </a:r>
                    </a:p>
                  </a:txBody>
                  <a:tcPr marL="47625" marR="47625" marT="47625" marB="47625" anchor="ctr">
                    <a:lnL>
                      <a:noFill/>
                    </a:lnL>
                    <a:lnR>
                      <a:noFill/>
                    </a:lnR>
                    <a:lnT>
                      <a:noFill/>
                    </a:lnT>
                    <a:lnB>
                      <a:noFill/>
                    </a:lnB>
                    <a:solidFill>
                      <a:schemeClr val="accent1">
                        <a:lumMod val="40000"/>
                        <a:lumOff val="60000"/>
                      </a:schemeClr>
                    </a:solidFill>
                  </a:tcPr>
                </a:tc>
                <a:tc hMerge="1">
                  <a:txBody>
                    <a:bodyPr/>
                    <a:lstStyle/>
                    <a:p>
                      <a:endParaRPr lang="en-IN"/>
                    </a:p>
                  </a:txBody>
                  <a:tcPr/>
                </a:tc>
              </a:tr>
              <a:tr h="383169">
                <a:tc>
                  <a:txBody>
                    <a:bodyPr/>
                    <a:lstStyle/>
                    <a:p>
                      <a:r>
                        <a:rPr lang="en-IN"/>
                        <a:t>Observed </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Mr. A </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Ms. B</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Y</a:t>
                      </a:r>
                      <a:r>
                        <a:rPr lang="en-IN" baseline="-25000"/>
                        <a:t>i</a:t>
                      </a:r>
                      <a:endParaRPr lang="en-IN"/>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dirty="0" err="1"/>
                        <a:t>Y'</a:t>
                      </a:r>
                      <a:r>
                        <a:rPr lang="en-IN" baseline="-25000" dirty="0" err="1"/>
                        <a:t>i</a:t>
                      </a:r>
                      <a:endParaRPr lang="en-IN" dirty="0"/>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23</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38</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21</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18</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34</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15</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35</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16</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dirty="0"/>
                        <a:t>32</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10</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10</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8</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27</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14</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dirty="0"/>
                        <a:t>23</a:t>
                      </a:r>
                    </a:p>
                  </a:txBody>
                  <a:tcPr marL="47625" marR="47625" marT="47625" marB="47625" anchor="ctr">
                    <a:lnL>
                      <a:noFill/>
                    </a:lnL>
                    <a:lnR>
                      <a:noFill/>
                    </a:lnR>
                    <a:lnT>
                      <a:noFill/>
                    </a:lnT>
                    <a:lnB>
                      <a:noFill/>
                    </a:lnB>
                    <a:solidFill>
                      <a:schemeClr val="accent1">
                        <a:lumMod val="40000"/>
                        <a:lumOff val="60000"/>
                      </a:schemeClr>
                    </a:solidFill>
                  </a:tcPr>
                </a:tc>
              </a:tr>
            </a:tbl>
          </a:graphicData>
        </a:graphic>
      </p:graphicFrame>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8" name="Rectangle 7"/>
          <p:cNvSpPr/>
          <p:nvPr/>
        </p:nvSpPr>
        <p:spPr>
          <a:xfrm>
            <a:off x="352697" y="1084166"/>
            <a:ext cx="8033658" cy="1200329"/>
          </a:xfrm>
          <a:prstGeom prst="rect">
            <a:avLst/>
          </a:prstGeom>
        </p:spPr>
        <p:txBody>
          <a:bodyPr wrap="square">
            <a:spAutoFit/>
          </a:bodyPr>
          <a:lstStyle/>
          <a:p>
            <a:pPr marL="285750" lvl="0" indent="-285750" fontAlgn="base">
              <a:spcBef>
                <a:spcPct val="0"/>
              </a:spcBef>
              <a:spcAft>
                <a:spcPct val="0"/>
              </a:spcAft>
              <a:buFont typeface="Arial" pitchFamily="34" charset="0"/>
              <a:buChar char="•"/>
            </a:pPr>
            <a:r>
              <a:rPr lang="en-US" dirty="0">
                <a:latin typeface="Arial" charset="0"/>
                <a:cs typeface="Arial" charset="0"/>
              </a:rPr>
              <a:t>The notational scheme for the table is as follows:</a:t>
            </a:r>
          </a:p>
          <a:p>
            <a:pPr marL="285750" lvl="0" indent="-285750" eaLnBrk="0" fontAlgn="base" hangingPunct="0">
              <a:spcBef>
                <a:spcPct val="0"/>
              </a:spcBef>
              <a:spcAft>
                <a:spcPct val="0"/>
              </a:spcAft>
              <a:buFont typeface="Arial" pitchFamily="34" charset="0"/>
              <a:buChar char="•"/>
            </a:pPr>
            <a:r>
              <a:rPr lang="en-US" dirty="0">
                <a:latin typeface="Arial" charset="0"/>
                <a:cs typeface="Arial" charset="0"/>
              </a:rPr>
              <a:t>Y</a:t>
            </a:r>
            <a:r>
              <a:rPr lang="en-US" baseline="-30000" dirty="0">
                <a:latin typeface="Arial" charset="0"/>
                <a:cs typeface="Arial" charset="0"/>
              </a:rPr>
              <a:t>i</a:t>
            </a:r>
            <a:r>
              <a:rPr lang="en-US" dirty="0">
                <a:latin typeface="Arial" charset="0"/>
                <a:cs typeface="Arial" charset="0"/>
              </a:rPr>
              <a:t> is the observed or actual number of widgets made per hour</a:t>
            </a:r>
          </a:p>
          <a:p>
            <a:pPr marL="285750" lvl="0" indent="-285750" eaLnBrk="0" fontAlgn="base" hangingPunct="0">
              <a:spcBef>
                <a:spcPct val="0"/>
              </a:spcBef>
              <a:spcAft>
                <a:spcPct val="0"/>
              </a:spcAft>
              <a:buFont typeface="Arial" pitchFamily="34" charset="0"/>
              <a:buChar char="•"/>
            </a:pPr>
            <a:r>
              <a:rPr lang="en-US" dirty="0" err="1">
                <a:latin typeface="Arial" charset="0"/>
                <a:cs typeface="Arial" charset="0"/>
              </a:rPr>
              <a:t>Y'</a:t>
            </a:r>
            <a:r>
              <a:rPr lang="en-US" baseline="-30000" dirty="0" err="1">
                <a:latin typeface="Arial" charset="0"/>
                <a:cs typeface="Arial" charset="0"/>
              </a:rPr>
              <a:t>i</a:t>
            </a:r>
            <a:r>
              <a:rPr lang="en-US" dirty="0">
                <a:latin typeface="Arial" charset="0"/>
                <a:cs typeface="Arial" charset="0"/>
              </a:rPr>
              <a:t> is the predicted number of widgets</a:t>
            </a:r>
          </a:p>
          <a:p>
            <a:pPr marL="285750" lvl="0" indent="-285750" eaLnBrk="0" fontAlgn="base" hangingPunct="0">
              <a:spcBef>
                <a:spcPct val="0"/>
              </a:spcBef>
              <a:spcAft>
                <a:spcPct val="0"/>
              </a:spcAft>
              <a:buFont typeface="Arial" pitchFamily="34" charset="0"/>
              <a:buChar char="•"/>
            </a:pPr>
            <a:r>
              <a:rPr lang="en-US" dirty="0">
                <a:latin typeface="Arial" charset="0"/>
                <a:cs typeface="Arial" charset="0"/>
              </a:rPr>
              <a:t>Suppose the data for the five applicants were as follows:</a:t>
            </a:r>
          </a:p>
        </p:txBody>
      </p:sp>
    </p:spTree>
    <p:extLst>
      <p:ext uri="{BB962C8B-B14F-4D97-AF65-F5344CB8AC3E}">
        <p14:creationId xmlns:p14="http://schemas.microsoft.com/office/powerpoint/2010/main" val="407734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3" name="Content Placeholder 2"/>
          <p:cNvSpPr>
            <a:spLocks noGrp="1"/>
          </p:cNvSpPr>
          <p:nvPr>
            <p:ph idx="1"/>
          </p:nvPr>
        </p:nvSpPr>
        <p:spPr>
          <a:xfrm>
            <a:off x="370659" y="1057142"/>
            <a:ext cx="7921625" cy="1803624"/>
          </a:xfrm>
        </p:spPr>
        <p:txBody>
          <a:bodyPr/>
          <a:lstStyle/>
          <a:p>
            <a:r>
              <a:rPr lang="en-IN" dirty="0"/>
              <a:t>The first step is to find how much each interviewer missed the predicted value for each applicant. This is done by finding the difference between the predicted and observed values for each applicant for each interviewer. </a:t>
            </a:r>
            <a:endParaRPr lang="en-IN" dirty="0" smtClean="0"/>
          </a:p>
          <a:p>
            <a:r>
              <a:rPr lang="en-IN" dirty="0"/>
              <a:t>These differences are called </a:t>
            </a:r>
            <a:r>
              <a:rPr lang="en-IN" i="1" dirty="0"/>
              <a:t>residuals</a:t>
            </a:r>
            <a:r>
              <a:rPr lang="en-IN" dirty="0"/>
              <a:t>.</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71176045"/>
              </p:ext>
            </p:extLst>
          </p:nvPr>
        </p:nvGraphicFramePr>
        <p:xfrm>
          <a:off x="679269" y="3178425"/>
          <a:ext cx="7654835" cy="2983230"/>
        </p:xfrm>
        <a:graphic>
          <a:graphicData uri="http://schemas.openxmlformats.org/drawingml/2006/table">
            <a:tbl>
              <a:tblPr/>
              <a:tblGrid>
                <a:gridCol w="1530967"/>
                <a:gridCol w="1530967"/>
                <a:gridCol w="1530967"/>
                <a:gridCol w="1530967"/>
                <a:gridCol w="1530967"/>
              </a:tblGrid>
              <a:tr h="0">
                <a:tc>
                  <a:txBody>
                    <a:bodyPr/>
                    <a:lstStyle/>
                    <a:p>
                      <a:endParaRPr lang="en-IN" dirty="0"/>
                    </a:p>
                  </a:txBody>
                  <a:tcPr marL="28575" marR="28575" marT="28575" marB="28575" anchor="ctr">
                    <a:lnL>
                      <a:noFill/>
                    </a:lnL>
                    <a:lnR>
                      <a:noFill/>
                    </a:lnR>
                    <a:lnT>
                      <a:noFill/>
                    </a:lnT>
                    <a:lnB>
                      <a:noFill/>
                    </a:lnB>
                    <a:solidFill>
                      <a:schemeClr val="accent1">
                        <a:lumMod val="40000"/>
                        <a:lumOff val="60000"/>
                      </a:schemeClr>
                    </a:solidFill>
                  </a:tcPr>
                </a:tc>
                <a:tc gridSpan="4">
                  <a:txBody>
                    <a:bodyPr/>
                    <a:lstStyle/>
                    <a:p>
                      <a:pPr algn="ctr"/>
                      <a:r>
                        <a:rPr lang="en-IN" dirty="0"/>
                        <a:t>Interviewer</a:t>
                      </a:r>
                    </a:p>
                  </a:txBody>
                  <a:tcPr marL="28575" marR="28575" marT="28575" marB="28575" anchor="ctr">
                    <a:lnL>
                      <a:noFill/>
                    </a:lnL>
                    <a:lnR>
                      <a:noFill/>
                    </a:lnR>
                    <a:lnT>
                      <a:noFill/>
                    </a:lnT>
                    <a:lnB>
                      <a:noFill/>
                    </a:lnB>
                    <a:solidFill>
                      <a:schemeClr val="accent1">
                        <a:lumMod val="40000"/>
                        <a:lumOff val="6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0">
                <a:tc>
                  <a:txBody>
                    <a:bodyPr/>
                    <a:lstStyle/>
                    <a:p>
                      <a:pPr algn="ctr"/>
                      <a:r>
                        <a:rPr lang="en-IN"/>
                        <a:t>Observed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 B</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B</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14</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186741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3" name="Content Placeholder 2"/>
          <p:cNvSpPr>
            <a:spLocks noGrp="1"/>
          </p:cNvSpPr>
          <p:nvPr>
            <p:ph idx="1"/>
          </p:nvPr>
        </p:nvSpPr>
        <p:spPr>
          <a:xfrm>
            <a:off x="370659" y="1057142"/>
            <a:ext cx="8303078" cy="3005407"/>
          </a:xfrm>
        </p:spPr>
        <p:txBody>
          <a:bodyPr/>
          <a:lstStyle/>
          <a:p>
            <a:pPr algn="just"/>
            <a:r>
              <a:rPr lang="en-IN" dirty="0"/>
              <a:t>If the column of differences between the observed and predicted is summed, then it would appear that interviewer A is the better at prediction, because he had a smaller sum of deviations, 1, than interviewer B, with a sum of 14. </a:t>
            </a:r>
            <a:endParaRPr lang="en-IN" dirty="0" smtClean="0"/>
          </a:p>
          <a:p>
            <a:pPr algn="just"/>
            <a:r>
              <a:rPr lang="en-IN" dirty="0" smtClean="0"/>
              <a:t>This </a:t>
            </a:r>
            <a:r>
              <a:rPr lang="en-IN" dirty="0"/>
              <a:t>goes against common sense</a:t>
            </a:r>
            <a:r>
              <a:rPr lang="en-IN" dirty="0" smtClean="0"/>
              <a:t>.</a:t>
            </a:r>
          </a:p>
          <a:p>
            <a:pPr algn="just"/>
            <a:r>
              <a:rPr lang="en-IN" dirty="0" smtClean="0"/>
              <a:t>In </a:t>
            </a:r>
            <a:r>
              <a:rPr lang="en-IN" dirty="0"/>
              <a:t>this case large positive deviations cancel out large negative deviations, leaving what appears as an almost perfect prediction for interviewer A, but that is obviously not the case.. </a:t>
            </a:r>
            <a:endParaRPr lang="en-IN" dirty="0" smtClean="0"/>
          </a:p>
          <a:p>
            <a:pPr algn="just"/>
            <a:endParaRPr lang="en-US"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464024" y="4245429"/>
            <a:ext cx="7970292" cy="1338828"/>
          </a:xfrm>
          <a:prstGeom prst="rect">
            <a:avLst/>
          </a:prstGeom>
          <a:noFill/>
        </p:spPr>
        <p:txBody>
          <a:bodyPr wrap="square" rtlCol="0">
            <a:spAutoFit/>
          </a:bodyPr>
          <a:lstStyle/>
          <a:p>
            <a:pPr algn="ctr">
              <a:lnSpc>
                <a:spcPct val="150000"/>
              </a:lnSpc>
            </a:pPr>
            <a:r>
              <a:rPr lang="en-US" dirty="0">
                <a:solidFill>
                  <a:srgbClr val="FF0000"/>
                </a:solidFill>
              </a:rPr>
              <a:t>To avoid this problem procedure is </a:t>
            </a:r>
            <a:r>
              <a:rPr lang="en-IN" dirty="0">
                <a:solidFill>
                  <a:srgbClr val="FF0000"/>
                </a:solidFill>
              </a:rPr>
              <a:t>ignore the signs of the differences and then sum, that is, take the sum of the absolute values. This would work, but for mathematical reasons the sign is eliminated by squaring the differences</a:t>
            </a:r>
            <a:r>
              <a:rPr lang="en-IN" dirty="0"/>
              <a:t>.</a:t>
            </a:r>
          </a:p>
        </p:txBody>
      </p:sp>
    </p:spTree>
    <p:extLst>
      <p:ext uri="{BB962C8B-B14F-4D97-AF65-F5344CB8AC3E}">
        <p14:creationId xmlns:p14="http://schemas.microsoft.com/office/powerpoint/2010/main" val="118674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err="1" smtClean="0"/>
              <a:t>Ch</a:t>
            </a:r>
            <a:r>
              <a:rPr lang="en-US" smtClean="0"/>
              <a:t> 15</a:t>
            </a:r>
          </a:p>
        </p:txBody>
      </p:sp>
      <p:sp>
        <p:nvSpPr>
          <p:cNvPr id="12291"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72AC6F4-F2C1-4379-A3E7-2773E0A26F22}" type="slidenum">
              <a:rPr lang="en-US" smtClean="0"/>
              <a:pPr eaLnBrk="1" hangingPunct="1"/>
              <a:t>3</a:t>
            </a:fld>
            <a:endParaRPr lang="en-US" smtClean="0"/>
          </a:p>
        </p:txBody>
      </p:sp>
      <p:sp>
        <p:nvSpPr>
          <p:cNvPr id="12292" name="Rectangle 2"/>
          <p:cNvSpPr>
            <a:spLocks noGrp="1" noChangeArrowheads="1"/>
          </p:cNvSpPr>
          <p:nvPr>
            <p:ph type="title"/>
          </p:nvPr>
        </p:nvSpPr>
        <p:spPr>
          <a:xfrm>
            <a:off x="253093" y="265611"/>
            <a:ext cx="7921625" cy="622663"/>
          </a:xfrm>
        </p:spPr>
        <p:txBody>
          <a:bodyPr/>
          <a:lstStyle/>
          <a:p>
            <a:pPr eaLnBrk="1" hangingPunct="1"/>
            <a:r>
              <a:rPr lang="en-US" dirty="0" smtClean="0"/>
              <a:t>Types of Statistical Analyses Used in Marketing Research</a:t>
            </a: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70" y="1117555"/>
            <a:ext cx="8197041" cy="5215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55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139092116"/>
              </p:ext>
            </p:extLst>
          </p:nvPr>
        </p:nvGraphicFramePr>
        <p:xfrm>
          <a:off x="391886" y="1003460"/>
          <a:ext cx="8085910" cy="3038094"/>
        </p:xfrm>
        <a:graphic>
          <a:graphicData uri="http://schemas.openxmlformats.org/drawingml/2006/table">
            <a:tbl>
              <a:tblPr/>
              <a:tblGrid>
                <a:gridCol w="1155130"/>
                <a:gridCol w="1155130"/>
                <a:gridCol w="1155130"/>
                <a:gridCol w="1155130"/>
                <a:gridCol w="1155130"/>
                <a:gridCol w="1155130"/>
                <a:gridCol w="1155130"/>
              </a:tblGrid>
              <a:tr h="338328">
                <a:tc>
                  <a:txBody>
                    <a:bodyPr/>
                    <a:lstStyle/>
                    <a:p>
                      <a:endParaRPr lang="en-IN" dirty="0"/>
                    </a:p>
                  </a:txBody>
                  <a:tcPr marL="28575" marR="28575" marT="28575" marB="28575" anchor="ctr">
                    <a:lnL>
                      <a:noFill/>
                    </a:lnL>
                    <a:lnR>
                      <a:noFill/>
                    </a:lnR>
                    <a:lnT>
                      <a:noFill/>
                    </a:lnT>
                    <a:lnB>
                      <a:noFill/>
                    </a:lnB>
                    <a:solidFill>
                      <a:schemeClr val="accent1">
                        <a:lumMod val="40000"/>
                        <a:lumOff val="60000"/>
                      </a:schemeClr>
                    </a:solidFill>
                  </a:tcPr>
                </a:tc>
                <a:tc gridSpan="6">
                  <a:txBody>
                    <a:bodyPr/>
                    <a:lstStyle/>
                    <a:p>
                      <a:pPr algn="ctr"/>
                      <a:r>
                        <a:rPr lang="en-IN"/>
                        <a:t>Interviewer</a:t>
                      </a:r>
                    </a:p>
                  </a:txBody>
                  <a:tcPr marL="28575" marR="28575" marT="28575" marB="28575" anchor="ctr">
                    <a:lnL>
                      <a:noFill/>
                    </a:lnL>
                    <a:lnR>
                      <a:noFill/>
                    </a:lnR>
                    <a:lnT>
                      <a:noFill/>
                    </a:lnT>
                    <a:lnB>
                      <a:noFill/>
                    </a:lnB>
                    <a:solidFill>
                      <a:schemeClr val="accent1">
                        <a:lumMod val="40000"/>
                        <a:lumOff val="6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00216">
                <a:tc>
                  <a:txBody>
                    <a:bodyPr/>
                    <a:lstStyle/>
                    <a:p>
                      <a:pPr algn="ctr"/>
                      <a:r>
                        <a:rPr lang="en-IN"/>
                        <a:t>Obs</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 B</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B</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B</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r>
                        <a:rPr lang="en-IN"/>
                        <a:t>)</a:t>
                      </a:r>
                      <a:r>
                        <a:rPr lang="en-IN" baseline="30000"/>
                        <a:t>2</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r>
                        <a:rPr lang="en-IN"/>
                        <a:t>)</a:t>
                      </a:r>
                      <a:r>
                        <a:rPr lang="en-IN" baseline="30000"/>
                        <a:t>2</a:t>
                      </a:r>
                      <a:endParaRPr lang="en-IN"/>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225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256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9</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361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9</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1011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42</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
        <p:nvSpPr>
          <p:cNvPr id="7" name="TextBox 6"/>
          <p:cNvSpPr txBox="1"/>
          <p:nvPr/>
        </p:nvSpPr>
        <p:spPr>
          <a:xfrm>
            <a:off x="535577" y="4389120"/>
            <a:ext cx="7981406" cy="1200329"/>
          </a:xfrm>
          <a:prstGeom prst="rect">
            <a:avLst/>
          </a:prstGeom>
          <a:noFill/>
        </p:spPr>
        <p:txBody>
          <a:bodyPr wrap="square" rtlCol="0">
            <a:spAutoFit/>
          </a:bodyPr>
          <a:lstStyle/>
          <a:p>
            <a:r>
              <a:rPr lang="en-IN" dirty="0"/>
              <a:t>Summing the squared differences yields the desired measure of goodness-of-fit. In this case the smaller the number, the closer the predicted to the observed values. This is expressed in the following mathematical equation.</a:t>
            </a:r>
          </a:p>
          <a:p>
            <a:endParaRPr lang="en-IN" dirty="0"/>
          </a:p>
        </p:txBody>
      </p:sp>
      <p:pic>
        <p:nvPicPr>
          <p:cNvPr id="102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018" y="5294174"/>
            <a:ext cx="2168434" cy="75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279219" y="946741"/>
            <a:ext cx="7921625" cy="1895064"/>
          </a:xfrm>
        </p:spPr>
        <p:txBody>
          <a:bodyPr/>
          <a:lstStyle/>
          <a:p>
            <a:pPr algn="just"/>
            <a:r>
              <a:rPr lang="en-IN" dirty="0"/>
              <a:t>The situation using the regression model is analogous to that of the interviewers, except instead of using interviewers, predictions are made by performing a linear transformation of the predictor variable. Rather than interviewers in the above example, the predicted value would be obtained by a linear transformation of the score. The prediction takes the form</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pic>
        <p:nvPicPr>
          <p:cNvPr id="11266" name="Picture 2" descr="regres~3.gif - 1.0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768" y="2724239"/>
            <a:ext cx="2091871" cy="6851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02229" y="3409405"/>
            <a:ext cx="5786846" cy="646331"/>
          </a:xfrm>
          <a:prstGeom prst="rect">
            <a:avLst/>
          </a:prstGeom>
          <a:noFill/>
        </p:spPr>
        <p:txBody>
          <a:bodyPr wrap="square" rtlCol="0">
            <a:spAutoFit/>
          </a:bodyPr>
          <a:lstStyle/>
          <a:p>
            <a:r>
              <a:rPr lang="en-IN" dirty="0"/>
              <a:t>where a and b are parameters in the regression model.</a:t>
            </a:r>
          </a:p>
          <a:p>
            <a:endParaRPr lang="en-IN" dirty="0"/>
          </a:p>
        </p:txBody>
      </p:sp>
    </p:spTree>
    <p:extLst>
      <p:ext uri="{BB962C8B-B14F-4D97-AF65-F5344CB8AC3E}">
        <p14:creationId xmlns:p14="http://schemas.microsoft.com/office/powerpoint/2010/main" val="1186741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2290" name="Picture 2" descr="regress5.gif - 2.2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497" y="2263413"/>
            <a:ext cx="5016137" cy="1838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4320" y="904004"/>
            <a:ext cx="8138160" cy="1569660"/>
          </a:xfrm>
          <a:prstGeom prst="rect">
            <a:avLst/>
          </a:prstGeom>
          <a:noFill/>
        </p:spPr>
        <p:txBody>
          <a:bodyPr wrap="square" rtlCol="0">
            <a:spAutoFit/>
          </a:bodyPr>
          <a:lstStyle/>
          <a:p>
            <a:pPr algn="just"/>
            <a:r>
              <a:rPr lang="en-IN" sz="1600" dirty="0" smtClean="0"/>
              <a:t>Suppose </a:t>
            </a:r>
            <a:r>
              <a:rPr lang="en-IN" sz="1600" dirty="0"/>
              <a:t>that, rather than being interviewed each applicant took a form-board test. A form-board is a board with holes cut out in various shapes: square, round triangular, etc. The goal is to put the right pegs in the right holes as fast as possible. The saying "square peg in a round hole" came from this test, as the test has been around for a long time. The score for the test is the number of seconds it takes to complete putting all the pegs in the right holes. </a:t>
            </a:r>
            <a:endParaRPr lang="en-IN" dirty="0"/>
          </a:p>
        </p:txBody>
      </p:sp>
      <p:sp>
        <p:nvSpPr>
          <p:cNvPr id="7" name="TextBox 6"/>
          <p:cNvSpPr txBox="1"/>
          <p:nvPr/>
        </p:nvSpPr>
        <p:spPr>
          <a:xfrm>
            <a:off x="274320" y="3924589"/>
            <a:ext cx="4728754" cy="615553"/>
          </a:xfrm>
          <a:prstGeom prst="rect">
            <a:avLst/>
          </a:prstGeom>
          <a:noFill/>
        </p:spPr>
        <p:txBody>
          <a:bodyPr wrap="square" rtlCol="0">
            <a:spAutoFit/>
          </a:bodyPr>
          <a:lstStyle/>
          <a:p>
            <a:r>
              <a:rPr lang="en-IN" sz="1600" dirty="0"/>
              <a:t>The data was collected as follows:</a:t>
            </a:r>
          </a:p>
          <a:p>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3843717279"/>
              </p:ext>
            </p:extLst>
          </p:nvPr>
        </p:nvGraphicFramePr>
        <p:xfrm>
          <a:off x="3517174" y="4213570"/>
          <a:ext cx="2971800" cy="2320290"/>
        </p:xfrm>
        <a:graphic>
          <a:graphicData uri="http://schemas.openxmlformats.org/drawingml/2006/table">
            <a:tbl>
              <a:tblPr/>
              <a:tblGrid>
                <a:gridCol w="1485900"/>
                <a:gridCol w="1485900"/>
              </a:tblGrid>
              <a:tr h="263369">
                <a:tc>
                  <a:txBody>
                    <a:bodyPr/>
                    <a:lstStyle/>
                    <a:p>
                      <a:pPr algn="ctr"/>
                      <a:r>
                        <a:rPr lang="en-IN" dirty="0" smtClean="0"/>
                        <a:t>Test Score</a:t>
                      </a:r>
                      <a:endParaRPr lang="en-IN"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Widgets/hr</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X</a:t>
                      </a:r>
                      <a:r>
                        <a:rPr lang="en-IN" baseline="-25000" dirty="0"/>
                        <a:t>i</a:t>
                      </a:r>
                      <a:endParaRPr lang="en-IN"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27</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186741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a:t>
            </a:r>
            <a:r>
              <a:rPr lang="en-IN" dirty="0" smtClean="0"/>
              <a:t>MODEL</a:t>
            </a:r>
            <a:endParaRPr lang="en-IN" dirty="0"/>
          </a:p>
        </p:txBody>
      </p:sp>
      <p:sp>
        <p:nvSpPr>
          <p:cNvPr id="3" name="Content Placeholder 2"/>
          <p:cNvSpPr>
            <a:spLocks noGrp="1"/>
          </p:cNvSpPr>
          <p:nvPr>
            <p:ph idx="1"/>
          </p:nvPr>
        </p:nvSpPr>
        <p:spPr>
          <a:xfrm>
            <a:off x="305345" y="900387"/>
            <a:ext cx="8381456" cy="1254984"/>
          </a:xfrm>
        </p:spPr>
        <p:txBody>
          <a:bodyPr/>
          <a:lstStyle/>
          <a:p>
            <a:pPr marL="0" indent="0" algn="just">
              <a:buNone/>
            </a:pPr>
            <a:r>
              <a:rPr lang="en-IN" sz="1600" dirty="0"/>
              <a:t>Because the two parameters of the regression model, a and b, can take on any real value, there are an infinite number of possible models, analogous to having an infinite number of possible interviewers. The goal of regression is to select the parameters of the model so that the least-squares criterion is </a:t>
            </a:r>
            <a:r>
              <a:rPr lang="en-IN" sz="1600" dirty="0" smtClean="0"/>
              <a:t>met.</a:t>
            </a:r>
            <a:endParaRPr lang="en-IN" sz="1600"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627017" y="2155372"/>
            <a:ext cx="8268789" cy="646331"/>
          </a:xfrm>
          <a:prstGeom prst="rect">
            <a:avLst/>
          </a:prstGeom>
          <a:noFill/>
        </p:spPr>
        <p:txBody>
          <a:bodyPr wrap="square" rtlCol="0">
            <a:spAutoFit/>
          </a:bodyPr>
          <a:lstStyle/>
          <a:p>
            <a:pPr algn="ctr"/>
            <a:r>
              <a:rPr lang="en-IN" dirty="0">
                <a:solidFill>
                  <a:schemeClr val="tx2">
                    <a:lumMod val="60000"/>
                    <a:lumOff val="40000"/>
                  </a:schemeClr>
                </a:solidFill>
              </a:rPr>
              <a:t>For the first model, let </a:t>
            </a:r>
            <a:r>
              <a:rPr lang="en-IN" dirty="0">
                <a:solidFill>
                  <a:srgbClr val="FF0000"/>
                </a:solidFill>
              </a:rPr>
              <a:t>a=10</a:t>
            </a:r>
            <a:r>
              <a:rPr lang="en-IN" dirty="0">
                <a:solidFill>
                  <a:schemeClr val="tx2">
                    <a:lumMod val="60000"/>
                    <a:lumOff val="40000"/>
                  </a:schemeClr>
                </a:solidFill>
              </a:rPr>
              <a:t> and </a:t>
            </a:r>
            <a:r>
              <a:rPr lang="en-IN" dirty="0">
                <a:solidFill>
                  <a:srgbClr val="FF0000"/>
                </a:solidFill>
              </a:rPr>
              <a:t>b=1</a:t>
            </a:r>
            <a:r>
              <a:rPr lang="en-IN" dirty="0">
                <a:solidFill>
                  <a:schemeClr val="tx2">
                    <a:lumMod val="60000"/>
                    <a:lumOff val="40000"/>
                  </a:schemeClr>
                </a:solidFill>
              </a:rPr>
              <a:t> attempting to predict the first score perfectly. </a:t>
            </a:r>
            <a:r>
              <a:rPr lang="en-IN" dirty="0" smtClean="0">
                <a:solidFill>
                  <a:schemeClr val="tx2">
                    <a:lumMod val="60000"/>
                    <a:lumOff val="40000"/>
                  </a:schemeClr>
                </a:solidFill>
              </a:rPr>
              <a:t>In </a:t>
            </a:r>
            <a:r>
              <a:rPr lang="en-IN" dirty="0">
                <a:solidFill>
                  <a:schemeClr val="tx2">
                    <a:lumMod val="60000"/>
                    <a:lumOff val="40000"/>
                  </a:schemeClr>
                </a:solidFill>
              </a:rPr>
              <a:t>this case the regression model </a:t>
            </a:r>
            <a:r>
              <a:rPr lang="en-IN" dirty="0" smtClean="0">
                <a:solidFill>
                  <a:schemeClr val="tx2">
                    <a:lumMod val="60000"/>
                    <a:lumOff val="40000"/>
                  </a:schemeClr>
                </a:solidFill>
              </a:rPr>
              <a:t>becomes</a:t>
            </a:r>
            <a:endParaRPr lang="en-IN" dirty="0">
              <a:solidFill>
                <a:schemeClr val="tx2">
                  <a:lumMod val="60000"/>
                  <a:lumOff val="4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94876826"/>
              </p:ext>
            </p:extLst>
          </p:nvPr>
        </p:nvGraphicFramePr>
        <p:xfrm>
          <a:off x="418011" y="3039020"/>
          <a:ext cx="8027125" cy="2647950"/>
        </p:xfrm>
        <a:graphic>
          <a:graphicData uri="http://schemas.openxmlformats.org/drawingml/2006/table">
            <a:tbl>
              <a:tblPr/>
              <a:tblGrid>
                <a:gridCol w="1605425"/>
                <a:gridCol w="1605425"/>
                <a:gridCol w="1605425"/>
                <a:gridCol w="1605425"/>
                <a:gridCol w="1605425"/>
              </a:tblGrid>
              <a:tr h="458771">
                <a:tc>
                  <a:txBody>
                    <a:bodyPr/>
                    <a:lstStyle/>
                    <a:p>
                      <a:pPr algn="ctr"/>
                      <a:r>
                        <a:rPr lang="en-IN" sz="1400" b="1" dirty="0"/>
                        <a:t>Form-Board</a:t>
                      </a:r>
                    </a:p>
                  </a:txBody>
                  <a:tcPr marL="28575" marR="28575" marT="28575" marB="28575" anchor="ctr">
                    <a:lnL>
                      <a:noFill/>
                    </a:lnL>
                    <a:lnR>
                      <a:noFill/>
                    </a:lnR>
                    <a:lnT>
                      <a:noFill/>
                    </a:lnT>
                    <a:lnB>
                      <a:noFill/>
                    </a:lnB>
                    <a:solidFill>
                      <a:schemeClr val="accent1">
                        <a:lumMod val="40000"/>
                        <a:lumOff val="60000"/>
                      </a:schemeClr>
                    </a:solidFill>
                  </a:tcPr>
                </a:tc>
                <a:tc gridSpan="2">
                  <a:txBody>
                    <a:bodyPr/>
                    <a:lstStyle/>
                    <a:p>
                      <a:pPr algn="ctr"/>
                      <a:r>
                        <a:rPr lang="en-IN" sz="1400" b="1" dirty="0"/>
                        <a:t>Widgets/</a:t>
                      </a:r>
                      <a:r>
                        <a:rPr lang="en-IN" sz="1400" b="1" dirty="0" err="1"/>
                        <a:t>hr</a:t>
                      </a:r>
                      <a:endParaRPr lang="en-IN" sz="1400" b="1" dirty="0"/>
                    </a:p>
                  </a:txBody>
                  <a:tcPr marL="28575" marR="28575" marT="28575" marB="28575" anchor="ctr">
                    <a:lnL>
                      <a:noFill/>
                    </a:lnL>
                    <a:lnR>
                      <a:noFill/>
                    </a:lnR>
                    <a:lnT>
                      <a:noFill/>
                    </a:lnT>
                    <a:lnB>
                      <a:noFill/>
                    </a:lnB>
                    <a:solidFill>
                      <a:schemeClr val="accent1">
                        <a:lumMod val="40000"/>
                        <a:lumOff val="60000"/>
                      </a:schemeClr>
                    </a:solidFill>
                  </a:tcPr>
                </a:tc>
                <a:tc hMerge="1">
                  <a:txBody>
                    <a:bodyPr/>
                    <a:lstStyle/>
                    <a:p>
                      <a:endParaRPr lang="en-IN"/>
                    </a:p>
                  </a:txBody>
                  <a:tcPr/>
                </a:tc>
                <a:tc>
                  <a:txBody>
                    <a:bodyPr/>
                    <a:lstStyle/>
                    <a:p>
                      <a:pPr algn="ctr"/>
                      <a:r>
                        <a:rPr lang="en-IN" sz="1400" b="1" dirty="0"/>
                        <a:t>Residuals</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Squared Residuals</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Observed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Observed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Predicted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a:t> </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X</a:t>
                      </a:r>
                      <a:r>
                        <a:rPr lang="en-IN" sz="1400" b="1" baseline="-25000" dirty="0"/>
                        <a:t>i</a:t>
                      </a:r>
                      <a:endParaRPr lang="en-IN" sz="1400" b="1"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endParaRPr lang="en-IN" sz="1400" b="1"/>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err="1"/>
                        <a:t>Y'</a:t>
                      </a:r>
                      <a:r>
                        <a:rPr lang="en-IN" sz="1400" b="1" baseline="-25000" dirty="0" err="1"/>
                        <a:t>i</a:t>
                      </a:r>
                      <a:r>
                        <a:rPr lang="en-IN" sz="1400" b="1" dirty="0"/>
                        <a:t>=</a:t>
                      </a:r>
                      <a:r>
                        <a:rPr lang="en-IN" sz="1400" b="1" dirty="0" err="1"/>
                        <a:t>a+bX</a:t>
                      </a:r>
                      <a:r>
                        <a:rPr lang="en-IN" sz="1400" b="1" baseline="-25000" dirty="0" err="1"/>
                        <a:t>i</a:t>
                      </a:r>
                      <a:endParaRPr lang="en-IN" sz="1400" b="1"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r>
                        <a:rPr lang="en-IN" sz="1400" b="1"/>
                        <a:t>-Y'</a:t>
                      </a:r>
                      <a:r>
                        <a:rPr lang="en-IN" sz="1400" b="1" baseline="-25000"/>
                        <a:t>i</a:t>
                      </a:r>
                      <a:r>
                        <a:rPr lang="en-IN" sz="1400" b="1"/>
                        <a:t>)</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r>
                        <a:rPr lang="en-IN" sz="1400" b="1"/>
                        <a:t>-Y'</a:t>
                      </a:r>
                      <a:r>
                        <a:rPr lang="en-IN" sz="1400" b="1" baseline="-25000"/>
                        <a:t>i</a:t>
                      </a:r>
                      <a:r>
                        <a:rPr lang="en-IN" sz="1400" b="1"/>
                        <a:t>)</a:t>
                      </a:r>
                      <a:r>
                        <a:rPr lang="en-IN" sz="1400" b="1" baseline="30000"/>
                        <a:t>2</a:t>
                      </a:r>
                      <a:endParaRPr lang="en-IN" sz="1400" b="1"/>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0</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30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144</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225</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43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1089</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25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4</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r>
                        <a:rPr lang="en-IN" sz="1400" b="1"/>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r>
                        <a:rPr lang="en-IN" sz="1400" b="1"/>
                        <a:t>-Y'</a:t>
                      </a:r>
                      <a:r>
                        <a:rPr lang="en-IN" sz="1400" b="1" baseline="-25000"/>
                        <a:t>i</a:t>
                      </a:r>
                      <a:r>
                        <a:rPr lang="en-IN" sz="1400" b="1"/>
                        <a:t>)</a:t>
                      </a:r>
                      <a:r>
                        <a:rPr lang="en-IN" sz="1400" b="1" baseline="30000"/>
                        <a:t>2</a:t>
                      </a:r>
                      <a:endParaRPr lang="en-IN" sz="1400" b="1"/>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1462</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
        <p:nvSpPr>
          <p:cNvPr id="10" name="Left Arrow 9"/>
          <p:cNvSpPr/>
          <p:nvPr/>
        </p:nvSpPr>
        <p:spPr>
          <a:xfrm>
            <a:off x="8007143" y="3958047"/>
            <a:ext cx="659186" cy="4049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 Arrow 10"/>
          <p:cNvSpPr/>
          <p:nvPr/>
        </p:nvSpPr>
        <p:spPr>
          <a:xfrm>
            <a:off x="8056860" y="4986065"/>
            <a:ext cx="609470" cy="4048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418012" y="5773782"/>
            <a:ext cx="7602583" cy="615553"/>
          </a:xfrm>
          <a:prstGeom prst="rect">
            <a:avLst/>
          </a:prstGeom>
          <a:noFill/>
        </p:spPr>
        <p:txBody>
          <a:bodyPr wrap="square" rtlCol="0">
            <a:spAutoFit/>
          </a:bodyPr>
          <a:lstStyle/>
          <a:p>
            <a:r>
              <a:rPr lang="en-IN" sz="1600" dirty="0"/>
              <a:t>Because it is desired that the model work for all applicants, some other values for the parameters must be tried</a:t>
            </a:r>
            <a:r>
              <a:rPr lang="en-IN" dirty="0"/>
              <a:t>.</a:t>
            </a:r>
          </a:p>
        </p:txBody>
      </p:sp>
    </p:spTree>
    <p:extLst>
      <p:ext uri="{BB962C8B-B14F-4D97-AF65-F5344CB8AC3E}">
        <p14:creationId xmlns:p14="http://schemas.microsoft.com/office/powerpoint/2010/main" val="1186741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370659" y="1057142"/>
            <a:ext cx="8368392" cy="732469"/>
          </a:xfrm>
        </p:spPr>
        <p:txBody>
          <a:bodyPr/>
          <a:lstStyle/>
          <a:p>
            <a:pPr marL="0" indent="0" algn="ctr">
              <a:buNone/>
            </a:pPr>
            <a:r>
              <a:rPr lang="en-IN" sz="1600" dirty="0"/>
              <a:t>The selections of the parameters for the second model is based on the observation that the longer it takes to put the form board together, the fewer the number of widgets </a:t>
            </a:r>
            <a:r>
              <a:rPr lang="en-IN" sz="1600" dirty="0" smtClean="0"/>
              <a:t>made.</a:t>
            </a:r>
            <a:endParaRPr lang="en-IN" sz="1600"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548639" y="1920240"/>
            <a:ext cx="7968344" cy="1077218"/>
          </a:xfrm>
          <a:prstGeom prst="rect">
            <a:avLst/>
          </a:prstGeom>
          <a:noFill/>
        </p:spPr>
        <p:txBody>
          <a:bodyPr wrap="square" rtlCol="0">
            <a:spAutoFit/>
          </a:bodyPr>
          <a:lstStyle/>
          <a:p>
            <a:pPr algn="ctr"/>
            <a:r>
              <a:rPr lang="en-IN" sz="1600" dirty="0">
                <a:solidFill>
                  <a:srgbClr val="665546"/>
                </a:solidFill>
              </a:rPr>
              <a:t>When the tendency is for one variable to increase while the other decreases, the relationship between the variables is said to be inverse. The mathematician knows that in order to model an inverse relationship, a negative value of b must be used in the regression model. </a:t>
            </a:r>
          </a:p>
        </p:txBody>
      </p:sp>
      <p:sp>
        <p:nvSpPr>
          <p:cNvPr id="7" name="TextBox 6"/>
          <p:cNvSpPr txBox="1"/>
          <p:nvPr/>
        </p:nvSpPr>
        <p:spPr>
          <a:xfrm>
            <a:off x="2690950" y="3133300"/>
            <a:ext cx="2769326" cy="369332"/>
          </a:xfrm>
          <a:prstGeom prst="rect">
            <a:avLst/>
          </a:prstGeom>
          <a:noFill/>
        </p:spPr>
        <p:txBody>
          <a:bodyPr wrap="square" rtlCol="0">
            <a:spAutoFit/>
          </a:bodyPr>
          <a:lstStyle/>
          <a:p>
            <a:r>
              <a:rPr lang="en-IN" dirty="0" smtClean="0"/>
              <a:t>Lets try  a=36 </a:t>
            </a:r>
            <a:r>
              <a:rPr lang="en-IN" dirty="0"/>
              <a:t>and b=-</a:t>
            </a:r>
            <a:r>
              <a:rPr lang="en-IN" dirty="0" smtClean="0"/>
              <a:t>1</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833341130"/>
              </p:ext>
            </p:extLst>
          </p:nvPr>
        </p:nvGraphicFramePr>
        <p:xfrm>
          <a:off x="655092" y="3790015"/>
          <a:ext cx="7683690" cy="2320290"/>
        </p:xfrm>
        <a:graphic>
          <a:graphicData uri="http://schemas.openxmlformats.org/drawingml/2006/table">
            <a:tbl>
              <a:tblPr/>
              <a:tblGrid>
                <a:gridCol w="1536738"/>
                <a:gridCol w="1536738"/>
                <a:gridCol w="1536738"/>
                <a:gridCol w="1536738"/>
                <a:gridCol w="1536738"/>
              </a:tblGrid>
              <a:tr h="0">
                <a:tc>
                  <a:txBody>
                    <a:bodyPr/>
                    <a:lstStyle/>
                    <a:p>
                      <a:pPr algn="ctr"/>
                      <a:r>
                        <a:rPr lang="en-IN" sz="1800" kern="1200" dirty="0">
                          <a:solidFill>
                            <a:schemeClr val="tx1"/>
                          </a:solidFill>
                          <a:latin typeface="+mn-lt"/>
                          <a:ea typeface="+mn-ea"/>
                          <a:cs typeface="+mn-cs"/>
                        </a:rPr>
                        <a:t>Xi</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err="1">
                          <a:solidFill>
                            <a:schemeClr val="tx1"/>
                          </a:solidFill>
                          <a:latin typeface="+mn-lt"/>
                          <a:ea typeface="+mn-ea"/>
                          <a:cs typeface="+mn-cs"/>
                        </a:rPr>
                        <a:t>Y'i</a:t>
                      </a:r>
                      <a:r>
                        <a:rPr lang="en-IN" sz="1800" kern="1200" dirty="0">
                          <a:solidFill>
                            <a:schemeClr val="tx1"/>
                          </a:solidFill>
                          <a:latin typeface="+mn-lt"/>
                          <a:ea typeface="+mn-ea"/>
                          <a:cs typeface="+mn-cs"/>
                        </a:rPr>
                        <a:t>=</a:t>
                      </a:r>
                      <a:r>
                        <a:rPr lang="en-IN" sz="1800" kern="1200" dirty="0" err="1">
                          <a:solidFill>
                            <a:schemeClr val="tx1"/>
                          </a:solidFill>
                          <a:latin typeface="+mn-lt"/>
                          <a:ea typeface="+mn-ea"/>
                          <a:cs typeface="+mn-cs"/>
                        </a:rPr>
                        <a:t>a+bXi</a:t>
                      </a:r>
                      <a:endParaRPr lang="en-IN" sz="1800" kern="1200" dirty="0">
                        <a:solidFill>
                          <a:schemeClr val="tx1"/>
                        </a:solidFill>
                        <a:latin typeface="+mn-lt"/>
                        <a:ea typeface="+mn-ea"/>
                        <a:cs typeface="+mn-cs"/>
                      </a:endParaRP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(Yi-Y'i)</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(Yi-Y'i)2</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dirty="0">
                          <a:solidFill>
                            <a:schemeClr val="tx1"/>
                          </a:solidFill>
                          <a:latin typeface="+mn-lt"/>
                          <a:ea typeface="+mn-ea"/>
                          <a:cs typeface="+mn-cs"/>
                        </a:rPr>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0</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a:solidFill>
                            <a:schemeClr val="tx1"/>
                          </a:solidFill>
                          <a:latin typeface="+mn-lt"/>
                          <a:ea typeface="+mn-ea"/>
                          <a:cs typeface="+mn-cs"/>
                        </a:rPr>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4</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dirty="0">
                          <a:solidFill>
                            <a:schemeClr val="tx1"/>
                          </a:solidFill>
                          <a:latin typeface="+mn-lt"/>
                          <a:ea typeface="+mn-ea"/>
                          <a:cs typeface="+mn-cs"/>
                        </a:rPr>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81</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dirty="0">
                          <a:solidFill>
                            <a:schemeClr val="tx1"/>
                          </a:solidFill>
                          <a:latin typeface="+mn-lt"/>
                          <a:ea typeface="+mn-ea"/>
                          <a:cs typeface="+mn-cs"/>
                        </a:rPr>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49</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a:solidFill>
                            <a:schemeClr val="tx1"/>
                          </a:solidFill>
                          <a:latin typeface="+mn-lt"/>
                          <a:ea typeface="+mn-ea"/>
                          <a:cs typeface="+mn-cs"/>
                        </a:rPr>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36</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r>
                        <a:rPr lang="en-IN" sz="1800" kern="1200">
                          <a:solidFill>
                            <a:schemeClr val="tx1"/>
                          </a:solidFill>
                          <a:latin typeface="+mn-lt"/>
                          <a:ea typeface="+mn-ea"/>
                          <a:cs typeface="+mn-cs"/>
                        </a:rPr>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800" kern="1200">
                          <a:solidFill>
                            <a:schemeClr val="tx1"/>
                          </a:solidFill>
                          <a:latin typeface="+mn-lt"/>
                          <a:ea typeface="+mn-ea"/>
                          <a:cs typeface="+mn-cs"/>
                        </a:rPr>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800" kern="1200">
                          <a:solidFill>
                            <a:schemeClr val="tx1"/>
                          </a:solidFill>
                          <a:latin typeface="+mn-lt"/>
                          <a:ea typeface="+mn-ea"/>
                          <a:cs typeface="+mn-cs"/>
                        </a:rPr>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(Yi-Y'i)2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170</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186741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305344" y="952640"/>
            <a:ext cx="8250827" cy="1111292"/>
          </a:xfrm>
        </p:spPr>
        <p:txBody>
          <a:bodyPr/>
          <a:lstStyle/>
          <a:p>
            <a:pPr marL="0" indent="0" algn="just">
              <a:buNone/>
            </a:pPr>
            <a:r>
              <a:rPr lang="en-IN" dirty="0"/>
              <a:t>Fairly large deviations are noted for the third applicant, which might be reduced by increasing the value of the additive component of the transformation, a. Thus a model with a=41 and b=-1 will now be tried.</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32918531"/>
              </p:ext>
            </p:extLst>
          </p:nvPr>
        </p:nvGraphicFramePr>
        <p:xfrm>
          <a:off x="354843" y="2177485"/>
          <a:ext cx="8038530" cy="2668834"/>
        </p:xfrm>
        <a:graphic>
          <a:graphicData uri="http://schemas.openxmlformats.org/drawingml/2006/table">
            <a:tbl>
              <a:tblPr/>
              <a:tblGrid>
                <a:gridCol w="1607706"/>
                <a:gridCol w="1607706"/>
                <a:gridCol w="1607706"/>
                <a:gridCol w="1607706"/>
                <a:gridCol w="1607706"/>
              </a:tblGrid>
              <a:tr h="381262">
                <a:tc>
                  <a:txBody>
                    <a:bodyPr/>
                    <a:lstStyle/>
                    <a:p>
                      <a:pPr algn="ctr"/>
                      <a:r>
                        <a:rPr lang="en-IN" dirty="0"/>
                        <a:t>X</a:t>
                      </a:r>
                      <a:r>
                        <a:rPr lang="en-IN" baseline="-25000" dirty="0"/>
                        <a:t>i</a:t>
                      </a:r>
                      <a:endParaRPr lang="en-IN"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=a+bX</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-Y'</a:t>
                      </a:r>
                      <a:r>
                        <a:rPr lang="en-IN" baseline="-25000"/>
                        <a:t>i</a:t>
                      </a:r>
                      <a:r>
                        <a:rPr lang="en-IN"/>
                        <a:t>)</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(Y</a:t>
                      </a:r>
                      <a:r>
                        <a:rPr lang="en-IN" baseline="-25000" dirty="0"/>
                        <a:t>i</a:t>
                      </a:r>
                      <a:r>
                        <a:rPr lang="en-IN" dirty="0"/>
                        <a:t>-</a:t>
                      </a:r>
                      <a:r>
                        <a:rPr lang="en-IN" dirty="0" err="1"/>
                        <a:t>Y'</a:t>
                      </a:r>
                      <a:r>
                        <a:rPr lang="en-IN" baseline="-25000" dirty="0" err="1"/>
                        <a:t>i</a:t>
                      </a:r>
                      <a:r>
                        <a:rPr lang="en-IN" dirty="0"/>
                        <a:t>)</a:t>
                      </a:r>
                      <a:r>
                        <a:rPr lang="en-IN" baseline="30000" dirty="0"/>
                        <a:t>2</a:t>
                      </a:r>
                      <a:endParaRPr lang="en-IN" dirty="0"/>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25</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19</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dirty="0"/>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dirty="0"/>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4</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-Y'</a:t>
                      </a:r>
                      <a:r>
                        <a:rPr lang="en-IN" baseline="-25000"/>
                        <a:t>i</a:t>
                      </a:r>
                      <a:r>
                        <a:rPr lang="en-IN"/>
                        <a:t>)</a:t>
                      </a:r>
                      <a:r>
                        <a:rPr lang="en-IN" baseline="30000"/>
                        <a:t>2</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55</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
        <p:nvSpPr>
          <p:cNvPr id="7" name="TextBox 6"/>
          <p:cNvSpPr txBox="1"/>
          <p:nvPr/>
        </p:nvSpPr>
        <p:spPr>
          <a:xfrm>
            <a:off x="836023" y="4922911"/>
            <a:ext cx="7145383" cy="369332"/>
          </a:xfrm>
          <a:prstGeom prst="rect">
            <a:avLst/>
          </a:prstGeom>
          <a:noFill/>
        </p:spPr>
        <p:txBody>
          <a:bodyPr wrap="square" rtlCol="0">
            <a:spAutoFit/>
          </a:bodyPr>
          <a:lstStyle/>
          <a:p>
            <a:r>
              <a:rPr lang="en-US" dirty="0" smtClean="0"/>
              <a:t>It is still a better solution than previous </a:t>
            </a:r>
            <a:endParaRPr lang="en-IN" dirty="0"/>
          </a:p>
        </p:txBody>
      </p:sp>
      <p:sp>
        <p:nvSpPr>
          <p:cNvPr id="8" name="TextBox 7"/>
          <p:cNvSpPr txBox="1"/>
          <p:nvPr/>
        </p:nvSpPr>
        <p:spPr>
          <a:xfrm>
            <a:off x="2338250" y="5680557"/>
            <a:ext cx="3853543" cy="369332"/>
          </a:xfrm>
          <a:prstGeom prst="rect">
            <a:avLst/>
          </a:prstGeom>
          <a:noFill/>
        </p:spPr>
        <p:txBody>
          <a:bodyPr wrap="square" rtlCol="0">
            <a:spAutoFit/>
          </a:bodyPr>
          <a:lstStyle/>
          <a:p>
            <a:r>
              <a:rPr lang="en-IN" dirty="0">
                <a:solidFill>
                  <a:srgbClr val="FF0000"/>
                </a:solidFill>
              </a:rPr>
              <a:t>"When do we know when to stop?"</a:t>
            </a:r>
          </a:p>
        </p:txBody>
      </p:sp>
    </p:spTree>
    <p:extLst>
      <p:ext uri="{BB962C8B-B14F-4D97-AF65-F5344CB8AC3E}">
        <p14:creationId xmlns:p14="http://schemas.microsoft.com/office/powerpoint/2010/main" val="1186741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292780" y="861199"/>
            <a:ext cx="7921625" cy="549589"/>
          </a:xfrm>
        </p:spPr>
        <p:txBody>
          <a:bodyPr/>
          <a:lstStyle/>
          <a:p>
            <a:pPr marL="0" indent="0">
              <a:buNone/>
            </a:pPr>
            <a:r>
              <a:rPr lang="en-IN" dirty="0"/>
              <a:t>The </a:t>
            </a:r>
            <a:r>
              <a:rPr lang="en-IN" dirty="0" smtClean="0"/>
              <a:t>mathematical problem can be stated as </a:t>
            </a:r>
            <a:r>
              <a:rPr lang="en-IN" dirty="0"/>
              <a:t>follows</a:t>
            </a:r>
            <a:r>
              <a:rPr lang="en-IN" dirty="0" smtClean="0"/>
              <a:t>:</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680" y="1926491"/>
            <a:ext cx="1337310" cy="719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223010" y="1280160"/>
            <a:ext cx="6061166" cy="646331"/>
          </a:xfrm>
          <a:prstGeom prst="rect">
            <a:avLst/>
          </a:prstGeom>
          <a:noFill/>
        </p:spPr>
        <p:txBody>
          <a:bodyPr wrap="square" rtlCol="0">
            <a:spAutoFit/>
          </a:bodyPr>
          <a:lstStyle/>
          <a:p>
            <a:r>
              <a:rPr lang="en-IN" dirty="0"/>
              <a:t> "The values of a and b in the linear model </a:t>
            </a:r>
            <a:r>
              <a:rPr lang="en-IN" dirty="0" err="1"/>
              <a:t>Y'</a:t>
            </a:r>
            <a:r>
              <a:rPr lang="en-IN" baseline="-25000" dirty="0" err="1"/>
              <a:t>i</a:t>
            </a:r>
            <a:r>
              <a:rPr lang="en-IN" dirty="0"/>
              <a:t> = a + b X</a:t>
            </a:r>
            <a:r>
              <a:rPr lang="en-IN" baseline="-25000" dirty="0"/>
              <a:t>i</a:t>
            </a:r>
            <a:r>
              <a:rPr lang="en-IN" dirty="0"/>
              <a:t> are to be found which minimize the algebraic expression </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09" y="2671209"/>
            <a:ext cx="8412480" cy="256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0228" y="5232753"/>
            <a:ext cx="2958057" cy="105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52057510"/>
              </p:ext>
            </p:extLst>
          </p:nvPr>
        </p:nvGraphicFramePr>
        <p:xfrm>
          <a:off x="477674" y="2065110"/>
          <a:ext cx="8106770" cy="2320290"/>
        </p:xfrm>
        <a:graphic>
          <a:graphicData uri="http://schemas.openxmlformats.org/drawingml/2006/table">
            <a:tbl>
              <a:tblPr/>
              <a:tblGrid>
                <a:gridCol w="1621354"/>
                <a:gridCol w="1621354"/>
                <a:gridCol w="1621354"/>
                <a:gridCol w="1621354"/>
                <a:gridCol w="1621354"/>
              </a:tblGrid>
              <a:tr h="0">
                <a:tc>
                  <a:txBody>
                    <a:bodyPr/>
                    <a:lstStyle/>
                    <a:p>
                      <a:pPr algn="ctr"/>
                      <a:endParaRPr lang="en-IN" dirty="0"/>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X</a:t>
                      </a:r>
                      <a:r>
                        <a:rPr lang="en-IN" baseline="-25000"/>
                        <a:t>i</a:t>
                      </a:r>
                      <a:endParaRPr lang="en-IN"/>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X</a:t>
                      </a:r>
                      <a:r>
                        <a:rPr lang="en-IN" baseline="-25000"/>
                        <a:t>i</a:t>
                      </a:r>
                      <a:r>
                        <a:rPr lang="en-IN" baseline="30000"/>
                        <a:t>2</a:t>
                      </a:r>
                      <a:endParaRPr lang="en-IN"/>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X</a:t>
                      </a:r>
                      <a:r>
                        <a:rPr lang="en-IN" baseline="-25000"/>
                        <a:t>i</a:t>
                      </a:r>
                      <a:r>
                        <a:rPr lang="en-IN"/>
                        <a:t>Y</a:t>
                      </a:r>
                      <a:r>
                        <a:rPr lang="en-IN" baseline="-25000"/>
                        <a:t>i</a:t>
                      </a:r>
                      <a:endParaRPr lang="en-IN"/>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169</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299</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dirty="0"/>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20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18</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400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360</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35</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100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350</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dirty="0"/>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33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1089</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330</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15</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27</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225</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405</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pPr algn="ctr"/>
                      <a:r>
                        <a:rPr lang="en-IN"/>
                        <a:t>SUM</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91</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113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1983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1744</a:t>
                      </a:r>
                    </a:p>
                  </a:txBody>
                  <a:tcPr marL="28575" marR="28575" marT="28575" marB="28575" anchor="ctr">
                    <a:lnL>
                      <a:noFill/>
                    </a:lnL>
                    <a:lnR>
                      <a:noFill/>
                    </a:lnR>
                    <a:lnT>
                      <a:noFill/>
                    </a:lnT>
                    <a:lnB>
                      <a:noFill/>
                    </a:lnB>
                    <a:solidFill>
                      <a:schemeClr val="tx2">
                        <a:lumMod val="40000"/>
                        <a:lumOff val="60000"/>
                      </a:schemeClr>
                    </a:solidFill>
                  </a:tcPr>
                </a:tc>
              </a:tr>
            </a:tbl>
          </a:graphicData>
        </a:graphic>
      </p:graphicFrame>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74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375" y="1004660"/>
            <a:ext cx="2957513"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641" y="4545874"/>
            <a:ext cx="3004456" cy="209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680" y="1057546"/>
            <a:ext cx="3553097"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621" y="3411992"/>
            <a:ext cx="3161211" cy="186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57645" y="5460273"/>
            <a:ext cx="7302138" cy="646331"/>
          </a:xfrm>
          <a:prstGeom prst="rect">
            <a:avLst/>
          </a:prstGeom>
          <a:noFill/>
        </p:spPr>
        <p:txBody>
          <a:bodyPr wrap="square" rtlCol="0">
            <a:spAutoFit/>
          </a:bodyPr>
          <a:lstStyle/>
          <a:p>
            <a:r>
              <a:rPr lang="en-IN" dirty="0"/>
              <a:t>This procedure results in an "optimal" model. That is, no other values of a and b will yield a smaller sum of squared deviations.</a:t>
            </a:r>
          </a:p>
        </p:txBody>
      </p:sp>
    </p:spTree>
    <p:extLst>
      <p:ext uri="{BB962C8B-B14F-4D97-AF65-F5344CB8AC3E}">
        <p14:creationId xmlns:p14="http://schemas.microsoft.com/office/powerpoint/2010/main" val="1186741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8316" y="1084737"/>
            <a:ext cx="7427410" cy="275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Ch 15</a:t>
            </a:r>
          </a:p>
        </p:txBody>
      </p:sp>
      <p:sp>
        <p:nvSpPr>
          <p:cNvPr id="13315"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D35CA53-4FD2-4784-BFDD-9B507E353C95}" type="slidenum">
              <a:rPr lang="en-US" smtClean="0"/>
              <a:pPr eaLnBrk="1" hangingPunct="1"/>
              <a:t>4</a:t>
            </a:fld>
            <a:endParaRPr lang="en-US" smtClean="0"/>
          </a:p>
        </p:txBody>
      </p:sp>
      <p:sp>
        <p:nvSpPr>
          <p:cNvPr id="13316" name="Rectangle 2"/>
          <p:cNvSpPr>
            <a:spLocks noGrp="1" noChangeArrowheads="1"/>
          </p:cNvSpPr>
          <p:nvPr>
            <p:ph type="title"/>
          </p:nvPr>
        </p:nvSpPr>
        <p:spPr>
          <a:xfrm>
            <a:off x="181346" y="170661"/>
            <a:ext cx="7921625" cy="701040"/>
          </a:xfrm>
        </p:spPr>
        <p:txBody>
          <a:bodyPr/>
          <a:lstStyle/>
          <a:p>
            <a:pPr eaLnBrk="1" hangingPunct="1"/>
            <a:r>
              <a:rPr lang="en-US" dirty="0" smtClean="0"/>
              <a:t>Types of Statistical Analyses Used in Marketing Research</a:t>
            </a:r>
          </a:p>
        </p:txBody>
      </p:sp>
      <p:sp>
        <p:nvSpPr>
          <p:cNvPr id="19459" name="Rectangle 3"/>
          <p:cNvSpPr>
            <a:spLocks noGrp="1" noChangeArrowheads="1"/>
          </p:cNvSpPr>
          <p:nvPr>
            <p:ph type="body" idx="1"/>
          </p:nvPr>
        </p:nvSpPr>
        <p:spPr>
          <a:xfrm>
            <a:off x="207275" y="1052657"/>
            <a:ext cx="8568235" cy="4665755"/>
          </a:xfrm>
        </p:spPr>
        <p:txBody>
          <a:bodyPr/>
          <a:lstStyle/>
          <a:p>
            <a:pPr marL="531813" lvl="1" indent="-354013" eaLnBrk="1" hangingPunct="1">
              <a:buFontTx/>
              <a:buAutoNum type="arabicPeriod"/>
            </a:pPr>
            <a:r>
              <a:rPr lang="en-US" sz="2400" dirty="0" smtClean="0">
                <a:solidFill>
                  <a:srgbClr val="CC0000"/>
                </a:solidFill>
              </a:rPr>
              <a:t>Descriptive </a:t>
            </a:r>
            <a:r>
              <a:rPr lang="en-US" sz="2400" dirty="0" smtClean="0">
                <a:solidFill>
                  <a:srgbClr val="CC0000"/>
                </a:solidFill>
              </a:rPr>
              <a:t>analysis:</a:t>
            </a:r>
            <a:r>
              <a:rPr lang="en-US" sz="2400" dirty="0" smtClean="0"/>
              <a:t> used to describe the data set</a:t>
            </a:r>
          </a:p>
          <a:p>
            <a:pPr marL="531813" lvl="1" indent="-354013" eaLnBrk="1" hangingPunct="1">
              <a:buFontTx/>
              <a:buAutoNum type="arabicPeriod" startAt="2"/>
            </a:pPr>
            <a:r>
              <a:rPr lang="en-US" sz="2400" dirty="0" smtClean="0">
                <a:solidFill>
                  <a:srgbClr val="CC0000"/>
                </a:solidFill>
              </a:rPr>
              <a:t>Inferential analysis:</a:t>
            </a:r>
            <a:r>
              <a:rPr lang="en-US" sz="2400" dirty="0" smtClean="0"/>
              <a:t> used to generate conclusions about the population’s characteristics based on the sample data</a:t>
            </a:r>
          </a:p>
          <a:p>
            <a:pPr marL="531813" lvl="1" indent="-354013">
              <a:buFontTx/>
              <a:buAutoNum type="arabicPeriod" startAt="3"/>
            </a:pPr>
            <a:r>
              <a:rPr lang="en-US" sz="2400" dirty="0">
                <a:solidFill>
                  <a:srgbClr val="CC0000"/>
                </a:solidFill>
              </a:rPr>
              <a:t>Differences analysis:</a:t>
            </a:r>
            <a:r>
              <a:rPr lang="en-US" sz="2400" dirty="0"/>
              <a:t> used to compare the mean of the responses of one group to that of another group</a:t>
            </a:r>
          </a:p>
          <a:p>
            <a:pPr marL="531813" lvl="1" indent="-354013">
              <a:buFontTx/>
              <a:buAutoNum type="arabicPeriod" startAt="4"/>
            </a:pPr>
            <a:r>
              <a:rPr lang="en-US" sz="2400" dirty="0">
                <a:solidFill>
                  <a:srgbClr val="CC0000"/>
                </a:solidFill>
              </a:rPr>
              <a:t>Associative analysis:</a:t>
            </a:r>
            <a:r>
              <a:rPr lang="en-US" sz="2400" dirty="0"/>
              <a:t> determines the strength and direction of relationships between two or more </a:t>
            </a:r>
            <a:r>
              <a:rPr lang="en-US" sz="2400" dirty="0" smtClean="0"/>
              <a:t>variables</a:t>
            </a:r>
          </a:p>
          <a:p>
            <a:pPr marL="531813" lvl="1" indent="-354013">
              <a:buFontTx/>
              <a:buAutoNum type="arabicPeriod" startAt="4"/>
            </a:pPr>
            <a:r>
              <a:rPr lang="en-US" sz="2400" dirty="0" smtClean="0">
                <a:solidFill>
                  <a:srgbClr val="CC0000"/>
                </a:solidFill>
              </a:rPr>
              <a:t>Predictive </a:t>
            </a:r>
            <a:r>
              <a:rPr lang="en-US" sz="2400" dirty="0">
                <a:solidFill>
                  <a:srgbClr val="CC0000"/>
                </a:solidFill>
              </a:rPr>
              <a:t>analysis:</a:t>
            </a:r>
            <a:r>
              <a:rPr lang="en-US" sz="2400" dirty="0"/>
              <a:t> allows one to make forecasts for future events</a:t>
            </a:r>
          </a:p>
          <a:p>
            <a:pPr marL="1035050" lvl="1" indent="-577850">
              <a:buFontTx/>
              <a:buAutoNum type="arabicPeriod" startAt="4"/>
            </a:pPr>
            <a:endParaRPr lang="en-US" sz="2400" dirty="0"/>
          </a:p>
          <a:p>
            <a:pPr marL="609600" indent="-609600" eaLnBrk="1" hangingPunct="1"/>
            <a:endParaRPr lang="en-US" dirty="0" smtClean="0"/>
          </a:p>
        </p:txBody>
      </p:sp>
    </p:spTree>
    <p:extLst>
      <p:ext uri="{BB962C8B-B14F-4D97-AF65-F5344CB8AC3E}">
        <p14:creationId xmlns:p14="http://schemas.microsoft.com/office/powerpoint/2010/main" val="3463355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220" y="265611"/>
            <a:ext cx="7921625" cy="714103"/>
          </a:xfrm>
        </p:spPr>
        <p:txBody>
          <a:bodyPr/>
          <a:lstStyle/>
          <a:p>
            <a:r>
              <a:rPr lang="en-IN" dirty="0"/>
              <a:t>THE STANDARD ERROR OF ESTIMATE</a:t>
            </a:r>
            <a:br>
              <a:rPr lang="en-IN" dirty="0"/>
            </a:br>
            <a:endParaRPr lang="en-IN" dirty="0"/>
          </a:p>
        </p:txBody>
      </p:sp>
      <p:sp>
        <p:nvSpPr>
          <p:cNvPr id="3" name="Content Placeholder 2"/>
          <p:cNvSpPr>
            <a:spLocks noGrp="1"/>
          </p:cNvSpPr>
          <p:nvPr>
            <p:ph idx="1"/>
          </p:nvPr>
        </p:nvSpPr>
        <p:spPr>
          <a:xfrm>
            <a:off x="200843" y="1096330"/>
            <a:ext cx="7921625" cy="366710"/>
          </a:xfrm>
        </p:spPr>
        <p:txBody>
          <a:bodyPr/>
          <a:lstStyle/>
          <a:p>
            <a:r>
              <a:rPr lang="en-IN" dirty="0" smtClean="0"/>
              <a:t>The standard error of estimate is a measure of error in prediction</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40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976" y="1542233"/>
            <a:ext cx="166891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04484" y="2442754"/>
            <a:ext cx="7667897" cy="2800767"/>
          </a:xfrm>
          <a:prstGeom prst="rect">
            <a:avLst/>
          </a:prstGeom>
          <a:noFill/>
        </p:spPr>
        <p:txBody>
          <a:bodyPr wrap="square" rtlCol="0">
            <a:spAutoFit/>
          </a:bodyPr>
          <a:lstStyle/>
          <a:p>
            <a:r>
              <a:rPr lang="en-IN" sz="1600" dirty="0"/>
              <a:t>The standard error of estimate is a standard deviation type of measure. Note the similarity of the definitional formula of the standard deviation of Y to the definitional formula for the standard error of measurement.</a:t>
            </a:r>
          </a:p>
          <a:p>
            <a:endParaRPr lang="en-IN" sz="1600" dirty="0" smtClean="0"/>
          </a:p>
          <a:p>
            <a:endParaRPr lang="en-IN" sz="1600" dirty="0"/>
          </a:p>
          <a:p>
            <a:r>
              <a:rPr lang="en-IN" sz="1600" dirty="0" smtClean="0"/>
              <a:t>Two </a:t>
            </a:r>
            <a:r>
              <a:rPr lang="en-IN" sz="1600" dirty="0"/>
              <a:t>differences appear. </a:t>
            </a:r>
            <a:endParaRPr lang="en-IN" sz="1600" dirty="0" smtClean="0"/>
          </a:p>
          <a:p>
            <a:pPr marL="285750" indent="-285750">
              <a:buFont typeface="Arial" pitchFamily="34" charset="0"/>
              <a:buChar char="•"/>
            </a:pPr>
            <a:r>
              <a:rPr lang="en-IN" sz="1600" dirty="0" smtClean="0"/>
              <a:t>First</a:t>
            </a:r>
            <a:r>
              <a:rPr lang="en-IN" sz="1600" dirty="0"/>
              <a:t>, the standard error of measurement divides the sum of squared deviations by N-2, rather than N-1. </a:t>
            </a:r>
            <a:endParaRPr lang="en-IN" sz="1600" dirty="0" smtClean="0"/>
          </a:p>
          <a:p>
            <a:pPr marL="285750" indent="-285750">
              <a:buFont typeface="Arial" pitchFamily="34" charset="0"/>
              <a:buChar char="•"/>
            </a:pPr>
            <a:endParaRPr lang="en-IN" sz="1600" dirty="0" smtClean="0"/>
          </a:p>
          <a:p>
            <a:pPr marL="285750" indent="-285750">
              <a:buFont typeface="Arial" pitchFamily="34" charset="0"/>
              <a:buChar char="•"/>
            </a:pPr>
            <a:r>
              <a:rPr lang="en-IN" sz="1600" dirty="0" smtClean="0"/>
              <a:t>Second</a:t>
            </a:r>
            <a:r>
              <a:rPr lang="en-IN" sz="1600" dirty="0"/>
              <a:t>, the standard error of measurement finds the sum of squared differences around a predicted value of Y, rather than the mean. </a:t>
            </a:r>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443" y="5341983"/>
            <a:ext cx="1599951" cy="836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262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r>
              <a:rPr lang="en-IN" dirty="0"/>
              <a:t>INTERVAL ESTIMATES</a:t>
            </a:r>
          </a:p>
        </p:txBody>
      </p:sp>
      <p:sp>
        <p:nvSpPr>
          <p:cNvPr id="3" name="Content Placeholder 2"/>
          <p:cNvSpPr>
            <a:spLocks noGrp="1"/>
          </p:cNvSpPr>
          <p:nvPr>
            <p:ph idx="1"/>
          </p:nvPr>
        </p:nvSpPr>
        <p:spPr>
          <a:xfrm>
            <a:off x="305346" y="887324"/>
            <a:ext cx="8538208" cy="5539602"/>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41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54" y="862013"/>
            <a:ext cx="8770766" cy="559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646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42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94" y="965292"/>
            <a:ext cx="8355466" cy="304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778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96339" y="239486"/>
            <a:ext cx="7921625" cy="635726"/>
          </a:xfrm>
        </p:spPr>
        <p:txBody>
          <a:bodyPr/>
          <a:lstStyle/>
          <a:p>
            <a:r>
              <a:rPr lang="en-US" sz="4000"/>
              <a:t>Confidence Intervals</a:t>
            </a:r>
          </a:p>
        </p:txBody>
      </p:sp>
      <p:sp>
        <p:nvSpPr>
          <p:cNvPr id="120835" name="Rectangle 3"/>
          <p:cNvSpPr>
            <a:spLocks noGrp="1" noChangeArrowheads="1"/>
          </p:cNvSpPr>
          <p:nvPr>
            <p:ph type="body" idx="1"/>
          </p:nvPr>
        </p:nvSpPr>
        <p:spPr>
          <a:xfrm>
            <a:off x="218364" y="4667534"/>
            <a:ext cx="8407580" cy="1487606"/>
          </a:xfrm>
        </p:spPr>
        <p:txBody>
          <a:bodyPr/>
          <a:lstStyle/>
          <a:p>
            <a:pPr>
              <a:lnSpc>
                <a:spcPct val="90000"/>
              </a:lnSpc>
            </a:pPr>
            <a:r>
              <a:rPr lang="en-US" dirty="0" smtClean="0"/>
              <a:t>The </a:t>
            </a:r>
            <a:r>
              <a:rPr lang="en-US" b="1" dirty="0"/>
              <a:t>confidence interval (CI)</a:t>
            </a:r>
            <a:r>
              <a:rPr lang="en-US" dirty="0"/>
              <a:t> of a point estimate describes the precision of the estimate</a:t>
            </a:r>
          </a:p>
          <a:p>
            <a:pPr lvl="1">
              <a:lnSpc>
                <a:spcPct val="90000"/>
              </a:lnSpc>
            </a:pPr>
            <a:r>
              <a:rPr lang="en-US" dirty="0"/>
              <a:t>The CI represents a range of values on either side of the estimate</a:t>
            </a:r>
          </a:p>
          <a:p>
            <a:pPr lvl="1">
              <a:lnSpc>
                <a:spcPct val="90000"/>
              </a:lnSpc>
            </a:pPr>
            <a:r>
              <a:rPr lang="en-US" dirty="0"/>
              <a:t>The narrower the CI, the more precise the point </a:t>
            </a:r>
            <a:r>
              <a:rPr lang="en-US" dirty="0" smtClean="0"/>
              <a:t>estimate.</a:t>
            </a:r>
            <a:endParaRPr lang="en-US" dirty="0"/>
          </a:p>
        </p:txBody>
      </p:sp>
      <p:sp>
        <p:nvSpPr>
          <p:cNvPr id="2" name="TextBox 1"/>
          <p:cNvSpPr txBox="1"/>
          <p:nvPr/>
        </p:nvSpPr>
        <p:spPr>
          <a:xfrm>
            <a:off x="218364" y="1119116"/>
            <a:ext cx="8679976" cy="3416320"/>
          </a:xfrm>
          <a:prstGeom prst="rect">
            <a:avLst/>
          </a:prstGeom>
          <a:noFill/>
        </p:spPr>
        <p:txBody>
          <a:bodyPr wrap="square" rtlCol="0">
            <a:spAutoFit/>
          </a:bodyPr>
          <a:lstStyle/>
          <a:p>
            <a:r>
              <a:rPr lang="en-IN" b="1" dirty="0"/>
              <a:t>What are Confidence Intervals</a:t>
            </a:r>
            <a:r>
              <a:rPr lang="en-IN" b="1" dirty="0" smtClean="0"/>
              <a:t>?</a:t>
            </a:r>
          </a:p>
          <a:p>
            <a:pPr marL="285750" indent="-285750" algn="just">
              <a:buFont typeface="Arial" panose="020B0604020202020204" pitchFamily="34" charset="0"/>
              <a:buChar char="•"/>
            </a:pPr>
            <a:r>
              <a:rPr lang="en-IN" dirty="0"/>
              <a:t>A confidence interval is a range of values, derived from sample statistics, that is likely to contain the value of an unknown population parameter. Because of their random nature, it is unlikely that two samples from a given population will yield identical confidence intervals. But if you repeated your sample many times, a certain percentage of the resulting confidence intervals would contain the unknown population parameter. The percentage of these confidence intervals that contain the parameter is the confidence level of the </a:t>
            </a:r>
            <a:r>
              <a:rPr lang="en-IN" dirty="0" smtClean="0"/>
              <a:t>interval</a:t>
            </a:r>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IN" dirty="0"/>
              <a:t>Most frequently, you’ll use confidence intervals to bound the mean or standard deviation, but you can also obtain them for regression coefficients, </a:t>
            </a:r>
            <a:r>
              <a:rPr lang="en-IN" dirty="0" smtClean="0"/>
              <a:t>for </a:t>
            </a:r>
            <a:r>
              <a:rPr lang="en-IN" dirty="0"/>
              <a:t>the differences between </a:t>
            </a:r>
            <a:r>
              <a:rPr lang="en-IN" dirty="0" smtClean="0"/>
              <a:t>populations  etc.</a:t>
            </a:r>
            <a:endParaRPr lang="en-IN" dirty="0"/>
          </a:p>
        </p:txBody>
      </p:sp>
    </p:spTree>
    <p:extLst>
      <p:ext uri="{BB962C8B-B14F-4D97-AF65-F5344CB8AC3E}">
        <p14:creationId xmlns:p14="http://schemas.microsoft.com/office/powerpoint/2010/main" val="3719681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27552" y="186065"/>
            <a:ext cx="7921625" cy="661851"/>
          </a:xfrm>
        </p:spPr>
        <p:txBody>
          <a:bodyPr/>
          <a:lstStyle/>
          <a:p>
            <a:r>
              <a:rPr lang="en-US" sz="3200" dirty="0"/>
              <a:t>Confidence Intervals - Example</a:t>
            </a:r>
          </a:p>
        </p:txBody>
      </p:sp>
      <p:sp>
        <p:nvSpPr>
          <p:cNvPr id="121859" name="Rectangle 3"/>
          <p:cNvSpPr>
            <a:spLocks noGrp="1" noChangeArrowheads="1"/>
          </p:cNvSpPr>
          <p:nvPr>
            <p:ph type="body" idx="1"/>
          </p:nvPr>
        </p:nvSpPr>
        <p:spPr>
          <a:xfrm>
            <a:off x="279220" y="1209022"/>
            <a:ext cx="8551271" cy="1820781"/>
          </a:xfrm>
        </p:spPr>
        <p:txBody>
          <a:bodyPr/>
          <a:lstStyle/>
          <a:p>
            <a:r>
              <a:rPr lang="en-IN" sz="2000" dirty="0"/>
              <a:t>Suppose that you randomly sample light bulbs and measure the burn time. </a:t>
            </a:r>
            <a:r>
              <a:rPr lang="en-IN" sz="2000" dirty="0" smtClean="0"/>
              <a:t>Lets suppose the  </a:t>
            </a:r>
            <a:r>
              <a:rPr lang="en-IN" sz="2000" dirty="0"/>
              <a:t>95% confidence interval is 1230 – 1265 hours. </a:t>
            </a:r>
            <a:endParaRPr lang="en-IN" sz="2000" dirty="0" smtClean="0"/>
          </a:p>
          <a:p>
            <a:endParaRPr lang="en-US" sz="2000" dirty="0"/>
          </a:p>
        </p:txBody>
      </p:sp>
      <p:sp>
        <p:nvSpPr>
          <p:cNvPr id="2" name="TextBox 1"/>
          <p:cNvSpPr txBox="1"/>
          <p:nvPr/>
        </p:nvSpPr>
        <p:spPr>
          <a:xfrm>
            <a:off x="1112293" y="2142698"/>
            <a:ext cx="6878470" cy="2597827"/>
          </a:xfrm>
          <a:prstGeom prst="rect">
            <a:avLst/>
          </a:prstGeom>
          <a:noFill/>
        </p:spPr>
        <p:txBody>
          <a:bodyPr wrap="square" rtlCol="0">
            <a:spAutoFit/>
          </a:bodyPr>
          <a:lstStyle/>
          <a:p>
            <a:pPr algn="ctr">
              <a:lnSpc>
                <a:spcPct val="150000"/>
              </a:lnSpc>
            </a:pPr>
            <a:r>
              <a:rPr lang="en-IN" sz="2800" dirty="0" smtClean="0">
                <a:solidFill>
                  <a:srgbClr val="FF0000"/>
                </a:solidFill>
              </a:rPr>
              <a:t>The </a:t>
            </a:r>
            <a:r>
              <a:rPr lang="en-IN" sz="2800" dirty="0">
                <a:solidFill>
                  <a:srgbClr val="FF0000"/>
                </a:solidFill>
              </a:rPr>
              <a:t>confidence interval indicates that you can be 95% confident that the mean for the entire population of light bulbs falls within this range</a:t>
            </a:r>
            <a:r>
              <a:rPr lang="en-IN" sz="2800" dirty="0"/>
              <a:t>.</a:t>
            </a:r>
            <a:endParaRPr lang="en-IN" sz="2800" dirty="0"/>
          </a:p>
        </p:txBody>
      </p:sp>
      <p:sp>
        <p:nvSpPr>
          <p:cNvPr id="3" name="TextBox 2"/>
          <p:cNvSpPr txBox="1"/>
          <p:nvPr/>
        </p:nvSpPr>
        <p:spPr>
          <a:xfrm>
            <a:off x="518615" y="4967785"/>
            <a:ext cx="8065827" cy="1338828"/>
          </a:xfrm>
          <a:prstGeom prst="rect">
            <a:avLst/>
          </a:prstGeom>
          <a:noFill/>
        </p:spPr>
        <p:txBody>
          <a:bodyPr wrap="square" rtlCol="0">
            <a:spAutoFit/>
          </a:bodyPr>
          <a:lstStyle/>
          <a:p>
            <a:pPr>
              <a:lnSpc>
                <a:spcPct val="150000"/>
              </a:lnSpc>
            </a:pPr>
            <a:r>
              <a:rPr lang="en-IN" dirty="0"/>
              <a:t>Confidence intervals only assess sampling error in relation to the parameter of interest. (Sampling error is simply the error inherent when trying to estimate the characteristic of an entire population from a sample.) </a:t>
            </a:r>
            <a:endParaRPr lang="en-US" dirty="0"/>
          </a:p>
        </p:txBody>
      </p:sp>
    </p:spTree>
    <p:extLst>
      <p:ext uri="{BB962C8B-B14F-4D97-AF65-F5344CB8AC3E}">
        <p14:creationId xmlns:p14="http://schemas.microsoft.com/office/powerpoint/2010/main" val="2127841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213905" y="213361"/>
            <a:ext cx="7921625" cy="609599"/>
          </a:xfrm>
        </p:spPr>
        <p:txBody>
          <a:bodyPr/>
          <a:lstStyle/>
          <a:p>
            <a:r>
              <a:rPr lang="en-US" sz="4000" dirty="0"/>
              <a:t>Confidence Intervals - </a:t>
            </a:r>
            <a:r>
              <a:rPr lang="en-US" sz="4000" dirty="0" err="1" smtClean="0"/>
              <a:t>cont</a:t>
            </a:r>
            <a:endParaRPr lang="en-US" sz="4000" dirty="0"/>
          </a:p>
        </p:txBody>
      </p:sp>
      <p:sp>
        <p:nvSpPr>
          <p:cNvPr id="125955" name="Rectangle 3"/>
          <p:cNvSpPr>
            <a:spLocks noGrp="1" noChangeArrowheads="1"/>
          </p:cNvSpPr>
          <p:nvPr>
            <p:ph type="body" idx="1"/>
          </p:nvPr>
        </p:nvSpPr>
        <p:spPr>
          <a:xfrm>
            <a:off x="187779" y="1044078"/>
            <a:ext cx="8577398" cy="2695409"/>
          </a:xfrm>
        </p:spPr>
        <p:txBody>
          <a:bodyPr/>
          <a:lstStyle/>
          <a:p>
            <a:pPr marL="0" indent="0" algn="ctr">
              <a:buNone/>
            </a:pPr>
            <a:r>
              <a:rPr lang="en-IN" sz="2000" dirty="0">
                <a:solidFill>
                  <a:srgbClr val="FF0000"/>
                </a:solidFill>
              </a:rPr>
              <a:t>As you increase the sample size, the sampling error decreases and the intervals become narrower. If you could increase the sample size to equal the population, there would be no sampling error. In this case, the confidence interval would have a width of zero and be equal to the true </a:t>
            </a:r>
            <a:r>
              <a:rPr lang="en-IN" sz="2000" dirty="0" smtClean="0">
                <a:solidFill>
                  <a:srgbClr val="FF0000"/>
                </a:solidFill>
              </a:rPr>
              <a:t>population parameter</a:t>
            </a:r>
            <a:r>
              <a:rPr lang="en-IN" sz="2000" dirty="0" smtClean="0"/>
              <a:t>.</a:t>
            </a:r>
          </a:p>
        </p:txBody>
      </p:sp>
      <p:sp>
        <p:nvSpPr>
          <p:cNvPr id="3" name="TextBox 2"/>
          <p:cNvSpPr txBox="1"/>
          <p:nvPr/>
        </p:nvSpPr>
        <p:spPr>
          <a:xfrm>
            <a:off x="354842" y="5431809"/>
            <a:ext cx="8543498" cy="923330"/>
          </a:xfrm>
          <a:prstGeom prst="rect">
            <a:avLst/>
          </a:prstGeom>
          <a:noFill/>
        </p:spPr>
        <p:txBody>
          <a:bodyPr wrap="square" rtlCol="0">
            <a:spAutoFit/>
          </a:bodyPr>
          <a:lstStyle/>
          <a:p>
            <a:r>
              <a:rPr lang="en-IN" dirty="0"/>
              <a:t>In the light bulb example, we know that the mean is likely to fall within the range, but the 95% confidence interval </a:t>
            </a:r>
            <a:r>
              <a:rPr lang="en-IN" b="1" i="1" dirty="0">
                <a:solidFill>
                  <a:srgbClr val="FF0000"/>
                </a:solidFill>
              </a:rPr>
              <a:t>does not</a:t>
            </a:r>
            <a:r>
              <a:rPr lang="en-IN" b="1" dirty="0">
                <a:solidFill>
                  <a:srgbClr val="FF0000"/>
                </a:solidFill>
              </a:rPr>
              <a:t> predict </a:t>
            </a:r>
            <a:r>
              <a:rPr lang="en-IN" dirty="0"/>
              <a:t>that 95% of future observations will fall within the range.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185" y="3021949"/>
            <a:ext cx="6632812" cy="2409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1526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266157" y="213360"/>
            <a:ext cx="7921625" cy="622663"/>
          </a:xfrm>
        </p:spPr>
        <p:txBody>
          <a:bodyPr/>
          <a:lstStyle/>
          <a:p>
            <a:r>
              <a:rPr lang="en-IN" sz="2800" dirty="0"/>
              <a:t>Prediction </a:t>
            </a:r>
            <a:r>
              <a:rPr lang="en-IN" sz="2800" dirty="0" smtClean="0"/>
              <a:t>Intervals</a:t>
            </a:r>
            <a:endParaRPr lang="en-IN" sz="2800" dirty="0"/>
          </a:p>
        </p:txBody>
      </p:sp>
      <p:sp>
        <p:nvSpPr>
          <p:cNvPr id="126979" name="Rectangle 3"/>
          <p:cNvSpPr>
            <a:spLocks noGrp="1" noChangeArrowheads="1"/>
          </p:cNvSpPr>
          <p:nvPr>
            <p:ph type="body" idx="1"/>
          </p:nvPr>
        </p:nvSpPr>
        <p:spPr>
          <a:xfrm>
            <a:off x="277465" y="1061820"/>
            <a:ext cx="8381455" cy="603207"/>
          </a:xfrm>
        </p:spPr>
        <p:txBody>
          <a:bodyPr/>
          <a:lstStyle/>
          <a:p>
            <a:r>
              <a:rPr lang="en-IN" sz="2800" b="1" dirty="0"/>
              <a:t>What Are Prediction Intervals?</a:t>
            </a:r>
          </a:p>
          <a:p>
            <a:pPr marL="0" indent="0">
              <a:buNone/>
            </a:pPr>
            <a:endParaRPr lang="en-US" sz="2800" dirty="0"/>
          </a:p>
        </p:txBody>
      </p:sp>
      <p:sp>
        <p:nvSpPr>
          <p:cNvPr id="2" name="TextBox 1"/>
          <p:cNvSpPr txBox="1"/>
          <p:nvPr/>
        </p:nvSpPr>
        <p:spPr>
          <a:xfrm>
            <a:off x="354841" y="1842448"/>
            <a:ext cx="8475259" cy="646331"/>
          </a:xfrm>
          <a:prstGeom prst="rect">
            <a:avLst/>
          </a:prstGeom>
          <a:noFill/>
        </p:spPr>
        <p:txBody>
          <a:bodyPr wrap="square" rtlCol="0">
            <a:spAutoFit/>
          </a:bodyPr>
          <a:lstStyle/>
          <a:p>
            <a:r>
              <a:rPr lang="en-IN" dirty="0"/>
              <a:t>A prediction interval is a type of confidence interval that you can use with </a:t>
            </a:r>
            <a:r>
              <a:rPr lang="en-IN" dirty="0">
                <a:hlinkClick r:id="rId3"/>
              </a:rPr>
              <a:t>predictions</a:t>
            </a:r>
            <a:r>
              <a:rPr lang="en-IN" dirty="0"/>
              <a:t> from </a:t>
            </a:r>
            <a:r>
              <a:rPr lang="en-IN" dirty="0">
                <a:hlinkClick r:id="rId4"/>
              </a:rPr>
              <a:t>linear and nonlinear models</a:t>
            </a:r>
            <a:r>
              <a:rPr lang="en-IN" dirty="0" smtClean="0"/>
              <a:t>..</a:t>
            </a:r>
            <a:endParaRPr lang="en-IN" dirty="0">
              <a:effectLst/>
            </a:endParaRPr>
          </a:p>
        </p:txBody>
      </p:sp>
      <p:sp>
        <p:nvSpPr>
          <p:cNvPr id="3" name="TextBox 2"/>
          <p:cNvSpPr txBox="1"/>
          <p:nvPr/>
        </p:nvSpPr>
        <p:spPr>
          <a:xfrm>
            <a:off x="354841" y="2634018"/>
            <a:ext cx="7956645" cy="646331"/>
          </a:xfrm>
          <a:prstGeom prst="rect">
            <a:avLst/>
          </a:prstGeom>
          <a:noFill/>
        </p:spPr>
        <p:txBody>
          <a:bodyPr wrap="square" rtlCol="0">
            <a:spAutoFit/>
          </a:bodyPr>
          <a:lstStyle/>
          <a:p>
            <a:pPr algn="ctr"/>
            <a:r>
              <a:rPr lang="en-IN" dirty="0"/>
              <a:t>There are two types of prediction intervals that use predictor values entered into the model equation</a:t>
            </a:r>
          </a:p>
        </p:txBody>
      </p:sp>
      <p:sp>
        <p:nvSpPr>
          <p:cNvPr id="4" name="TextBox 3"/>
          <p:cNvSpPr txBox="1"/>
          <p:nvPr/>
        </p:nvSpPr>
        <p:spPr>
          <a:xfrm>
            <a:off x="354841" y="3774027"/>
            <a:ext cx="7547213" cy="523220"/>
          </a:xfrm>
          <a:prstGeom prst="rect">
            <a:avLst/>
          </a:prstGeom>
          <a:noFill/>
        </p:spPr>
        <p:txBody>
          <a:bodyPr wrap="square" rtlCol="0">
            <a:spAutoFit/>
          </a:bodyPr>
          <a:lstStyle/>
          <a:p>
            <a:r>
              <a:rPr lang="en-IN" b="1" dirty="0" smtClean="0"/>
              <a:t>1.   </a:t>
            </a:r>
            <a:r>
              <a:rPr lang="en-IN" sz="2800" b="1" dirty="0" smtClean="0">
                <a:solidFill>
                  <a:schemeClr val="tx2">
                    <a:lumMod val="60000"/>
                    <a:lumOff val="40000"/>
                  </a:schemeClr>
                </a:solidFill>
              </a:rPr>
              <a:t>Confidence </a:t>
            </a:r>
            <a:r>
              <a:rPr lang="en-IN" sz="2800" b="1" dirty="0">
                <a:solidFill>
                  <a:schemeClr val="tx2">
                    <a:lumMod val="60000"/>
                    <a:lumOff val="40000"/>
                  </a:schemeClr>
                </a:solidFill>
              </a:rPr>
              <a:t>interval of the </a:t>
            </a:r>
            <a:r>
              <a:rPr lang="en-IN" sz="2800" b="1" dirty="0" smtClean="0">
                <a:solidFill>
                  <a:schemeClr val="tx2">
                    <a:lumMod val="60000"/>
                    <a:lumOff val="40000"/>
                  </a:schemeClr>
                </a:solidFill>
              </a:rPr>
              <a:t>prediction</a:t>
            </a:r>
            <a:endParaRPr lang="en-IN" sz="2800" b="1" dirty="0">
              <a:solidFill>
                <a:schemeClr val="tx2">
                  <a:lumMod val="60000"/>
                  <a:lumOff val="40000"/>
                </a:schemeClr>
              </a:solidFill>
            </a:endParaRPr>
          </a:p>
        </p:txBody>
      </p:sp>
      <p:sp>
        <p:nvSpPr>
          <p:cNvPr id="5" name="TextBox 4"/>
          <p:cNvSpPr txBox="1"/>
          <p:nvPr/>
        </p:nvSpPr>
        <p:spPr>
          <a:xfrm>
            <a:off x="709684" y="4489437"/>
            <a:ext cx="8120416" cy="1477328"/>
          </a:xfrm>
          <a:prstGeom prst="rect">
            <a:avLst/>
          </a:prstGeom>
          <a:noFill/>
        </p:spPr>
        <p:txBody>
          <a:bodyPr wrap="square" rtlCol="0">
            <a:spAutoFit/>
          </a:bodyPr>
          <a:lstStyle/>
          <a:p>
            <a:r>
              <a:rPr lang="en-IN" dirty="0"/>
              <a:t>A confidence interval of the prediction is a range that is likely to contain the </a:t>
            </a:r>
            <a:r>
              <a:rPr lang="en-IN" u="sng" dirty="0">
                <a:solidFill>
                  <a:srgbClr val="FF0000"/>
                </a:solidFill>
              </a:rPr>
              <a:t>mean response given specified settings of the predictors </a:t>
            </a:r>
            <a:r>
              <a:rPr lang="en-IN" dirty="0"/>
              <a:t>in your model. Just like the regular confidence intervals, the confidence interval of the prediction presents a range for the mean rather than the distribution of individual data points</a:t>
            </a:r>
            <a:r>
              <a:rPr lang="en-IN" dirty="0" smtClean="0"/>
              <a:t>.</a:t>
            </a:r>
            <a:endParaRPr lang="en-IN" dirty="0"/>
          </a:p>
        </p:txBody>
      </p:sp>
    </p:spTree>
    <p:extLst>
      <p:ext uri="{BB962C8B-B14F-4D97-AF65-F5344CB8AC3E}">
        <p14:creationId xmlns:p14="http://schemas.microsoft.com/office/powerpoint/2010/main" val="3690821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213905" y="213360"/>
            <a:ext cx="7921625" cy="661851"/>
          </a:xfrm>
        </p:spPr>
        <p:txBody>
          <a:bodyPr/>
          <a:lstStyle/>
          <a:p>
            <a:r>
              <a:rPr lang="en-IN" sz="2800" dirty="0"/>
              <a:t>Confidence </a:t>
            </a:r>
            <a:r>
              <a:rPr lang="en-IN" sz="2800" dirty="0" smtClean="0"/>
              <a:t>Interval </a:t>
            </a:r>
            <a:r>
              <a:rPr lang="en-IN" sz="2800" dirty="0"/>
              <a:t>of the </a:t>
            </a:r>
            <a:r>
              <a:rPr lang="en-IN" sz="2800" dirty="0" smtClean="0"/>
              <a:t>Prediction</a:t>
            </a:r>
            <a:endParaRPr lang="en-IN" sz="2800" dirty="0"/>
          </a:p>
        </p:txBody>
      </p:sp>
      <p:sp>
        <p:nvSpPr>
          <p:cNvPr id="2" name="TextBox 1"/>
          <p:cNvSpPr txBox="1"/>
          <p:nvPr/>
        </p:nvSpPr>
        <p:spPr>
          <a:xfrm>
            <a:off x="232013" y="1105469"/>
            <a:ext cx="8625384" cy="5539978"/>
          </a:xfrm>
          <a:prstGeom prst="rect">
            <a:avLst/>
          </a:prstGeom>
          <a:noFill/>
        </p:spPr>
        <p:txBody>
          <a:bodyPr wrap="square" rtlCol="0">
            <a:spAutoFit/>
          </a:bodyPr>
          <a:lstStyle/>
          <a:p>
            <a:r>
              <a:rPr lang="en-IN" dirty="0"/>
              <a:t>Going back to our light bulb example, suppose we design an experiment to test how different production methods (Slow or Quick) and filament materials (A or B) affect the burn time. After we fit a model, </a:t>
            </a:r>
            <a:r>
              <a:rPr lang="en-IN" dirty="0" smtClean="0"/>
              <a:t>we can </a:t>
            </a:r>
            <a:r>
              <a:rPr lang="en-IN" dirty="0"/>
              <a:t>predict the response for specific settings. </a:t>
            </a:r>
            <a:endParaRPr lang="en-IN" dirty="0" smtClean="0"/>
          </a:p>
          <a:p>
            <a:endParaRPr lang="en-US" dirty="0" smtClean="0"/>
          </a:p>
          <a:p>
            <a:endParaRPr lang="en-IN" dirty="0"/>
          </a:p>
          <a:p>
            <a:r>
              <a:rPr lang="en-IN" dirty="0" smtClean="0"/>
              <a:t>We </a:t>
            </a:r>
            <a:r>
              <a:rPr lang="en-IN" dirty="0"/>
              <a:t>want to predict the mean burn time for bulbs that are produced with the Quick method and filament type A</a:t>
            </a:r>
            <a:r>
              <a:rPr lang="en-IN" dirty="0" smtClean="0"/>
              <a:t>.</a:t>
            </a:r>
          </a:p>
          <a:p>
            <a:endParaRPr lang="en-US" dirty="0" smtClean="0"/>
          </a:p>
          <a:p>
            <a:endParaRPr lang="en-IN" dirty="0"/>
          </a:p>
          <a:p>
            <a:r>
              <a:rPr lang="en-IN" dirty="0" smtClean="0"/>
              <a:t>Lets say a </a:t>
            </a:r>
            <a:r>
              <a:rPr lang="en-IN" dirty="0"/>
              <a:t>confidence interval of the prediction of 1400 – 1450 hours. </a:t>
            </a:r>
            <a:endParaRPr lang="en-IN" dirty="0" smtClean="0"/>
          </a:p>
          <a:p>
            <a:endParaRPr lang="en-US" dirty="0" smtClean="0"/>
          </a:p>
          <a:p>
            <a:endParaRPr lang="en-IN" dirty="0"/>
          </a:p>
          <a:p>
            <a:pPr algn="ctr"/>
            <a:r>
              <a:rPr lang="en-IN" sz="2800" dirty="0" smtClean="0"/>
              <a:t>We </a:t>
            </a:r>
            <a:r>
              <a:rPr lang="en-IN" sz="2800" dirty="0"/>
              <a:t>can be 95% confident that this range includes the </a:t>
            </a:r>
            <a:r>
              <a:rPr lang="en-IN" sz="2800" b="1" u="sng" dirty="0">
                <a:solidFill>
                  <a:srgbClr val="FF0000"/>
                </a:solidFill>
              </a:rPr>
              <a:t>mean burn </a:t>
            </a:r>
            <a:r>
              <a:rPr lang="en-IN" sz="2800" dirty="0"/>
              <a:t>time for light bulbs manufactured </a:t>
            </a:r>
            <a:r>
              <a:rPr lang="en-IN" sz="2800" b="1" u="sng" dirty="0">
                <a:solidFill>
                  <a:srgbClr val="FF0000"/>
                </a:solidFill>
              </a:rPr>
              <a:t>using these settings</a:t>
            </a:r>
            <a:r>
              <a:rPr lang="en-IN" sz="2800" dirty="0" smtClean="0"/>
              <a:t>.</a:t>
            </a:r>
          </a:p>
          <a:p>
            <a:endParaRPr lang="en-IN" dirty="0"/>
          </a:p>
          <a:p>
            <a:endParaRPr lang="en-IN" dirty="0"/>
          </a:p>
        </p:txBody>
      </p:sp>
    </p:spTree>
    <p:extLst>
      <p:ext uri="{BB962C8B-B14F-4D97-AF65-F5344CB8AC3E}">
        <p14:creationId xmlns:p14="http://schemas.microsoft.com/office/powerpoint/2010/main" val="3936114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53093" y="226423"/>
            <a:ext cx="7921625" cy="661851"/>
          </a:xfrm>
        </p:spPr>
        <p:txBody>
          <a:bodyPr/>
          <a:lstStyle/>
          <a:p>
            <a:r>
              <a:rPr lang="en-IN" sz="3200" dirty="0"/>
              <a:t>Prediction interval</a:t>
            </a:r>
          </a:p>
        </p:txBody>
      </p:sp>
      <p:sp>
        <p:nvSpPr>
          <p:cNvPr id="3" name="TextBox 2"/>
          <p:cNvSpPr txBox="1"/>
          <p:nvPr/>
        </p:nvSpPr>
        <p:spPr>
          <a:xfrm>
            <a:off x="272955" y="1050877"/>
            <a:ext cx="8297839" cy="5798510"/>
          </a:xfrm>
          <a:prstGeom prst="rect">
            <a:avLst/>
          </a:prstGeom>
          <a:noFill/>
        </p:spPr>
        <p:txBody>
          <a:bodyPr wrap="square" rtlCol="0">
            <a:spAutoFit/>
          </a:bodyPr>
          <a:lstStyle/>
          <a:p>
            <a:r>
              <a:rPr lang="en-IN" dirty="0"/>
              <a:t>A prediction interval is a range that is likely to contain the response value of a single new observation given specified settings of the predictors in your model</a:t>
            </a:r>
            <a:r>
              <a:rPr lang="en-IN" dirty="0" smtClean="0"/>
              <a:t>.</a:t>
            </a:r>
          </a:p>
          <a:p>
            <a:endParaRPr lang="en-IN" dirty="0"/>
          </a:p>
          <a:p>
            <a:r>
              <a:rPr lang="en-IN" dirty="0"/>
              <a:t>We’ll use the same settings as above, and </a:t>
            </a:r>
            <a:r>
              <a:rPr lang="en-IN" dirty="0" smtClean="0"/>
              <a:t>lets suppose a </a:t>
            </a:r>
            <a:r>
              <a:rPr lang="en-IN" dirty="0"/>
              <a:t>prediction interval </a:t>
            </a:r>
            <a:r>
              <a:rPr lang="en-IN" dirty="0" smtClean="0"/>
              <a:t>is f </a:t>
            </a:r>
            <a:r>
              <a:rPr lang="en-IN" dirty="0"/>
              <a:t>1350 – 1500 hours. </a:t>
            </a:r>
            <a:endParaRPr lang="en-IN" dirty="0" smtClean="0"/>
          </a:p>
          <a:p>
            <a:endParaRPr lang="en-IN" dirty="0"/>
          </a:p>
          <a:p>
            <a:pPr algn="ctr"/>
            <a:endParaRPr lang="en-IN" b="1" dirty="0" smtClean="0">
              <a:solidFill>
                <a:srgbClr val="FF0000"/>
              </a:solidFill>
            </a:endParaRPr>
          </a:p>
          <a:p>
            <a:pPr algn="ctr"/>
            <a:endParaRPr lang="en-IN" b="1" dirty="0">
              <a:solidFill>
                <a:srgbClr val="FF0000"/>
              </a:solidFill>
            </a:endParaRPr>
          </a:p>
          <a:p>
            <a:pPr algn="ctr">
              <a:lnSpc>
                <a:spcPct val="120000"/>
              </a:lnSpc>
            </a:pPr>
            <a:r>
              <a:rPr lang="en-IN" sz="2800" b="1" dirty="0" smtClean="0">
                <a:solidFill>
                  <a:srgbClr val="FF0000"/>
                </a:solidFill>
              </a:rPr>
              <a:t>We </a:t>
            </a:r>
            <a:r>
              <a:rPr lang="en-IN" sz="2800" b="1" dirty="0">
                <a:solidFill>
                  <a:srgbClr val="FF0000"/>
                </a:solidFill>
              </a:rPr>
              <a:t>can be 95% confident that this range includes the burn time of the </a:t>
            </a:r>
            <a:r>
              <a:rPr lang="en-IN" sz="2800" b="1" u="sng" dirty="0" smtClean="0">
                <a:solidFill>
                  <a:schemeClr val="tx2">
                    <a:lumMod val="60000"/>
                    <a:lumOff val="40000"/>
                  </a:schemeClr>
                </a:solidFill>
              </a:rPr>
              <a:t>NEXT LIGHT BULB  </a:t>
            </a:r>
            <a:r>
              <a:rPr lang="en-IN" sz="2800" b="1" dirty="0">
                <a:solidFill>
                  <a:srgbClr val="FF0000"/>
                </a:solidFill>
              </a:rPr>
              <a:t>produced with these settings</a:t>
            </a:r>
            <a:r>
              <a:rPr lang="en-IN" b="1" dirty="0">
                <a:solidFill>
                  <a:srgbClr val="FF0000"/>
                </a:solidFill>
              </a:rPr>
              <a:t>.</a:t>
            </a:r>
          </a:p>
          <a:p>
            <a:endParaRPr lang="en-IN" dirty="0" smtClean="0"/>
          </a:p>
          <a:p>
            <a:endParaRPr lang="en-IN" dirty="0" smtClean="0"/>
          </a:p>
          <a:p>
            <a:endParaRPr lang="en-IN" dirty="0"/>
          </a:p>
          <a:p>
            <a:r>
              <a:rPr lang="en-IN" dirty="0" smtClean="0"/>
              <a:t>The </a:t>
            </a:r>
            <a:r>
              <a:rPr lang="en-IN" dirty="0"/>
              <a:t>prediction interval is always wider than the corresponding confidence interval of the prediction because of the added uncertainty involved in predicting a single response versus the mean response.</a:t>
            </a:r>
          </a:p>
          <a:p>
            <a:endParaRPr lang="en-IN" dirty="0" smtClean="0"/>
          </a:p>
        </p:txBody>
      </p:sp>
    </p:spTree>
    <p:extLst>
      <p:ext uri="{BB962C8B-B14F-4D97-AF65-F5344CB8AC3E}">
        <p14:creationId xmlns:p14="http://schemas.microsoft.com/office/powerpoint/2010/main" val="2476254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226969" y="239486"/>
            <a:ext cx="7921625" cy="687977"/>
          </a:xfrm>
        </p:spPr>
        <p:txBody>
          <a:bodyPr/>
          <a:lstStyle/>
          <a:p>
            <a:r>
              <a:rPr lang="en-US" sz="3200" dirty="0" smtClean="0"/>
              <a:t>PI-Application</a:t>
            </a:r>
            <a:endParaRPr lang="en-US" sz="3200" dirty="0"/>
          </a:p>
        </p:txBody>
      </p:sp>
      <p:sp>
        <p:nvSpPr>
          <p:cNvPr id="3" name="TextBox 2"/>
          <p:cNvSpPr txBox="1"/>
          <p:nvPr/>
        </p:nvSpPr>
        <p:spPr>
          <a:xfrm>
            <a:off x="368490" y="1241946"/>
            <a:ext cx="8202304" cy="1200329"/>
          </a:xfrm>
          <a:prstGeom prst="rect">
            <a:avLst/>
          </a:prstGeom>
          <a:noFill/>
        </p:spPr>
        <p:txBody>
          <a:bodyPr wrap="square" rtlCol="0">
            <a:spAutoFit/>
          </a:bodyPr>
          <a:lstStyle/>
          <a:p>
            <a:r>
              <a:rPr lang="en-IN" dirty="0"/>
              <a:t>As part of a solar energy test, researchers measured the total heat flux. They found that </a:t>
            </a:r>
            <a:r>
              <a:rPr lang="en-IN" b="1" dirty="0">
                <a:solidFill>
                  <a:srgbClr val="FF0000"/>
                </a:solidFill>
              </a:rPr>
              <a:t>heat flux can be predicted by the position of the focal points in the south and north directions</a:t>
            </a:r>
            <a:r>
              <a:rPr lang="en-IN" dirty="0"/>
              <a:t>. We’ll use the General Regression results to correctly position the focal points.</a:t>
            </a:r>
            <a:endParaRPr lang="en-IN" dirty="0">
              <a:effectLst/>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696" y="2547463"/>
            <a:ext cx="7028597" cy="313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0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Ch 15</a:t>
            </a:r>
          </a:p>
        </p:txBody>
      </p:sp>
      <p:sp>
        <p:nvSpPr>
          <p:cNvPr id="16387"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00F3B00-4128-4E66-A9DD-BB2CC6B6F3E1}" type="slidenum">
              <a:rPr lang="en-US" smtClean="0"/>
              <a:pPr eaLnBrk="1" hangingPunct="1"/>
              <a:t>5</a:t>
            </a:fld>
            <a:endParaRPr lang="en-US" smtClean="0"/>
          </a:p>
        </p:txBody>
      </p:sp>
      <p:sp>
        <p:nvSpPr>
          <p:cNvPr id="16388" name="Rectangle 2"/>
          <p:cNvSpPr>
            <a:spLocks noGrp="1" noChangeArrowheads="1"/>
          </p:cNvSpPr>
          <p:nvPr>
            <p:ph type="title"/>
          </p:nvPr>
        </p:nvSpPr>
        <p:spPr>
          <a:xfrm>
            <a:off x="187780" y="200297"/>
            <a:ext cx="7921625" cy="779417"/>
          </a:xfrm>
        </p:spPr>
        <p:txBody>
          <a:bodyPr/>
          <a:lstStyle/>
          <a:p>
            <a:pPr eaLnBrk="1" hangingPunct="1"/>
            <a:r>
              <a:rPr lang="en-US" smtClean="0"/>
              <a:t>Understanding Data Via Descriptive Analysis</a:t>
            </a:r>
          </a:p>
        </p:txBody>
      </p:sp>
      <p:sp>
        <p:nvSpPr>
          <p:cNvPr id="2" name="Rectangle 3"/>
          <p:cNvSpPr>
            <a:spLocks noGrp="1" noChangeArrowheads="1"/>
          </p:cNvSpPr>
          <p:nvPr>
            <p:ph type="body" idx="1"/>
          </p:nvPr>
        </p:nvSpPr>
        <p:spPr>
          <a:xfrm>
            <a:off x="435973" y="1083267"/>
            <a:ext cx="8303078" cy="4900612"/>
          </a:xfrm>
        </p:spPr>
        <p:txBody>
          <a:bodyPr/>
          <a:lstStyle/>
          <a:p>
            <a:pPr eaLnBrk="1" hangingPunct="1"/>
            <a:r>
              <a:rPr lang="en-US" dirty="0" smtClean="0"/>
              <a:t>Two sets of descriptive measures:</a:t>
            </a:r>
          </a:p>
          <a:p>
            <a:pPr lvl="1" eaLnBrk="1" hangingPunct="1"/>
            <a:r>
              <a:rPr lang="en-US" sz="3200" dirty="0" smtClean="0">
                <a:solidFill>
                  <a:srgbClr val="CC0000"/>
                </a:solidFill>
              </a:rPr>
              <a:t>Measures of central tendency:</a:t>
            </a:r>
            <a:r>
              <a:rPr lang="en-US" sz="3200" dirty="0" smtClean="0"/>
              <a:t> used to report a single piece of information that describes the most typical response to a question</a:t>
            </a:r>
          </a:p>
          <a:p>
            <a:pPr lvl="1" eaLnBrk="1" hangingPunct="1"/>
            <a:r>
              <a:rPr lang="en-US" sz="3200" dirty="0" smtClean="0">
                <a:solidFill>
                  <a:srgbClr val="CC0000"/>
                </a:solidFill>
              </a:rPr>
              <a:t>Measures of variability:</a:t>
            </a:r>
            <a:r>
              <a:rPr lang="en-US" sz="3200" dirty="0" smtClean="0"/>
              <a:t> used to reveal the typical difference between the values in a set of values</a:t>
            </a:r>
          </a:p>
          <a:p>
            <a:pPr eaLnBrk="1" hangingPunct="1"/>
            <a:endParaRPr lang="en-US" dirty="0" smtClean="0"/>
          </a:p>
        </p:txBody>
      </p:sp>
    </p:spTree>
    <p:extLst>
      <p:ext uri="{BB962C8B-B14F-4D97-AF65-F5344CB8AC3E}">
        <p14:creationId xmlns:p14="http://schemas.microsoft.com/office/powerpoint/2010/main" val="2327360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72" y="168323"/>
            <a:ext cx="7921625" cy="623247"/>
          </a:xfrm>
        </p:spPr>
        <p:txBody>
          <a:bodyPr/>
          <a:lstStyle/>
          <a:p>
            <a:r>
              <a:rPr lang="en-US" dirty="0" err="1" smtClean="0"/>
              <a:t>PI_Application</a:t>
            </a:r>
            <a:r>
              <a:rPr lang="en-US" dirty="0" smtClean="0"/>
              <a:t> cont..</a:t>
            </a:r>
            <a:endParaRPr lang="en-IN" dirty="0"/>
          </a:p>
        </p:txBody>
      </p:sp>
      <p:sp>
        <p:nvSpPr>
          <p:cNvPr id="3" name="Content Placeholder 2"/>
          <p:cNvSpPr>
            <a:spLocks noGrp="1"/>
          </p:cNvSpPr>
          <p:nvPr>
            <p:ph idx="1"/>
          </p:nvPr>
        </p:nvSpPr>
        <p:spPr>
          <a:xfrm>
            <a:off x="316458" y="984418"/>
            <a:ext cx="8390814" cy="5279904"/>
          </a:xfrm>
        </p:spPr>
        <p:txBody>
          <a:bodyPr/>
          <a:lstStyle/>
          <a:p>
            <a:pPr>
              <a:lnSpc>
                <a:spcPct val="200000"/>
              </a:lnSpc>
            </a:pPr>
            <a:r>
              <a:rPr lang="en-IN" dirty="0"/>
              <a:t>We want to arrange the focal points so that we can </a:t>
            </a:r>
            <a:r>
              <a:rPr lang="en-IN" b="1" dirty="0">
                <a:solidFill>
                  <a:srgbClr val="FF0000"/>
                </a:solidFill>
              </a:rPr>
              <a:t>be 95% confident </a:t>
            </a:r>
            <a:r>
              <a:rPr lang="en-IN" dirty="0"/>
              <a:t>that the heat flux will </a:t>
            </a:r>
            <a:r>
              <a:rPr lang="en-IN" b="1" dirty="0">
                <a:solidFill>
                  <a:srgbClr val="FF0000"/>
                </a:solidFill>
              </a:rPr>
              <a:t>be less than 250 </a:t>
            </a:r>
            <a:r>
              <a:rPr lang="en-IN" dirty="0"/>
              <a:t>in order to reduce heat damage. However, we don’t want to go lower than necessary because the system would capture less sunlight</a:t>
            </a:r>
            <a:r>
              <a:rPr lang="en-IN" dirty="0" smtClean="0"/>
              <a:t>.</a:t>
            </a:r>
          </a:p>
          <a:p>
            <a:endParaRPr lang="en-US" dirty="0"/>
          </a:p>
          <a:p>
            <a:endParaRPr lang="en-IN" dirty="0"/>
          </a:p>
          <a:p>
            <a:pPr>
              <a:lnSpc>
                <a:spcPct val="200000"/>
              </a:lnSpc>
            </a:pPr>
            <a:r>
              <a:rPr lang="en-IN" dirty="0"/>
              <a:t>To protect against variability around the average prediction, we’ll need settings that produce an average heat flux prediction that is somewhat less than 250. But how much lower should it be?</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26645268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38" y="141027"/>
            <a:ext cx="7921625" cy="609600"/>
          </a:xfrm>
        </p:spPr>
        <p:txBody>
          <a:bodyPr/>
          <a:lstStyle/>
          <a:p>
            <a:r>
              <a:rPr lang="en-US" dirty="0" err="1" smtClean="0"/>
              <a:t>PI_application</a:t>
            </a:r>
            <a:r>
              <a:rPr lang="en-US" dirty="0" smtClean="0"/>
              <a:t> cont..</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194" y="815221"/>
            <a:ext cx="7983941" cy="3620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2138" y="4517409"/>
            <a:ext cx="7956644" cy="2308324"/>
          </a:xfrm>
          <a:prstGeom prst="rect">
            <a:avLst/>
          </a:prstGeom>
          <a:noFill/>
        </p:spPr>
        <p:txBody>
          <a:bodyPr wrap="square" rtlCol="0">
            <a:spAutoFit/>
          </a:bodyPr>
          <a:lstStyle/>
          <a:p>
            <a:r>
              <a:rPr lang="en-IN" dirty="0"/>
              <a:t>With the crosshairs, we see that the 95% upper bound crosses the reference line at a fitted value of 234.052. This tells us that we’ll need a fitted value near 234 to be 95% confident that the next measurement of heat flux will be less than 250</a:t>
            </a:r>
            <a:r>
              <a:rPr lang="en-IN" dirty="0" smtClean="0"/>
              <a:t>.</a:t>
            </a:r>
            <a:r>
              <a:rPr lang="en-IN" dirty="0"/>
              <a:t> </a:t>
            </a:r>
            <a:endParaRPr lang="en-IN" dirty="0" smtClean="0"/>
          </a:p>
          <a:p>
            <a:endParaRPr lang="en-IN" b="1" u="sng" dirty="0"/>
          </a:p>
          <a:p>
            <a:r>
              <a:rPr lang="en-IN" b="1" u="sng" dirty="0" smtClean="0"/>
              <a:t>This </a:t>
            </a:r>
            <a:r>
              <a:rPr lang="en-IN" b="1" u="sng" dirty="0"/>
              <a:t>graph doesn’t tell us the specific settings for the focal points, but we have an idea of what our target prediction should be</a:t>
            </a:r>
            <a:r>
              <a:rPr lang="en-IN" u="sng" dirty="0"/>
              <a:t>.</a:t>
            </a:r>
          </a:p>
          <a:p>
            <a:endParaRPr lang="en-IN" dirty="0"/>
          </a:p>
        </p:txBody>
      </p:sp>
    </p:spTree>
    <p:extLst>
      <p:ext uri="{BB962C8B-B14F-4D97-AF65-F5344CB8AC3E}">
        <p14:creationId xmlns:p14="http://schemas.microsoft.com/office/powerpoint/2010/main" val="868897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4" name="Picture 2"/>
          <p:cNvPicPr>
            <a:picLocks noChangeAspect="1" noChangeArrowheads="1"/>
          </p:cNvPicPr>
          <p:nvPr/>
        </p:nvPicPr>
        <p:blipFill>
          <a:blip r:embed="rId2" cstate="print">
            <a:lum bright="10000"/>
            <a:extLst>
              <a:ext uri="{28A0092B-C50C-407E-A947-70E740481C1C}">
                <a14:useLocalDpi xmlns:a14="http://schemas.microsoft.com/office/drawing/2010/main" val="0"/>
              </a:ext>
            </a:extLst>
          </a:blip>
          <a:srcRect/>
          <a:stretch>
            <a:fillRect/>
          </a:stretch>
        </p:blipFill>
        <p:spPr bwMode="auto">
          <a:xfrm>
            <a:off x="0" y="0"/>
            <a:ext cx="91440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1585356" y="2544385"/>
            <a:ext cx="5973288" cy="1785104"/>
          </a:xfrm>
          <a:prstGeom prst="rect">
            <a:avLst/>
          </a:prstGeom>
          <a:noFill/>
          <a:ln w="9525">
            <a:noFill/>
            <a:miter lim="800000"/>
            <a:headEnd/>
            <a:tailEnd/>
          </a:ln>
        </p:spPr>
        <p:txBody>
          <a:bodyPr wrap="square">
            <a:prstTxWarp prst="textArchUp">
              <a:avLst/>
            </a:prstTxWarp>
            <a:spAutoFit/>
          </a:bodyPr>
          <a:lstStyle/>
          <a:p>
            <a:pPr algn="ctr" fontAlgn="auto">
              <a:spcBef>
                <a:spcPct val="50000"/>
              </a:spcBef>
              <a:spcAft>
                <a:spcPts val="0"/>
              </a:spcAft>
              <a:defRPr/>
            </a:pPr>
            <a:r>
              <a:rPr lang="en-US" sz="4400" b="1" spc="500" dirty="0">
                <a:solidFill>
                  <a:srgbClr val="002060"/>
                </a:solidFill>
                <a:effectLst/>
                <a:latin typeface="Candara" panose="020E0502030303020204" pitchFamily="34" charset="0"/>
                <a:ea typeface="ＭＳ Ｐゴシック" charset="-128"/>
                <a:cs typeface="Arial" pitchFamily="34" charset="0"/>
              </a:rPr>
              <a:t>THANK  YOU</a:t>
            </a:r>
            <a:r>
              <a:rPr lang="en-US" sz="4400" b="1" spc="500" dirty="0" smtClean="0">
                <a:solidFill>
                  <a:srgbClr val="002060"/>
                </a:solidFill>
                <a:effectLst/>
                <a:latin typeface="Candara" panose="020E0502030303020204" pitchFamily="34" charset="0"/>
                <a:ea typeface="ＭＳ Ｐゴシック" charset="-128"/>
                <a:cs typeface="Arial" pitchFamily="34" charset="0"/>
              </a:rPr>
              <a:t>!</a:t>
            </a:r>
            <a:endParaRPr lang="en-US" sz="3200" b="1" i="1" spc="500" dirty="0">
              <a:solidFill>
                <a:srgbClr val="002060"/>
              </a:solidFill>
              <a:effectLst/>
              <a:latin typeface="Candara" panose="020E0502030303020204" pitchFamily="34" charset="0"/>
              <a:ea typeface="ＭＳ Ｐゴシック" charset="-128"/>
              <a:cs typeface="Arial" pitchFamily="34" charset="0"/>
            </a:endParaRPr>
          </a:p>
        </p:txBody>
      </p:sp>
    </p:spTree>
    <p:extLst>
      <p:ext uri="{BB962C8B-B14F-4D97-AF65-F5344CB8AC3E}">
        <p14:creationId xmlns:p14="http://schemas.microsoft.com/office/powerpoint/2010/main" val="359142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74717" y="161108"/>
            <a:ext cx="7921625" cy="701040"/>
          </a:xfrm>
        </p:spPr>
        <p:txBody>
          <a:bodyPr/>
          <a:lstStyle/>
          <a:p>
            <a:pPr eaLnBrk="1" hangingPunct="1"/>
            <a:r>
              <a:rPr lang="en-US" smtClean="0"/>
              <a:t>Understanding Data Via Descriptive Analysis</a:t>
            </a:r>
          </a:p>
        </p:txBody>
      </p:sp>
      <p:sp>
        <p:nvSpPr>
          <p:cNvPr id="21507" name="Rectangle 3"/>
          <p:cNvSpPr>
            <a:spLocks noGrp="1" noChangeArrowheads="1"/>
          </p:cNvSpPr>
          <p:nvPr>
            <p:ph type="body" idx="1"/>
          </p:nvPr>
        </p:nvSpPr>
        <p:spPr>
          <a:xfrm>
            <a:off x="258263" y="947058"/>
            <a:ext cx="8001000" cy="5022668"/>
          </a:xfrm>
        </p:spPr>
        <p:txBody>
          <a:bodyPr/>
          <a:lstStyle/>
          <a:p>
            <a:pPr eaLnBrk="1" hangingPunct="1"/>
            <a:r>
              <a:rPr lang="en-US" sz="2400" dirty="0" smtClean="0"/>
              <a:t>Measures of Central Tendency:</a:t>
            </a:r>
          </a:p>
          <a:p>
            <a:pPr lvl="1" eaLnBrk="1" hangingPunct="1"/>
            <a:r>
              <a:rPr lang="en-US" sz="2400" dirty="0" smtClean="0">
                <a:solidFill>
                  <a:srgbClr val="CC0000"/>
                </a:solidFill>
              </a:rPr>
              <a:t>Mode:</a:t>
            </a:r>
            <a:r>
              <a:rPr lang="en-US" sz="2400" dirty="0" smtClean="0"/>
              <a:t> the value in a string of numbers that occurs most often</a:t>
            </a:r>
          </a:p>
          <a:p>
            <a:pPr lvl="1" eaLnBrk="1" hangingPunct="1"/>
            <a:r>
              <a:rPr lang="en-US" sz="2400" dirty="0" smtClean="0">
                <a:solidFill>
                  <a:srgbClr val="CC0000"/>
                </a:solidFill>
              </a:rPr>
              <a:t>Median:</a:t>
            </a:r>
            <a:r>
              <a:rPr lang="en-US" sz="2400" dirty="0" smtClean="0"/>
              <a:t> the value whose occurrence lies in the middle of a set of ordered values</a:t>
            </a:r>
          </a:p>
          <a:p>
            <a:pPr lvl="1" eaLnBrk="1" hangingPunct="1"/>
            <a:r>
              <a:rPr lang="en-US" sz="2400" dirty="0" smtClean="0">
                <a:solidFill>
                  <a:srgbClr val="CC0000"/>
                </a:solidFill>
              </a:rPr>
              <a:t>Mean:</a:t>
            </a:r>
            <a:r>
              <a:rPr lang="en-US" sz="2400" dirty="0" smtClean="0"/>
              <a:t> sometimes referred to as the “arithmetic mean”; the average value characterizing a set of numbers</a:t>
            </a:r>
          </a:p>
          <a:p>
            <a:pPr eaLnBrk="1" hangingPunct="1"/>
            <a:endParaRPr lang="en-US" sz="3000" dirty="0" smtClean="0"/>
          </a:p>
          <a:p>
            <a:pPr eaLnBrk="1" hangingPunct="1"/>
            <a:endParaRPr lang="en-US" dirty="0" smtClean="0"/>
          </a:p>
        </p:txBody>
      </p:sp>
      <p:pic>
        <p:nvPicPr>
          <p:cNvPr id="21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475" y="5028247"/>
            <a:ext cx="1890444" cy="104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485" y="5028246"/>
            <a:ext cx="3413703" cy="104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658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5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Ch 15</a:t>
            </a:r>
          </a:p>
        </p:txBody>
      </p:sp>
      <p:sp>
        <p:nvSpPr>
          <p:cNvPr id="18435"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9D9EB28-7A70-4F95-A944-1C0EE5ABF08B}" type="slidenum">
              <a:rPr lang="en-US" smtClean="0"/>
              <a:pPr eaLnBrk="1" hangingPunct="1"/>
              <a:t>7</a:t>
            </a:fld>
            <a:endParaRPr lang="en-US" smtClean="0"/>
          </a:p>
        </p:txBody>
      </p:sp>
      <p:sp>
        <p:nvSpPr>
          <p:cNvPr id="18436" name="Rectangle 2"/>
          <p:cNvSpPr>
            <a:spLocks noGrp="1" noChangeArrowheads="1"/>
          </p:cNvSpPr>
          <p:nvPr>
            <p:ph type="title"/>
          </p:nvPr>
        </p:nvSpPr>
        <p:spPr>
          <a:xfrm>
            <a:off x="230187" y="252548"/>
            <a:ext cx="7921625" cy="766354"/>
          </a:xfrm>
        </p:spPr>
        <p:txBody>
          <a:bodyPr/>
          <a:lstStyle/>
          <a:p>
            <a:pPr eaLnBrk="1" hangingPunct="1"/>
            <a:r>
              <a:rPr lang="en-US" dirty="0" smtClean="0"/>
              <a:t>Understanding Data Via Descriptive Analysis</a:t>
            </a:r>
          </a:p>
        </p:txBody>
      </p:sp>
      <p:sp>
        <p:nvSpPr>
          <p:cNvPr id="23555" name="Rectangle 3"/>
          <p:cNvSpPr>
            <a:spLocks noGrp="1" noChangeArrowheads="1"/>
          </p:cNvSpPr>
          <p:nvPr>
            <p:ph type="body" idx="1"/>
          </p:nvPr>
        </p:nvSpPr>
        <p:spPr>
          <a:xfrm>
            <a:off x="190499" y="1166812"/>
            <a:ext cx="8509363" cy="4114800"/>
          </a:xfrm>
        </p:spPr>
        <p:txBody>
          <a:bodyPr/>
          <a:lstStyle/>
          <a:p>
            <a:pPr eaLnBrk="1" hangingPunct="1"/>
            <a:r>
              <a:rPr lang="en-US" sz="2400" dirty="0" smtClean="0"/>
              <a:t>Measures of Variability:</a:t>
            </a:r>
          </a:p>
          <a:p>
            <a:pPr lvl="1" eaLnBrk="1" hangingPunct="1"/>
            <a:r>
              <a:rPr lang="en-US" sz="2400" dirty="0" smtClean="0">
                <a:solidFill>
                  <a:srgbClr val="CC0000"/>
                </a:solidFill>
              </a:rPr>
              <a:t>Frequency distribution</a:t>
            </a:r>
            <a:r>
              <a:rPr lang="en-US" sz="2400" dirty="0" smtClean="0"/>
              <a:t> reveals the number (percent) of occurrences of each number or set of numbers</a:t>
            </a:r>
          </a:p>
          <a:p>
            <a:pPr lvl="1" eaLnBrk="1" hangingPunct="1"/>
            <a:r>
              <a:rPr lang="en-US" sz="2400" dirty="0" smtClean="0">
                <a:solidFill>
                  <a:srgbClr val="CC0000"/>
                </a:solidFill>
              </a:rPr>
              <a:t>Range</a:t>
            </a:r>
            <a:r>
              <a:rPr lang="en-US" sz="2400" dirty="0" smtClean="0"/>
              <a:t> identifies the maximum and minimum values in a set of numbers</a:t>
            </a:r>
          </a:p>
          <a:p>
            <a:pPr lvl="1" eaLnBrk="1" hangingPunct="1"/>
            <a:r>
              <a:rPr lang="en-US" sz="2400" dirty="0" smtClean="0">
                <a:solidFill>
                  <a:srgbClr val="CC0000"/>
                </a:solidFill>
              </a:rPr>
              <a:t>Standard deviation</a:t>
            </a:r>
            <a:r>
              <a:rPr lang="en-US" sz="2400" dirty="0" smtClean="0"/>
              <a:t> indicates the degree of variation in a way that can be translated into a bell-shaped             curve distribution</a:t>
            </a:r>
            <a:endParaRPr lang="en-US" sz="2000" dirty="0" smtClean="0"/>
          </a:p>
        </p:txBody>
      </p:sp>
      <p:pic>
        <p:nvPicPr>
          <p:cNvPr id="235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366" y="5311955"/>
            <a:ext cx="15811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2007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5638800" y="1981200"/>
            <a:ext cx="31702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t>many statistical tests assume </a:t>
            </a:r>
          </a:p>
          <a:p>
            <a:pPr algn="ctr"/>
            <a:r>
              <a:rPr lang="en-US" dirty="0"/>
              <a:t>values are normally distributed</a:t>
            </a:r>
          </a:p>
        </p:txBody>
      </p:sp>
      <p:sp>
        <p:nvSpPr>
          <p:cNvPr id="11268" name="Text Box 5"/>
          <p:cNvSpPr txBox="1">
            <a:spLocks noChangeArrowheads="1"/>
          </p:cNvSpPr>
          <p:nvPr/>
        </p:nvSpPr>
        <p:spPr bwMode="auto">
          <a:xfrm>
            <a:off x="5891212" y="4491446"/>
            <a:ext cx="26622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i="1" dirty="0"/>
              <a:t>not always the case!</a:t>
            </a:r>
          </a:p>
          <a:p>
            <a:pPr algn="ctr"/>
            <a:r>
              <a:rPr lang="en-US" i="1" dirty="0"/>
              <a:t>examine data prior</a:t>
            </a:r>
          </a:p>
          <a:p>
            <a:pPr algn="ctr"/>
            <a:r>
              <a:rPr lang="en-US" i="1" dirty="0"/>
              <a:t>to processing</a:t>
            </a:r>
          </a:p>
        </p:txBody>
      </p:sp>
      <p:pic>
        <p:nvPicPr>
          <p:cNvPr id="11269" name="Picture 6" descr="ars_histogram1.jpg                                             00017345Keystone HD                    B7C7A1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188721"/>
            <a:ext cx="4894217" cy="536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8"/>
          <p:cNvSpPr txBox="1">
            <a:spLocks noChangeArrowheads="1"/>
          </p:cNvSpPr>
          <p:nvPr/>
        </p:nvSpPr>
        <p:spPr bwMode="auto">
          <a:xfrm>
            <a:off x="7010400" y="6248400"/>
            <a:ext cx="154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from: Jensen, 1996</a:t>
            </a:r>
          </a:p>
        </p:txBody>
      </p:sp>
      <p:sp>
        <p:nvSpPr>
          <p:cNvPr id="8" name="Rectangle 2"/>
          <p:cNvSpPr txBox="1">
            <a:spLocks noChangeArrowheads="1"/>
          </p:cNvSpPr>
          <p:nvPr/>
        </p:nvSpPr>
        <p:spPr>
          <a:xfrm>
            <a:off x="230187" y="252548"/>
            <a:ext cx="7921625" cy="766354"/>
          </a:xfrm>
          <a:prstGeom prst="rect">
            <a:avLst/>
          </a:prstGeom>
        </p:spPr>
        <p:txBody>
          <a:bodyPr/>
          <a:lstStyle>
            <a:lvl1pPr algn="l" rtl="0" eaLnBrk="1" fontAlgn="base" hangingPunct="1">
              <a:lnSpc>
                <a:spcPct val="85000"/>
              </a:lnSpc>
              <a:spcBef>
                <a:spcPct val="0"/>
              </a:spcBef>
              <a:spcAft>
                <a:spcPct val="0"/>
              </a:spcAft>
              <a:defRPr lang="en-AU" sz="2400" b="1" kern="1200" dirty="0" smtClean="0">
                <a:solidFill>
                  <a:srgbClr val="7030A0"/>
                </a:solidFill>
                <a:latin typeface="Candara" panose="020E0502030303020204" pitchFamily="34" charset="0"/>
                <a:ea typeface="+mj-ea"/>
                <a:cs typeface="+mj-cs"/>
              </a:defRPr>
            </a:lvl1pPr>
            <a:lvl2pPr algn="l" rtl="0" eaLnBrk="1" fontAlgn="base" hangingPunct="1">
              <a:lnSpc>
                <a:spcPct val="85000"/>
              </a:lnSpc>
              <a:spcBef>
                <a:spcPct val="0"/>
              </a:spcBef>
              <a:spcAft>
                <a:spcPct val="0"/>
              </a:spcAft>
              <a:defRPr sz="3200">
                <a:solidFill>
                  <a:srgbClr val="007EA3"/>
                </a:solidFill>
                <a:latin typeface="Georgia" pitchFamily="18" charset="0"/>
              </a:defRPr>
            </a:lvl2pPr>
            <a:lvl3pPr algn="l" rtl="0" eaLnBrk="1" fontAlgn="base" hangingPunct="1">
              <a:lnSpc>
                <a:spcPct val="85000"/>
              </a:lnSpc>
              <a:spcBef>
                <a:spcPct val="0"/>
              </a:spcBef>
              <a:spcAft>
                <a:spcPct val="0"/>
              </a:spcAft>
              <a:defRPr sz="3200">
                <a:solidFill>
                  <a:srgbClr val="007EA3"/>
                </a:solidFill>
                <a:latin typeface="Georgia" pitchFamily="18" charset="0"/>
              </a:defRPr>
            </a:lvl3pPr>
            <a:lvl4pPr algn="l" rtl="0" eaLnBrk="1" fontAlgn="base" hangingPunct="1">
              <a:lnSpc>
                <a:spcPct val="85000"/>
              </a:lnSpc>
              <a:spcBef>
                <a:spcPct val="0"/>
              </a:spcBef>
              <a:spcAft>
                <a:spcPct val="0"/>
              </a:spcAft>
              <a:defRPr sz="3200">
                <a:solidFill>
                  <a:srgbClr val="007EA3"/>
                </a:solidFill>
                <a:latin typeface="Georgia" pitchFamily="18" charset="0"/>
              </a:defRPr>
            </a:lvl4pPr>
            <a:lvl5pPr algn="l" rtl="0" eaLnBrk="1" fontAlgn="base" hangingPunct="1">
              <a:lnSpc>
                <a:spcPct val="85000"/>
              </a:lnSpc>
              <a:spcBef>
                <a:spcPct val="0"/>
              </a:spcBef>
              <a:spcAft>
                <a:spcPct val="0"/>
              </a:spcAft>
              <a:defRPr sz="3200">
                <a:solidFill>
                  <a:srgbClr val="007EA3"/>
                </a:solidFill>
                <a:latin typeface="Georgia" pitchFamily="18" charset="0"/>
              </a:defRPr>
            </a:lvl5pPr>
            <a:lvl6pPr marL="457200" algn="l" rtl="0" eaLnBrk="1" fontAlgn="base" hangingPunct="1">
              <a:lnSpc>
                <a:spcPct val="85000"/>
              </a:lnSpc>
              <a:spcBef>
                <a:spcPct val="0"/>
              </a:spcBef>
              <a:spcAft>
                <a:spcPct val="0"/>
              </a:spcAft>
              <a:defRPr sz="3200">
                <a:solidFill>
                  <a:srgbClr val="007EA3"/>
                </a:solidFill>
                <a:latin typeface="Georgia" pitchFamily="18" charset="0"/>
              </a:defRPr>
            </a:lvl6pPr>
            <a:lvl7pPr marL="914400" algn="l" rtl="0" eaLnBrk="1" fontAlgn="base" hangingPunct="1">
              <a:lnSpc>
                <a:spcPct val="85000"/>
              </a:lnSpc>
              <a:spcBef>
                <a:spcPct val="0"/>
              </a:spcBef>
              <a:spcAft>
                <a:spcPct val="0"/>
              </a:spcAft>
              <a:defRPr sz="3200">
                <a:solidFill>
                  <a:srgbClr val="007EA3"/>
                </a:solidFill>
                <a:latin typeface="Georgia" pitchFamily="18" charset="0"/>
              </a:defRPr>
            </a:lvl7pPr>
            <a:lvl8pPr marL="1371600" algn="l" rtl="0" eaLnBrk="1" fontAlgn="base" hangingPunct="1">
              <a:lnSpc>
                <a:spcPct val="85000"/>
              </a:lnSpc>
              <a:spcBef>
                <a:spcPct val="0"/>
              </a:spcBef>
              <a:spcAft>
                <a:spcPct val="0"/>
              </a:spcAft>
              <a:defRPr sz="3200">
                <a:solidFill>
                  <a:srgbClr val="007EA3"/>
                </a:solidFill>
                <a:latin typeface="Georgia" pitchFamily="18" charset="0"/>
              </a:defRPr>
            </a:lvl8pPr>
            <a:lvl9pPr marL="1828800" algn="l" rtl="0" eaLnBrk="1" fontAlgn="base" hangingPunct="1">
              <a:lnSpc>
                <a:spcPct val="85000"/>
              </a:lnSpc>
              <a:spcBef>
                <a:spcPct val="0"/>
              </a:spcBef>
              <a:spcAft>
                <a:spcPct val="0"/>
              </a:spcAft>
              <a:defRPr sz="3200">
                <a:solidFill>
                  <a:srgbClr val="007EA3"/>
                </a:solidFill>
                <a:latin typeface="Georgia" pitchFamily="18" charset="0"/>
              </a:defRPr>
            </a:lvl9pPr>
          </a:lstStyle>
          <a:p>
            <a:r>
              <a:rPr lang="en-US" dirty="0"/>
              <a:t>Understanding Data Via Descriptive Analysis</a:t>
            </a:r>
            <a:endParaRPr lang="en-US" dirty="0"/>
          </a:p>
        </p:txBody>
      </p:sp>
    </p:spTree>
    <p:extLst>
      <p:ext uri="{BB962C8B-B14F-4D97-AF65-F5344CB8AC3E}">
        <p14:creationId xmlns:p14="http://schemas.microsoft.com/office/powerpoint/2010/main" val="1822829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6616" y="143950"/>
            <a:ext cx="7921625" cy="606676"/>
          </a:xfrm>
        </p:spPr>
        <p:txBody>
          <a:bodyPr/>
          <a:lstStyle/>
          <a:p>
            <a:pPr eaLnBrk="1" hangingPunct="1"/>
            <a:r>
              <a:rPr lang="en-US" sz="3200" b="1" dirty="0" smtClean="0">
                <a:solidFill>
                  <a:srgbClr val="A50021"/>
                </a:solidFill>
                <a:latin typeface="Tahoma" pitchFamily="34" charset="0"/>
              </a:rPr>
              <a:t>Normal distribution</a:t>
            </a:r>
          </a:p>
        </p:txBody>
      </p:sp>
      <p:sp>
        <p:nvSpPr>
          <p:cNvPr id="3076" name="Text Box 8"/>
          <p:cNvSpPr txBox="1">
            <a:spLocks noChangeArrowheads="1"/>
          </p:cNvSpPr>
          <p:nvPr/>
        </p:nvSpPr>
        <p:spPr bwMode="auto">
          <a:xfrm>
            <a:off x="4572000" y="1447800"/>
            <a:ext cx="4572000" cy="405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Char char="•"/>
            </a:pPr>
            <a:r>
              <a:rPr lang="en-US" dirty="0">
                <a:latin typeface="Tahoma" pitchFamily="34" charset="0"/>
              </a:rPr>
              <a:t> </a:t>
            </a:r>
            <a:r>
              <a:rPr lang="en-US" sz="2000" dirty="0">
                <a:solidFill>
                  <a:srgbClr val="0033CC"/>
                </a:solidFill>
                <a:latin typeface="Tahoma" pitchFamily="34" charset="0"/>
              </a:rPr>
              <a:t>Infinite members of group:  </a:t>
            </a:r>
            <a:r>
              <a:rPr lang="en-US" sz="2000" i="1" dirty="0">
                <a:solidFill>
                  <a:srgbClr val="0033CC"/>
                </a:solidFill>
                <a:latin typeface="Tahoma" pitchFamily="34" charset="0"/>
              </a:rPr>
              <a:t>population</a:t>
            </a:r>
          </a:p>
          <a:p>
            <a:pPr eaLnBrk="1" hangingPunct="1">
              <a:spcBef>
                <a:spcPct val="50000"/>
              </a:spcBef>
              <a:buFontTx/>
              <a:buChar char="•"/>
            </a:pPr>
            <a:r>
              <a:rPr lang="en-US" sz="2000" dirty="0">
                <a:solidFill>
                  <a:srgbClr val="0033CC"/>
                </a:solidFill>
                <a:latin typeface="Tahoma" pitchFamily="34" charset="0"/>
              </a:rPr>
              <a:t> Characterize population by taking </a:t>
            </a:r>
            <a:r>
              <a:rPr lang="en-US" sz="2000" i="1" dirty="0">
                <a:solidFill>
                  <a:srgbClr val="0033CC"/>
                </a:solidFill>
                <a:latin typeface="Tahoma" pitchFamily="34" charset="0"/>
              </a:rPr>
              <a:t>samples</a:t>
            </a:r>
          </a:p>
          <a:p>
            <a:pPr eaLnBrk="1" hangingPunct="1">
              <a:spcBef>
                <a:spcPct val="50000"/>
              </a:spcBef>
              <a:buFontTx/>
              <a:buChar char="•"/>
            </a:pPr>
            <a:r>
              <a:rPr lang="en-US" sz="2000" dirty="0">
                <a:solidFill>
                  <a:srgbClr val="0033CC"/>
                </a:solidFill>
                <a:latin typeface="Tahoma" pitchFamily="34" charset="0"/>
              </a:rPr>
              <a:t> The larger the number of samples, the closer the distribution becomes to normal</a:t>
            </a:r>
          </a:p>
          <a:p>
            <a:pPr eaLnBrk="1" hangingPunct="1">
              <a:spcBef>
                <a:spcPct val="50000"/>
              </a:spcBef>
              <a:buFontTx/>
              <a:buChar char="•"/>
            </a:pPr>
            <a:r>
              <a:rPr lang="en-US" sz="2000" dirty="0">
                <a:solidFill>
                  <a:srgbClr val="0033CC"/>
                </a:solidFill>
                <a:latin typeface="Tahoma" pitchFamily="34" charset="0"/>
              </a:rPr>
              <a:t> Equation of normal distribution:  </a:t>
            </a:r>
          </a:p>
          <a:p>
            <a:pPr eaLnBrk="1" hangingPunct="1">
              <a:spcBef>
                <a:spcPct val="50000"/>
              </a:spcBef>
            </a:pPr>
            <a:endParaRPr lang="en-US" sz="2000" dirty="0">
              <a:solidFill>
                <a:srgbClr val="0033CC"/>
              </a:solidFill>
              <a:latin typeface="Tahoma" pitchFamily="34" charset="0"/>
            </a:endParaRPr>
          </a:p>
          <a:p>
            <a:pPr eaLnBrk="1" hangingPunct="1">
              <a:spcBef>
                <a:spcPct val="50000"/>
              </a:spcBef>
              <a:buFontTx/>
              <a:buChar char="•"/>
            </a:pPr>
            <a:endParaRPr lang="en-US" u="sng" dirty="0">
              <a:solidFill>
                <a:srgbClr val="0033CC"/>
              </a:solidFill>
            </a:endParaRPr>
          </a:p>
        </p:txBody>
      </p:sp>
      <p:graphicFrame>
        <p:nvGraphicFramePr>
          <p:cNvPr id="3077" name="Object 10"/>
          <p:cNvGraphicFramePr>
            <a:graphicFrameLocks noGrp="1" noChangeAspect="1"/>
          </p:cNvGraphicFramePr>
          <p:nvPr>
            <p:ph sz="half" idx="2"/>
            <p:extLst>
              <p:ext uri="{D42A27DB-BD31-4B8C-83A1-F6EECF244321}">
                <p14:modId xmlns:p14="http://schemas.microsoft.com/office/powerpoint/2010/main" val="4243169609"/>
              </p:ext>
            </p:extLst>
          </p:nvPr>
        </p:nvGraphicFramePr>
        <p:xfrm>
          <a:off x="4799463" y="4706203"/>
          <a:ext cx="3810000" cy="1189038"/>
        </p:xfrm>
        <a:graphic>
          <a:graphicData uri="http://schemas.openxmlformats.org/presentationml/2006/ole">
            <mc:AlternateContent xmlns:mc="http://schemas.openxmlformats.org/markup-compatibility/2006">
              <mc:Choice xmlns:v="urn:schemas-microsoft-com:vml" Requires="v">
                <p:oleObj spid="_x0000_s1054" name="Equation" r:id="rId3" imgW="1384300" imgH="431800" progId="Equation.3">
                  <p:embed/>
                </p:oleObj>
              </mc:Choice>
              <mc:Fallback>
                <p:oleObj name="Equation" r:id="rId3" imgW="13843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463" y="4706203"/>
                        <a:ext cx="3810000"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43"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126" y="1119116"/>
            <a:ext cx="4292719" cy="449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537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Rio Tinto Innovation Cen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7F1B0B11CF73408F4D5AE3BAE6D016" ma:contentTypeVersion="0" ma:contentTypeDescription="Create a new document." ma:contentTypeScope="" ma:versionID="f741202154a543f37c1340adcfa03f7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03047FA-10D6-4DF0-BD00-050CFBA91331}">
  <ds:schemaRefs>
    <ds:schemaRef ds:uri="http://schemas.microsoft.com/sharepoint/v3/contenttype/forms"/>
  </ds:schemaRefs>
</ds:datastoreItem>
</file>

<file path=customXml/itemProps2.xml><?xml version="1.0" encoding="utf-8"?>
<ds:datastoreItem xmlns:ds="http://schemas.openxmlformats.org/officeDocument/2006/customXml" ds:itemID="{FF6800A1-EF31-4318-93EA-4430E4B3AB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1422A4A-5F08-4D00-BACA-062F1E646575}">
  <ds:schemaRefs>
    <ds:schemaRef ds:uri="http://purl.org/dc/terms/"/>
    <ds:schemaRef ds:uri="http://purl.org/dc/elements/1.1/"/>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Rio Tinto Innovation Centre</Template>
  <TotalTime>33062</TotalTime>
  <Words>5096</Words>
  <Application>Microsoft Office PowerPoint</Application>
  <PresentationFormat>On-screen Show (4:3)</PresentationFormat>
  <Paragraphs>602</Paragraphs>
  <Slides>52</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Rio Tinto Innovation Centre</vt:lpstr>
      <vt:lpstr>Equation</vt:lpstr>
      <vt:lpstr>Statistical Analysis  and  Regression Modeling Basics</vt:lpstr>
      <vt:lpstr>Statistics :</vt:lpstr>
      <vt:lpstr>Types of Statistical Analyses Used in Marketing Research</vt:lpstr>
      <vt:lpstr>Types of Statistical Analyses Used in Marketing Research</vt:lpstr>
      <vt:lpstr>Understanding Data Via Descriptive Analysis</vt:lpstr>
      <vt:lpstr>Understanding Data Via Descriptive Analysis</vt:lpstr>
      <vt:lpstr>Understanding Data Via Descriptive Analysis</vt:lpstr>
      <vt:lpstr>PowerPoint Presentation</vt:lpstr>
      <vt:lpstr>Normal distribution</vt:lpstr>
      <vt:lpstr>Normal distribution</vt:lpstr>
      <vt:lpstr>Normal distribution</vt:lpstr>
      <vt:lpstr>Standard deviation and the normal distribution</vt:lpstr>
      <vt:lpstr>Cumulative Distribution function</vt:lpstr>
      <vt:lpstr>Cumulative Distribution function- Example</vt:lpstr>
      <vt:lpstr>Standard deviation and the normal distribution</vt:lpstr>
      <vt:lpstr>Skewness and Kurtosis</vt:lpstr>
      <vt:lpstr>Skewness and Kurtosis </vt:lpstr>
      <vt:lpstr>Kurtosis</vt:lpstr>
      <vt:lpstr>PowerPoint Presentation</vt:lpstr>
      <vt:lpstr>Regression Analysis</vt:lpstr>
      <vt:lpstr>Linear Regression </vt:lpstr>
      <vt:lpstr>Linear Model</vt:lpstr>
      <vt:lpstr>Application</vt:lpstr>
      <vt:lpstr>Examples</vt:lpstr>
      <vt:lpstr>PROCEDURE FOR CONSTRUCTION OF A REGRESSION MODEL</vt:lpstr>
      <vt:lpstr>THE LEAST-SQUARES CRITERIA FOR GOODNESS-OF-FIT</vt:lpstr>
      <vt:lpstr>GOODNESS-OF-FIT</vt:lpstr>
      <vt:lpstr>GOODNESS-OF-FIT</vt:lpstr>
      <vt:lpstr>GOODNESS-OF-FIT</vt:lpstr>
      <vt:lpstr>GOODNESS-OF-FIT</vt:lpstr>
      <vt:lpstr>THE REGRESSION MODEL</vt:lpstr>
      <vt:lpstr>THE REGRESSION MODEL</vt:lpstr>
      <vt:lpstr>THE REGRESSION MODEL</vt:lpstr>
      <vt:lpstr>THE REGRESSION MODEL</vt:lpstr>
      <vt:lpstr>THE REGRESSION MODEL</vt:lpstr>
      <vt:lpstr>THE REGRESSION MODEL</vt:lpstr>
      <vt:lpstr>THE REGRESSION MODEL</vt:lpstr>
      <vt:lpstr>GOODNESS-OF-FIT</vt:lpstr>
      <vt:lpstr>THE REGRESSION MODEL</vt:lpstr>
      <vt:lpstr>THE STANDARD ERROR OF ESTIMATE </vt:lpstr>
      <vt:lpstr>INTERVAL ESTIMATES</vt:lpstr>
      <vt:lpstr>PowerPoint Presentation</vt:lpstr>
      <vt:lpstr>Confidence Intervals</vt:lpstr>
      <vt:lpstr>Confidence Intervals - Example</vt:lpstr>
      <vt:lpstr>Confidence Intervals - cont</vt:lpstr>
      <vt:lpstr>Prediction Intervals</vt:lpstr>
      <vt:lpstr>Confidence Interval of the Prediction</vt:lpstr>
      <vt:lpstr>Prediction interval</vt:lpstr>
      <vt:lpstr>PI-Application</vt:lpstr>
      <vt:lpstr>PI_Application cont..</vt:lpstr>
      <vt:lpstr>PI_application cont..</vt:lpstr>
      <vt:lpstr>PowerPoint Presentation</vt:lpstr>
    </vt:vector>
  </TitlesOfParts>
  <Company>Rio Tinto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RTIC Updates (2012-Q1)</dc:title>
  <dc:creator>Kedar Pimplikar</dc:creator>
  <cp:lastModifiedBy>Pradeep Bilurkar (RTIC)</cp:lastModifiedBy>
  <cp:revision>1768</cp:revision>
  <cp:lastPrinted>2014-01-17T04:47:16Z</cp:lastPrinted>
  <dcterms:created xsi:type="dcterms:W3CDTF">2012-03-23T09:17:32Z</dcterms:created>
  <dcterms:modified xsi:type="dcterms:W3CDTF">2015-04-03T09:06:39Z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0x0101002A7F1B0B11CF73408F4D5AE3BAE6D016</vt:lpwstr>
  </property>
</Properties>
</file>