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9"/>
  </p:notesMasterIdLst>
  <p:handoutMasterIdLst>
    <p:handoutMasterId r:id="rId50"/>
  </p:handoutMasterIdLst>
  <p:sldIdLst>
    <p:sldId id="356" r:id="rId5"/>
    <p:sldId id="457" r:id="rId6"/>
    <p:sldId id="458" r:id="rId7"/>
    <p:sldId id="428"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52" r:id="rId28"/>
    <p:sldId id="453" r:id="rId29"/>
    <p:sldId id="449" r:id="rId30"/>
    <p:sldId id="450" r:id="rId31"/>
    <p:sldId id="451" r:id="rId32"/>
    <p:sldId id="410" r:id="rId33"/>
    <p:sldId id="413" r:id="rId34"/>
    <p:sldId id="414" r:id="rId35"/>
    <p:sldId id="415" r:id="rId36"/>
    <p:sldId id="416" r:id="rId37"/>
    <p:sldId id="417" r:id="rId38"/>
    <p:sldId id="418" r:id="rId39"/>
    <p:sldId id="419" r:id="rId40"/>
    <p:sldId id="420" r:id="rId41"/>
    <p:sldId id="421" r:id="rId42"/>
    <p:sldId id="425" r:id="rId43"/>
    <p:sldId id="424" r:id="rId44"/>
    <p:sldId id="426" r:id="rId45"/>
    <p:sldId id="454" r:id="rId46"/>
    <p:sldId id="455" r:id="rId47"/>
    <p:sldId id="45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22" y="72"/>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9/23/2016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9/23/2016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2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9/23/2016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5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52"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53"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7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7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70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70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2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2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7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7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3"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0.png"/><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 Id="rId4" Type="http://schemas.openxmlformats.org/officeDocument/2006/relationships/image" Target="../media/image370.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8121"/>
            <a:ext cx="3497991" cy="406221"/>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Statistical Analysis- Basics</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Continuous Random </a:t>
            </a:r>
            <a:r>
              <a:rPr lang="en-IN" sz="2800" dirty="0" smtClean="0"/>
              <a:t>Variable</a:t>
            </a:r>
            <a:endParaRPr lang="en-IN" sz="2800" dirty="0"/>
          </a:p>
        </p:txBody>
      </p:sp>
      <p:sp>
        <p:nvSpPr>
          <p:cNvPr id="3" name="Rectangle 2"/>
          <p:cNvSpPr/>
          <p:nvPr/>
        </p:nvSpPr>
        <p:spPr>
          <a:xfrm>
            <a:off x="657225" y="1366094"/>
            <a:ext cx="8248650" cy="1600438"/>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A </a:t>
            </a:r>
            <a:r>
              <a:rPr lang="en-IN" sz="1400" b="1" dirty="0">
                <a:latin typeface="Times New Roman" panose="02020603050405020304" pitchFamily="18" charset="0"/>
                <a:cs typeface="Times New Roman" panose="02020603050405020304" pitchFamily="18" charset="0"/>
              </a:rPr>
              <a:t>continuous random variable </a:t>
            </a:r>
            <a:r>
              <a:rPr lang="en-IN" sz="1400" dirty="0">
                <a:latin typeface="Times New Roman" panose="02020603050405020304" pitchFamily="18" charset="0"/>
                <a:cs typeface="Times New Roman" panose="02020603050405020304" pitchFamily="18" charset="0"/>
              </a:rPr>
              <a:t>has an infinite number of possible </a:t>
            </a:r>
            <a:r>
              <a:rPr lang="en-IN" sz="1400" dirty="0" smtClean="0">
                <a:latin typeface="Times New Roman" panose="02020603050405020304" pitchFamily="18" charset="0"/>
                <a:cs typeface="Times New Roman" panose="02020603050405020304" pitchFamily="18" charset="0"/>
              </a:rPr>
              <a:t>values, so </a:t>
            </a:r>
            <a:r>
              <a:rPr lang="en-IN" sz="1400" dirty="0">
                <a:latin typeface="Times New Roman" panose="02020603050405020304" pitchFamily="18" charset="0"/>
                <a:cs typeface="Times New Roman" panose="02020603050405020304" pitchFamily="18" charset="0"/>
              </a:rPr>
              <a:t>we can't assign probabilities to each specific value. If we did, the total probability would be infinite, rather than 1, as it is supposed to be.</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To describe probabilities for a continuous random variable, we use a probability density function. </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Probability density function (PDF): </a:t>
            </a:r>
            <a:r>
              <a:rPr lang="en-IN" sz="1400" dirty="0">
                <a:latin typeface="Times New Roman" panose="02020603050405020304" pitchFamily="18" charset="0"/>
                <a:cs typeface="Times New Roman" panose="02020603050405020304" pitchFamily="18" charset="0"/>
              </a:rPr>
              <a:t>A curve such that the area under the curve within any interval of values along the horizontal gives the probability for that interval</a:t>
            </a:r>
          </a:p>
        </p:txBody>
      </p:sp>
      <p:sp>
        <p:nvSpPr>
          <p:cNvPr id="4" name="Rectangle 3"/>
          <p:cNvSpPr/>
          <p:nvPr/>
        </p:nvSpPr>
        <p:spPr>
          <a:xfrm>
            <a:off x="657224" y="3370481"/>
            <a:ext cx="4772025" cy="2462213"/>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Normal Random Variables</a:t>
            </a:r>
          </a:p>
          <a:p>
            <a:pPr algn="just"/>
            <a:r>
              <a:rPr lang="en-IN" sz="1400" dirty="0">
                <a:latin typeface="Times New Roman" panose="02020603050405020304" pitchFamily="18" charset="0"/>
                <a:cs typeface="Times New Roman" panose="02020603050405020304" pitchFamily="18" charset="0"/>
              </a:rPr>
              <a:t>The most commonly encountered type of continuous random variable is a normal random variable , which has a symmetric bell-shaped density function.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 centre </a:t>
            </a:r>
            <a:r>
              <a:rPr lang="en-IN" sz="1400" dirty="0">
                <a:latin typeface="Times New Roman" panose="02020603050405020304" pitchFamily="18" charset="0"/>
                <a:cs typeface="Times New Roman" panose="02020603050405020304" pitchFamily="18" charset="0"/>
              </a:rPr>
              <a:t>point of the distribution is the mean value, denoted by </a:t>
            </a:r>
            <a:r>
              <a:rPr lang="en-IN" sz="1400" dirty="0" smtClean="0">
                <a:latin typeface="Times New Roman" panose="02020603050405020304" pitchFamily="18" charset="0"/>
                <a:cs typeface="Times New Roman" panose="02020603050405020304" pitchFamily="18" charset="0"/>
              </a:rPr>
              <a:t>μ </a:t>
            </a:r>
            <a:r>
              <a:rPr lang="en-IN" sz="1400" dirty="0">
                <a:latin typeface="Times New Roman" panose="02020603050405020304" pitchFamily="18" charset="0"/>
                <a:cs typeface="Times New Roman" panose="02020603050405020304" pitchFamily="18" charset="0"/>
              </a:rPr>
              <a:t>("mu"). </a:t>
            </a:r>
            <a:endParaRPr lang="en-IN"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spread of the distribution is determined by the variance, denoted by </a:t>
            </a:r>
            <a:r>
              <a:rPr lang="en-IN" sz="1400" dirty="0" smtClean="0">
                <a:latin typeface="Times New Roman" panose="02020603050405020304" pitchFamily="18" charset="0"/>
                <a:cs typeface="Times New Roman" panose="02020603050405020304" pitchFamily="18" charset="0"/>
              </a:rPr>
              <a:t>σ</a:t>
            </a:r>
            <a:r>
              <a:rPr lang="en-IN" sz="1400" baseline="30000" dirty="0" smtClean="0">
                <a:latin typeface="Times New Roman" panose="02020603050405020304" pitchFamily="18" charset="0"/>
                <a:cs typeface="Times New Roman" panose="02020603050405020304" pitchFamily="18" charset="0"/>
              </a:rPr>
              <a:t>2</a:t>
            </a:r>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sigma squared") or by the square root of the variance called standard deviation, denoted by </a:t>
            </a:r>
            <a:r>
              <a:rPr lang="en-IN" sz="1400" dirty="0" smtClean="0">
                <a:latin typeface="Times New Roman" panose="02020603050405020304" pitchFamily="18" charset="0"/>
                <a:cs typeface="Times New Roman" panose="02020603050405020304" pitchFamily="18" charset="0"/>
              </a:rPr>
              <a:t>σ </a:t>
            </a:r>
            <a:r>
              <a:rPr lang="en-IN" sz="1400" dirty="0">
                <a:latin typeface="Times New Roman" panose="02020603050405020304" pitchFamily="18" charset="0"/>
                <a:cs typeface="Times New Roman" panose="02020603050405020304" pitchFamily="18" charset="0"/>
              </a:rPr>
              <a:t>("sigma").</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568" y="3465716"/>
            <a:ext cx="3473307" cy="2325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547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062163"/>
            <a:ext cx="55054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42950" y="1238669"/>
            <a:ext cx="7962900" cy="523220"/>
          </a:xfrm>
          <a:prstGeom prst="rect">
            <a:avLst/>
          </a:prstGeom>
        </p:spPr>
        <p:txBody>
          <a:bodyPr wrap="square">
            <a:spAutoFit/>
          </a:bodyPr>
          <a:lstStyle/>
          <a:p>
            <a:pPr algn="just"/>
            <a:r>
              <a:rPr lang="en-IN" sz="1400" dirty="0" smtClean="0"/>
              <a:t>Following figure </a:t>
            </a:r>
            <a:r>
              <a:rPr lang="en-IN" sz="1400" dirty="0"/>
              <a:t>shows the probability that the IQ of a randomly selected individual will be between 115 and 130. This probability is equal to the shaded area under the curve between 115 and 130.</a:t>
            </a:r>
          </a:p>
        </p:txBody>
      </p:sp>
    </p:spTree>
    <p:extLst>
      <p:ext uri="{BB962C8B-B14F-4D97-AF65-F5344CB8AC3E}">
        <p14:creationId xmlns:p14="http://schemas.microsoft.com/office/powerpoint/2010/main" val="218607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85824" y="1223903"/>
            <a:ext cx="7705725" cy="1600438"/>
          </a:xfrm>
          <a:prstGeom prst="rect">
            <a:avLst/>
          </a:prstGeom>
        </p:spPr>
        <p:txBody>
          <a:bodyPr wrap="square">
            <a:spAutoFit/>
          </a:bodyPr>
          <a:lstStyle/>
          <a:p>
            <a:r>
              <a:rPr lang="en-IN" sz="1400" b="1" dirty="0"/>
              <a:t>Empirical Rule Review</a:t>
            </a:r>
          </a:p>
          <a:p>
            <a:r>
              <a:rPr lang="en-IN" sz="1400" dirty="0"/>
              <a:t>The Empirical Rule can be used to estimate the proportion of observations that should fall within the intervals of one, two, and three standard deviations of the mean:</a:t>
            </a:r>
          </a:p>
          <a:p>
            <a:endParaRPr lang="en-IN" sz="1400" dirty="0"/>
          </a:p>
          <a:p>
            <a:pPr algn="ctr"/>
            <a:r>
              <a:rPr lang="en-IN" sz="1400" dirty="0"/>
              <a:t>Middle 68% of observations: </a:t>
            </a:r>
            <a:r>
              <a:rPr lang="en-IN" sz="1400" dirty="0" smtClean="0"/>
              <a:t>μ±1(σ)</a:t>
            </a:r>
            <a:endParaRPr lang="en-IN" sz="1400" dirty="0"/>
          </a:p>
          <a:p>
            <a:pPr algn="ctr"/>
            <a:r>
              <a:rPr lang="en-IN" sz="1400" dirty="0"/>
              <a:t>Middle 95% of observations: </a:t>
            </a:r>
            <a:r>
              <a:rPr lang="en-IN" sz="1400" dirty="0" smtClean="0"/>
              <a:t>μ±2(σ)</a:t>
            </a:r>
            <a:endParaRPr lang="en-IN" sz="1400" dirty="0"/>
          </a:p>
          <a:p>
            <a:pPr algn="ctr"/>
            <a:r>
              <a:rPr lang="en-IN" sz="1400" dirty="0" smtClean="0"/>
              <a:t>   Middle </a:t>
            </a:r>
            <a:r>
              <a:rPr lang="en-IN" sz="1400" dirty="0"/>
              <a:t>99.7% of observations: </a:t>
            </a:r>
            <a:r>
              <a:rPr lang="en-IN" sz="1400" dirty="0" smtClean="0"/>
              <a:t>μ±3(σ)</a:t>
            </a:r>
            <a:endParaRPr lang="en-IN" sz="14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6" y="3233738"/>
            <a:ext cx="6657975"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09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164141"/>
            <a:ext cx="8229600" cy="792162"/>
          </a:xfrm>
        </p:spPr>
        <p:txBody>
          <a:bodyPr/>
          <a:lstStyle/>
          <a:p>
            <a:r>
              <a:rPr lang="en-IN" dirty="0"/>
              <a:t>z </a:t>
            </a:r>
            <a:r>
              <a:rPr lang="en-IN" dirty="0" smtClean="0"/>
              <a:t>Scores</a:t>
            </a:r>
            <a:endParaRPr lang="en-IN" dirty="0"/>
          </a:p>
        </p:txBody>
      </p:sp>
      <p:sp>
        <p:nvSpPr>
          <p:cNvPr id="3" name="Rectangle 2"/>
          <p:cNvSpPr/>
          <p:nvPr/>
        </p:nvSpPr>
        <p:spPr>
          <a:xfrm>
            <a:off x="581025" y="1387673"/>
            <a:ext cx="7848600" cy="523220"/>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When we want to describe </a:t>
            </a:r>
            <a:r>
              <a:rPr lang="en-IN" sz="1400" dirty="0">
                <a:latin typeface="Times New Roman" panose="02020603050405020304" pitchFamily="18" charset="0"/>
                <a:cs typeface="Times New Roman" panose="02020603050405020304" pitchFamily="18" charset="0"/>
              </a:rPr>
              <a:t>one observation in relation to the distribution of all observations. We can do this using a z score.</a:t>
            </a:r>
          </a:p>
        </p:txBody>
      </p:sp>
      <p:sp>
        <p:nvSpPr>
          <p:cNvPr id="4" name="Rectangle 3"/>
          <p:cNvSpPr/>
          <p:nvPr/>
        </p:nvSpPr>
        <p:spPr>
          <a:xfrm>
            <a:off x="581025" y="2038226"/>
            <a:ext cx="3724276" cy="738664"/>
          </a:xfrm>
          <a:prstGeom prst="rect">
            <a:avLst/>
          </a:prstGeom>
        </p:spPr>
        <p:txBody>
          <a:bodyPr wrap="square">
            <a:spAutoFit/>
          </a:bodyPr>
          <a:lstStyle/>
          <a:p>
            <a:pPr algn="just"/>
            <a:r>
              <a:rPr lang="en-IN" sz="1400" b="1" dirty="0">
                <a:solidFill>
                  <a:srgbClr val="FF0000"/>
                </a:solidFill>
                <a:latin typeface="Times New Roman" panose="02020603050405020304" pitchFamily="18" charset="0"/>
                <a:cs typeface="Times New Roman" panose="02020603050405020304" pitchFamily="18" charset="0"/>
              </a:rPr>
              <a:t>z score</a:t>
            </a:r>
            <a:r>
              <a:rPr lang="en-IN" sz="1400" dirty="0">
                <a:latin typeface="Times New Roman" panose="02020603050405020304" pitchFamily="18" charset="0"/>
                <a:cs typeface="Times New Roman" panose="02020603050405020304" pitchFamily="18" charset="0"/>
              </a:rPr>
              <a:t>: Distance between an individual score and the mean in standard deviation units; also known as a standardized score.</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568" y="3194334"/>
            <a:ext cx="1425737" cy="70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Rectangle 5"/>
              <p:cNvSpPr/>
              <p:nvPr/>
            </p:nvSpPr>
            <p:spPr>
              <a:xfrm>
                <a:off x="628649" y="4519343"/>
                <a:ext cx="3771900" cy="954107"/>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z = z score</a:t>
                </a:r>
              </a:p>
              <a:p>
                <a:r>
                  <a:rPr lang="en-IN" sz="1400" dirty="0">
                    <a:latin typeface="Times New Roman" panose="02020603050405020304" pitchFamily="18" charset="0"/>
                    <a:cs typeface="Times New Roman" panose="02020603050405020304" pitchFamily="18" charset="0"/>
                  </a:rPr>
                  <a:t>x = original individual score</a:t>
                </a:r>
              </a:p>
              <a:p>
                <a14:m>
                  <m:oMath xmlns:m="http://schemas.openxmlformats.org/officeDocument/2006/math">
                    <m:acc>
                      <m:accPr>
                        <m:chr m:val="̅"/>
                        <m:ctrlPr>
                          <a:rPr lang="en-IN" sz="1400" i="1" smtClean="0">
                            <a:latin typeface="Cambria Math"/>
                          </a:rPr>
                        </m:ctrlPr>
                      </m:accPr>
                      <m:e>
                        <m:r>
                          <a:rPr lang="en-US" sz="1400" b="0" i="1" smtClean="0">
                            <a:latin typeface="Cambria Math"/>
                          </a:rPr>
                          <m:t>𝑥</m:t>
                        </m:r>
                      </m:e>
                    </m:acc>
                  </m:oMath>
                </a14:m>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mean of the original distribution</a:t>
                </a:r>
              </a:p>
              <a:p>
                <a:r>
                  <a:rPr lang="en-IN" sz="1400" dirty="0">
                    <a:latin typeface="Times New Roman" panose="02020603050405020304" pitchFamily="18" charset="0"/>
                    <a:cs typeface="Times New Roman" panose="02020603050405020304" pitchFamily="18" charset="0"/>
                  </a:rPr>
                  <a:t>s = standard deviation of the original distribution</a:t>
                </a:r>
              </a:p>
            </p:txBody>
          </p:sp>
        </mc:Choice>
        <mc:Fallback xmlns="">
          <p:sp>
            <p:nvSpPr>
              <p:cNvPr id="6" name="Rectangle 5"/>
              <p:cNvSpPr>
                <a:spLocks noRot="1" noChangeAspect="1" noMove="1" noResize="1" noEditPoints="1" noAdjustHandles="1" noChangeArrowheads="1" noChangeShapeType="1" noTextEdit="1"/>
              </p:cNvSpPr>
              <p:nvPr/>
            </p:nvSpPr>
            <p:spPr>
              <a:xfrm>
                <a:off x="628649" y="4519343"/>
                <a:ext cx="3771900" cy="954107"/>
              </a:xfrm>
              <a:prstGeom prst="rect">
                <a:avLst/>
              </a:prstGeom>
              <a:blipFill rotWithShape="1">
                <a:blip r:embed="rId3"/>
                <a:stretch>
                  <a:fillRect l="-323" t="-637" b="-5096"/>
                </a:stretch>
              </a:blipFill>
            </p:spPr>
            <p:txBody>
              <a:bodyPr/>
              <a:lstStyle/>
              <a:p>
                <a:r>
                  <a:rPr lang="en-IN">
                    <a:noFill/>
                  </a:rPr>
                  <a:t> </a:t>
                </a:r>
              </a:p>
            </p:txBody>
          </p:sp>
        </mc:Fallback>
      </mc:AlternateContent>
      <p:sp>
        <p:nvSpPr>
          <p:cNvPr id="7" name="Rectangle 6"/>
          <p:cNvSpPr/>
          <p:nvPr/>
        </p:nvSpPr>
        <p:spPr>
          <a:xfrm>
            <a:off x="4714872" y="2464419"/>
            <a:ext cx="4143375" cy="738664"/>
          </a:xfrm>
          <a:prstGeom prst="rect">
            <a:avLst/>
          </a:prstGeom>
        </p:spPr>
        <p:txBody>
          <a:bodyPr wrap="square">
            <a:spAutoFit/>
          </a:bodyPr>
          <a:lstStyle/>
          <a:p>
            <a:r>
              <a:rPr lang="en-IN" sz="1400" b="1" dirty="0">
                <a:solidFill>
                  <a:srgbClr val="FF0000"/>
                </a:solidFill>
                <a:latin typeface="Times New Roman" panose="02020603050405020304" pitchFamily="18" charset="0"/>
                <a:cs typeface="Times New Roman" panose="02020603050405020304" pitchFamily="18" charset="0"/>
              </a:rPr>
              <a:t>z distribution: </a:t>
            </a:r>
            <a:r>
              <a:rPr lang="en-IN" sz="1400" dirty="0">
                <a:latin typeface="Times New Roman" panose="02020603050405020304" pitchFamily="18" charset="0"/>
                <a:cs typeface="Times New Roman" panose="02020603050405020304" pitchFamily="18" charset="0"/>
              </a:rPr>
              <a:t>bell-shaped distribution with a mean of 0 and standard deviation of 1, also known as the normal distribution</a:t>
            </a:r>
          </a:p>
        </p:txBody>
      </p:sp>
      <p:pic>
        <p:nvPicPr>
          <p:cNvPr id="33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49" y="3547169"/>
            <a:ext cx="4000499" cy="277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121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score- example</a:t>
            </a:r>
            <a:endParaRPr lang="en-IN"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347788"/>
            <a:ext cx="839152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77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73666"/>
            <a:ext cx="8229600" cy="792162"/>
          </a:xfrm>
        </p:spPr>
        <p:txBody>
          <a:bodyPr/>
          <a:lstStyle/>
          <a:p>
            <a:r>
              <a:rPr lang="en-IN" sz="2800" dirty="0"/>
              <a:t>Rule of Sample Proportions </a:t>
            </a:r>
          </a:p>
        </p:txBody>
      </p:sp>
      <p:sp>
        <p:nvSpPr>
          <p:cNvPr id="4" name="Rectangle 3"/>
          <p:cNvSpPr/>
          <p:nvPr/>
        </p:nvSpPr>
        <p:spPr>
          <a:xfrm>
            <a:off x="647699" y="1208902"/>
            <a:ext cx="7134225"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Rule of Sample Proportions (Normal Approximation Method)</a:t>
            </a:r>
          </a:p>
        </p:txBody>
      </p:sp>
      <p:sp>
        <p:nvSpPr>
          <p:cNvPr id="5" name="Rectangle 4"/>
          <p:cNvSpPr/>
          <p:nvPr/>
        </p:nvSpPr>
        <p:spPr>
          <a:xfrm>
            <a:off x="647699" y="1692265"/>
            <a:ext cx="7781924" cy="1384995"/>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If samples of the same size (</a:t>
            </a:r>
            <a:r>
              <a:rPr lang="en-IN" sz="1400" dirty="0" smtClean="0">
                <a:latin typeface="Times New Roman" panose="02020603050405020304" pitchFamily="18" charset="0"/>
                <a:cs typeface="Times New Roman" panose="02020603050405020304" pitchFamily="18" charset="0"/>
              </a:rPr>
              <a:t>n) </a:t>
            </a:r>
            <a:r>
              <a:rPr lang="en-IN" sz="1400" dirty="0">
                <a:latin typeface="Times New Roman" panose="02020603050405020304" pitchFamily="18" charset="0"/>
                <a:cs typeface="Times New Roman" panose="02020603050405020304" pitchFamily="18" charset="0"/>
              </a:rPr>
              <a:t>are repeatedly randomly drawn from a population, and the proportion of successes in each sample is recorded (p</a:t>
            </a:r>
            <a:r>
              <a:rPr lang="en-IN" sz="1400" dirty="0" smtClean="0">
                <a:latin typeface="Times New Roman" panose="02020603050405020304" pitchFamily="18" charset="0"/>
                <a:cs typeface="Times New Roman" panose="02020603050405020304" pitchFamily="18" charset="0"/>
              </a:rPr>
              <a:t>ˆ), </a:t>
            </a:r>
            <a:r>
              <a:rPr lang="en-IN" sz="1400" dirty="0">
                <a:latin typeface="Times New Roman" panose="02020603050405020304" pitchFamily="18" charset="0"/>
                <a:cs typeface="Times New Roman" panose="02020603050405020304" pitchFamily="18" charset="0"/>
              </a:rPr>
              <a:t>the distribution of the sample proportions (i.e., the sampling </a:t>
            </a:r>
            <a:r>
              <a:rPr lang="en-IN" sz="1400" dirty="0" smtClean="0">
                <a:latin typeface="Times New Roman" panose="02020603050405020304" pitchFamily="18" charset="0"/>
                <a:cs typeface="Times New Roman" panose="02020603050405020304" pitchFamily="18" charset="0"/>
              </a:rPr>
              <a:t>distribution) </a:t>
            </a:r>
            <a:r>
              <a:rPr lang="en-IN" sz="1400" dirty="0">
                <a:latin typeface="Times New Roman" panose="02020603050405020304" pitchFamily="18" charset="0"/>
                <a:cs typeface="Times New Roman" panose="02020603050405020304" pitchFamily="18" charset="0"/>
              </a:rPr>
              <a:t>can be approximated by a normal distribution given that both </a:t>
            </a:r>
            <a:r>
              <a:rPr lang="en-IN" sz="1400" dirty="0" smtClean="0">
                <a:latin typeface="Times New Roman" panose="02020603050405020304" pitchFamily="18" charset="0"/>
                <a:cs typeface="Times New Roman" panose="02020603050405020304" pitchFamily="18" charset="0"/>
              </a:rPr>
              <a:t> n </a:t>
            </a:r>
            <a:r>
              <a:rPr lang="en-IN" sz="1400" dirty="0">
                <a:latin typeface="Times New Roman" panose="02020603050405020304" pitchFamily="18" charset="0"/>
                <a:cs typeface="Times New Roman" panose="02020603050405020304" pitchFamily="18" charset="0"/>
              </a:rPr>
              <a:t>×</a:t>
            </a:r>
            <a:r>
              <a:rPr lang="en-IN" sz="1400" dirty="0" smtClean="0">
                <a:latin typeface="Times New Roman" panose="02020603050405020304" pitchFamily="18" charset="0"/>
                <a:cs typeface="Times New Roman" panose="02020603050405020304" pitchFamily="18" charset="0"/>
              </a:rPr>
              <a:t> p ≥ 10 and </a:t>
            </a:r>
            <a:r>
              <a:rPr lang="en-IN" sz="1400" dirty="0">
                <a:latin typeface="Times New Roman" panose="02020603050405020304" pitchFamily="18" charset="0"/>
                <a:cs typeface="Times New Roman" panose="02020603050405020304" pitchFamily="18" charset="0"/>
              </a:rPr>
              <a:t>n×(1−p</a:t>
            </a:r>
            <a:r>
              <a:rPr lang="en-IN" sz="1400" dirty="0" smtClean="0">
                <a:latin typeface="Times New Roman" panose="02020603050405020304" pitchFamily="18" charset="0"/>
                <a:cs typeface="Times New Roman" panose="02020603050405020304" pitchFamily="18" charset="0"/>
              </a:rPr>
              <a:t>) ≥ 10.</a:t>
            </a:r>
          </a:p>
          <a:p>
            <a:r>
              <a:rPr lang="en-IN" sz="1400" dirty="0" smtClean="0">
                <a:latin typeface="Times New Roman" panose="02020603050405020304" pitchFamily="18" charset="0"/>
                <a:cs typeface="Times New Roman" panose="02020603050405020304" pitchFamily="18" charset="0"/>
              </a:rPr>
              <a:t> </a:t>
            </a:r>
          </a:p>
          <a:p>
            <a:r>
              <a:rPr lang="en-IN" sz="1400" dirty="0" smtClean="0">
                <a:latin typeface="Times New Roman" panose="02020603050405020304" pitchFamily="18" charset="0"/>
                <a:cs typeface="Times New Roman" panose="02020603050405020304" pitchFamily="18" charset="0"/>
              </a:rPr>
              <a:t>This </a:t>
            </a:r>
            <a:r>
              <a:rPr lang="en-IN" sz="1400" dirty="0">
                <a:latin typeface="Times New Roman" panose="02020603050405020304" pitchFamily="18" charset="0"/>
                <a:cs typeface="Times New Roman" panose="02020603050405020304" pitchFamily="18" charset="0"/>
              </a:rPr>
              <a:t>is known as the Rule of Sample Proportions. Note that some textbooks use a minimum of 15 instead of 10. </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48" y="3184298"/>
            <a:ext cx="7527695" cy="103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99" y="4686300"/>
            <a:ext cx="65246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35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 of Sample Proportions </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295400"/>
            <a:ext cx="80391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04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a:t>
            </a:r>
            <a:endParaRPr lang="en-IN" sz="2800" dirty="0"/>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6" y="1276350"/>
            <a:ext cx="8124824" cy="379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66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a:t>
            </a:r>
            <a:endParaRPr lang="en-IN" sz="2800" dirty="0"/>
          </a:p>
        </p:txBody>
      </p:sp>
      <p:sp>
        <p:nvSpPr>
          <p:cNvPr id="3" name="Rectangle 2"/>
          <p:cNvSpPr/>
          <p:nvPr/>
        </p:nvSpPr>
        <p:spPr>
          <a:xfrm>
            <a:off x="1009649" y="4689813"/>
            <a:ext cx="7429501" cy="954107"/>
          </a:xfrm>
          <a:prstGeom prst="rect">
            <a:avLst/>
          </a:prstGeom>
        </p:spPr>
        <p:txBody>
          <a:bodyPr wrap="square">
            <a:spAutoFit/>
          </a:bodyPr>
          <a:lstStyle/>
          <a:p>
            <a:r>
              <a:rPr lang="en-IN" sz="1400" dirty="0"/>
              <a:t>P(pˆ&gt;0.25)=</a:t>
            </a:r>
            <a:r>
              <a:rPr lang="en-IN" sz="1400" dirty="0" smtClean="0"/>
              <a:t>0.0770223</a:t>
            </a:r>
            <a:endParaRPr lang="en-IN" sz="1400" dirty="0"/>
          </a:p>
          <a:p>
            <a:endParaRPr lang="en-IN" sz="1400" dirty="0"/>
          </a:p>
          <a:p>
            <a:r>
              <a:rPr lang="en-IN" sz="1400" dirty="0"/>
              <a:t>Given that the population proportion is 0.186, the probability of taking a random sample of n=75n=75 and finding a sample proportion of 0.25 or higher is 0.0770223. </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206499"/>
            <a:ext cx="4743449" cy="317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38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Central Limit </a:t>
            </a:r>
            <a:r>
              <a:rPr lang="en-IN" sz="2800" dirty="0" smtClean="0"/>
              <a:t>Theorem</a:t>
            </a:r>
            <a:endParaRPr lang="en-IN" sz="2800" dirty="0"/>
          </a:p>
        </p:txBody>
      </p:sp>
      <p:grpSp>
        <p:nvGrpSpPr>
          <p:cNvPr id="4" name="Group 3"/>
          <p:cNvGrpSpPr/>
          <p:nvPr/>
        </p:nvGrpSpPr>
        <p:grpSpPr>
          <a:xfrm>
            <a:off x="809624" y="1662290"/>
            <a:ext cx="7858125" cy="1932356"/>
            <a:chOff x="809624" y="1662290"/>
            <a:chExt cx="7858125" cy="1932356"/>
          </a:xfrm>
        </p:grpSpPr>
        <mc:AlternateContent xmlns:mc="http://schemas.openxmlformats.org/markup-compatibility/2006" xmlns:a14="http://schemas.microsoft.com/office/drawing/2010/main">
          <mc:Choice Requires="a14">
            <p:sp>
              <p:nvSpPr>
                <p:cNvPr id="3" name="Rectangle 2"/>
                <p:cNvSpPr/>
                <p:nvPr/>
              </p:nvSpPr>
              <p:spPr>
                <a:xfrm>
                  <a:off x="809624" y="1778764"/>
                  <a:ext cx="7858125" cy="1815882"/>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With a sample size of at least 30, the distribution of sample means will be approximately normally distributed regardless of the shape of the population with a mean of μ </a:t>
                  </a:r>
                  <a:r>
                    <a:rPr lang="en-IN" sz="1400" dirty="0">
                      <a:latin typeface="Times New Roman" panose="02020603050405020304" pitchFamily="18" charset="0"/>
                      <a:cs typeface="Times New Roman" panose="02020603050405020304" pitchFamily="18" charset="0"/>
                    </a:rPr>
                    <a:t>and a standard deviation </a:t>
                  </a:r>
                  <a:r>
                    <a:rPr lang="en-IN" sz="1400" dirty="0" smtClean="0">
                      <a:latin typeface="Times New Roman" panose="02020603050405020304" pitchFamily="18" charset="0"/>
                      <a:cs typeface="Times New Roman" panose="02020603050405020304" pitchFamily="18" charset="0"/>
                    </a:rPr>
                    <a:t>of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This </a:t>
                  </a:r>
                  <a:r>
                    <a:rPr lang="en-IN" sz="1400" dirty="0">
                      <a:latin typeface="Times New Roman" panose="02020603050405020304" pitchFamily="18" charset="0"/>
                      <a:cs typeface="Times New Roman" panose="02020603050405020304" pitchFamily="18" charset="0"/>
                    </a:rPr>
                    <a:t>is known as the Central Limit Theorem.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In </a:t>
                  </a:r>
                  <a:r>
                    <a:rPr lang="en-IN" sz="1400" dirty="0">
                      <a:latin typeface="Times New Roman" panose="02020603050405020304" pitchFamily="18" charset="0"/>
                      <a:cs typeface="Times New Roman" panose="02020603050405020304" pitchFamily="18" charset="0"/>
                    </a:rPr>
                    <a:t>practice we often do not know </a:t>
                  </a:r>
                  <a:r>
                    <a:rPr lang="en-IN" sz="1400" dirty="0" smtClean="0">
                      <a:latin typeface="Times New Roman" panose="02020603050405020304" pitchFamily="18" charset="0"/>
                      <a:cs typeface="Times New Roman" panose="02020603050405020304" pitchFamily="18" charset="0"/>
                    </a:rPr>
                    <a:t>μ </a:t>
                  </a:r>
                  <a:r>
                    <a:rPr lang="en-IN" sz="1400" dirty="0">
                      <a:latin typeface="Times New Roman" panose="02020603050405020304" pitchFamily="18" charset="0"/>
                      <a:cs typeface="Times New Roman" panose="02020603050405020304" pitchFamily="18" charset="0"/>
                    </a:rPr>
                    <a:t>or </a:t>
                  </a:r>
                  <a:r>
                    <a:rPr lang="en-IN" sz="1400" dirty="0" smtClean="0">
                      <a:latin typeface="Times New Roman" panose="02020603050405020304" pitchFamily="18" charset="0"/>
                      <a:cs typeface="Times New Roman" panose="02020603050405020304" pitchFamily="18" charset="0"/>
                    </a:rPr>
                    <a:t>σ.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In </a:t>
                  </a:r>
                  <a:r>
                    <a:rPr lang="en-IN" sz="1400" dirty="0">
                      <a:latin typeface="Times New Roman" panose="02020603050405020304" pitchFamily="18" charset="0"/>
                      <a:cs typeface="Times New Roman" panose="02020603050405020304" pitchFamily="18" charset="0"/>
                    </a:rPr>
                    <a:t>those situations we estimate </a:t>
                  </a:r>
                  <a:r>
                    <a:rPr lang="en-IN" sz="1400" dirty="0" smtClean="0">
                      <a:latin typeface="Times New Roman" panose="02020603050405020304" pitchFamily="18" charset="0"/>
                      <a:cs typeface="Times New Roman" panose="02020603050405020304" pitchFamily="18" charset="0"/>
                    </a:rPr>
                    <a:t>μ </a:t>
                  </a:r>
                  <a:r>
                    <a:rPr lang="en-IN" sz="1400" dirty="0">
                      <a:latin typeface="Times New Roman" panose="02020603050405020304" pitchFamily="18" charset="0"/>
                      <a:cs typeface="Times New Roman" panose="02020603050405020304" pitchFamily="18" charset="0"/>
                    </a:rPr>
                    <a:t>and </a:t>
                  </a:r>
                  <a:r>
                    <a:rPr lang="en-IN" sz="1400" dirty="0" smtClean="0">
                      <a:latin typeface="Times New Roman" panose="02020603050405020304" pitchFamily="18" charset="0"/>
                      <a:cs typeface="Times New Roman" panose="02020603050405020304" pitchFamily="18" charset="0"/>
                    </a:rPr>
                    <a:t>σ </a:t>
                  </a:r>
                  <a:r>
                    <a:rPr lang="en-IN" sz="1400" dirty="0">
                      <a:latin typeface="Times New Roman" panose="02020603050405020304" pitchFamily="18" charset="0"/>
                      <a:cs typeface="Times New Roman" panose="02020603050405020304" pitchFamily="18" charset="0"/>
                    </a:rPr>
                    <a:t>with </a:t>
                  </a:r>
                  <a14:m>
                    <m:oMath xmlns:m="http://schemas.openxmlformats.org/officeDocument/2006/math">
                      <m:acc>
                        <m:accPr>
                          <m:chr m:val="̅"/>
                          <m:ctrlPr>
                            <a:rPr lang="en-IN" sz="1400" i="1" smtClean="0">
                              <a:latin typeface="Cambria Math"/>
                            </a:rPr>
                          </m:ctrlPr>
                        </m:accPr>
                        <m:e>
                          <m:r>
                            <a:rPr lang="en-US" sz="1400" b="0" i="1" smtClean="0">
                              <a:latin typeface="Cambria Math"/>
                            </a:rPr>
                            <m:t>𝑥</m:t>
                          </m:r>
                        </m:e>
                      </m:acc>
                    </m:oMath>
                  </a14:m>
                  <a:r>
                    <a:rPr lang="en-IN" sz="1400" dirty="0" smtClean="0">
                      <a:latin typeface="Times New Roman" panose="02020603050405020304" pitchFamily="18" charset="0"/>
                      <a:cs typeface="Times New Roman" panose="02020603050405020304" pitchFamily="18" charset="0"/>
                    </a:rPr>
                    <a:t> and s </a:t>
                  </a:r>
                  <a:r>
                    <a:rPr lang="en-IN" sz="1400" dirty="0">
                      <a:latin typeface="Times New Roman" panose="02020603050405020304" pitchFamily="18" charset="0"/>
                      <a:cs typeface="Times New Roman" panose="02020603050405020304" pitchFamily="18" charset="0"/>
                    </a:rPr>
                    <a:t>respectively. </a:t>
                  </a:r>
                </a:p>
              </p:txBody>
            </p:sp>
          </mc:Choice>
          <mc:Fallback xmlns="">
            <p:sp>
              <p:nvSpPr>
                <p:cNvPr id="3" name="Rectangle 2"/>
                <p:cNvSpPr>
                  <a:spLocks noRot="1" noChangeAspect="1" noMove="1" noResize="1" noEditPoints="1" noAdjustHandles="1" noChangeArrowheads="1" noChangeShapeType="1" noTextEdit="1"/>
                </p:cNvSpPr>
                <p:nvPr/>
              </p:nvSpPr>
              <p:spPr>
                <a:xfrm>
                  <a:off x="809624" y="1778764"/>
                  <a:ext cx="7858125" cy="1815882"/>
                </a:xfrm>
                <a:prstGeom prst="rect">
                  <a:avLst/>
                </a:prstGeom>
                <a:blipFill rotWithShape="1">
                  <a:blip r:embed="rId2"/>
                  <a:stretch>
                    <a:fillRect l="-233" t="-336" r="-233" b="-2349"/>
                  </a:stretch>
                </a:blipFill>
              </p:spPr>
              <p:txBody>
                <a:bodyPr/>
                <a:lstStyle/>
                <a:p>
                  <a:r>
                    <a:rPr lang="en-IN">
                      <a:noFill/>
                    </a:rPr>
                    <a:t> </a:t>
                  </a:r>
                </a:p>
              </p:txBody>
            </p:sp>
          </mc:Fallback>
        </mc:AlternateContent>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636" y="1662290"/>
              <a:ext cx="314325" cy="44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48" y="4138613"/>
            <a:ext cx="64484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79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Central Limit Theorem</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695324" y="1237387"/>
            <a:ext cx="7934325" cy="2308324"/>
          </a:xfrm>
          <a:prstGeom prst="rect">
            <a:avLst/>
          </a:prstGeom>
        </p:spPr>
        <p:txBody>
          <a:bodyPr wrap="square">
            <a:spAutoFit/>
          </a:bodyPr>
          <a:lstStyle/>
          <a:p>
            <a:pPr algn="just"/>
            <a:r>
              <a:rPr lang="en-IN" dirty="0"/>
              <a:t>The distribution of an average will tend to be Normal as the sample size increases, regardless of the distribution from which the average is taken except when the moments of the parent distribution do not exist</a:t>
            </a:r>
            <a:r>
              <a:rPr lang="en-IN" dirty="0" smtClean="0"/>
              <a:t>.</a:t>
            </a:r>
            <a:endParaRPr lang="en-IN" dirty="0"/>
          </a:p>
          <a:p>
            <a:pPr algn="just"/>
            <a:endParaRPr lang="en-US" dirty="0" smtClean="0"/>
          </a:p>
          <a:p>
            <a:pPr algn="just"/>
            <a:r>
              <a:rPr lang="en-IN" dirty="0"/>
              <a:t>Thus, the Central Limit theorem is the foundation for many statistical procedures, including Quality Control Charts, because the distribution of the phenomenon under study does not have to be Normal because its </a:t>
            </a:r>
            <a:r>
              <a:rPr lang="en-IN" b="1" i="1" dirty="0"/>
              <a:t>average</a:t>
            </a:r>
            <a:r>
              <a:rPr lang="en-IN" dirty="0"/>
              <a:t> will </a:t>
            </a:r>
            <a:r>
              <a:rPr lang="en-IN" dirty="0" smtClean="0"/>
              <a:t>be.</a:t>
            </a:r>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259" y="3986213"/>
            <a:ext cx="5735516"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86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1</a:t>
            </a:r>
            <a:endParaRPr lang="en-IN" sz="2800" dirty="0"/>
          </a:p>
        </p:txBody>
      </p:sp>
      <p:grpSp>
        <p:nvGrpSpPr>
          <p:cNvPr id="5" name="Group 4"/>
          <p:cNvGrpSpPr/>
          <p:nvPr/>
        </p:nvGrpSpPr>
        <p:grpSpPr>
          <a:xfrm>
            <a:off x="781050" y="1203395"/>
            <a:ext cx="7981950" cy="2246769"/>
            <a:chOff x="781050" y="1203395"/>
            <a:chExt cx="7981950" cy="2246769"/>
          </a:xfrm>
        </p:grpSpPr>
        <p:sp>
          <p:nvSpPr>
            <p:cNvPr id="3" name="Rectangle 2"/>
            <p:cNvSpPr/>
            <p:nvPr/>
          </p:nvSpPr>
          <p:spPr>
            <a:xfrm>
              <a:off x="781050" y="1203395"/>
              <a:ext cx="7981950" cy="2246769"/>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According to one source, </a:t>
              </a:r>
              <a:r>
                <a:rPr lang="en-IN" sz="1400" dirty="0" smtClean="0">
                  <a:latin typeface="Times New Roman" panose="02020603050405020304" pitchFamily="18" charset="0"/>
                  <a:cs typeface="Times New Roman" panose="02020603050405020304" pitchFamily="18" charset="0"/>
                </a:rPr>
                <a:t>new-born </a:t>
              </a:r>
              <a:r>
                <a:rPr lang="en-IN" sz="1400" dirty="0">
                  <a:latin typeface="Times New Roman" panose="02020603050405020304" pitchFamily="18" charset="0"/>
                  <a:cs typeface="Times New Roman" panose="02020603050405020304" pitchFamily="18" charset="0"/>
                </a:rPr>
                <a:t>baby weights have a mean of 7.5 pounds with a standard deviation of 1.1 pounds. If these numbers are accurate, what proportion of samples of </a:t>
              </a:r>
              <a:r>
                <a:rPr lang="en-IN" sz="1400" dirty="0" smtClean="0">
                  <a:latin typeface="Times New Roman" panose="02020603050405020304" pitchFamily="18" charset="0"/>
                  <a:cs typeface="Times New Roman" panose="02020603050405020304" pitchFamily="18" charset="0"/>
                </a:rPr>
                <a:t>n=50 </a:t>
              </a:r>
              <a:r>
                <a:rPr lang="en-IN" sz="1400" dirty="0">
                  <a:latin typeface="Times New Roman" panose="02020603050405020304" pitchFamily="18" charset="0"/>
                  <a:cs typeface="Times New Roman" panose="02020603050405020304" pitchFamily="18" charset="0"/>
                </a:rPr>
                <a:t>would have a sample mean </a:t>
              </a:r>
              <a:r>
                <a:rPr lang="en-IN" sz="1400" dirty="0" smtClean="0">
                  <a:latin typeface="Times New Roman" panose="02020603050405020304" pitchFamily="18" charset="0"/>
                  <a:cs typeface="Times New Roman" panose="02020603050405020304" pitchFamily="18" charset="0"/>
                </a:rPr>
                <a:t>greater </a:t>
              </a:r>
              <a:r>
                <a:rPr lang="en-IN" sz="1400" dirty="0">
                  <a:latin typeface="Times New Roman" panose="02020603050405020304" pitchFamily="18" charset="0"/>
                  <a:cs typeface="Times New Roman" panose="02020603050405020304" pitchFamily="18" charset="0"/>
                </a:rPr>
                <a:t>than 8 pounds?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We are not given information about the shape of the population, however n≥</a:t>
              </a:r>
              <a:r>
                <a:rPr lang="en-IN" sz="1400" dirty="0" smtClean="0">
                  <a:latin typeface="Times New Roman" panose="02020603050405020304" pitchFamily="18" charset="0"/>
                  <a:cs typeface="Times New Roman" panose="02020603050405020304" pitchFamily="18" charset="0"/>
                </a:rPr>
                <a:t>30 </a:t>
              </a:r>
              <a:r>
                <a:rPr lang="en-IN" sz="1400" dirty="0">
                  <a:latin typeface="Times New Roman" panose="02020603050405020304" pitchFamily="18" charset="0"/>
                  <a:cs typeface="Times New Roman" panose="02020603050405020304" pitchFamily="18" charset="0"/>
                </a:rPr>
                <a:t>therefore we can apply the </a:t>
              </a:r>
              <a:r>
                <a:rPr lang="en-IN" sz="1400" b="1" dirty="0">
                  <a:latin typeface="Times New Roman" panose="02020603050405020304" pitchFamily="18" charset="0"/>
                  <a:cs typeface="Times New Roman" panose="02020603050405020304" pitchFamily="18" charset="0"/>
                </a:rPr>
                <a:t>Central </a:t>
              </a:r>
              <a:r>
                <a:rPr lang="en-IN" sz="1400" b="1" dirty="0" smtClean="0">
                  <a:latin typeface="Times New Roman" panose="02020603050405020304" pitchFamily="18" charset="0"/>
                  <a:cs typeface="Times New Roman" panose="02020603050405020304" pitchFamily="18" charset="0"/>
                </a:rPr>
                <a:t>Limit </a:t>
              </a:r>
              <a:r>
                <a:rPr lang="en-IN" sz="1400" b="1" dirty="0">
                  <a:latin typeface="Times New Roman" panose="02020603050405020304" pitchFamily="18" charset="0"/>
                  <a:cs typeface="Times New Roman" panose="02020603050405020304" pitchFamily="18" charset="0"/>
                </a:rPr>
                <a:t>Theorem</a:t>
              </a:r>
              <a:r>
                <a:rPr lang="en-IN" sz="1400" dirty="0">
                  <a:latin typeface="Times New Roman" panose="02020603050405020304" pitchFamily="18" charset="0"/>
                  <a:cs typeface="Times New Roman" panose="02020603050405020304" pitchFamily="18" charset="0"/>
                </a:rPr>
                <a:t>.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distribution of sample means will have a mean of 7.5 and a standard deviation </a:t>
              </a:r>
              <a:r>
                <a:rPr lang="en-IN" sz="1400" dirty="0" smtClean="0">
                  <a:latin typeface="Times New Roman" panose="02020603050405020304" pitchFamily="18" charset="0"/>
                  <a:cs typeface="Times New Roman" panose="02020603050405020304" pitchFamily="18" charset="0"/>
                </a:rPr>
                <a:t>of</a:t>
              </a:r>
            </a:p>
            <a:p>
              <a:pPr algn="just"/>
              <a:r>
                <a:rPr lang="en-IN" sz="1400" dirty="0" smtClean="0">
                  <a:latin typeface="Times New Roman" panose="02020603050405020304" pitchFamily="18" charset="0"/>
                  <a:cs typeface="Times New Roman" panose="02020603050405020304" pitchFamily="18" charset="0"/>
                </a:rPr>
                <a:t>                         0.1556</a:t>
              </a:r>
              <a:r>
                <a:rPr lang="en-IN"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2933700"/>
              <a:ext cx="109251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75" y="3586162"/>
            <a:ext cx="4057650" cy="247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295275" y="3793250"/>
                <a:ext cx="4572000" cy="1384995"/>
              </a:xfrm>
              <a:prstGeom prst="rect">
                <a:avLst/>
              </a:prstGeom>
            </p:spPr>
            <p:txBody>
              <a:bodyPr>
                <a:spAutoFit/>
              </a:bodyPr>
              <a:lstStyle/>
              <a:p>
                <a:pPr algn="just"/>
                <a:r>
                  <a:rPr lang="en-IN" sz="1400" dirty="0" smtClean="0">
                    <a:latin typeface="Times New Roman" panose="02020603050405020304" pitchFamily="18" charset="0"/>
                    <a:cs typeface="Times New Roman" panose="02020603050405020304" pitchFamily="18" charset="0"/>
                  </a:rPr>
                  <a:t>If  the population of new-born </a:t>
                </a:r>
                <a:r>
                  <a:rPr lang="en-IN" sz="1400" dirty="0">
                    <a:latin typeface="Times New Roman" panose="02020603050405020304" pitchFamily="18" charset="0"/>
                    <a:cs typeface="Times New Roman" panose="02020603050405020304" pitchFamily="18" charset="0"/>
                  </a:rPr>
                  <a:t>baby weights has a mean of 7.5 and a standard deviation of 1.1, then 0.0006559 of samples of </a:t>
                </a:r>
                <a:r>
                  <a:rPr lang="en-IN" sz="1400" dirty="0" smtClean="0">
                    <a:latin typeface="Times New Roman" panose="02020603050405020304" pitchFamily="18" charset="0"/>
                    <a:cs typeface="Times New Roman" panose="02020603050405020304" pitchFamily="18" charset="0"/>
                  </a:rPr>
                  <a:t>n=50 </a:t>
                </a:r>
                <a:r>
                  <a:rPr lang="en-IN" sz="1400" dirty="0">
                    <a:latin typeface="Times New Roman" panose="02020603050405020304" pitchFamily="18" charset="0"/>
                    <a:cs typeface="Times New Roman" panose="02020603050405020304" pitchFamily="18" charset="0"/>
                  </a:rPr>
                  <a:t>will have a sample mean of 8 or higher.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Our conclusion would be that it would be very unlikely to take a random sample from this population and find </a:t>
                </a:r>
                <a14:m>
                  <m:oMath xmlns:m="http://schemas.openxmlformats.org/officeDocument/2006/math">
                    <m:acc>
                      <m:accPr>
                        <m:chr m:val="̅"/>
                        <m:ctrlPr>
                          <a:rPr lang="en-IN" sz="1400" i="1" smtClean="0">
                            <a:latin typeface="Cambria Math"/>
                          </a:rPr>
                        </m:ctrlPr>
                      </m:accPr>
                      <m:e>
                        <m:r>
                          <a:rPr lang="en-US" sz="1400" b="0" i="1" smtClean="0">
                            <a:latin typeface="Cambria Math"/>
                          </a:rPr>
                          <m:t>𝑥</m:t>
                        </m:r>
                      </m:e>
                    </m:acc>
                  </m:oMath>
                </a14:m>
                <a:r>
                  <a:rPr lang="en-IN" sz="1400" dirty="0" smtClean="0">
                    <a:latin typeface="Times New Roman" panose="02020603050405020304" pitchFamily="18" charset="0"/>
                    <a:cs typeface="Times New Roman" panose="02020603050405020304" pitchFamily="18" charset="0"/>
                  </a:rPr>
                  <a:t>&gt;</a:t>
                </a:r>
                <a:r>
                  <a:rPr lang="en-IN" sz="1400" dirty="0">
                    <a:latin typeface="Times New Roman" panose="02020603050405020304" pitchFamily="18" charset="0"/>
                    <a:cs typeface="Times New Roman" panose="02020603050405020304" pitchFamily="18" charset="0"/>
                  </a:rPr>
                  <a:t>8. </a:t>
                </a:r>
              </a:p>
            </p:txBody>
          </p:sp>
        </mc:Choice>
        <mc:Fallback xmlns="">
          <p:sp>
            <p:nvSpPr>
              <p:cNvPr id="4" name="Rectangle 3"/>
              <p:cNvSpPr>
                <a:spLocks noRot="1" noChangeAspect="1" noMove="1" noResize="1" noEditPoints="1" noAdjustHandles="1" noChangeArrowheads="1" noChangeShapeType="1" noTextEdit="1"/>
              </p:cNvSpPr>
              <p:nvPr/>
            </p:nvSpPr>
            <p:spPr>
              <a:xfrm>
                <a:off x="295275" y="3793250"/>
                <a:ext cx="4572000" cy="1384995"/>
              </a:xfrm>
              <a:prstGeom prst="rect">
                <a:avLst/>
              </a:prstGeom>
              <a:blipFill rotWithShape="1">
                <a:blip r:embed="rId4"/>
                <a:stretch>
                  <a:fillRect l="-267" t="-441" r="-533" b="-3524"/>
                </a:stretch>
              </a:blipFill>
            </p:spPr>
            <p:txBody>
              <a:bodyPr/>
              <a:lstStyle/>
              <a:p>
                <a:r>
                  <a:rPr lang="en-IN">
                    <a:noFill/>
                  </a:rPr>
                  <a:t> </a:t>
                </a:r>
              </a:p>
            </p:txBody>
          </p:sp>
        </mc:Fallback>
      </mc:AlternateContent>
    </p:spTree>
    <p:extLst>
      <p:ext uri="{BB962C8B-B14F-4D97-AF65-F5344CB8AC3E}">
        <p14:creationId xmlns:p14="http://schemas.microsoft.com/office/powerpoint/2010/main" val="2291340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2</a:t>
            </a:r>
            <a:endParaRPr lang="en-IN" sz="2800" dirty="0"/>
          </a:p>
        </p:txBody>
      </p:sp>
      <p:grpSp>
        <p:nvGrpSpPr>
          <p:cNvPr id="4" name="Group 3"/>
          <p:cNvGrpSpPr/>
          <p:nvPr/>
        </p:nvGrpSpPr>
        <p:grpSpPr>
          <a:xfrm>
            <a:off x="666750" y="1179639"/>
            <a:ext cx="8134350" cy="2031325"/>
            <a:chOff x="666750" y="1179639"/>
            <a:chExt cx="8134350" cy="2031325"/>
          </a:xfrm>
        </p:grpSpPr>
        <p:sp>
          <p:nvSpPr>
            <p:cNvPr id="3" name="Rectangle 2"/>
            <p:cNvSpPr/>
            <p:nvPr/>
          </p:nvSpPr>
          <p:spPr>
            <a:xfrm>
              <a:off x="666750" y="1179639"/>
              <a:ext cx="8134350" cy="2031325"/>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In the population, IQ scores are normally distributed with a mean of 100 and standard deviation of 15. If we repeatedly pulled random samples of 25 individuals from the population and measured their IQ, what proportion of those samples would we expect to have a sample mean between 95 and 105?</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The distribution of sample means will have a mean of 100 (same as </a:t>
              </a:r>
              <a:r>
                <a:rPr lang="en-IN" sz="1400" dirty="0" err="1">
                  <a:latin typeface="Times New Roman" panose="02020603050405020304" pitchFamily="18" charset="0"/>
                  <a:cs typeface="Times New Roman" panose="02020603050405020304" pitchFamily="18" charset="0"/>
                </a:rPr>
                <a:t>μμ</a:t>
              </a:r>
              <a:r>
                <a:rPr lang="en-IN" sz="1400" dirty="0">
                  <a:latin typeface="Times New Roman" panose="02020603050405020304" pitchFamily="18" charset="0"/>
                  <a:cs typeface="Times New Roman" panose="02020603050405020304" pitchFamily="18" charset="0"/>
                </a:rPr>
                <a:t>) and standard deviation of </a:t>
              </a:r>
              <a:r>
                <a:rPr lang="en-IN" sz="1400" dirty="0" smtClean="0">
                  <a:latin typeface="Times New Roman" panose="02020603050405020304" pitchFamily="18" charset="0"/>
                  <a:cs typeface="Times New Roman" panose="02020603050405020304" pitchFamily="18" charset="0"/>
                </a:rPr>
                <a:t> </a:t>
              </a:r>
            </a:p>
            <a:p>
              <a:pPr algn="just"/>
              <a:r>
                <a:rPr lang="en-IN" sz="1400" dirty="0" smtClean="0">
                  <a:latin typeface="Times New Roman" panose="02020603050405020304" pitchFamily="18" charset="0"/>
                  <a:cs typeface="Times New Roman" panose="02020603050405020304" pitchFamily="18" charset="0"/>
                </a:rPr>
                <a:t>                             because </a:t>
              </a:r>
              <a:r>
                <a:rPr lang="en-IN" sz="1400" dirty="0">
                  <a:latin typeface="Times New Roman" panose="02020603050405020304" pitchFamily="18" charset="0"/>
                  <a:cs typeface="Times New Roman" panose="02020603050405020304" pitchFamily="18" charset="0"/>
                </a:rPr>
                <a:t>we know that the original population is normally distributed, we do not need to worry that </a:t>
              </a:r>
              <a:r>
                <a:rPr lang="en-IN" sz="1400" dirty="0" smtClean="0">
                  <a:latin typeface="Times New Roman" panose="02020603050405020304" pitchFamily="18" charset="0"/>
                  <a:cs typeface="Times New Roman" panose="02020603050405020304" pitchFamily="18" charset="0"/>
                </a:rPr>
                <a:t>n&lt;30.</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2497658"/>
              <a:ext cx="723901" cy="24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2905569"/>
            <a:ext cx="3695700" cy="248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552451" y="5535395"/>
                <a:ext cx="8248649" cy="757708"/>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Given that μ=100, σ=15 </a:t>
                </a:r>
                <a:r>
                  <a:rPr lang="en-IN" sz="1400" dirty="0">
                    <a:latin typeface="Times New Roman" panose="02020603050405020304" pitchFamily="18" charset="0"/>
                    <a:cs typeface="Times New Roman" panose="02020603050405020304" pitchFamily="18" charset="0"/>
                  </a:rPr>
                  <a:t>and </a:t>
                </a:r>
                <a:r>
                  <a:rPr lang="en-IN" sz="1400" dirty="0" smtClean="0">
                    <a:latin typeface="Times New Roman" panose="02020603050405020304" pitchFamily="18" charset="0"/>
                    <a:cs typeface="Times New Roman" panose="02020603050405020304" pitchFamily="18" charset="0"/>
                  </a:rPr>
                  <a:t>n=25, </a:t>
                </a:r>
                <a:r>
                  <a:rPr lang="en-IN" sz="1400" dirty="0">
                    <a:latin typeface="Times New Roman" panose="02020603050405020304" pitchFamily="18" charset="0"/>
                    <a:cs typeface="Times New Roman" panose="02020603050405020304" pitchFamily="18" charset="0"/>
                  </a:rPr>
                  <a:t>the distribution of sample means will have a mean of 100 and standard deviation (i.e., standard error) of 3.  The proportion of sample means </a:t>
                </a:r>
                <a:r>
                  <a:rPr lang="en-IN" sz="14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IN" sz="1400" i="1" smtClean="0">
                            <a:latin typeface="Cambria Math"/>
                          </a:rPr>
                        </m:ctrlPr>
                      </m:accPr>
                      <m:e>
                        <m:r>
                          <a:rPr lang="en-US" sz="1400" b="0" i="1" smtClean="0">
                            <a:latin typeface="Cambria Math"/>
                          </a:rPr>
                          <m:t>𝑥</m:t>
                        </m:r>
                      </m:e>
                    </m:acc>
                  </m:oMath>
                </a14:m>
                <a:r>
                  <a:rPr lang="en-IN" sz="1400" dirty="0" smtClean="0">
                    <a:latin typeface="Times New Roman" panose="02020603050405020304" pitchFamily="18" charset="0"/>
                    <a:cs typeface="Times New Roman" panose="02020603050405020304" pitchFamily="18" charset="0"/>
                  </a:rPr>
                  <a:t>s</a:t>
                </a:r>
                <a:r>
                  <a:rPr lang="en-IN" sz="1400" dirty="0">
                    <a:latin typeface="Times New Roman" panose="02020603050405020304" pitchFamily="18" charset="0"/>
                    <a:cs typeface="Times New Roman" panose="02020603050405020304" pitchFamily="18" charset="0"/>
                  </a:rPr>
                  <a:t>) that fall between 95 and 105 is 0.904419.</a:t>
                </a:r>
              </a:p>
            </p:txBody>
          </p:sp>
        </mc:Choice>
        <mc:Fallback xmlns="">
          <p:sp>
            <p:nvSpPr>
              <p:cNvPr id="5" name="Rectangle 4"/>
              <p:cNvSpPr>
                <a:spLocks noRot="1" noChangeAspect="1" noMove="1" noResize="1" noEditPoints="1" noAdjustHandles="1" noChangeArrowheads="1" noChangeShapeType="1" noTextEdit="1"/>
              </p:cNvSpPr>
              <p:nvPr/>
            </p:nvSpPr>
            <p:spPr>
              <a:xfrm>
                <a:off x="552451" y="5535395"/>
                <a:ext cx="8248649" cy="757708"/>
              </a:xfrm>
              <a:prstGeom prst="rect">
                <a:avLst/>
              </a:prstGeom>
              <a:blipFill rotWithShape="1">
                <a:blip r:embed="rId4"/>
                <a:stretch>
                  <a:fillRect l="-222" t="-806" b="-4839"/>
                </a:stretch>
              </a:blipFill>
            </p:spPr>
            <p:txBody>
              <a:bodyPr/>
              <a:lstStyle/>
              <a:p>
                <a:r>
                  <a:rPr lang="en-IN">
                    <a:noFill/>
                  </a:rPr>
                  <a:t> </a:t>
                </a:r>
              </a:p>
            </p:txBody>
          </p:sp>
        </mc:Fallback>
      </mc:AlternateContent>
    </p:spTree>
    <p:extLst>
      <p:ext uri="{BB962C8B-B14F-4D97-AF65-F5344CB8AC3E}">
        <p14:creationId xmlns:p14="http://schemas.microsoft.com/office/powerpoint/2010/main" val="410944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a:t>
            </a:r>
            <a:endParaRPr lang="en-IN" dirty="0"/>
          </a:p>
        </p:txBody>
      </p:sp>
      <p:sp>
        <p:nvSpPr>
          <p:cNvPr id="3" name="Rectangle 2"/>
          <p:cNvSpPr/>
          <p:nvPr/>
        </p:nvSpPr>
        <p:spPr>
          <a:xfrm>
            <a:off x="733426" y="1393627"/>
            <a:ext cx="7867650" cy="3970318"/>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Two </a:t>
            </a:r>
            <a:r>
              <a:rPr lang="en-IN" sz="1400" dirty="0" smtClean="0">
                <a:latin typeface="Times New Roman" panose="02020603050405020304" pitchFamily="18" charset="0"/>
                <a:cs typeface="Times New Roman" panose="02020603050405020304" pitchFamily="18" charset="0"/>
              </a:rPr>
              <a:t>ways of collecting data  </a:t>
            </a:r>
            <a:r>
              <a:rPr lang="en-IN" sz="1400" dirty="0">
                <a:latin typeface="Times New Roman" panose="02020603050405020304" pitchFamily="18" charset="0"/>
                <a:cs typeface="Times New Roman" panose="02020603050405020304" pitchFamily="18" charset="0"/>
              </a:rPr>
              <a:t>are sampling and experimentation, both of which </a:t>
            </a:r>
            <a:r>
              <a:rPr lang="en-IN" sz="1400" dirty="0" smtClean="0">
                <a:latin typeface="Times New Roman" panose="02020603050405020304" pitchFamily="18" charset="0"/>
                <a:cs typeface="Times New Roman" panose="02020603050405020304" pitchFamily="18" charset="0"/>
              </a:rPr>
              <a:t>employ </a:t>
            </a:r>
            <a:r>
              <a:rPr lang="en-IN" sz="1400" dirty="0">
                <a:latin typeface="Times New Roman" panose="02020603050405020304" pitchFamily="18" charset="0"/>
                <a:cs typeface="Times New Roman" panose="02020603050405020304" pitchFamily="18" charset="0"/>
              </a:rPr>
              <a:t>randomization. </a:t>
            </a:r>
            <a:r>
              <a:rPr lang="en-IN" sz="1400" dirty="0" smtClean="0">
                <a:latin typeface="Times New Roman" panose="02020603050405020304" pitchFamily="18" charset="0"/>
                <a:cs typeface="Times New Roman" panose="02020603050405020304" pitchFamily="18" charset="0"/>
              </a:rPr>
              <a:t>One </a:t>
            </a:r>
            <a:r>
              <a:rPr lang="en-IN" sz="1400" dirty="0">
                <a:latin typeface="Times New Roman" panose="02020603050405020304" pitchFamily="18" charset="0"/>
                <a:cs typeface="Times New Roman" panose="02020603050405020304" pitchFamily="18" charset="0"/>
              </a:rPr>
              <a:t>important aspect of randomization is to control bias.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Because </a:t>
            </a:r>
            <a:r>
              <a:rPr lang="en-IN" sz="1400" dirty="0">
                <a:latin typeface="Times New Roman" panose="02020603050405020304" pitchFamily="18" charset="0"/>
                <a:cs typeface="Times New Roman" panose="02020603050405020304" pitchFamily="18" charset="0"/>
              </a:rPr>
              <a:t>chance governs our selection (think of guessing whether a flip of a fair coin will produce a head or a tail) we can make use of probability laws – the scientific study of random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 </a:t>
            </a:r>
            <a:r>
              <a:rPr lang="en-IN" sz="1400" b="1" dirty="0">
                <a:solidFill>
                  <a:srgbClr val="FF0000"/>
                </a:solidFill>
                <a:latin typeface="Times New Roman" panose="02020603050405020304" pitchFamily="18" charset="0"/>
                <a:cs typeface="Times New Roman" panose="02020603050405020304" pitchFamily="18" charset="0"/>
              </a:rPr>
              <a:t>to draw conclusions about an entire population </a:t>
            </a:r>
            <a:r>
              <a:rPr lang="en-IN" sz="1400" dirty="0">
                <a:latin typeface="Times New Roman" panose="02020603050405020304" pitchFamily="18" charset="0"/>
                <a:cs typeface="Times New Roman" panose="02020603050405020304" pitchFamily="18" charset="0"/>
              </a:rPr>
              <a:t>from which the subjects originated. </a:t>
            </a:r>
            <a:r>
              <a:rPr lang="en-IN" sz="1400" b="1" dirty="0">
                <a:latin typeface="Times New Roman" panose="02020603050405020304" pitchFamily="18" charset="0"/>
                <a:cs typeface="Times New Roman" panose="02020603050405020304" pitchFamily="18" charset="0"/>
              </a:rPr>
              <a:t>This is called statistical inference</a:t>
            </a:r>
            <a:r>
              <a:rPr lang="en-IN" sz="140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Parameters </a:t>
            </a:r>
            <a:r>
              <a:rPr lang="en-IN" sz="1400" dirty="0">
                <a:latin typeface="Times New Roman" panose="02020603050405020304" pitchFamily="18" charset="0"/>
                <a:cs typeface="Times New Roman" panose="02020603050405020304" pitchFamily="18" charset="0"/>
              </a:rPr>
              <a:t>and </a:t>
            </a:r>
            <a:r>
              <a:rPr lang="en-IN" sz="1400" dirty="0" smtClean="0">
                <a:latin typeface="Times New Roman" panose="02020603050405020304" pitchFamily="18" charset="0"/>
                <a:cs typeface="Times New Roman" panose="02020603050405020304" pitchFamily="18" charset="0"/>
              </a:rPr>
              <a:t>Statistics </a:t>
            </a:r>
            <a:r>
              <a:rPr lang="en-IN" sz="1400" dirty="0">
                <a:latin typeface="Times New Roman" panose="02020603050405020304" pitchFamily="18" charset="0"/>
                <a:cs typeface="Times New Roman" panose="02020603050405020304" pitchFamily="18" charset="0"/>
              </a:rPr>
              <a:t>as they are a major component of statistical inference:</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smtClean="0">
                <a:latin typeface="Times New Roman" panose="02020603050405020304" pitchFamily="18" charset="0"/>
                <a:cs typeface="Times New Roman" panose="02020603050405020304" pitchFamily="18" charset="0"/>
              </a:rPr>
              <a:t>Parameter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 number that describes a population</a:t>
            </a:r>
          </a:p>
          <a:p>
            <a:pPr algn="just"/>
            <a:r>
              <a:rPr lang="en-IN" sz="1400" b="1" dirty="0" smtClean="0">
                <a:latin typeface="Times New Roman" panose="02020603050405020304" pitchFamily="18" charset="0"/>
                <a:cs typeface="Times New Roman" panose="02020603050405020304" pitchFamily="18" charset="0"/>
              </a:rPr>
              <a:t>Statistic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 number that describes a sample</a:t>
            </a:r>
          </a:p>
          <a:p>
            <a:pPr algn="just"/>
            <a:r>
              <a:rPr lang="en-IN"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algn="just"/>
            <a:r>
              <a:rPr lang="en-IN" sz="1400" b="1" dirty="0" smtClean="0">
                <a:latin typeface="Times New Roman" panose="02020603050405020304" pitchFamily="18" charset="0"/>
                <a:cs typeface="Times New Roman" panose="02020603050405020304" pitchFamily="18" charset="0"/>
              </a:rPr>
              <a:t>Parameters</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are fixed values, but we </a:t>
            </a:r>
            <a:r>
              <a:rPr lang="en-IN" sz="1400" b="1" dirty="0">
                <a:latin typeface="Times New Roman" panose="02020603050405020304" pitchFamily="18" charset="0"/>
                <a:cs typeface="Times New Roman" panose="02020603050405020304" pitchFamily="18" charset="0"/>
              </a:rPr>
              <a:t>rarely know </a:t>
            </a:r>
            <a:r>
              <a:rPr lang="en-IN" sz="1400" dirty="0">
                <a:latin typeface="Times New Roman" panose="02020603050405020304" pitchFamily="18" charset="0"/>
                <a:cs typeface="Times New Roman" panose="02020603050405020304" pitchFamily="18" charset="0"/>
              </a:rPr>
              <a:t>them because it is often difficult to obtain measures from the entire </a:t>
            </a:r>
            <a:r>
              <a:rPr lang="en-IN" sz="1400" b="1" dirty="0">
                <a:latin typeface="Times New Roman" panose="02020603050405020304" pitchFamily="18" charset="0"/>
                <a:cs typeface="Times New Roman" panose="02020603050405020304" pitchFamily="18" charset="0"/>
              </a:rPr>
              <a:t>population</a:t>
            </a:r>
            <a:r>
              <a:rPr lang="en-IN" sz="1400" dirty="0">
                <a:latin typeface="Times New Roman" panose="02020603050405020304" pitchFamily="18" charset="0"/>
                <a:cs typeface="Times New Roman" panose="02020603050405020304" pitchFamily="18" charset="0"/>
              </a:rPr>
              <a:t>.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smtClean="0">
                <a:latin typeface="Times New Roman" panose="02020603050405020304" pitchFamily="18" charset="0"/>
                <a:cs typeface="Times New Roman" panose="02020603050405020304" pitchFamily="18" charset="0"/>
              </a:rPr>
              <a:t>Statistics</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are </a:t>
            </a:r>
            <a:r>
              <a:rPr lang="en-IN" sz="1400" b="1" dirty="0">
                <a:latin typeface="Times New Roman" panose="02020603050405020304" pitchFamily="18" charset="0"/>
                <a:cs typeface="Times New Roman" panose="02020603050405020304" pitchFamily="18" charset="0"/>
              </a:rPr>
              <a:t>known</a:t>
            </a:r>
            <a:r>
              <a:rPr lang="en-IN" sz="1400" dirty="0">
                <a:latin typeface="Times New Roman" panose="02020603050405020304" pitchFamily="18" charset="0"/>
                <a:cs typeface="Times New Roman" panose="02020603050405020304" pitchFamily="18" charset="0"/>
              </a:rPr>
              <a:t> values computed from a sample; they are random variables because they differ from sample to </a:t>
            </a:r>
            <a:r>
              <a:rPr lang="en-IN" sz="1400" b="1" dirty="0">
                <a:latin typeface="Times New Roman" panose="02020603050405020304" pitchFamily="18" charset="0"/>
                <a:cs typeface="Times New Roman" panose="02020603050405020304" pitchFamily="18" charset="0"/>
              </a:rPr>
              <a:t>sample</a:t>
            </a:r>
            <a:r>
              <a:rPr lang="en-IN" sz="1400" dirty="0">
                <a:latin typeface="Times New Roman" panose="02020603050405020304" pitchFamily="18" charset="0"/>
                <a:cs typeface="Times New Roman" panose="02020603050405020304" pitchFamily="18" charset="0"/>
              </a:rPr>
              <a:t>.</a:t>
            </a:r>
          </a:p>
        </p:txBody>
      </p:sp>
      <p:sp>
        <p:nvSpPr>
          <p:cNvPr id="4" name="Rectangle 3"/>
          <p:cNvSpPr/>
          <p:nvPr/>
        </p:nvSpPr>
        <p:spPr>
          <a:xfrm>
            <a:off x="685799" y="5437257"/>
            <a:ext cx="8296275" cy="523220"/>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Ultimately, we measure </a:t>
            </a:r>
            <a:r>
              <a:rPr lang="en-IN" sz="1400" dirty="0">
                <a:solidFill>
                  <a:srgbClr val="FF0000"/>
                </a:solidFill>
                <a:latin typeface="Times New Roman" panose="02020603050405020304" pitchFamily="18" charset="0"/>
                <a:cs typeface="Times New Roman" panose="02020603050405020304" pitchFamily="18" charset="0"/>
              </a:rPr>
              <a:t>sample statistics </a:t>
            </a:r>
            <a:r>
              <a:rPr lang="en-IN" sz="1400" dirty="0">
                <a:latin typeface="Times New Roman" panose="02020603050405020304" pitchFamily="18" charset="0"/>
                <a:cs typeface="Times New Roman" panose="02020603050405020304" pitchFamily="18" charset="0"/>
              </a:rPr>
              <a:t>and use them to </a:t>
            </a:r>
            <a:r>
              <a:rPr lang="en-IN" sz="1400" dirty="0">
                <a:solidFill>
                  <a:srgbClr val="FF0000"/>
                </a:solidFill>
                <a:latin typeface="Times New Roman" panose="02020603050405020304" pitchFamily="18" charset="0"/>
                <a:cs typeface="Times New Roman" panose="02020603050405020304" pitchFamily="18" charset="0"/>
              </a:rPr>
              <a:t>draw conclusions about unknown population parameters</a:t>
            </a:r>
            <a:r>
              <a:rPr lang="en-IN" sz="1400" dirty="0">
                <a:latin typeface="Times New Roman" panose="02020603050405020304" pitchFamily="18" charset="0"/>
                <a:cs typeface="Times New Roman" panose="02020603050405020304" pitchFamily="18" charset="0"/>
              </a:rPr>
              <a:t>. This is statistical inference</a:t>
            </a:r>
          </a:p>
        </p:txBody>
      </p:sp>
    </p:spTree>
    <p:extLst>
      <p:ext uri="{BB962C8B-B14F-4D97-AF65-F5344CB8AC3E}">
        <p14:creationId xmlns:p14="http://schemas.microsoft.com/office/powerpoint/2010/main" val="112922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sz="2800" dirty="0" smtClean="0"/>
              <a:t>Examples</a:t>
            </a:r>
            <a:endParaRPr lang="en-IN" sz="2800" dirty="0"/>
          </a:p>
        </p:txBody>
      </p:sp>
      <p:sp>
        <p:nvSpPr>
          <p:cNvPr id="3" name="Rectangle 2"/>
          <p:cNvSpPr/>
          <p:nvPr/>
        </p:nvSpPr>
        <p:spPr>
          <a:xfrm>
            <a:off x="685799" y="1165801"/>
            <a:ext cx="8048625" cy="3323987"/>
          </a:xfrm>
          <a:prstGeom prst="rect">
            <a:avLst/>
          </a:prstGeom>
        </p:spPr>
        <p:txBody>
          <a:bodyPr wrap="square">
            <a:spAutoFit/>
          </a:bodyPr>
          <a:lstStyle/>
          <a:p>
            <a:pPr algn="just"/>
            <a:r>
              <a:rPr lang="en-IN" sz="1400" b="1" dirty="0" smtClean="0">
                <a:latin typeface="Times New Roman" panose="02020603050405020304" pitchFamily="18" charset="0"/>
                <a:cs typeface="Times New Roman" panose="02020603050405020304" pitchFamily="18" charset="0"/>
              </a:rPr>
              <a:t>Proportion</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A survey is carried out at a university to estimate the proportion of undergraduate students who drive to campus to attend classes. One thousand students are randomly selected and asked whether they drive or not to campus to attend classes. The population is all of the undergraduates at that university. The sample is the group of 1000 undergraduate students surveyed. The parameter is the true proportion of all undergraduate students at that university who drive to campus to attend classes. The statistic is the proportion of the 1000 sampled undergraduates who drive to campus to attend classes.</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Mean</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A study is conducted to estimate the true mean annual income of all adult residents of California. The study randomly selects 2000 adult residents of California. The population consists of all adult residents of California. The sample is the 2000 residents in the study. The parameter is the true mean annual income of all adult residents of California. The statistic is the mean of the 2000 residents in this sample.</a:t>
            </a:r>
          </a:p>
        </p:txBody>
      </p:sp>
    </p:spTree>
    <p:extLst>
      <p:ext uri="{BB962C8B-B14F-4D97-AF65-F5344CB8AC3E}">
        <p14:creationId xmlns:p14="http://schemas.microsoft.com/office/powerpoint/2010/main" val="325755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Confidence Interval </a:t>
            </a:r>
            <a:endParaRPr lang="en-IN" sz="2800" dirty="0"/>
          </a:p>
        </p:txBody>
      </p:sp>
      <p:sp>
        <p:nvSpPr>
          <p:cNvPr id="3" name="Rectangle 2"/>
          <p:cNvSpPr/>
          <p:nvPr/>
        </p:nvSpPr>
        <p:spPr>
          <a:xfrm>
            <a:off x="571499" y="1256675"/>
            <a:ext cx="8201025" cy="2677656"/>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Every time we estimate the statistics found in the population we will produce different results. This is due to sampling variability - if we were to randomly draw our sample from the population over many times, the samples we obtained would all differ slightly from each other (since they would contain a different range of respondents). Thus the sample proportions and sample means produced from each of these samples would also differ, even although the variations may (or may not) be small.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 true proportion or mean for the population does exist and </a:t>
            </a:r>
            <a:r>
              <a:rPr lang="en-IN" sz="1400" dirty="0" err="1">
                <a:latin typeface="Times New Roman" panose="02020603050405020304" pitchFamily="18" charset="0"/>
                <a:cs typeface="Times New Roman" panose="02020603050405020304" pitchFamily="18" charset="0"/>
              </a:rPr>
              <a:t>and</a:t>
            </a:r>
            <a:r>
              <a:rPr lang="en-IN" sz="1400" dirty="0">
                <a:latin typeface="Times New Roman" panose="02020603050405020304" pitchFamily="18" charset="0"/>
                <a:cs typeface="Times New Roman" panose="02020603050405020304" pitchFamily="18" charset="0"/>
              </a:rPr>
              <a:t> is a fixed number, but we just do not know exactly what it is, even although we think we have a pretty good estimate of the population proportion/mean values by estimating them from our sample. Thus we need more certainty about the results we have produced which will also enable us to make inferences about the population we have sampled. Therefore by using confidence intervals we can determine what is the plausible range of the true proportion/mean in the population. Thus confidence intervals allow us to estimate a range of values for the true population proportion/mean.</a:t>
            </a:r>
          </a:p>
        </p:txBody>
      </p:sp>
    </p:spTree>
    <p:extLst>
      <p:ext uri="{BB962C8B-B14F-4D97-AF65-F5344CB8AC3E}">
        <p14:creationId xmlns:p14="http://schemas.microsoft.com/office/powerpoint/2010/main" val="3987911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 of Confidence Interval </a:t>
            </a:r>
            <a:endParaRPr lang="en-IN" sz="2800" dirty="0"/>
          </a:p>
        </p:txBody>
      </p:sp>
      <p:sp>
        <p:nvSpPr>
          <p:cNvPr id="3" name="Rectangle 2"/>
          <p:cNvSpPr/>
          <p:nvPr/>
        </p:nvSpPr>
        <p:spPr>
          <a:xfrm>
            <a:off x="752475" y="1283196"/>
            <a:ext cx="8001000" cy="2246769"/>
          </a:xfrm>
          <a:prstGeom prst="rect">
            <a:avLst/>
          </a:prstGeom>
        </p:spPr>
        <p:txBody>
          <a:bodyPr wrap="square">
            <a:spAutoFit/>
          </a:bodyPr>
          <a:lstStyle/>
          <a:p>
            <a:r>
              <a:rPr lang="en-IN" sz="1400" dirty="0"/>
              <a:t>Confidence intervals can be used to help make inferences about any changes in the population, for example, changes over a time period.</a:t>
            </a:r>
          </a:p>
          <a:p>
            <a:endParaRPr lang="en-IN" sz="1400" dirty="0"/>
          </a:p>
          <a:p>
            <a:r>
              <a:rPr lang="en-IN" sz="1400" dirty="0"/>
              <a:t>For example, say in 2008 an estimate and its corresponding confidence interval are calculated, and this estimate is recorded again in 2010. We can use these two estimates to determine whether any significant change has occurred in this estimate over time. If the confidence intervals of these two estimates do not overlap then there is a statistically significant difference between the two estimates. However, if they do overlap, it does not necessarily mean there is no significant difference. A more exact approach is to calculate the ratio of the two estimates, or calculate the difference between them, then produce a corresponding confidence interval for this difference.</a:t>
            </a:r>
          </a:p>
        </p:txBody>
      </p:sp>
    </p:spTree>
    <p:extLst>
      <p:ext uri="{BB962C8B-B14F-4D97-AF65-F5344CB8AC3E}">
        <p14:creationId xmlns:p14="http://schemas.microsoft.com/office/powerpoint/2010/main" val="317293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What is a confidence interval</a:t>
            </a:r>
            <a:r>
              <a:rPr lang="en-IN" sz="2800" dirty="0" smtClean="0"/>
              <a:t>?</a:t>
            </a:r>
            <a:endParaRPr lang="en-IN" sz="2800" dirty="0"/>
          </a:p>
        </p:txBody>
      </p:sp>
      <p:sp>
        <p:nvSpPr>
          <p:cNvPr id="3" name="Rectangle 2"/>
          <p:cNvSpPr/>
          <p:nvPr/>
        </p:nvSpPr>
        <p:spPr>
          <a:xfrm>
            <a:off x="695324" y="1166336"/>
            <a:ext cx="8048626" cy="523220"/>
          </a:xfrm>
          <a:prstGeom prst="rect">
            <a:avLst/>
          </a:prstGeom>
        </p:spPr>
        <p:txBody>
          <a:bodyPr wrap="square">
            <a:spAutoFit/>
          </a:bodyPr>
          <a:lstStyle/>
          <a:p>
            <a:r>
              <a:rPr lang="en-IN" sz="1400" b="1" dirty="0" smtClean="0">
                <a:solidFill>
                  <a:srgbClr val="FF0000"/>
                </a:solidFill>
                <a:latin typeface="Times New Roman" panose="02020603050405020304" pitchFamily="18" charset="0"/>
                <a:cs typeface="Times New Roman" panose="02020603050405020304" pitchFamily="18" charset="0"/>
              </a:rPr>
              <a:t>Confidence </a:t>
            </a:r>
            <a:r>
              <a:rPr lang="en-IN" sz="1400" b="1" dirty="0">
                <a:solidFill>
                  <a:srgbClr val="FF0000"/>
                </a:solidFill>
                <a:latin typeface="Times New Roman" panose="02020603050405020304" pitchFamily="18" charset="0"/>
                <a:cs typeface="Times New Roman" panose="02020603050405020304" pitchFamily="18" charset="0"/>
              </a:rPr>
              <a:t>interval</a:t>
            </a:r>
            <a:r>
              <a:rPr lang="en-IN" sz="1400" dirty="0">
                <a:latin typeface="Times New Roman" panose="02020603050405020304" pitchFamily="18" charset="0"/>
                <a:cs typeface="Times New Roman" panose="02020603050405020304" pitchFamily="18" charset="0"/>
              </a:rPr>
              <a:t>: A range computed using sample statistics to estimate an unknown population parameter with a given level of confidence</a:t>
            </a:r>
          </a:p>
        </p:txBody>
      </p:sp>
      <p:sp>
        <p:nvSpPr>
          <p:cNvPr id="4" name="Rectangle 3"/>
          <p:cNvSpPr/>
          <p:nvPr/>
        </p:nvSpPr>
        <p:spPr>
          <a:xfrm>
            <a:off x="695324" y="1894343"/>
            <a:ext cx="8048626" cy="2031325"/>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Confidence </a:t>
            </a:r>
            <a:r>
              <a:rPr lang="en-IN" sz="1400" dirty="0">
                <a:latin typeface="Times New Roman" panose="02020603050405020304" pitchFamily="18" charset="0"/>
                <a:cs typeface="Times New Roman" panose="02020603050405020304" pitchFamily="18" charset="0"/>
              </a:rPr>
              <a:t>intervals </a:t>
            </a:r>
            <a:r>
              <a:rPr lang="en-IN" sz="1400" dirty="0" smtClean="0">
                <a:latin typeface="Times New Roman" panose="02020603050405020304" pitchFamily="18" charset="0"/>
                <a:cs typeface="Times New Roman" panose="02020603050405020304" pitchFamily="18" charset="0"/>
              </a:rPr>
              <a:t>can be constructed around </a:t>
            </a:r>
            <a:r>
              <a:rPr lang="en-IN" sz="1400" dirty="0">
                <a:latin typeface="Times New Roman" panose="02020603050405020304" pitchFamily="18" charset="0"/>
                <a:cs typeface="Times New Roman" panose="02020603050405020304" pitchFamily="18" charset="0"/>
              </a:rPr>
              <a:t>population proportions (</a:t>
            </a:r>
            <a:r>
              <a:rPr lang="en-IN" sz="1400" dirty="0" smtClean="0">
                <a:latin typeface="Times New Roman" panose="02020603050405020304" pitchFamily="18" charset="0"/>
                <a:cs typeface="Times New Roman" panose="02020603050405020304" pitchFamily="18" charset="0"/>
              </a:rPr>
              <a:t>p) </a:t>
            </a:r>
            <a:r>
              <a:rPr lang="en-IN" sz="1400" dirty="0">
                <a:latin typeface="Times New Roman" panose="02020603050405020304" pitchFamily="18" charset="0"/>
                <a:cs typeface="Times New Roman" panose="02020603050405020304" pitchFamily="18" charset="0"/>
              </a:rPr>
              <a:t>and population means (</a:t>
            </a:r>
            <a:r>
              <a:rPr lang="en-IN" sz="1400" dirty="0" smtClean="0">
                <a:latin typeface="Times New Roman" panose="02020603050405020304" pitchFamily="18" charset="0"/>
                <a:cs typeface="Times New Roman" panose="02020603050405020304" pitchFamily="18" charset="0"/>
              </a:rPr>
              <a:t>μ). </a:t>
            </a:r>
            <a:r>
              <a:rPr lang="en-IN" sz="1400" dirty="0">
                <a:latin typeface="Times New Roman" panose="02020603050405020304" pitchFamily="18" charset="0"/>
                <a:cs typeface="Times New Roman" panose="02020603050405020304" pitchFamily="18" charset="0"/>
              </a:rPr>
              <a:t>In doing so, we will use a sample statistic (p</a:t>
            </a:r>
            <a:r>
              <a:rPr lang="en-IN" sz="1400" dirty="0" smtClean="0">
                <a:latin typeface="Times New Roman" panose="02020603050405020304" pitchFamily="18" charset="0"/>
                <a:cs typeface="Times New Roman" panose="02020603050405020304" pitchFamily="18" charset="0"/>
              </a:rPr>
              <a:t>ˆ </a:t>
            </a:r>
            <a:r>
              <a:rPr lang="en-IN" sz="1400" dirty="0">
                <a:latin typeface="Times New Roman" panose="02020603050405020304" pitchFamily="18" charset="0"/>
                <a:cs typeface="Times New Roman" panose="02020603050405020304" pitchFamily="18" charset="0"/>
              </a:rPr>
              <a:t>or </a:t>
            </a:r>
            <a:r>
              <a:rPr lang="en-IN" sz="1400" dirty="0" smtClean="0">
                <a:latin typeface="Times New Roman" panose="02020603050405020304" pitchFamily="18" charset="0"/>
                <a:cs typeface="Times New Roman" panose="02020603050405020304" pitchFamily="18" charset="0"/>
              </a:rPr>
              <a:t>x¯) </a:t>
            </a:r>
            <a:r>
              <a:rPr lang="en-IN" sz="1400" dirty="0">
                <a:latin typeface="Times New Roman" panose="02020603050405020304" pitchFamily="18" charset="0"/>
                <a:cs typeface="Times New Roman" panose="02020603050405020304" pitchFamily="18" charset="0"/>
              </a:rPr>
              <a:t>as a point estimate.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point estimate will serve as the </a:t>
            </a:r>
            <a:r>
              <a:rPr lang="en-IN" sz="1400" dirty="0" smtClean="0">
                <a:latin typeface="Times New Roman" panose="02020603050405020304" pitchFamily="18" charset="0"/>
                <a:cs typeface="Times New Roman" panose="02020603050405020304" pitchFamily="18" charset="0"/>
              </a:rPr>
              <a:t>centre </a:t>
            </a:r>
            <a:r>
              <a:rPr lang="en-IN" sz="1400" dirty="0">
                <a:latin typeface="Times New Roman" panose="02020603050405020304" pitchFamily="18" charset="0"/>
                <a:cs typeface="Times New Roman" panose="02020603050405020304" pitchFamily="18" charset="0"/>
              </a:rPr>
              <a:t>of our confidence interval. </a:t>
            </a:r>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width of our confidence interval, also known as the margin of error will depend on two things</a:t>
            </a:r>
            <a:r>
              <a:rPr lang="en-IN" sz="1400" dirty="0" smtClean="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level of confidence </a:t>
            </a:r>
            <a:endParaRPr lang="en-IN"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standard error</a:t>
            </a:r>
            <a:r>
              <a:rPr lang="en-IN" sz="1400" dirty="0" smtClean="0">
                <a:latin typeface="Times New Roman" panose="02020603050405020304" pitchFamily="18" charset="0"/>
                <a:cs typeface="Times New Roman" panose="02020603050405020304" pitchFamily="18" charset="0"/>
              </a:rPr>
              <a:t>. </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4286250"/>
            <a:ext cx="65817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65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Confidence Interval </a:t>
            </a:r>
            <a:endParaRPr lang="en-IN" sz="2800" dirty="0"/>
          </a:p>
        </p:txBody>
      </p:sp>
      <p:sp>
        <p:nvSpPr>
          <p:cNvPr id="3" name="Rectangle 2"/>
          <p:cNvSpPr/>
          <p:nvPr/>
        </p:nvSpPr>
        <p:spPr>
          <a:xfrm>
            <a:off x="743944" y="1186934"/>
            <a:ext cx="3296095" cy="307777"/>
          </a:xfrm>
          <a:prstGeom prst="rect">
            <a:avLst/>
          </a:prstGeom>
        </p:spPr>
        <p:txBody>
          <a:bodyPr wrap="none">
            <a:spAutoFit/>
          </a:bodyPr>
          <a:lstStyle/>
          <a:p>
            <a:r>
              <a:rPr lang="en-IN" sz="1400" b="1" dirty="0">
                <a:solidFill>
                  <a:srgbClr val="FF0000"/>
                </a:solidFill>
              </a:rPr>
              <a:t>Confidence Intervals for Proportions</a:t>
            </a:r>
          </a:p>
        </p:txBody>
      </p:sp>
      <p:sp>
        <p:nvSpPr>
          <p:cNvPr id="4" name="Rectangle 3"/>
          <p:cNvSpPr/>
          <p:nvPr/>
        </p:nvSpPr>
        <p:spPr>
          <a:xfrm>
            <a:off x="470492" y="1685151"/>
            <a:ext cx="8277225" cy="307777"/>
          </a:xfrm>
          <a:prstGeom prst="rect">
            <a:avLst/>
          </a:prstGeom>
        </p:spPr>
        <p:txBody>
          <a:bodyPr wrap="square">
            <a:spAutoFit/>
          </a:bodyPr>
          <a:lstStyle/>
          <a:p>
            <a:r>
              <a:rPr lang="en-IN" sz="1400" dirty="0" smtClean="0"/>
              <a:t>Assume both </a:t>
            </a:r>
            <a:r>
              <a:rPr lang="en-IN" sz="1400" dirty="0"/>
              <a:t>np≥</a:t>
            </a:r>
            <a:r>
              <a:rPr lang="en-IN" sz="1400" dirty="0" smtClean="0"/>
              <a:t>10 and </a:t>
            </a:r>
            <a:r>
              <a:rPr lang="en-IN" sz="1400" dirty="0"/>
              <a:t>n(1−p)≥</a:t>
            </a:r>
            <a:r>
              <a:rPr lang="en-IN" sz="1400" dirty="0" smtClean="0"/>
              <a:t>10. </a:t>
            </a:r>
            <a:r>
              <a:rPr lang="en-IN" sz="1400" dirty="0"/>
              <a:t>If </a:t>
            </a:r>
            <a:r>
              <a:rPr lang="en-IN" sz="1400" dirty="0" smtClean="0"/>
              <a:t>p </a:t>
            </a:r>
            <a:r>
              <a:rPr lang="en-IN" sz="1400" dirty="0"/>
              <a:t>is unknown, use p</a:t>
            </a:r>
            <a:r>
              <a:rPr lang="en-IN" sz="1400" dirty="0" smtClean="0"/>
              <a:t>ˆ </a:t>
            </a:r>
            <a:r>
              <a:rPr lang="en-IN" sz="1400" dirty="0"/>
              <a:t>as an estimate of </a:t>
            </a:r>
            <a:r>
              <a:rPr lang="en-IN" sz="1400" dirty="0" smtClean="0"/>
              <a:t>p.</a:t>
            </a:r>
            <a:endParaRPr lang="en-IN" sz="14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054483"/>
            <a:ext cx="3695700" cy="15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70527" y="3732937"/>
            <a:ext cx="7916221" cy="738664"/>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A confidence interval for a </a:t>
            </a:r>
            <a:r>
              <a:rPr lang="en-IN" sz="1400" dirty="0" err="1">
                <a:latin typeface="Times New Roman" panose="02020603050405020304" pitchFamily="18" charset="0"/>
                <a:cs typeface="Times New Roman" panose="02020603050405020304" pitchFamily="18" charset="0"/>
              </a:rPr>
              <a:t>populaton</a:t>
            </a:r>
            <a:r>
              <a:rPr lang="en-IN" sz="1400" dirty="0">
                <a:latin typeface="Times New Roman" panose="02020603050405020304" pitchFamily="18" charset="0"/>
                <a:cs typeface="Times New Roman" panose="02020603050405020304" pitchFamily="18" charset="0"/>
              </a:rPr>
              <a:t> proportion is constructed by taking the point estimate (p</a:t>
            </a:r>
            <a:r>
              <a:rPr lang="en-IN" sz="1400" dirty="0" smtClean="0">
                <a:latin typeface="Times New Roman" panose="02020603050405020304" pitchFamily="18" charset="0"/>
                <a:cs typeface="Times New Roman" panose="02020603050405020304" pitchFamily="18" charset="0"/>
              </a:rPr>
              <a:t>ˆ) </a:t>
            </a:r>
            <a:r>
              <a:rPr lang="en-IN" sz="1400" dirty="0">
                <a:latin typeface="Times New Roman" panose="02020603050405020304" pitchFamily="18" charset="0"/>
                <a:cs typeface="Times New Roman" panose="02020603050405020304" pitchFamily="18" charset="0"/>
              </a:rPr>
              <a:t>plus and minus the margin of error. The margin of error is computed by multiplying a z multiplier by the standard error, SE(pˆ</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193" y="4600574"/>
            <a:ext cx="593155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96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Confidence Interval </a:t>
            </a:r>
            <a:endParaRPr lang="en-IN" sz="2800"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6" y="1285873"/>
            <a:ext cx="3893344" cy="264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050255"/>
            <a:ext cx="37814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178" y="4210051"/>
            <a:ext cx="4392581"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67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Z- T Statistics</a:t>
            </a:r>
            <a:endParaRPr lang="en-IN" sz="2800" dirty="0"/>
          </a:p>
        </p:txBody>
      </p:sp>
      <p:sp>
        <p:nvSpPr>
          <p:cNvPr id="3" name="Rectangle 2"/>
          <p:cNvSpPr/>
          <p:nvPr/>
        </p:nvSpPr>
        <p:spPr>
          <a:xfrm>
            <a:off x="990599" y="1398270"/>
            <a:ext cx="7096125" cy="3323987"/>
          </a:xfrm>
          <a:prstGeom prst="rect">
            <a:avLst/>
          </a:prstGeom>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Z-TEST / Z-STATISTIC</a:t>
            </a:r>
            <a:r>
              <a:rPr lang="en-IN" sz="1400" dirty="0">
                <a:latin typeface="Times New Roman" panose="02020603050405020304" pitchFamily="18" charset="0"/>
                <a:cs typeface="Times New Roman" panose="02020603050405020304" pitchFamily="18" charset="0"/>
              </a:rPr>
              <a:t>: used to test hypotheses </a:t>
            </a:r>
            <a:r>
              <a:rPr lang="en-IN" sz="1400" dirty="0" smtClean="0">
                <a:latin typeface="Times New Roman" panose="02020603050405020304" pitchFamily="18" charset="0"/>
                <a:cs typeface="Times New Roman" panose="02020603050405020304" pitchFamily="18" charset="0"/>
              </a:rPr>
              <a:t>about µ </a:t>
            </a:r>
            <a:r>
              <a:rPr lang="en-IN" sz="1400" dirty="0">
                <a:latin typeface="Times New Roman" panose="02020603050405020304" pitchFamily="18" charset="0"/>
                <a:cs typeface="Times New Roman" panose="02020603050405020304" pitchFamily="18" charset="0"/>
              </a:rPr>
              <a:t>when the </a:t>
            </a:r>
            <a:r>
              <a:rPr lang="en-IN" sz="1400" b="1" dirty="0">
                <a:solidFill>
                  <a:srgbClr val="00B0F0"/>
                </a:solidFill>
                <a:latin typeface="Times New Roman" panose="02020603050405020304" pitchFamily="18" charset="0"/>
                <a:cs typeface="Times New Roman" panose="02020603050405020304" pitchFamily="18" charset="0"/>
              </a:rPr>
              <a:t>population</a:t>
            </a:r>
            <a:r>
              <a:rPr lang="en-IN" sz="1400" dirty="0">
                <a:solidFill>
                  <a:srgbClr val="00B0F0"/>
                </a:solidFill>
                <a:latin typeface="Times New Roman" panose="02020603050405020304" pitchFamily="18" charset="0"/>
                <a:cs typeface="Times New Roman" panose="02020603050405020304" pitchFamily="18" charset="0"/>
              </a:rPr>
              <a:t> </a:t>
            </a:r>
            <a:r>
              <a:rPr lang="en-IN" sz="1400" b="1" dirty="0">
                <a:solidFill>
                  <a:srgbClr val="00B0F0"/>
                </a:solidFill>
                <a:latin typeface="Times New Roman" panose="02020603050405020304" pitchFamily="18" charset="0"/>
                <a:cs typeface="Times New Roman" panose="02020603050405020304" pitchFamily="18" charset="0"/>
              </a:rPr>
              <a:t>standard deviation is </a:t>
            </a:r>
            <a:r>
              <a:rPr lang="en-IN" sz="1400" b="1" dirty="0" smtClean="0">
                <a:solidFill>
                  <a:srgbClr val="00B0F0"/>
                </a:solidFill>
                <a:latin typeface="Times New Roman" panose="02020603050405020304" pitchFamily="18" charset="0"/>
                <a:cs typeface="Times New Roman" panose="02020603050405020304" pitchFamily="18" charset="0"/>
              </a:rPr>
              <a:t>known</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and population distribution is normal or sample size is </a:t>
            </a:r>
            <a:r>
              <a:rPr lang="en-IN" sz="1400" dirty="0" smtClean="0">
                <a:latin typeface="Times New Roman" panose="02020603050405020304" pitchFamily="18" charset="0"/>
                <a:cs typeface="Times New Roman" panose="02020603050405020304" pitchFamily="18" charset="0"/>
              </a:rPr>
              <a:t>large.</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T-TEST / T-STATISTIC</a:t>
            </a:r>
            <a:r>
              <a:rPr lang="en-IN" sz="1400" dirty="0">
                <a:latin typeface="Times New Roman" panose="02020603050405020304" pitchFamily="18" charset="0"/>
                <a:cs typeface="Times New Roman" panose="02020603050405020304" pitchFamily="18" charset="0"/>
              </a:rPr>
              <a:t>: used to test hypotheses </a:t>
            </a:r>
            <a:r>
              <a:rPr lang="en-IN" sz="1400" dirty="0" smtClean="0">
                <a:latin typeface="Times New Roman" panose="02020603050405020304" pitchFamily="18" charset="0"/>
                <a:cs typeface="Times New Roman" panose="02020603050405020304" pitchFamily="18" charset="0"/>
              </a:rPr>
              <a:t>about µ </a:t>
            </a:r>
            <a:r>
              <a:rPr lang="en-IN" sz="1400" dirty="0">
                <a:latin typeface="Times New Roman" panose="02020603050405020304" pitchFamily="18" charset="0"/>
                <a:cs typeface="Times New Roman" panose="02020603050405020304" pitchFamily="18" charset="0"/>
              </a:rPr>
              <a:t>when the </a:t>
            </a:r>
            <a:r>
              <a:rPr lang="en-IN" sz="1400" b="1" dirty="0">
                <a:solidFill>
                  <a:srgbClr val="00B0F0"/>
                </a:solidFill>
                <a:latin typeface="Times New Roman" panose="02020603050405020304" pitchFamily="18" charset="0"/>
                <a:cs typeface="Times New Roman" panose="02020603050405020304" pitchFamily="18" charset="0"/>
              </a:rPr>
              <a:t>population</a:t>
            </a:r>
            <a:r>
              <a:rPr lang="en-IN" sz="1400" dirty="0">
                <a:latin typeface="Times New Roman" panose="02020603050405020304" pitchFamily="18" charset="0"/>
                <a:cs typeface="Times New Roman" panose="02020603050405020304" pitchFamily="18" charset="0"/>
              </a:rPr>
              <a:t> </a:t>
            </a:r>
            <a:r>
              <a:rPr lang="en-IN" sz="1400" b="1" dirty="0">
                <a:solidFill>
                  <a:srgbClr val="00B0F0"/>
                </a:solidFill>
                <a:latin typeface="Times New Roman" panose="02020603050405020304" pitchFamily="18" charset="0"/>
                <a:cs typeface="Times New Roman" panose="02020603050405020304" pitchFamily="18" charset="0"/>
              </a:rPr>
              <a:t>standard deviation is </a:t>
            </a:r>
            <a:r>
              <a:rPr lang="en-IN" sz="1400" b="1" dirty="0" smtClean="0">
                <a:solidFill>
                  <a:srgbClr val="00B0F0"/>
                </a:solidFill>
                <a:latin typeface="Times New Roman" panose="02020603050405020304" pitchFamily="18" charset="0"/>
                <a:cs typeface="Times New Roman" panose="02020603050405020304" pitchFamily="18" charset="0"/>
              </a:rPr>
              <a:t>unknown</a:t>
            </a:r>
          </a:p>
          <a:p>
            <a:pPr algn="just"/>
            <a:endParaRPr lang="en-IN" sz="1400" b="1" dirty="0">
              <a:solidFill>
                <a:srgbClr val="00B0F0"/>
              </a:solidFill>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Technically, requires population distributions to be normal,</a:t>
            </a:r>
          </a:p>
          <a:p>
            <a:pPr algn="just"/>
            <a:r>
              <a:rPr lang="en-IN" sz="1400" dirty="0">
                <a:latin typeface="Times New Roman" panose="02020603050405020304" pitchFamily="18" charset="0"/>
                <a:cs typeface="Times New Roman" panose="02020603050405020304" pitchFamily="18" charset="0"/>
              </a:rPr>
              <a:t>but is robust with departures from normality</a:t>
            </a:r>
          </a:p>
          <a:p>
            <a:pPr algn="just"/>
            <a:r>
              <a:rPr lang="en-IN" sz="1400" dirty="0">
                <a:latin typeface="Times New Roman" panose="02020603050405020304" pitchFamily="18" charset="0"/>
                <a:cs typeface="Times New Roman" panose="02020603050405020304" pitchFamily="18" charset="0"/>
              </a:rPr>
              <a:t>– Sample size can be </a:t>
            </a:r>
            <a:r>
              <a:rPr lang="en-IN" sz="1400" dirty="0" smtClean="0">
                <a:latin typeface="Times New Roman" panose="02020603050405020304" pitchFamily="18" charset="0"/>
                <a:cs typeface="Times New Roman" panose="02020603050405020304" pitchFamily="18" charset="0"/>
              </a:rPr>
              <a:t>small</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 only difference between the z- and t-tests is that </a:t>
            </a:r>
            <a:r>
              <a:rPr lang="en-IN" sz="1400" dirty="0" smtClean="0">
                <a:latin typeface="Times New Roman" panose="02020603050405020304" pitchFamily="18" charset="0"/>
                <a:cs typeface="Times New Roman" panose="02020603050405020304" pitchFamily="18" charset="0"/>
              </a:rPr>
              <a:t>the t-statistic </a:t>
            </a:r>
            <a:r>
              <a:rPr lang="en-IN" sz="1400" dirty="0">
                <a:latin typeface="Times New Roman" panose="02020603050405020304" pitchFamily="18" charset="0"/>
                <a:cs typeface="Times New Roman" panose="02020603050405020304" pitchFamily="18" charset="0"/>
              </a:rPr>
              <a:t>estimates standard error by using the </a:t>
            </a:r>
            <a:r>
              <a:rPr lang="en-IN" sz="1400" dirty="0" smtClean="0">
                <a:latin typeface="Times New Roman" panose="02020603050405020304" pitchFamily="18" charset="0"/>
                <a:cs typeface="Times New Roman" panose="02020603050405020304" pitchFamily="18" charset="0"/>
              </a:rPr>
              <a:t>sample standard </a:t>
            </a:r>
            <a:r>
              <a:rPr lang="en-IN" sz="1400" dirty="0">
                <a:latin typeface="Times New Roman" panose="02020603050405020304" pitchFamily="18" charset="0"/>
                <a:cs typeface="Times New Roman" panose="02020603050405020304" pitchFamily="18" charset="0"/>
              </a:rPr>
              <a:t>deviation, while the z-statistic utilizes </a:t>
            </a:r>
            <a:r>
              <a:rPr lang="en-IN" sz="1400" dirty="0" smtClean="0">
                <a:latin typeface="Times New Roman" panose="02020603050405020304" pitchFamily="18" charset="0"/>
                <a:cs typeface="Times New Roman" panose="02020603050405020304" pitchFamily="18" charset="0"/>
              </a:rPr>
              <a:t>the population </a:t>
            </a:r>
            <a:r>
              <a:rPr lang="en-IN" sz="1400" dirty="0">
                <a:latin typeface="Times New Roman" panose="02020603050405020304" pitchFamily="18" charset="0"/>
                <a:cs typeface="Times New Roman" panose="02020603050405020304" pitchFamily="18" charset="0"/>
              </a:rPr>
              <a:t>standard deviation</a:t>
            </a:r>
          </a:p>
        </p:txBody>
      </p:sp>
    </p:spTree>
    <p:extLst>
      <p:ext uri="{BB962C8B-B14F-4D97-AF65-F5344CB8AC3E}">
        <p14:creationId xmlns:p14="http://schemas.microsoft.com/office/powerpoint/2010/main" val="76871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Central Limit </a:t>
            </a:r>
            <a:r>
              <a:rPr lang="en-US" dirty="0" smtClean="0">
                <a:latin typeface="Times New Roman" panose="02020603050405020304" pitchFamily="18" charset="0"/>
                <a:cs typeface="Times New Roman" panose="02020603050405020304" pitchFamily="18" charset="0"/>
              </a:rPr>
              <a:t>Theorem   </a:t>
            </a:r>
            <a:r>
              <a:rPr lang="en-US" dirty="0" err="1" smtClean="0">
                <a:latin typeface="Times New Roman" panose="02020603050405020304" pitchFamily="18" charset="0"/>
                <a:cs typeface="Times New Roman" panose="02020603050405020304" pitchFamily="18" charset="0"/>
              </a:rPr>
              <a:t>cont</a:t>
            </a:r>
            <a:r>
              <a:rPr lang="en-US" dirty="0" smtClean="0">
                <a:latin typeface="Times New Roman" panose="02020603050405020304" pitchFamily="18" charset="0"/>
                <a:cs typeface="Times New Roman" panose="02020603050405020304" pitchFamily="18" charset="0"/>
              </a:rPr>
              <a:t>…</a:t>
            </a:r>
            <a:endParaRPr lang="en-IN"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1498516"/>
            <a:ext cx="4667539" cy="443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155" y="1498515"/>
            <a:ext cx="3789988" cy="443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586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062" y="1206500"/>
            <a:ext cx="6337754"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37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Degrees of Freedom</a:t>
            </a:r>
            <a:endParaRPr lang="en-IN"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288" y="1458912"/>
            <a:ext cx="5696837" cy="43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40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74" y="1206500"/>
            <a:ext cx="6389802" cy="466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506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460843"/>
            <a:ext cx="5238750" cy="40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055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389063"/>
            <a:ext cx="5905500" cy="404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492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24974"/>
            <a:ext cx="6029325" cy="444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7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387579"/>
            <a:ext cx="5362575" cy="4010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031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692" y="1719263"/>
            <a:ext cx="5360258" cy="39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28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6" y="1283472"/>
            <a:ext cx="4090984" cy="93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6" y="2096640"/>
            <a:ext cx="2828923" cy="172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6" y="3914775"/>
            <a:ext cx="2828922" cy="193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738" y="1671638"/>
            <a:ext cx="284797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42" y="3914775"/>
            <a:ext cx="2952765" cy="202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819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109663"/>
            <a:ext cx="276225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2771775"/>
            <a:ext cx="28289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8" y="2133601"/>
            <a:ext cx="27908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4237324"/>
            <a:ext cx="2995612" cy="20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 y="4872038"/>
            <a:ext cx="27146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1588" y="1235868"/>
            <a:ext cx="28289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2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rgbClr val="000000"/>
                </a:solidFill>
                <a:latin typeface="Times New Roman" panose="02020603050405020304" pitchFamily="18" charset="0"/>
                <a:cs typeface="Times New Roman" panose="02020603050405020304" pitchFamily="18" charset="0"/>
              </a:rPr>
              <a:t>Discrete </a:t>
            </a:r>
            <a:r>
              <a:rPr lang="en-IN" sz="2800" dirty="0">
                <a:solidFill>
                  <a:srgbClr val="000000"/>
                </a:solidFill>
                <a:latin typeface="Times New Roman" panose="02020603050405020304" pitchFamily="18" charset="0"/>
                <a:cs typeface="Times New Roman" panose="02020603050405020304" pitchFamily="18" charset="0"/>
              </a:rPr>
              <a:t>Random </a:t>
            </a:r>
            <a:r>
              <a:rPr lang="en-IN" sz="2800" dirty="0" smtClean="0">
                <a:solidFill>
                  <a:srgbClr val="000000"/>
                </a:solidFill>
                <a:latin typeface="Times New Roman" panose="02020603050405020304" pitchFamily="18" charset="0"/>
                <a:cs typeface="Times New Roman" panose="02020603050405020304" pitchFamily="18" charset="0"/>
              </a:rPr>
              <a:t>Variable</a:t>
            </a:r>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790575" y="1207264"/>
            <a:ext cx="7991476" cy="1569660"/>
          </a:xfrm>
          <a:prstGeom prst="rect">
            <a:avLst/>
          </a:prstGeom>
        </p:spPr>
        <p:txBody>
          <a:bodyPr wrap="square">
            <a:spAutoFit/>
          </a:bodyPr>
          <a:lstStyle/>
          <a:p>
            <a:r>
              <a:rPr lang="en-IN" sz="1600" b="1" dirty="0">
                <a:solidFill>
                  <a:srgbClr val="00B0F0"/>
                </a:solidFill>
                <a:latin typeface="Times New Roman" panose="02020603050405020304" pitchFamily="18" charset="0"/>
                <a:cs typeface="Times New Roman" panose="02020603050405020304" pitchFamily="18" charset="0"/>
              </a:rPr>
              <a:t>Expected Value </a:t>
            </a:r>
            <a:r>
              <a:rPr lang="en-IN" sz="1600" b="1" dirty="0">
                <a:latin typeface="Times New Roman" panose="02020603050405020304" pitchFamily="18" charset="0"/>
                <a:cs typeface="Times New Roman" panose="02020603050405020304" pitchFamily="18" charset="0"/>
              </a:rPr>
              <a:t>(i.e., Mean) of a Discrete Random </a:t>
            </a:r>
            <a:r>
              <a:rPr lang="en-IN" sz="1600" b="1" dirty="0" smtClean="0">
                <a:latin typeface="Times New Roman" panose="02020603050405020304" pitchFamily="18" charset="0"/>
                <a:cs typeface="Times New Roman" panose="02020603050405020304" pitchFamily="18" charset="0"/>
              </a:rPr>
              <a:t>Variable</a:t>
            </a:r>
          </a:p>
          <a:p>
            <a:pPr>
              <a:lnSpc>
                <a:spcPct val="50000"/>
              </a:lnSpc>
            </a:pPr>
            <a:endParaRPr lang="en-IN" sz="1600" b="1" dirty="0" smtClean="0">
              <a:latin typeface="Times New Roman" panose="02020603050405020304" pitchFamily="18" charset="0"/>
              <a:cs typeface="Times New Roman" panose="02020603050405020304" pitchFamily="18" charset="0"/>
            </a:endParaRPr>
          </a:p>
          <a:p>
            <a:r>
              <a:rPr lang="en-IN" sz="1600" b="1" dirty="0" smtClean="0">
                <a:solidFill>
                  <a:srgbClr val="00B0F0"/>
                </a:solidFill>
                <a:latin typeface="Times New Roman" panose="02020603050405020304" pitchFamily="18" charset="0"/>
                <a:cs typeface="Times New Roman" panose="02020603050405020304" pitchFamily="18" charset="0"/>
              </a:rPr>
              <a:t>Law </a:t>
            </a:r>
            <a:r>
              <a:rPr lang="en-IN" sz="1600" b="1" dirty="0">
                <a:solidFill>
                  <a:srgbClr val="00B0F0"/>
                </a:solidFill>
                <a:latin typeface="Times New Roman" panose="02020603050405020304" pitchFamily="18" charset="0"/>
                <a:cs typeface="Times New Roman" panose="02020603050405020304" pitchFamily="18" charset="0"/>
              </a:rPr>
              <a:t>of Large Numbers</a:t>
            </a:r>
            <a:r>
              <a:rPr lang="en-IN" sz="1600" dirty="0">
                <a:latin typeface="Times New Roman" panose="02020603050405020304" pitchFamily="18" charset="0"/>
                <a:cs typeface="Times New Roman" panose="02020603050405020304" pitchFamily="18" charset="0"/>
              </a:rPr>
              <a:t>: Given a large number of repeated trials, the average of the results will be approximately equal to the expected value</a:t>
            </a:r>
          </a:p>
          <a:p>
            <a:pPr>
              <a:lnSpc>
                <a:spcPct val="50000"/>
              </a:lnSpc>
            </a:pPr>
            <a:endParaRPr lang="en-IN" sz="1600" dirty="0">
              <a:latin typeface="Times New Roman" panose="02020603050405020304" pitchFamily="18" charset="0"/>
              <a:cs typeface="Times New Roman" panose="02020603050405020304" pitchFamily="18" charset="0"/>
            </a:endParaRPr>
          </a:p>
          <a:p>
            <a:r>
              <a:rPr lang="en-IN" sz="1600" b="1" dirty="0">
                <a:solidFill>
                  <a:srgbClr val="00B0F0"/>
                </a:solidFill>
                <a:latin typeface="Times New Roman" panose="02020603050405020304" pitchFamily="18" charset="0"/>
                <a:cs typeface="Times New Roman" panose="02020603050405020304" pitchFamily="18" charset="0"/>
              </a:rPr>
              <a:t>Expected value</a:t>
            </a:r>
            <a:r>
              <a:rPr lang="en-IN" sz="1600" dirty="0">
                <a:latin typeface="Times New Roman" panose="02020603050405020304" pitchFamily="18" charset="0"/>
                <a:cs typeface="Times New Roman" panose="02020603050405020304" pitchFamily="18" charset="0"/>
              </a:rPr>
              <a:t>: The mean value in the long run for many repeated samples, symbolized as E(X)</a:t>
            </a:r>
          </a:p>
        </p:txBody>
      </p:sp>
      <p:sp>
        <p:nvSpPr>
          <p:cNvPr id="5" name="Rectangle 4"/>
          <p:cNvSpPr/>
          <p:nvPr/>
        </p:nvSpPr>
        <p:spPr>
          <a:xfrm>
            <a:off x="3990975" y="2722785"/>
            <a:ext cx="4543425" cy="1169551"/>
          </a:xfrm>
          <a:prstGeom prst="rect">
            <a:avLst/>
          </a:prstGeom>
          <a:ln>
            <a:solidFill>
              <a:schemeClr val="accent1"/>
            </a:solidFill>
          </a:ln>
        </p:spPr>
        <p:txBody>
          <a:bodyPr wrap="square">
            <a:spAutoFit/>
          </a:bodyPr>
          <a:lstStyle/>
          <a:p>
            <a:r>
              <a:rPr lang="en-IN" sz="1400" dirty="0">
                <a:latin typeface="Times New Roman" panose="02020603050405020304" pitchFamily="18" charset="0"/>
                <a:cs typeface="Times New Roman" panose="02020603050405020304" pitchFamily="18" charset="0"/>
              </a:rPr>
              <a:t>Expected Value for a Discrete Random Variable</a:t>
            </a:r>
          </a:p>
          <a:p>
            <a:pPr>
              <a:lnSpc>
                <a:spcPct val="50000"/>
              </a:lnSpc>
            </a:pPr>
            <a:endParaRPr lang="en-IN" sz="1400" dirty="0">
              <a:latin typeface="Times New Roman" panose="02020603050405020304" pitchFamily="18" charset="0"/>
              <a:cs typeface="Times New Roman" panose="02020603050405020304" pitchFamily="18" charset="0"/>
            </a:endParaRPr>
          </a:p>
          <a:p>
            <a:pPr marL="1343025"/>
            <a:r>
              <a:rPr lang="en-IN" sz="1400" dirty="0">
                <a:solidFill>
                  <a:srgbClr val="FF0000"/>
                </a:solidFill>
                <a:latin typeface="Times New Roman" panose="02020603050405020304" pitchFamily="18" charset="0"/>
                <a:cs typeface="Times New Roman" panose="02020603050405020304" pitchFamily="18" charset="0"/>
              </a:rPr>
              <a:t>E(X)=∑</a:t>
            </a:r>
            <a:r>
              <a:rPr lang="en-IN" sz="1400" dirty="0" err="1" smtClean="0">
                <a:solidFill>
                  <a:srgbClr val="FF0000"/>
                </a:solidFill>
                <a:latin typeface="Times New Roman" panose="02020603050405020304" pitchFamily="18" charset="0"/>
                <a:cs typeface="Times New Roman" panose="02020603050405020304" pitchFamily="18" charset="0"/>
              </a:rPr>
              <a:t>x</a:t>
            </a:r>
            <a:r>
              <a:rPr lang="en-IN" sz="1400" baseline="-25000" dirty="0" err="1" smtClean="0">
                <a:solidFill>
                  <a:srgbClr val="FF0000"/>
                </a:solidFill>
                <a:latin typeface="Times New Roman" panose="02020603050405020304" pitchFamily="18" charset="0"/>
                <a:cs typeface="Times New Roman" panose="02020603050405020304" pitchFamily="18" charset="0"/>
              </a:rPr>
              <a:t>i</a:t>
            </a:r>
            <a:r>
              <a:rPr lang="en-IN" sz="1400" dirty="0" err="1" smtClean="0">
                <a:solidFill>
                  <a:srgbClr val="FF0000"/>
                </a:solidFill>
                <a:latin typeface="Times New Roman" panose="02020603050405020304" pitchFamily="18" charset="0"/>
                <a:cs typeface="Times New Roman" panose="02020603050405020304" pitchFamily="18" charset="0"/>
              </a:rPr>
              <a:t>p</a:t>
            </a:r>
            <a:r>
              <a:rPr lang="en-IN" sz="1400" baseline="-25000" dirty="0" err="1" smtClean="0">
                <a:solidFill>
                  <a:srgbClr val="FF0000"/>
                </a:solidFill>
                <a:latin typeface="Times New Roman" panose="02020603050405020304" pitchFamily="18" charset="0"/>
                <a:cs typeface="Times New Roman" panose="02020603050405020304" pitchFamily="18" charset="0"/>
              </a:rPr>
              <a:t>i</a:t>
            </a:r>
            <a:endParaRPr lang="en-IN" sz="1400" baseline="-25000" dirty="0" smtClean="0">
              <a:solidFill>
                <a:srgbClr val="FF0000"/>
              </a:solidFill>
              <a:latin typeface="Times New Roman" panose="02020603050405020304" pitchFamily="18" charset="0"/>
              <a:cs typeface="Times New Roman" panose="02020603050405020304" pitchFamily="18" charset="0"/>
            </a:endParaRPr>
          </a:p>
          <a:p>
            <a:pPr>
              <a:lnSpc>
                <a:spcPct val="50000"/>
              </a:lnSpc>
            </a:pP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x</a:t>
            </a:r>
            <a:r>
              <a:rPr lang="en-IN" sz="1400" baseline="-25000" dirty="0">
                <a:latin typeface="Times New Roman" panose="02020603050405020304" pitchFamily="18" charset="0"/>
                <a:cs typeface="Times New Roman" panose="02020603050405020304" pitchFamily="18" charset="0"/>
              </a:rPr>
              <a:t>i</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value of the </a:t>
            </a:r>
            <a:r>
              <a:rPr lang="en-IN" sz="1400" dirty="0" err="1">
                <a:latin typeface="Times New Roman" panose="02020603050405020304" pitchFamily="18" charset="0"/>
                <a:cs typeface="Times New Roman" panose="02020603050405020304" pitchFamily="18" charset="0"/>
              </a:rPr>
              <a:t>i</a:t>
            </a:r>
            <a:r>
              <a:rPr lang="en-IN" sz="1400" baseline="30000" dirty="0" err="1">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outcome</a:t>
            </a:r>
          </a:p>
          <a:p>
            <a:r>
              <a:rPr lang="en-IN" sz="1400" dirty="0" smtClean="0">
                <a:latin typeface="Times New Roman" panose="02020603050405020304" pitchFamily="18" charset="0"/>
                <a:cs typeface="Times New Roman" panose="02020603050405020304" pitchFamily="18" charset="0"/>
              </a:rPr>
              <a:t>p</a:t>
            </a:r>
            <a:r>
              <a:rPr lang="en-IN" sz="1400" baseline="-25000" dirty="0" smtClean="0">
                <a:latin typeface="Times New Roman" panose="02020603050405020304" pitchFamily="18" charset="0"/>
                <a:cs typeface="Times New Roman" panose="02020603050405020304" pitchFamily="18" charset="0"/>
              </a:rPr>
              <a:t>i</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probability of the </a:t>
            </a:r>
            <a:r>
              <a:rPr lang="en-IN" sz="1400" dirty="0" err="1">
                <a:latin typeface="Times New Roman" panose="02020603050405020304" pitchFamily="18" charset="0"/>
                <a:cs typeface="Times New Roman" panose="02020603050405020304" pitchFamily="18" charset="0"/>
              </a:rPr>
              <a:t>i</a:t>
            </a:r>
            <a:r>
              <a:rPr lang="en-IN" sz="1400" baseline="30000" dirty="0" err="1">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outcome</a:t>
            </a:r>
          </a:p>
        </p:txBody>
      </p:sp>
      <p:sp>
        <p:nvSpPr>
          <p:cNvPr id="6" name="Rectangle 5"/>
          <p:cNvSpPr/>
          <p:nvPr/>
        </p:nvSpPr>
        <p:spPr>
          <a:xfrm>
            <a:off x="790575" y="4048483"/>
            <a:ext cx="4667250" cy="984885"/>
          </a:xfrm>
          <a:prstGeom prst="rect">
            <a:avLst/>
          </a:prstGeom>
        </p:spPr>
        <p:txBody>
          <a:bodyPr wrap="square">
            <a:spAutoFit/>
          </a:bodyPr>
          <a:lstStyle/>
          <a:p>
            <a:r>
              <a:rPr lang="en-IN" sz="1400" u="sng" dirty="0" smtClean="0">
                <a:solidFill>
                  <a:srgbClr val="000000"/>
                </a:solidFill>
                <a:latin typeface="Times New Roman" panose="02020603050405020304" pitchFamily="18" charset="0"/>
                <a:cs typeface="Times New Roman" panose="02020603050405020304" pitchFamily="18" charset="0"/>
              </a:rPr>
              <a:t>Example</a:t>
            </a:r>
            <a:r>
              <a:rPr lang="en-IN" sz="1400" dirty="0" smtClean="0">
                <a:solidFill>
                  <a:srgbClr val="000000"/>
                </a:solidFill>
                <a:latin typeface="Times New Roman" panose="02020603050405020304" pitchFamily="18" charset="0"/>
                <a:cs typeface="Times New Roman" panose="02020603050405020304" pitchFamily="18" charset="0"/>
              </a:rPr>
              <a:t> :</a:t>
            </a:r>
          </a:p>
          <a:p>
            <a:r>
              <a:rPr lang="en-IN" sz="1400" dirty="0" smtClean="0">
                <a:solidFill>
                  <a:srgbClr val="000000"/>
                </a:solidFill>
                <a:latin typeface="Times New Roman" panose="02020603050405020304" pitchFamily="18" charset="0"/>
                <a:cs typeface="Times New Roman" panose="02020603050405020304" pitchFamily="18" charset="0"/>
              </a:rPr>
              <a:t>A </a:t>
            </a:r>
            <a:r>
              <a:rPr lang="en-IN" sz="1400" dirty="0">
                <a:solidFill>
                  <a:srgbClr val="000000"/>
                </a:solidFill>
                <a:latin typeface="Times New Roman" panose="02020603050405020304" pitchFamily="18" charset="0"/>
                <a:cs typeface="Times New Roman" panose="02020603050405020304" pitchFamily="18" charset="0"/>
              </a:rPr>
              <a:t>fair six-sided die is </a:t>
            </a:r>
            <a:r>
              <a:rPr lang="en-IN" sz="1400" dirty="0" smtClean="0">
                <a:solidFill>
                  <a:srgbClr val="000000"/>
                </a:solidFill>
                <a:latin typeface="Times New Roman" panose="02020603050405020304" pitchFamily="18" charset="0"/>
                <a:cs typeface="Times New Roman" panose="02020603050405020304" pitchFamily="18" charset="0"/>
              </a:rPr>
              <a:t>tossed : </a:t>
            </a:r>
            <a:r>
              <a:rPr lang="en-IN" sz="1400" dirty="0">
                <a:solidFill>
                  <a:srgbClr val="000000"/>
                </a:solidFill>
                <a:latin typeface="Times New Roman" panose="02020603050405020304" pitchFamily="18" charset="0"/>
                <a:cs typeface="Times New Roman" panose="02020603050405020304" pitchFamily="18" charset="0"/>
              </a:rPr>
              <a:t>You win $2 if the result is a “1,” </a:t>
            </a:r>
            <a:endParaRPr lang="en-IN" sz="1400" dirty="0" smtClean="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smtClean="0">
                <a:solidFill>
                  <a:srgbClr val="000000"/>
                </a:solidFill>
                <a:latin typeface="Times New Roman" panose="02020603050405020304" pitchFamily="18" charset="0"/>
                <a:cs typeface="Times New Roman" panose="02020603050405020304" pitchFamily="18" charset="0"/>
              </a:rPr>
              <a:t>	       You </a:t>
            </a:r>
            <a:r>
              <a:rPr lang="en-IN" sz="1400" dirty="0">
                <a:solidFill>
                  <a:srgbClr val="000000"/>
                </a:solidFill>
                <a:latin typeface="Times New Roman" panose="02020603050405020304" pitchFamily="18" charset="0"/>
                <a:cs typeface="Times New Roman" panose="02020603050405020304" pitchFamily="18" charset="0"/>
              </a:rPr>
              <a:t>win $1 if the result is a “6,” </a:t>
            </a:r>
            <a:endParaRPr lang="en-IN" sz="1400" dirty="0" smtClean="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smtClean="0">
                <a:solidFill>
                  <a:srgbClr val="000000"/>
                </a:solidFill>
                <a:latin typeface="Times New Roman" panose="02020603050405020304" pitchFamily="18" charset="0"/>
                <a:cs typeface="Times New Roman" panose="02020603050405020304" pitchFamily="18" charset="0"/>
              </a:rPr>
              <a:t>                           but </a:t>
            </a:r>
            <a:r>
              <a:rPr lang="en-IN" sz="1400" dirty="0">
                <a:solidFill>
                  <a:srgbClr val="000000"/>
                </a:solidFill>
                <a:latin typeface="Times New Roman" panose="02020603050405020304" pitchFamily="18" charset="0"/>
                <a:cs typeface="Times New Roman" panose="02020603050405020304" pitchFamily="18" charset="0"/>
              </a:rPr>
              <a:t>otherwise you </a:t>
            </a:r>
            <a:r>
              <a:rPr lang="en-IN" sz="1400" dirty="0" smtClean="0">
                <a:solidFill>
                  <a:srgbClr val="000000"/>
                </a:solidFill>
                <a:latin typeface="Times New Roman" panose="02020603050405020304" pitchFamily="18" charset="0"/>
                <a:cs typeface="Times New Roman" panose="02020603050405020304" pitchFamily="18" charset="0"/>
              </a:rPr>
              <a:t>lose $</a:t>
            </a:r>
            <a:r>
              <a:rPr lang="en-IN" sz="1400" dirty="0">
                <a:solidFill>
                  <a:srgbClr val="000000"/>
                </a:solidFill>
                <a:latin typeface="Times New Roman" panose="02020603050405020304" pitchFamily="18" charset="0"/>
                <a:cs typeface="Times New Roman" panose="02020603050405020304" pitchFamily="18" charset="0"/>
              </a:rPr>
              <a:t>1</a:t>
            </a:r>
            <a:r>
              <a:rPr lang="en-IN" sz="1600" dirty="0">
                <a:solidFill>
                  <a:srgbClr val="000000"/>
                </a:solidFill>
                <a:latin typeface="Times New Roman" panose="02020603050405020304" pitchFamily="18" charset="0"/>
                <a:cs typeface="Times New Roman" panose="02020603050405020304" pitchFamily="18" charset="0"/>
              </a:rPr>
              <a: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5183678"/>
            <a:ext cx="346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5966840"/>
            <a:ext cx="3467100" cy="3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400550" y="5384701"/>
            <a:ext cx="4572000" cy="738664"/>
          </a:xfrm>
          <a:prstGeom prst="rect">
            <a:avLst/>
          </a:prstGeom>
        </p:spPr>
        <p:txBody>
          <a:bodyPr>
            <a:spAutoFit/>
          </a:bodyPr>
          <a:lstStyle/>
          <a:p>
            <a:pPr algn="just"/>
            <a:r>
              <a:rPr lang="en-IN" sz="1400" dirty="0">
                <a:solidFill>
                  <a:srgbClr val="FF0000"/>
                </a:solidFill>
                <a:latin typeface="Times New Roman" panose="02020603050405020304" pitchFamily="18" charset="0"/>
                <a:cs typeface="Times New Roman" panose="02020603050405020304" pitchFamily="18" charset="0"/>
              </a:rPr>
              <a:t>The interpretation is that if you play many times, the average outcome is losing 17 cents per play. Thus, over time you should expect to lose money</a:t>
            </a:r>
            <a:r>
              <a:rPr lang="en-IN" sz="14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7867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14449"/>
            <a:ext cx="3394423" cy="249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919537"/>
            <a:ext cx="28670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69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Making Sense of the Two-Sample </a:t>
            </a:r>
            <a:r>
              <a:rPr lang="en-IN" b="1" dirty="0" smtClean="0"/>
              <a:t>T-Test</a:t>
            </a:r>
            <a:endParaRPr lang="en-IN" dirty="0"/>
          </a:p>
        </p:txBody>
      </p:sp>
      <p:sp>
        <p:nvSpPr>
          <p:cNvPr id="3" name="Rectangle 2"/>
          <p:cNvSpPr/>
          <p:nvPr/>
        </p:nvSpPr>
        <p:spPr>
          <a:xfrm>
            <a:off x="781050" y="1398270"/>
            <a:ext cx="7581900" cy="3046988"/>
          </a:xfrm>
          <a:prstGeom prst="rect">
            <a:avLst/>
          </a:prstGeom>
        </p:spPr>
        <p:txBody>
          <a:bodyPr wrap="square">
            <a:spAutoFit/>
          </a:bodyPr>
          <a:lstStyle/>
          <a:p>
            <a:pPr algn="just"/>
            <a:r>
              <a:rPr lang="en-IN" sz="1600" dirty="0"/>
              <a:t>The two-sample t-test is one of the most commonly used hypothesis tests in Six Sigma work. It is applied to compare whether the average difference between two groups is really significant or if it is due instead to random chance. It helps to answer questions like whether the average success rate is higher after implementing a new sales tool than before or whether the test results of patients who received a drug are better than test results of those who received a placebo</a:t>
            </a:r>
            <a:r>
              <a:rPr lang="en-IN" sz="1600" dirty="0" smtClean="0"/>
              <a:t>.</a:t>
            </a:r>
          </a:p>
          <a:p>
            <a:pPr algn="just"/>
            <a:endParaRPr lang="en-IN" sz="1600" dirty="0" smtClean="0"/>
          </a:p>
          <a:p>
            <a:pPr algn="just"/>
            <a:r>
              <a:rPr lang="en-IN" sz="1600" dirty="0" smtClean="0"/>
              <a:t>Here </a:t>
            </a:r>
            <a:r>
              <a:rPr lang="en-IN" sz="1600" dirty="0"/>
              <a:t>is an example starting with the absolute basics of the two-sample t-test. The question being answered is whether there is a significant (or only random) difference in the average cycle time to deliver a pizza from Pizza Company A vs. Pizza Company B. This is the data collected from a sample of deliveries of Company A and Company B. </a:t>
            </a:r>
          </a:p>
        </p:txBody>
      </p:sp>
    </p:spTree>
    <p:extLst>
      <p:ext uri="{BB962C8B-B14F-4D97-AF65-F5344CB8AC3E}">
        <p14:creationId xmlns:p14="http://schemas.microsoft.com/office/powerpoint/2010/main" val="1400400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 -Value</a:t>
            </a:r>
            <a:endParaRPr lang="en-IN" sz="2800" dirty="0"/>
          </a:p>
        </p:txBody>
      </p:sp>
      <p:sp>
        <p:nvSpPr>
          <p:cNvPr id="3" name="Rectangle 2"/>
          <p:cNvSpPr/>
          <p:nvPr/>
        </p:nvSpPr>
        <p:spPr>
          <a:xfrm>
            <a:off x="581025" y="1326178"/>
            <a:ext cx="8181975" cy="3970318"/>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When you perform a hypothesis test in statistics, a p-value helps you determine the significance of your results. Hypothesis tests are used to test the validity of a claim that is made about a population. This claim that’s on trial, in essence, is called the null hypothesis.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 alternative hypothesis is the one you would believe if the null hypothesis is concluded to be untrue. The evidence in the trial is your data and the statistics that go along with it. All hypothesis tests ultimately use a p-value to weigh the strength of the evidence (what the data are telling you about the population). The p-value is a number between 0 and 1 and interpreted in the following way:</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 small p-value (typically ≤ 0.05) indicates strong evidence against the null hypothesis, so you reject the null hypothesis.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large p-value (&gt; 0.05) indicates weak evidence against the null hypothesis, so you fail to reject the null hypothesis.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p-values </a:t>
            </a:r>
            <a:r>
              <a:rPr lang="en-IN" sz="1400" dirty="0">
                <a:latin typeface="Times New Roman" panose="02020603050405020304" pitchFamily="18" charset="0"/>
                <a:cs typeface="Times New Roman" panose="02020603050405020304" pitchFamily="18" charset="0"/>
              </a:rPr>
              <a:t>very close to the </a:t>
            </a:r>
            <a:r>
              <a:rPr lang="en-IN" sz="1400" dirty="0" err="1">
                <a:latin typeface="Times New Roman" panose="02020603050405020304" pitchFamily="18" charset="0"/>
                <a:cs typeface="Times New Roman" panose="02020603050405020304" pitchFamily="18" charset="0"/>
              </a:rPr>
              <a:t>cutoff</a:t>
            </a:r>
            <a:r>
              <a:rPr lang="en-IN" sz="1400" dirty="0">
                <a:latin typeface="Times New Roman" panose="02020603050405020304" pitchFamily="18" charset="0"/>
                <a:cs typeface="Times New Roman" panose="02020603050405020304" pitchFamily="18" charset="0"/>
              </a:rPr>
              <a:t> (0.05) are considered to be marginal (could go either way). Always report the p-value so your readers can draw their own </a:t>
            </a:r>
            <a:r>
              <a:rPr lang="en-IN" sz="1400" dirty="0" smtClean="0">
                <a:latin typeface="Times New Roman" panose="02020603050405020304" pitchFamily="18" charset="0"/>
                <a:cs typeface="Times New Roman" panose="02020603050405020304" pitchFamily="18" charset="0"/>
              </a:rPr>
              <a:t>conclusions.</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714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 </a:t>
            </a:r>
            <a:r>
              <a:rPr lang="en-US" sz="2800" dirty="0" smtClean="0"/>
              <a:t>–Value  cont..</a:t>
            </a:r>
            <a:endParaRPr lang="en-IN" sz="2800" dirty="0"/>
          </a:p>
        </p:txBody>
      </p:sp>
      <p:sp>
        <p:nvSpPr>
          <p:cNvPr id="3" name="Rectangle 2"/>
          <p:cNvSpPr/>
          <p:nvPr/>
        </p:nvSpPr>
        <p:spPr>
          <a:xfrm>
            <a:off x="733425" y="1237893"/>
            <a:ext cx="8010525" cy="1384995"/>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We wish to test a null hypothesis against an alternative hypothesis using a dataset. The </a:t>
            </a:r>
            <a:r>
              <a:rPr lang="en-IN" sz="1400" dirty="0" smtClean="0">
                <a:latin typeface="Times New Roman" panose="02020603050405020304" pitchFamily="18" charset="0"/>
                <a:cs typeface="Times New Roman" panose="02020603050405020304" pitchFamily="18" charset="0"/>
              </a:rPr>
              <a:t>two hypotheses </a:t>
            </a:r>
            <a:r>
              <a:rPr lang="en-IN" sz="1400" dirty="0">
                <a:latin typeface="Times New Roman" panose="02020603050405020304" pitchFamily="18" charset="0"/>
                <a:cs typeface="Times New Roman" panose="02020603050405020304" pitchFamily="18" charset="0"/>
              </a:rPr>
              <a:t>specify two statistical models for the process that produced the data. </a:t>
            </a:r>
            <a:r>
              <a:rPr lang="en-IN" sz="1400" dirty="0" smtClean="0">
                <a:latin typeface="Times New Roman" panose="02020603050405020304" pitchFamily="18" charset="0"/>
                <a:cs typeface="Times New Roman" panose="02020603050405020304" pitchFamily="18" charset="0"/>
              </a:rPr>
              <a:t>The alternative </a:t>
            </a:r>
            <a:r>
              <a:rPr lang="en-IN" sz="1400" dirty="0">
                <a:latin typeface="Times New Roman" panose="02020603050405020304" pitchFamily="18" charset="0"/>
                <a:cs typeface="Times New Roman" panose="02020603050405020304" pitchFamily="18" charset="0"/>
              </a:rPr>
              <a:t>hypothesis is what we expect to be true if the null hypothesis is false. </a:t>
            </a:r>
            <a:r>
              <a:rPr lang="en-IN" sz="1400" dirty="0" smtClean="0">
                <a:latin typeface="Times New Roman" panose="02020603050405020304" pitchFamily="18" charset="0"/>
                <a:cs typeface="Times New Roman" panose="02020603050405020304" pitchFamily="18" charset="0"/>
              </a:rPr>
              <a:t>We cannot </a:t>
            </a:r>
            <a:r>
              <a:rPr lang="en-IN" sz="1400" dirty="0">
                <a:latin typeface="Times New Roman" panose="02020603050405020304" pitchFamily="18" charset="0"/>
                <a:cs typeface="Times New Roman" panose="02020603050405020304" pitchFamily="18" charset="0"/>
              </a:rPr>
              <a:t>prove that the alternative hypothesis is true but we may be able to demonstrate </a:t>
            </a:r>
            <a:r>
              <a:rPr lang="en-IN" sz="1400" dirty="0" smtClean="0">
                <a:latin typeface="Times New Roman" panose="02020603050405020304" pitchFamily="18" charset="0"/>
                <a:cs typeface="Times New Roman" panose="02020603050405020304" pitchFamily="18" charset="0"/>
              </a:rPr>
              <a:t>that the </a:t>
            </a:r>
            <a:r>
              <a:rPr lang="en-IN" sz="1400" dirty="0">
                <a:latin typeface="Times New Roman" panose="02020603050405020304" pitchFamily="18" charset="0"/>
                <a:cs typeface="Times New Roman" panose="02020603050405020304" pitchFamily="18" charset="0"/>
              </a:rPr>
              <a:t>alternative is much more plausible than the null hypothesis given the data. </a:t>
            </a:r>
            <a:r>
              <a:rPr lang="en-IN" sz="1400" dirty="0" smtClean="0">
                <a:latin typeface="Times New Roman" panose="02020603050405020304" pitchFamily="18" charset="0"/>
                <a:cs typeface="Times New Roman" panose="02020603050405020304" pitchFamily="18" charset="0"/>
              </a:rPr>
              <a:t>This demonstration </a:t>
            </a:r>
            <a:r>
              <a:rPr lang="en-IN" sz="1400" dirty="0">
                <a:latin typeface="Times New Roman" panose="02020603050405020304" pitchFamily="18" charset="0"/>
                <a:cs typeface="Times New Roman" panose="02020603050405020304" pitchFamily="18" charset="0"/>
              </a:rPr>
              <a:t>is usually expressed in terms of a probability (a P-value) quantifying </a:t>
            </a:r>
            <a:r>
              <a:rPr lang="en-IN" sz="1400" dirty="0" smtClean="0">
                <a:latin typeface="Times New Roman" panose="02020603050405020304" pitchFamily="18" charset="0"/>
                <a:cs typeface="Times New Roman" panose="02020603050405020304" pitchFamily="18" charset="0"/>
              </a:rPr>
              <a:t>the strength </a:t>
            </a:r>
            <a:r>
              <a:rPr lang="en-IN" sz="1400" dirty="0">
                <a:latin typeface="Times New Roman" panose="02020603050405020304" pitchFamily="18" charset="0"/>
                <a:cs typeface="Times New Roman" panose="02020603050405020304" pitchFamily="18" charset="0"/>
              </a:rPr>
              <a:t>of the evidence against the null hypothesis in </a:t>
            </a:r>
            <a:r>
              <a:rPr lang="en-IN" sz="1400" dirty="0" smtClean="0">
                <a:latin typeface="Times New Roman" panose="02020603050405020304" pitchFamily="18" charset="0"/>
                <a:cs typeface="Times New Roman" panose="02020603050405020304" pitchFamily="18" charset="0"/>
              </a:rPr>
              <a:t>favour </a:t>
            </a:r>
            <a:r>
              <a:rPr lang="en-IN" sz="1400" dirty="0">
                <a:latin typeface="Times New Roman" panose="02020603050405020304" pitchFamily="18" charset="0"/>
                <a:cs typeface="Times New Roman" panose="02020603050405020304" pitchFamily="18" charset="0"/>
              </a:rPr>
              <a:t>of the alternative.</a:t>
            </a:r>
          </a:p>
        </p:txBody>
      </p:sp>
      <p:sp>
        <p:nvSpPr>
          <p:cNvPr id="4" name="Rectangle 3"/>
          <p:cNvSpPr/>
          <p:nvPr/>
        </p:nvSpPr>
        <p:spPr>
          <a:xfrm>
            <a:off x="766762" y="2925276"/>
            <a:ext cx="7943849" cy="2246769"/>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We ask whether the data appear to be consistent with the null hypothesis or whether it </a:t>
            </a:r>
            <a:r>
              <a:rPr lang="en-IN" sz="1400" dirty="0" smtClean="0">
                <a:latin typeface="Times New Roman" panose="02020603050405020304" pitchFamily="18" charset="0"/>
                <a:cs typeface="Times New Roman" panose="02020603050405020304" pitchFamily="18" charset="0"/>
              </a:rPr>
              <a:t>is unlikely </a:t>
            </a:r>
            <a:r>
              <a:rPr lang="en-IN" sz="1400" dirty="0">
                <a:latin typeface="Times New Roman" panose="02020603050405020304" pitchFamily="18" charset="0"/>
                <a:cs typeface="Times New Roman" panose="02020603050405020304" pitchFamily="18" charset="0"/>
              </a:rPr>
              <a:t>that we would obtain data of this kind if the null hypothesis were true, </a:t>
            </a:r>
            <a:r>
              <a:rPr lang="en-IN" sz="1400" dirty="0" smtClean="0">
                <a:latin typeface="Times New Roman" panose="02020603050405020304" pitchFamily="18" charset="0"/>
                <a:cs typeface="Times New Roman" panose="02020603050405020304" pitchFamily="18" charset="0"/>
              </a:rPr>
              <a:t>assuming that </a:t>
            </a:r>
            <a:r>
              <a:rPr lang="en-IN" sz="1400" dirty="0">
                <a:latin typeface="Times New Roman" panose="02020603050405020304" pitchFamily="18" charset="0"/>
                <a:cs typeface="Times New Roman" panose="02020603050405020304" pitchFamily="18" charset="0"/>
              </a:rPr>
              <a:t>at least one of the two hypotheses is true. We address this question by calculating </a:t>
            </a:r>
            <a:r>
              <a:rPr lang="en-IN" sz="1400" dirty="0" smtClean="0">
                <a:latin typeface="Times New Roman" panose="02020603050405020304" pitchFamily="18" charset="0"/>
                <a:cs typeface="Times New Roman" panose="02020603050405020304" pitchFamily="18" charset="0"/>
              </a:rPr>
              <a:t>the value </a:t>
            </a:r>
            <a:r>
              <a:rPr lang="en-IN" sz="1400" dirty="0">
                <a:latin typeface="Times New Roman" panose="02020603050405020304" pitchFamily="18" charset="0"/>
                <a:cs typeface="Times New Roman" panose="02020603050405020304" pitchFamily="18" charset="0"/>
              </a:rPr>
              <a:t>of a test statistic, i.e., a particular real-valued function of the data. To decide </a:t>
            </a:r>
            <a:r>
              <a:rPr lang="en-IN" sz="1400" dirty="0" smtClean="0">
                <a:latin typeface="Times New Roman" panose="02020603050405020304" pitchFamily="18" charset="0"/>
                <a:cs typeface="Times New Roman" panose="02020603050405020304" pitchFamily="18" charset="0"/>
              </a:rPr>
              <a:t>whether the </a:t>
            </a:r>
            <a:r>
              <a:rPr lang="en-IN" sz="1400" dirty="0">
                <a:latin typeface="Times New Roman" panose="02020603050405020304" pitchFamily="18" charset="0"/>
                <a:cs typeface="Times New Roman" panose="02020603050405020304" pitchFamily="18" charset="0"/>
              </a:rPr>
              <a:t>value of the test statistic is consistent with the null hypothesis, we need to know </a:t>
            </a:r>
            <a:r>
              <a:rPr lang="en-IN" sz="1400" dirty="0" smtClean="0">
                <a:latin typeface="Times New Roman" panose="02020603050405020304" pitchFamily="18" charset="0"/>
                <a:cs typeface="Times New Roman" panose="02020603050405020304" pitchFamily="18" charset="0"/>
              </a:rPr>
              <a:t>what sampling </a:t>
            </a:r>
            <a:r>
              <a:rPr lang="en-IN" sz="1400" dirty="0">
                <a:latin typeface="Times New Roman" panose="02020603050405020304" pitchFamily="18" charset="0"/>
                <a:cs typeface="Times New Roman" panose="02020603050405020304" pitchFamily="18" charset="0"/>
              </a:rPr>
              <a:t>variability to expect in our test statistic if the null hypothesis is true. In </a:t>
            </a:r>
            <a:r>
              <a:rPr lang="en-IN" sz="1400" dirty="0" smtClean="0">
                <a:latin typeface="Times New Roman" panose="02020603050405020304" pitchFamily="18" charset="0"/>
                <a:cs typeface="Times New Roman" panose="02020603050405020304" pitchFamily="18" charset="0"/>
              </a:rPr>
              <a:t>other words</a:t>
            </a:r>
            <a:r>
              <a:rPr lang="en-IN" sz="1400" dirty="0">
                <a:latin typeface="Times New Roman" panose="02020603050405020304" pitchFamily="18" charset="0"/>
                <a:cs typeface="Times New Roman" panose="02020603050405020304" pitchFamily="18" charset="0"/>
              </a:rPr>
              <a:t>, we need to know the null distribution, the distribution of the test statistic when </a:t>
            </a:r>
            <a:r>
              <a:rPr lang="en-IN" sz="1400" dirty="0" smtClean="0">
                <a:latin typeface="Times New Roman" panose="02020603050405020304" pitchFamily="18" charset="0"/>
                <a:cs typeface="Times New Roman" panose="02020603050405020304" pitchFamily="18" charset="0"/>
              </a:rPr>
              <a:t>the null </a:t>
            </a:r>
            <a:r>
              <a:rPr lang="en-IN" sz="1400" dirty="0">
                <a:latin typeface="Times New Roman" panose="02020603050405020304" pitchFamily="18" charset="0"/>
                <a:cs typeface="Times New Roman" panose="02020603050405020304" pitchFamily="18" charset="0"/>
              </a:rPr>
              <a:t>hypothesis is true. In many applications, the test statistic is defined so that its </a:t>
            </a:r>
            <a:r>
              <a:rPr lang="en-IN" sz="1400" dirty="0" smtClean="0">
                <a:latin typeface="Times New Roman" panose="02020603050405020304" pitchFamily="18" charset="0"/>
                <a:cs typeface="Times New Roman" panose="02020603050405020304" pitchFamily="18" charset="0"/>
              </a:rPr>
              <a:t>null distribution </a:t>
            </a:r>
            <a:r>
              <a:rPr lang="en-IN" sz="1400" dirty="0">
                <a:latin typeface="Times New Roman" panose="02020603050405020304" pitchFamily="18" charset="0"/>
                <a:cs typeface="Times New Roman" panose="02020603050405020304" pitchFamily="18" charset="0"/>
              </a:rPr>
              <a:t>is a “named” distribution for which tables are widely accessible; e.g., </a:t>
            </a:r>
            <a:r>
              <a:rPr lang="en-IN" sz="1400" dirty="0" smtClean="0">
                <a:latin typeface="Times New Roman" panose="02020603050405020304" pitchFamily="18" charset="0"/>
                <a:cs typeface="Times New Roman" panose="02020603050405020304" pitchFamily="18" charset="0"/>
              </a:rPr>
              <a:t>the standard </a:t>
            </a:r>
            <a:r>
              <a:rPr lang="en-IN" sz="1400" dirty="0">
                <a:latin typeface="Times New Roman" panose="02020603050405020304" pitchFamily="18" charset="0"/>
                <a:cs typeface="Times New Roman" panose="02020603050405020304" pitchFamily="18" charset="0"/>
              </a:rPr>
              <a:t>normal distribution, the Binomial distribution with n = 100 and p = 1/2, the </a:t>
            </a:r>
            <a:r>
              <a:rPr lang="en-IN" sz="1400" dirty="0" smtClean="0">
                <a:latin typeface="Times New Roman" panose="02020603050405020304" pitchFamily="18" charset="0"/>
                <a:cs typeface="Times New Roman" panose="02020603050405020304" pitchFamily="18" charset="0"/>
              </a:rPr>
              <a:t>t distribution </a:t>
            </a:r>
            <a:r>
              <a:rPr lang="en-IN" sz="1400" dirty="0">
                <a:latin typeface="Times New Roman" panose="02020603050405020304" pitchFamily="18" charset="0"/>
                <a:cs typeface="Times New Roman" panose="02020603050405020304" pitchFamily="18" charset="0"/>
              </a:rPr>
              <a:t>with 4 degrees of freedom, the chi-square distribution with 23 degrees </a:t>
            </a:r>
            <a:r>
              <a:rPr lang="en-IN" sz="1400" dirty="0" smtClean="0">
                <a:latin typeface="Times New Roman" panose="02020603050405020304" pitchFamily="18" charset="0"/>
                <a:cs typeface="Times New Roman" panose="02020603050405020304" pitchFamily="18" charset="0"/>
              </a:rPr>
              <a:t>of freedom</a:t>
            </a:r>
            <a:r>
              <a:rPr lang="en-IN" sz="1400" dirty="0">
                <a:latin typeface="Times New Roman" panose="02020603050405020304" pitchFamily="18" charset="0"/>
                <a:cs typeface="Times New Roman" panose="02020603050405020304" pitchFamily="18" charset="0"/>
              </a:rPr>
              <a:t>, the F distribution with 2 and 20 degrees of freedom.</a:t>
            </a:r>
          </a:p>
        </p:txBody>
      </p:sp>
    </p:spTree>
    <p:extLst>
      <p:ext uri="{BB962C8B-B14F-4D97-AF65-F5344CB8AC3E}">
        <p14:creationId xmlns:p14="http://schemas.microsoft.com/office/powerpoint/2010/main" val="1403855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–Value  cont..</a:t>
            </a:r>
            <a:endParaRPr lang="en-IN" dirty="0"/>
          </a:p>
        </p:txBody>
      </p:sp>
      <p:sp>
        <p:nvSpPr>
          <p:cNvPr id="3" name="Rectangle 2"/>
          <p:cNvSpPr/>
          <p:nvPr/>
        </p:nvSpPr>
        <p:spPr>
          <a:xfrm>
            <a:off x="504824" y="1123950"/>
            <a:ext cx="8181975" cy="2462213"/>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Now, given the value of the test statistic (a number), and the null distribution of the </a:t>
            </a:r>
            <a:r>
              <a:rPr lang="en-IN" sz="1400" dirty="0" smtClean="0">
                <a:latin typeface="Times New Roman" panose="02020603050405020304" pitchFamily="18" charset="0"/>
                <a:cs typeface="Times New Roman" panose="02020603050405020304" pitchFamily="18" charset="0"/>
              </a:rPr>
              <a:t>test statistic </a:t>
            </a:r>
            <a:r>
              <a:rPr lang="en-IN" sz="1400" dirty="0">
                <a:latin typeface="Times New Roman" panose="02020603050405020304" pitchFamily="18" charset="0"/>
                <a:cs typeface="Times New Roman" panose="02020603050405020304" pitchFamily="18" charset="0"/>
              </a:rPr>
              <a:t>(a theoretical distribution usually represented by a probability density), we want </a:t>
            </a:r>
            <a:r>
              <a:rPr lang="en-IN" sz="1400" dirty="0" smtClean="0">
                <a:latin typeface="Times New Roman" panose="02020603050405020304" pitchFamily="18" charset="0"/>
                <a:cs typeface="Times New Roman" panose="02020603050405020304" pitchFamily="18" charset="0"/>
              </a:rPr>
              <a:t>to see </a:t>
            </a:r>
            <a:r>
              <a:rPr lang="en-IN" sz="1400" dirty="0">
                <a:latin typeface="Times New Roman" panose="02020603050405020304" pitchFamily="18" charset="0"/>
                <a:cs typeface="Times New Roman" panose="02020603050405020304" pitchFamily="18" charset="0"/>
              </a:rPr>
              <a:t>whether the test statistic is in the middle of the distribution (consistent with the </a:t>
            </a:r>
            <a:r>
              <a:rPr lang="en-IN" sz="1400" dirty="0" smtClean="0">
                <a:latin typeface="Times New Roman" panose="02020603050405020304" pitchFamily="18" charset="0"/>
                <a:cs typeface="Times New Roman" panose="02020603050405020304" pitchFamily="18" charset="0"/>
              </a:rPr>
              <a:t>null hypothesis</a:t>
            </a:r>
            <a:r>
              <a:rPr lang="en-IN" sz="1400" dirty="0">
                <a:latin typeface="Times New Roman" panose="02020603050405020304" pitchFamily="18" charset="0"/>
                <a:cs typeface="Times New Roman" panose="02020603050405020304" pitchFamily="18" charset="0"/>
              </a:rPr>
              <a:t>) or out in a tail of the distribution (making the alternative hypothesis seem </a:t>
            </a:r>
            <a:r>
              <a:rPr lang="en-IN" sz="1400" dirty="0" smtClean="0">
                <a:latin typeface="Times New Roman" panose="02020603050405020304" pitchFamily="18" charset="0"/>
                <a:cs typeface="Times New Roman" panose="02020603050405020304" pitchFamily="18" charset="0"/>
              </a:rPr>
              <a:t>more plausible</a:t>
            </a:r>
            <a:r>
              <a:rPr lang="en-IN" sz="1400" dirty="0">
                <a:latin typeface="Times New Roman" panose="02020603050405020304" pitchFamily="18" charset="0"/>
                <a:cs typeface="Times New Roman" panose="02020603050405020304" pitchFamily="18" charset="0"/>
              </a:rPr>
              <a:t>). Sometimes we will want to consider the right-hand tail, sometimes the </a:t>
            </a:r>
            <a:r>
              <a:rPr lang="en-IN" sz="1400" dirty="0" smtClean="0">
                <a:latin typeface="Times New Roman" panose="02020603050405020304" pitchFamily="18" charset="0"/>
                <a:cs typeface="Times New Roman" panose="02020603050405020304" pitchFamily="18" charset="0"/>
              </a:rPr>
              <a:t>left-hand tail</a:t>
            </a:r>
            <a:r>
              <a:rPr lang="en-IN" sz="1400" dirty="0">
                <a:latin typeface="Times New Roman" panose="02020603050405020304" pitchFamily="18" charset="0"/>
                <a:cs typeface="Times New Roman" panose="02020603050405020304" pitchFamily="18" charset="0"/>
              </a:rPr>
              <a:t>, and sometimes both tails, depending on how the test statistic and alternative </a:t>
            </a:r>
            <a:r>
              <a:rPr lang="en-IN" sz="1400" dirty="0" smtClean="0">
                <a:latin typeface="Times New Roman" panose="02020603050405020304" pitchFamily="18" charset="0"/>
                <a:cs typeface="Times New Roman" panose="02020603050405020304" pitchFamily="18" charset="0"/>
              </a:rPr>
              <a:t>hypothesis are </a:t>
            </a:r>
            <a:r>
              <a:rPr lang="en-IN" sz="1400" dirty="0">
                <a:latin typeface="Times New Roman" panose="02020603050405020304" pitchFamily="18" charset="0"/>
                <a:cs typeface="Times New Roman" panose="02020603050405020304" pitchFamily="18" charset="0"/>
              </a:rPr>
              <a:t>defined. Suppose that large positive values of the test statistic seem more </a:t>
            </a:r>
            <a:r>
              <a:rPr lang="en-IN" sz="1400" dirty="0" smtClean="0">
                <a:latin typeface="Times New Roman" panose="02020603050405020304" pitchFamily="18" charset="0"/>
                <a:cs typeface="Times New Roman" panose="02020603050405020304" pitchFamily="18" charset="0"/>
              </a:rPr>
              <a:t>plausible under </a:t>
            </a:r>
            <a:r>
              <a:rPr lang="en-IN" sz="1400" dirty="0">
                <a:latin typeface="Times New Roman" panose="02020603050405020304" pitchFamily="18" charset="0"/>
                <a:cs typeface="Times New Roman" panose="02020603050405020304" pitchFamily="18" charset="0"/>
              </a:rPr>
              <a:t>the alternative hypothesis than under the null hypothesis. Then we want a </a:t>
            </a:r>
            <a:r>
              <a:rPr lang="en-IN" sz="1400" dirty="0" smtClean="0">
                <a:latin typeface="Times New Roman" panose="02020603050405020304" pitchFamily="18" charset="0"/>
                <a:cs typeface="Times New Roman" panose="02020603050405020304" pitchFamily="18" charset="0"/>
              </a:rPr>
              <a:t>measure of </a:t>
            </a:r>
            <a:r>
              <a:rPr lang="en-IN" sz="1400" dirty="0">
                <a:latin typeface="Times New Roman" panose="02020603050405020304" pitchFamily="18" charset="0"/>
                <a:cs typeface="Times New Roman" panose="02020603050405020304" pitchFamily="18" charset="0"/>
              </a:rPr>
              <a:t>how far out our test statistic is in the right-hand tail of the null distribution. The </a:t>
            </a:r>
            <a:r>
              <a:rPr lang="en-IN" sz="1400" dirty="0" smtClean="0">
                <a:latin typeface="Times New Roman" panose="02020603050405020304" pitchFamily="18" charset="0"/>
                <a:cs typeface="Times New Roman" panose="02020603050405020304" pitchFamily="18" charset="0"/>
              </a:rPr>
              <a:t>P-value provides </a:t>
            </a:r>
            <a:r>
              <a:rPr lang="en-IN" sz="1400" dirty="0">
                <a:latin typeface="Times New Roman" panose="02020603050405020304" pitchFamily="18" charset="0"/>
                <a:cs typeface="Times New Roman" panose="02020603050405020304" pitchFamily="18" charset="0"/>
              </a:rPr>
              <a:t>a measure of this distance. The P-value (in this situation) is the probability to </a:t>
            </a:r>
            <a:r>
              <a:rPr lang="en-IN" sz="1400" dirty="0" smtClean="0">
                <a:latin typeface="Times New Roman" panose="02020603050405020304" pitchFamily="18" charset="0"/>
                <a:cs typeface="Times New Roman" panose="02020603050405020304" pitchFamily="18" charset="0"/>
              </a:rPr>
              <a:t>the right </a:t>
            </a:r>
            <a:r>
              <a:rPr lang="en-IN" sz="1400" dirty="0">
                <a:latin typeface="Times New Roman" panose="02020603050405020304" pitchFamily="18" charset="0"/>
                <a:cs typeface="Times New Roman" panose="02020603050405020304" pitchFamily="18" charset="0"/>
              </a:rPr>
              <a:t>of our test statistic calculated using the null distribution. The further out the </a:t>
            </a:r>
            <a:r>
              <a:rPr lang="en-IN" sz="1400" dirty="0" smtClean="0">
                <a:latin typeface="Times New Roman" panose="02020603050405020304" pitchFamily="18" charset="0"/>
                <a:cs typeface="Times New Roman" panose="02020603050405020304" pitchFamily="18" charset="0"/>
              </a:rPr>
              <a:t>test statistic </a:t>
            </a:r>
            <a:r>
              <a:rPr lang="en-IN" sz="1400" dirty="0">
                <a:latin typeface="Times New Roman" panose="02020603050405020304" pitchFamily="18" charset="0"/>
                <a:cs typeface="Times New Roman" panose="02020603050405020304" pitchFamily="18" charset="0"/>
              </a:rPr>
              <a:t>is in the tail, the smaller the P-value, and the stronger the evidence against the </a:t>
            </a:r>
            <a:r>
              <a:rPr lang="en-IN" sz="1400" dirty="0" smtClean="0">
                <a:latin typeface="Times New Roman" panose="02020603050405020304" pitchFamily="18" charset="0"/>
                <a:cs typeface="Times New Roman" panose="02020603050405020304" pitchFamily="18" charset="0"/>
              </a:rPr>
              <a:t>null hypothesis </a:t>
            </a:r>
            <a:r>
              <a:rPr lang="en-IN" sz="1400" dirty="0">
                <a:latin typeface="Times New Roman" panose="02020603050405020304" pitchFamily="18" charset="0"/>
                <a:cs typeface="Times New Roman" panose="02020603050405020304" pitchFamily="18" charset="0"/>
              </a:rPr>
              <a:t>in </a:t>
            </a:r>
            <a:r>
              <a:rPr lang="en-IN" sz="1400" dirty="0" err="1">
                <a:latin typeface="Times New Roman" panose="02020603050405020304" pitchFamily="18" charset="0"/>
                <a:cs typeface="Times New Roman" panose="02020603050405020304" pitchFamily="18" charset="0"/>
              </a:rPr>
              <a:t>favor</a:t>
            </a:r>
            <a:r>
              <a:rPr lang="en-IN" sz="1400" dirty="0">
                <a:latin typeface="Times New Roman" panose="02020603050405020304" pitchFamily="18" charset="0"/>
                <a:cs typeface="Times New Roman" panose="02020603050405020304" pitchFamily="18" charset="0"/>
              </a:rPr>
              <a:t> of the alternative.</a:t>
            </a:r>
          </a:p>
        </p:txBody>
      </p:sp>
    </p:spTree>
    <p:extLst>
      <p:ext uri="{BB962C8B-B14F-4D97-AF65-F5344CB8AC3E}">
        <p14:creationId xmlns:p14="http://schemas.microsoft.com/office/powerpoint/2010/main" val="192985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4616"/>
            <a:ext cx="8629650" cy="792162"/>
          </a:xfrm>
        </p:spPr>
        <p:txBody>
          <a:bodyPr/>
          <a:lstStyle/>
          <a:p>
            <a:r>
              <a:rPr lang="en-IN" sz="2800" dirty="0"/>
              <a:t>Standard Deviation of a Discrete Random </a:t>
            </a:r>
            <a:r>
              <a:rPr lang="en-IN" sz="2800" dirty="0" smtClean="0"/>
              <a:t>Variable</a:t>
            </a:r>
            <a:endParaRPr lang="en-IN"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25" y="1104901"/>
            <a:ext cx="4845808" cy="242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3532133"/>
            <a:ext cx="4760083" cy="273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04800" y="3276416"/>
            <a:ext cx="3981450" cy="954107"/>
          </a:xfrm>
          <a:prstGeom prst="rect">
            <a:avLst/>
          </a:prstGeom>
        </p:spPr>
        <p:txBody>
          <a:bodyPr wrap="square">
            <a:spAutoFit/>
          </a:bodyPr>
          <a:lstStyle/>
          <a:p>
            <a:pPr lvl="0" algn="just"/>
            <a:r>
              <a:rPr lang="en-IN" sz="1400" dirty="0" smtClean="0">
                <a:solidFill>
                  <a:srgbClr val="000000"/>
                </a:solidFill>
                <a:latin typeface="times new roman"/>
              </a:rPr>
              <a:t>Conceptually</a:t>
            </a:r>
            <a:r>
              <a:rPr lang="en-IN" sz="1400" dirty="0">
                <a:solidFill>
                  <a:srgbClr val="000000"/>
                </a:solidFill>
                <a:latin typeface="times new roman"/>
              </a:rPr>
              <a:t>, the variance of a discrete random variable is the sum of the difference between each value and the mean times the probability of obtaining that </a:t>
            </a:r>
            <a:r>
              <a:rPr lang="en-IN" sz="1400" dirty="0" smtClean="0">
                <a:solidFill>
                  <a:srgbClr val="000000"/>
                </a:solidFill>
                <a:latin typeface="times new roman"/>
              </a:rPr>
              <a:t>value.</a:t>
            </a:r>
            <a:endParaRPr lang="en-IN" sz="1400" dirty="0">
              <a:solidFill>
                <a:srgbClr val="000000"/>
              </a:solidFill>
              <a:latin typeface="times new roman"/>
            </a:endParaRPr>
          </a:p>
        </p:txBody>
      </p:sp>
      <p:sp>
        <p:nvSpPr>
          <p:cNvPr id="4" name="Rectangle 3"/>
          <p:cNvSpPr/>
          <p:nvPr/>
        </p:nvSpPr>
        <p:spPr>
          <a:xfrm>
            <a:off x="352425" y="1460242"/>
            <a:ext cx="3886200" cy="1815882"/>
          </a:xfrm>
          <a:prstGeom prst="rect">
            <a:avLst/>
          </a:prstGeom>
        </p:spPr>
        <p:txBody>
          <a:bodyPr wrap="square">
            <a:spAutoFit/>
          </a:bodyPr>
          <a:lstStyle/>
          <a:p>
            <a:pPr lvl="0" algn="just"/>
            <a:r>
              <a:rPr lang="en-IN" sz="1400" dirty="0" smtClean="0">
                <a:solidFill>
                  <a:srgbClr val="000000"/>
                </a:solidFill>
                <a:latin typeface="times new roman"/>
              </a:rPr>
              <a:t>It is also important to know  </a:t>
            </a:r>
            <a:r>
              <a:rPr lang="en-IN" sz="1400" dirty="0">
                <a:solidFill>
                  <a:srgbClr val="000000"/>
                </a:solidFill>
                <a:latin typeface="times new roman"/>
              </a:rPr>
              <a:t>the spread, or variability, of these data. </a:t>
            </a:r>
            <a:endParaRPr lang="en-IN" sz="1400" dirty="0" smtClean="0">
              <a:solidFill>
                <a:srgbClr val="000000"/>
              </a:solidFill>
              <a:latin typeface="times new roman"/>
            </a:endParaRPr>
          </a:p>
          <a:p>
            <a:pPr lvl="0" algn="just"/>
            <a:endParaRPr lang="en-IN" sz="1400" dirty="0">
              <a:solidFill>
                <a:srgbClr val="000000"/>
              </a:solidFill>
              <a:latin typeface="times new roman"/>
            </a:endParaRPr>
          </a:p>
          <a:p>
            <a:pPr lvl="0" algn="just"/>
            <a:r>
              <a:rPr lang="en-IN" sz="1400" dirty="0" smtClean="0">
                <a:solidFill>
                  <a:srgbClr val="000000"/>
                </a:solidFill>
                <a:latin typeface="times new roman"/>
              </a:rPr>
              <a:t>For </a:t>
            </a:r>
            <a:r>
              <a:rPr lang="en-IN" sz="1400" dirty="0">
                <a:solidFill>
                  <a:srgbClr val="000000"/>
                </a:solidFill>
                <a:latin typeface="times new roman"/>
              </a:rPr>
              <a:t>instance, you may "expect" to win $20 when playing a particular game (which appears good!), but the spread for this might be from losing $20 to winning $60. Knowing such information can influence you decision on whether to play.</a:t>
            </a:r>
          </a:p>
        </p:txBody>
      </p:sp>
    </p:spTree>
    <p:extLst>
      <p:ext uri="{BB962C8B-B14F-4D97-AF65-F5344CB8AC3E}">
        <p14:creationId xmlns:p14="http://schemas.microsoft.com/office/powerpoint/2010/main" val="221398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991"/>
            <a:ext cx="8229600" cy="792162"/>
          </a:xfrm>
        </p:spPr>
        <p:txBody>
          <a:bodyPr/>
          <a:lstStyle/>
          <a:p>
            <a:r>
              <a:rPr lang="en-IN" sz="2800" b="1" dirty="0">
                <a:solidFill>
                  <a:srgbClr val="000000"/>
                </a:solidFill>
                <a:latin typeface="times new roman"/>
              </a:rPr>
              <a:t>Binomial Random </a:t>
            </a:r>
            <a:r>
              <a:rPr lang="en-IN" sz="2800" b="1" dirty="0" smtClean="0">
                <a:solidFill>
                  <a:srgbClr val="000000"/>
                </a:solidFill>
                <a:latin typeface="times new roman"/>
              </a:rPr>
              <a:t>Variables</a:t>
            </a:r>
            <a:endParaRPr lang="en-IN" sz="2800" dirty="0"/>
          </a:p>
        </p:txBody>
      </p:sp>
      <p:sp>
        <p:nvSpPr>
          <p:cNvPr id="3" name="Rectangle 2"/>
          <p:cNvSpPr/>
          <p:nvPr/>
        </p:nvSpPr>
        <p:spPr>
          <a:xfrm>
            <a:off x="866775" y="1216789"/>
            <a:ext cx="7429500" cy="1384995"/>
          </a:xfrm>
          <a:prstGeom prst="rect">
            <a:avLst/>
          </a:prstGeom>
        </p:spPr>
        <p:txBody>
          <a:bodyPr wrap="square">
            <a:spAutoFit/>
          </a:bodyPr>
          <a:lstStyle/>
          <a:p>
            <a:r>
              <a:rPr lang="en-IN" sz="1400" dirty="0">
                <a:solidFill>
                  <a:srgbClr val="000000"/>
                </a:solidFill>
                <a:latin typeface="times new roman"/>
              </a:rPr>
              <a:t>For a variable to be a </a:t>
            </a:r>
            <a:r>
              <a:rPr lang="en-IN" sz="1400" b="1" dirty="0">
                <a:solidFill>
                  <a:srgbClr val="000000"/>
                </a:solidFill>
                <a:latin typeface="times new roman"/>
              </a:rPr>
              <a:t>binomial random variable</a:t>
            </a:r>
            <a:r>
              <a:rPr lang="en-IN" sz="1400" dirty="0">
                <a:solidFill>
                  <a:srgbClr val="000000"/>
                </a:solidFill>
                <a:latin typeface="times new roman"/>
              </a:rPr>
              <a:t>, </a:t>
            </a:r>
            <a:r>
              <a:rPr lang="en-IN" sz="1400" b="1" dirty="0">
                <a:solidFill>
                  <a:srgbClr val="000000"/>
                </a:solidFill>
                <a:latin typeface="times new roman"/>
              </a:rPr>
              <a:t>ALL</a:t>
            </a:r>
            <a:r>
              <a:rPr lang="en-IN" sz="1400" dirty="0">
                <a:solidFill>
                  <a:srgbClr val="000000"/>
                </a:solidFill>
                <a:latin typeface="times new roman"/>
              </a:rPr>
              <a:t> of the following conditions must be met</a:t>
            </a:r>
            <a:r>
              <a:rPr lang="en-IN" sz="1400" dirty="0" smtClean="0">
                <a:solidFill>
                  <a:srgbClr val="000000"/>
                </a:solidFill>
                <a:latin typeface="times new roman"/>
              </a:rPr>
              <a:t>:</a:t>
            </a:r>
          </a:p>
          <a:p>
            <a:endParaRPr lang="en-IN" sz="1400" dirty="0">
              <a:solidFill>
                <a:srgbClr val="000000"/>
              </a:solidFill>
              <a:latin typeface="times new roman"/>
            </a:endParaRPr>
          </a:p>
          <a:p>
            <a:pPr marL="285750" indent="-285750">
              <a:buFont typeface="Arial" panose="020B0604020202020204" pitchFamily="34" charset="0"/>
              <a:buChar char="•"/>
            </a:pPr>
            <a:r>
              <a:rPr lang="en-IN" sz="1400" dirty="0">
                <a:solidFill>
                  <a:srgbClr val="000000"/>
                </a:solidFill>
                <a:latin typeface="times new roman"/>
              </a:rPr>
              <a:t>There are a fixed number of trials (a fixed sample size)</a:t>
            </a:r>
          </a:p>
          <a:p>
            <a:pPr marL="285750" indent="-285750">
              <a:buFont typeface="Arial" panose="020B0604020202020204" pitchFamily="34" charset="0"/>
              <a:buChar char="•"/>
            </a:pPr>
            <a:r>
              <a:rPr lang="en-IN" sz="1400" dirty="0">
                <a:solidFill>
                  <a:srgbClr val="000000"/>
                </a:solidFill>
                <a:latin typeface="times new roman"/>
              </a:rPr>
              <a:t>On each trial, the event of interest either occurs or does not</a:t>
            </a:r>
          </a:p>
          <a:p>
            <a:pPr marL="285750" indent="-285750">
              <a:buFont typeface="Arial" panose="020B0604020202020204" pitchFamily="34" charset="0"/>
              <a:buChar char="•"/>
            </a:pPr>
            <a:r>
              <a:rPr lang="en-IN" sz="1400" dirty="0">
                <a:solidFill>
                  <a:srgbClr val="000000"/>
                </a:solidFill>
                <a:latin typeface="times new roman"/>
              </a:rPr>
              <a:t>The probability of occurrence (or not) is the same on each trial</a:t>
            </a:r>
          </a:p>
          <a:p>
            <a:pPr marL="285750" indent="-285750">
              <a:buFont typeface="Arial" panose="020B0604020202020204" pitchFamily="34" charset="0"/>
              <a:buChar char="•"/>
            </a:pPr>
            <a:r>
              <a:rPr lang="en-IN" sz="1400" dirty="0">
                <a:solidFill>
                  <a:srgbClr val="000000"/>
                </a:solidFill>
                <a:latin typeface="times new roman"/>
              </a:rPr>
              <a:t>Trials are independent of one another</a:t>
            </a:r>
            <a:endParaRPr lang="en-IN" sz="1400" b="0" i="0" dirty="0">
              <a:solidFill>
                <a:srgbClr val="000000"/>
              </a:solidFill>
              <a:effectLst/>
              <a:latin typeface="times new roman"/>
            </a:endParaRPr>
          </a:p>
        </p:txBody>
      </p:sp>
      <p:sp>
        <p:nvSpPr>
          <p:cNvPr id="4" name="Rectangle 3"/>
          <p:cNvSpPr/>
          <p:nvPr/>
        </p:nvSpPr>
        <p:spPr>
          <a:xfrm>
            <a:off x="866775" y="2705100"/>
            <a:ext cx="7553325" cy="1384995"/>
          </a:xfrm>
          <a:prstGeom prst="rect">
            <a:avLst/>
          </a:prstGeom>
        </p:spPr>
        <p:txBody>
          <a:bodyPr wrap="square">
            <a:spAutoFit/>
          </a:bodyPr>
          <a:lstStyle/>
          <a:p>
            <a:r>
              <a:rPr lang="en-IN" sz="1400" b="1" dirty="0">
                <a:solidFill>
                  <a:srgbClr val="000000"/>
                </a:solidFill>
                <a:latin typeface="times new roman"/>
              </a:rPr>
              <a:t>Examples of Binomial Random </a:t>
            </a:r>
            <a:r>
              <a:rPr lang="en-IN" sz="1400" b="1" dirty="0" smtClean="0">
                <a:solidFill>
                  <a:srgbClr val="000000"/>
                </a:solidFill>
                <a:latin typeface="times new roman"/>
              </a:rPr>
              <a:t>Variables</a:t>
            </a:r>
          </a:p>
          <a:p>
            <a:endParaRPr lang="en-IN" sz="1400" dirty="0" smtClean="0">
              <a:solidFill>
                <a:srgbClr val="000000"/>
              </a:solidFill>
              <a:latin typeface="times new roman"/>
            </a:endParaRPr>
          </a:p>
          <a:p>
            <a:pPr marL="285750" indent="-285750">
              <a:buFont typeface="Arial" panose="020B0604020202020204" pitchFamily="34" charset="0"/>
              <a:buChar char="•"/>
            </a:pPr>
            <a:r>
              <a:rPr lang="en-IN" sz="1400" dirty="0" smtClean="0">
                <a:solidFill>
                  <a:srgbClr val="000000"/>
                </a:solidFill>
                <a:latin typeface="times new roman"/>
              </a:rPr>
              <a:t>Number </a:t>
            </a:r>
            <a:r>
              <a:rPr lang="en-IN" sz="1400" dirty="0">
                <a:solidFill>
                  <a:srgbClr val="000000"/>
                </a:solidFill>
                <a:latin typeface="times new roman"/>
              </a:rPr>
              <a:t>of correct guesses at 30 true-false questions when you randomly guess all answers</a:t>
            </a:r>
          </a:p>
          <a:p>
            <a:pPr marL="285750" indent="-285750">
              <a:buFont typeface="Arial" panose="020B0604020202020204" pitchFamily="34" charset="0"/>
              <a:buChar char="•"/>
            </a:pPr>
            <a:r>
              <a:rPr lang="en-IN" sz="1400" dirty="0">
                <a:solidFill>
                  <a:srgbClr val="000000"/>
                </a:solidFill>
                <a:latin typeface="times new roman"/>
              </a:rPr>
              <a:t>Number of winning lottery tickets when you buy 10 tickets of the same kind</a:t>
            </a:r>
          </a:p>
          <a:p>
            <a:pPr marL="285750" indent="-285750">
              <a:buFont typeface="Arial" panose="020B0604020202020204" pitchFamily="34" charset="0"/>
              <a:buChar char="•"/>
            </a:pPr>
            <a:r>
              <a:rPr lang="en-IN" sz="1400" dirty="0">
                <a:solidFill>
                  <a:srgbClr val="000000"/>
                </a:solidFill>
                <a:latin typeface="times new roman"/>
              </a:rPr>
              <a:t>Number of left-handers in a randomly selected sample of 100 unrelated people</a:t>
            </a:r>
          </a:p>
          <a:p>
            <a:pPr marL="285750" indent="-285750">
              <a:buFont typeface="Arial" panose="020B0604020202020204" pitchFamily="34" charset="0"/>
              <a:buChar char="•"/>
            </a:pPr>
            <a:r>
              <a:rPr lang="en-IN" sz="1400" dirty="0">
                <a:solidFill>
                  <a:srgbClr val="000000"/>
                </a:solidFill>
                <a:latin typeface="times new roman"/>
              </a:rPr>
              <a:t>Number of tails when flipping a coin 10 times</a:t>
            </a:r>
            <a:endParaRPr lang="en-IN" sz="1400" b="0" i="0" dirty="0">
              <a:solidFill>
                <a:srgbClr val="000000"/>
              </a:solidFill>
              <a:effectLst/>
              <a:latin typeface="times new roman"/>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4276726"/>
            <a:ext cx="65627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89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IN"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 y="1390650"/>
            <a:ext cx="81629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39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rgbClr val="000000"/>
                </a:solidFill>
                <a:latin typeface="times new roman"/>
              </a:rPr>
              <a:t>Cumulative probability</a:t>
            </a:r>
            <a:endParaRPr lang="en-IN" sz="2800" dirty="0"/>
          </a:p>
        </p:txBody>
      </p:sp>
      <p:sp>
        <p:nvSpPr>
          <p:cNvPr id="3" name="Rectangle 2"/>
          <p:cNvSpPr/>
          <p:nvPr/>
        </p:nvSpPr>
        <p:spPr>
          <a:xfrm>
            <a:off x="838201" y="1256436"/>
            <a:ext cx="7715250" cy="523220"/>
          </a:xfrm>
          <a:prstGeom prst="rect">
            <a:avLst/>
          </a:prstGeom>
        </p:spPr>
        <p:txBody>
          <a:bodyPr wrap="square">
            <a:spAutoFit/>
          </a:bodyPr>
          <a:lstStyle/>
          <a:p>
            <a:r>
              <a:rPr lang="en-IN" sz="1400" b="1" dirty="0">
                <a:solidFill>
                  <a:srgbClr val="000000"/>
                </a:solidFill>
                <a:latin typeface="times new roman"/>
              </a:rPr>
              <a:t>Cumulative probability</a:t>
            </a:r>
            <a:r>
              <a:rPr lang="en-IN" sz="1400" dirty="0">
                <a:solidFill>
                  <a:srgbClr val="000000"/>
                </a:solidFill>
                <a:latin typeface="times new roman"/>
              </a:rPr>
              <a:t>: Likelihood that a certain number of successes or fewer will occur</a:t>
            </a:r>
            <a:r>
              <a:rPr lang="en-IN" sz="1400" dirty="0" smtClean="0">
                <a:solidFill>
                  <a:srgbClr val="000000"/>
                </a:solidFill>
                <a:latin typeface="times new roman"/>
              </a:rPr>
              <a:t>.</a:t>
            </a:r>
          </a:p>
          <a:p>
            <a:r>
              <a:rPr lang="en-IN" sz="1400" dirty="0" smtClean="0">
                <a:solidFill>
                  <a:srgbClr val="000000"/>
                </a:solidFill>
                <a:latin typeface="times new roman"/>
              </a:rPr>
              <a:t>Binomial </a:t>
            </a:r>
            <a:r>
              <a:rPr lang="en-IN" sz="1400" dirty="0">
                <a:solidFill>
                  <a:srgbClr val="000000"/>
                </a:solidFill>
                <a:latin typeface="times new roman"/>
              </a:rPr>
              <a:t>random variable probabilities are mutually exclusive, therefore we can use the addition </a:t>
            </a:r>
            <a:r>
              <a:rPr lang="en-IN" sz="1400" dirty="0" smtClean="0">
                <a:solidFill>
                  <a:srgbClr val="000000"/>
                </a:solidFill>
                <a:latin typeface="times new roman"/>
              </a:rPr>
              <a:t>rule.</a:t>
            </a:r>
            <a:endParaRPr lang="en-IN" sz="1400" b="0" i="0" dirty="0">
              <a:solidFill>
                <a:srgbClr val="000000"/>
              </a:solidFill>
              <a:effectLst/>
              <a:latin typeface="times new roman"/>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02" y="2018614"/>
            <a:ext cx="7667647" cy="249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037" y="4686299"/>
            <a:ext cx="5484334" cy="1628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43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Rectangle 1"/>
          <p:cNvSpPr>
            <a:spLocks noChangeArrowheads="1"/>
          </p:cNvSpPr>
          <p:nvPr/>
        </p:nvSpPr>
        <p:spPr bwMode="auto">
          <a:xfrm>
            <a:off x="609600" y="1201073"/>
            <a:ext cx="61245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A roulette wheel has 38 slots, 18 are red, 18 are black, and 2 are green. You play five games and always bet on red.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rgbClr val="000000"/>
              </a:solidFill>
              <a:effectLst/>
              <a:latin typeface="Times New Roman" pitchFamily="18" charset="0"/>
              <a:cs typeface="Times New Roman" pitchFamily="18" charset="0"/>
            </a:endParaRPr>
          </a:p>
        </p:txBody>
      </p:sp>
      <p:sp>
        <p:nvSpPr>
          <p:cNvPr id="4" name="AutoShape 2" descr="image of the layout of a roulette wheel"/>
          <p:cNvSpPr>
            <a:spLocks noChangeAspect="1" noChangeArrowheads="1"/>
          </p:cNvSpPr>
          <p:nvPr/>
        </p:nvSpPr>
        <p:spPr bwMode="auto">
          <a:xfrm>
            <a:off x="34925" y="2508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235" y="1196177"/>
            <a:ext cx="67151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95501"/>
            <a:ext cx="4008437"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1" y="3862626"/>
            <a:ext cx="4029075" cy="213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57736" y="1947863"/>
            <a:ext cx="4286250" cy="954107"/>
          </a:xfrm>
          <a:prstGeom prst="rect">
            <a:avLst/>
          </a:prstGeom>
        </p:spPr>
        <p:txBody>
          <a:bodyPr wrap="square">
            <a:spAutoFit/>
          </a:bodyPr>
          <a:lstStyle/>
          <a:p>
            <a:r>
              <a:rPr lang="en-IN" sz="1400" dirty="0"/>
              <a:t>If you win three or more games, you make a profit. If you win two or fewer games, you lose money. What is the probability that you will win no more than two games?</a:t>
            </a:r>
          </a:p>
        </p:txBody>
      </p:sp>
      <p:pic>
        <p:nvPicPr>
          <p:cNvPr id="297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993" y="3099733"/>
            <a:ext cx="3995736" cy="183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840286" y="5262086"/>
            <a:ext cx="4121149" cy="738664"/>
          </a:xfrm>
          <a:prstGeom prst="rect">
            <a:avLst/>
          </a:prstGeom>
        </p:spPr>
        <p:txBody>
          <a:bodyPr wrap="square">
            <a:spAutoFit/>
          </a:bodyPr>
          <a:lstStyle/>
          <a:p>
            <a:pPr algn="just"/>
            <a:r>
              <a:rPr lang="en-IN" sz="1400" dirty="0"/>
              <a:t>There is a 54.93% chance that you will win no more than two games. In other words, there is a 54.93% chance that you will lose money.</a:t>
            </a:r>
          </a:p>
        </p:txBody>
      </p:sp>
      <p:sp>
        <p:nvSpPr>
          <p:cNvPr id="8" name="Rectangle 7"/>
          <p:cNvSpPr/>
          <p:nvPr/>
        </p:nvSpPr>
        <p:spPr>
          <a:xfrm>
            <a:off x="588962" y="1832015"/>
            <a:ext cx="3488455" cy="307777"/>
          </a:xfrm>
          <a:prstGeom prst="rect">
            <a:avLst/>
          </a:prstGeom>
        </p:spPr>
        <p:txBody>
          <a:bodyPr wrap="none">
            <a:spAutoFit/>
          </a:bodyPr>
          <a:lstStyle/>
          <a:p>
            <a:r>
              <a:rPr lang="en-IN" sz="1400" dirty="0"/>
              <a:t>How many games can you expect to win?</a:t>
            </a:r>
          </a:p>
        </p:txBody>
      </p:sp>
    </p:spTree>
    <p:extLst>
      <p:ext uri="{BB962C8B-B14F-4D97-AF65-F5344CB8AC3E}">
        <p14:creationId xmlns:p14="http://schemas.microsoft.com/office/powerpoint/2010/main" val="406789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www.w3.org/XML/1998/namespace"/>
    <ds:schemaRef ds:uri="http://schemas.openxmlformats.org/package/2006/metadata/core-properties"/>
    <ds:schemaRef ds:uri="http://purl.org/dc/elements/1.1/"/>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te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CapgeminiTemplate</Template>
  <TotalTime>7210</TotalTime>
  <Words>3215</Words>
  <Application>Microsoft Office PowerPoint</Application>
  <PresentationFormat>On-screen Show (4:3)</PresentationFormat>
  <Paragraphs>192</Paragraphs>
  <Slides>44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CapgeminiTemplate</vt:lpstr>
      <vt:lpstr>think-cell Slide</vt:lpstr>
      <vt:lpstr>Statistical Analysis- Basics</vt:lpstr>
      <vt:lpstr>Central Limit Theorem</vt:lpstr>
      <vt:lpstr>Central Limit Theorem   cont…</vt:lpstr>
      <vt:lpstr>Discrete Random Variable</vt:lpstr>
      <vt:lpstr>Standard Deviation of a Discrete Random Variable</vt:lpstr>
      <vt:lpstr>Binomial Random Variables</vt:lpstr>
      <vt:lpstr>Binomial Distribution</vt:lpstr>
      <vt:lpstr>Cumulative probability</vt:lpstr>
      <vt:lpstr>Example</vt:lpstr>
      <vt:lpstr>Continuous Random Variable</vt:lpstr>
      <vt:lpstr>PowerPoint Presentation</vt:lpstr>
      <vt:lpstr>PowerPoint Presentation</vt:lpstr>
      <vt:lpstr>z Scores</vt:lpstr>
      <vt:lpstr>Z score- example</vt:lpstr>
      <vt:lpstr>Rule of Sample Proportions </vt:lpstr>
      <vt:lpstr>Rule of Sample Proportions </vt:lpstr>
      <vt:lpstr>Example</vt:lpstr>
      <vt:lpstr>Example</vt:lpstr>
      <vt:lpstr>Central Limit Theorem</vt:lpstr>
      <vt:lpstr>Example 1</vt:lpstr>
      <vt:lpstr>Example 2</vt:lpstr>
      <vt:lpstr>Statistical Inference</vt:lpstr>
      <vt:lpstr>Examples</vt:lpstr>
      <vt:lpstr>Confidence Interval </vt:lpstr>
      <vt:lpstr>Use of Confidence Interval </vt:lpstr>
      <vt:lpstr>What is a confidence interval?</vt:lpstr>
      <vt:lpstr>Confidence Interval </vt:lpstr>
      <vt:lpstr>Confidence Interval </vt:lpstr>
      <vt:lpstr>Z- T Statistics</vt:lpstr>
      <vt:lpstr>PowerPoint Presentation</vt:lpstr>
      <vt:lpstr>Degrees of Freedom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Sense of the Two-Sample T-Test</vt:lpstr>
      <vt:lpstr>P -Value</vt:lpstr>
      <vt:lpstr>P –Value  cont..</vt:lpstr>
      <vt:lpstr>P –Value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Basics</dc:title>
  <dc:creator>Pradeep Bilurkar (RTIC)</dc:creator>
  <cp:lastModifiedBy>Pradeep Bilurkar (RTIC)</cp:lastModifiedBy>
  <cp:revision>44</cp:revision>
  <dcterms:created xsi:type="dcterms:W3CDTF">2016-09-19T04:12:20Z</dcterms:created>
  <dcterms:modified xsi:type="dcterms:W3CDTF">2016-09-26T03:48:41Z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