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Lst>
  <p:notesMasterIdLst>
    <p:notesMasterId r:id="rId36"/>
  </p:notesMasterIdLst>
  <p:handoutMasterIdLst>
    <p:handoutMasterId r:id="rId37"/>
  </p:handoutMasterIdLst>
  <p:sldIdLst>
    <p:sldId id="411" r:id="rId5"/>
    <p:sldId id="412" r:id="rId6"/>
    <p:sldId id="413" r:id="rId7"/>
    <p:sldId id="414" r:id="rId8"/>
    <p:sldId id="415" r:id="rId9"/>
    <p:sldId id="416" r:id="rId10"/>
    <p:sldId id="417" r:id="rId11"/>
    <p:sldId id="418" r:id="rId12"/>
    <p:sldId id="419" r:id="rId13"/>
    <p:sldId id="420" r:id="rId14"/>
    <p:sldId id="421" r:id="rId15"/>
    <p:sldId id="422" r:id="rId16"/>
    <p:sldId id="423" r:id="rId17"/>
    <p:sldId id="424" r:id="rId18"/>
    <p:sldId id="425" r:id="rId19"/>
    <p:sldId id="426" r:id="rId20"/>
    <p:sldId id="427" r:id="rId21"/>
    <p:sldId id="428" r:id="rId22"/>
    <p:sldId id="429" r:id="rId23"/>
    <p:sldId id="430" r:id="rId24"/>
    <p:sldId id="431" r:id="rId25"/>
    <p:sldId id="432" r:id="rId26"/>
    <p:sldId id="433" r:id="rId27"/>
    <p:sldId id="434" r:id="rId28"/>
    <p:sldId id="435" r:id="rId29"/>
    <p:sldId id="436" r:id="rId30"/>
    <p:sldId id="437" r:id="rId31"/>
    <p:sldId id="438" r:id="rId32"/>
    <p:sldId id="439" r:id="rId33"/>
    <p:sldId id="440" r:id="rId34"/>
    <p:sldId id="441"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1E4"/>
    <a:srgbClr val="D0D4E8"/>
    <a:srgbClr val="E6E8F2"/>
    <a:srgbClr val="ABE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65" autoAdjust="0"/>
    <p:restoredTop sz="95382" autoAdjust="0"/>
  </p:normalViewPr>
  <p:slideViewPr>
    <p:cSldViewPr snapToGrid="0">
      <p:cViewPr>
        <p:scale>
          <a:sx n="100" d="100"/>
          <a:sy n="100" d="100"/>
        </p:scale>
        <p:origin x="-522" y="72"/>
      </p:cViewPr>
      <p:guideLst>
        <p:guide orient="horz" pos="2174"/>
        <p:guide orient="horz" pos="744"/>
        <p:guide orient="horz" pos="4192"/>
        <p:guide orient="horz" pos="650"/>
        <p:guide orient="horz"/>
        <p:guide pos="2880"/>
        <p:guide pos="256"/>
        <p:guide pos="5520"/>
      </p:guideLst>
    </p:cSldViewPr>
  </p:slideViewPr>
  <p:notesTextViewPr>
    <p:cViewPr>
      <p:scale>
        <a:sx n="1" d="1"/>
        <a:sy n="1" d="1"/>
      </p:scale>
      <p:origin x="0" y="0"/>
    </p:cViewPr>
  </p:notesTextViewPr>
  <p:notesViewPr>
    <p:cSldViewPr snapToGrid="0">
      <p:cViewPr varScale="1">
        <p:scale>
          <a:sx n="68" d="100"/>
          <a:sy n="68" d="100"/>
        </p:scale>
        <p:origin x="-325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5" Type="http://schemas.openxmlformats.org/officeDocument/2006/relationships/image" Target="../media/image13.wmf"/><Relationship Id="rId4" Type="http://schemas.openxmlformats.org/officeDocument/2006/relationships/image" Target="../media/image12.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5" Type="http://schemas.openxmlformats.org/officeDocument/2006/relationships/image" Target="../media/image19.wmf"/><Relationship Id="rId4" Type="http://schemas.openxmlformats.org/officeDocument/2006/relationships/image" Target="../media/image1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5" Type="http://schemas.openxmlformats.org/officeDocument/2006/relationships/image" Target="../media/image27.wmf"/><Relationship Id="rId4" Type="http://schemas.openxmlformats.org/officeDocument/2006/relationships/image" Target="../media/image26.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4" Type="http://schemas.openxmlformats.org/officeDocument/2006/relationships/image" Target="../media/image31.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 Id="rId5" Type="http://schemas.openxmlformats.org/officeDocument/2006/relationships/image" Target="../media/image35.wmf"/><Relationship Id="rId4" Type="http://schemas.openxmlformats.org/officeDocument/2006/relationships/image" Target="../media/image34.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 Id="rId5" Type="http://schemas.openxmlformats.org/officeDocument/2006/relationships/image" Target="../media/image40.wmf"/><Relationship Id="rId4" Type="http://schemas.openxmlformats.org/officeDocument/2006/relationships/image" Target="../media/image3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43.wmf"/><Relationship Id="rId7" Type="http://schemas.openxmlformats.org/officeDocument/2006/relationships/image" Target="../media/image47.wmf"/><Relationship Id="rId2" Type="http://schemas.openxmlformats.org/officeDocument/2006/relationships/image" Target="../media/image42.wmf"/><Relationship Id="rId1" Type="http://schemas.openxmlformats.org/officeDocument/2006/relationships/image" Target="../media/image41.wmf"/><Relationship Id="rId6" Type="http://schemas.openxmlformats.org/officeDocument/2006/relationships/image" Target="../media/image46.wmf"/><Relationship Id="rId5" Type="http://schemas.openxmlformats.org/officeDocument/2006/relationships/image" Target="../media/image45.wmf"/><Relationship Id="rId4" Type="http://schemas.openxmlformats.org/officeDocument/2006/relationships/image" Target="../media/image44.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 Id="rId4" Type="http://schemas.openxmlformats.org/officeDocument/2006/relationships/image" Target="../media/image53.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image" Target="../media/image5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80038FD-2886-4743-BE20-9F32D67C49D3}" type="datetimeFigureOut">
              <a:rPr lang="en-US" smtClean="0"/>
              <a:t>9/22/2016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FB89152-32C6-403F-A002-D49E501DA928}" type="slidenum">
              <a:rPr lang="en-US" smtClean="0"/>
              <a:t>‹#›</a:t>
            </a:fld>
            <a:endParaRPr lang="en-US"/>
          </a:p>
        </p:txBody>
      </p:sp>
    </p:spTree>
    <p:extLst>
      <p:ext uri="{BB962C8B-B14F-4D97-AF65-F5344CB8AC3E}">
        <p14:creationId xmlns:p14="http://schemas.microsoft.com/office/powerpoint/2010/main" val="41606008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FDE7B7-9C84-4310-8975-D238F9323F57}" type="datetimeFigureOut">
              <a:rPr lang="en-US" smtClean="0"/>
              <a:t>9/22/2016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2C0AA9-5F18-48B3-BC22-AF761F352F78}" type="slidenum">
              <a:rPr lang="en-US" smtClean="0"/>
              <a:t>‹#›</a:t>
            </a:fld>
            <a:endParaRPr lang="en-US"/>
          </a:p>
        </p:txBody>
      </p:sp>
    </p:spTree>
    <p:extLst>
      <p:ext uri="{BB962C8B-B14F-4D97-AF65-F5344CB8AC3E}">
        <p14:creationId xmlns:p14="http://schemas.microsoft.com/office/powerpoint/2010/main" val="2082465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tags" Target="../tags/tag11.xml"/><Relationship Id="rId7" Type="http://schemas.openxmlformats.org/officeDocument/2006/relationships/slideMaster" Target="../slideMasters/slideMaster1.xml"/><Relationship Id="rId12" Type="http://schemas.openxmlformats.org/officeDocument/2006/relationships/image" Target="../media/image5.png"/><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tags" Target="../tags/tag14.xml"/><Relationship Id="rId11" Type="http://schemas.openxmlformats.org/officeDocument/2006/relationships/image" Target="../media/image4.emf"/><Relationship Id="rId5" Type="http://schemas.openxmlformats.org/officeDocument/2006/relationships/tags" Target="../tags/tag13.xml"/><Relationship Id="rId10" Type="http://schemas.openxmlformats.org/officeDocument/2006/relationships/image" Target="../media/image1.emf"/><Relationship Id="rId4" Type="http://schemas.openxmlformats.org/officeDocument/2006/relationships/tags" Target="../tags/tag12.xml"/><Relationship Id="rId9"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9.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tags" Target="../tags/tag16.xml"/><Relationship Id="rId7" Type="http://schemas.openxmlformats.org/officeDocument/2006/relationships/slideMaster" Target="../slideMasters/slideMaster1.xml"/><Relationship Id="rId12" Type="http://schemas.openxmlformats.org/officeDocument/2006/relationships/image" Target="../media/image4.emf"/><Relationship Id="rId2" Type="http://schemas.openxmlformats.org/officeDocument/2006/relationships/tags" Target="../tags/tag15.xml"/><Relationship Id="rId1" Type="http://schemas.openxmlformats.org/officeDocument/2006/relationships/vmlDrawing" Target="../drawings/vmlDrawing3.vml"/><Relationship Id="rId6" Type="http://schemas.openxmlformats.org/officeDocument/2006/relationships/tags" Target="../tags/tag19.xml"/><Relationship Id="rId11" Type="http://schemas.openxmlformats.org/officeDocument/2006/relationships/image" Target="../media/image5.png"/><Relationship Id="rId5" Type="http://schemas.openxmlformats.org/officeDocument/2006/relationships/tags" Target="../tags/tag18.xml"/><Relationship Id="rId10" Type="http://schemas.openxmlformats.org/officeDocument/2006/relationships/image" Target="../media/image1.emf"/><Relationship Id="rId4" Type="http://schemas.openxmlformats.org/officeDocument/2006/relationships/tags" Target="../tags/tag17.xml"/><Relationship Id="rId9" Type="http://schemas.openxmlformats.org/officeDocument/2006/relationships/oleObject" Target="../embeddings/oleObject3.bin"/></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26.xml"/><Relationship Id="rId13" Type="http://schemas.openxmlformats.org/officeDocument/2006/relationships/image" Target="../media/image1.emf"/><Relationship Id="rId3" Type="http://schemas.openxmlformats.org/officeDocument/2006/relationships/tags" Target="../tags/tag21.xml"/><Relationship Id="rId7" Type="http://schemas.openxmlformats.org/officeDocument/2006/relationships/tags" Target="../tags/tag25.xml"/><Relationship Id="rId12" Type="http://schemas.openxmlformats.org/officeDocument/2006/relationships/oleObject" Target="../embeddings/oleObject4.bin"/><Relationship Id="rId2" Type="http://schemas.openxmlformats.org/officeDocument/2006/relationships/tags" Target="../tags/tag20.xml"/><Relationship Id="rId16" Type="http://schemas.openxmlformats.org/officeDocument/2006/relationships/oleObject" Target="../embeddings/oleObject5.bin"/><Relationship Id="rId1" Type="http://schemas.openxmlformats.org/officeDocument/2006/relationships/vmlDrawing" Target="../drawings/vmlDrawing4.vml"/><Relationship Id="rId6" Type="http://schemas.openxmlformats.org/officeDocument/2006/relationships/tags" Target="../tags/tag24.xml"/><Relationship Id="rId11" Type="http://schemas.openxmlformats.org/officeDocument/2006/relationships/slideMaster" Target="../slideMasters/slideMaster1.xml"/><Relationship Id="rId5" Type="http://schemas.openxmlformats.org/officeDocument/2006/relationships/tags" Target="../tags/tag23.xml"/><Relationship Id="rId15" Type="http://schemas.openxmlformats.org/officeDocument/2006/relationships/image" Target="../media/image7.jpeg"/><Relationship Id="rId10" Type="http://schemas.openxmlformats.org/officeDocument/2006/relationships/tags" Target="../tags/tag28.xml"/><Relationship Id="rId4" Type="http://schemas.openxmlformats.org/officeDocument/2006/relationships/tags" Target="../tags/tag22.xml"/><Relationship Id="rId9" Type="http://schemas.openxmlformats.org/officeDocument/2006/relationships/tags" Target="../tags/tag27.xml"/><Relationship Id="rId1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35.xml"/><Relationship Id="rId13" Type="http://schemas.openxmlformats.org/officeDocument/2006/relationships/image" Target="../media/image2.png"/><Relationship Id="rId3" Type="http://schemas.openxmlformats.org/officeDocument/2006/relationships/tags" Target="../tags/tag30.xml"/><Relationship Id="rId7" Type="http://schemas.openxmlformats.org/officeDocument/2006/relationships/tags" Target="../tags/tag34.xml"/><Relationship Id="rId12" Type="http://schemas.openxmlformats.org/officeDocument/2006/relationships/image" Target="../media/image1.emf"/><Relationship Id="rId2" Type="http://schemas.openxmlformats.org/officeDocument/2006/relationships/tags" Target="../tags/tag29.xml"/><Relationship Id="rId1" Type="http://schemas.openxmlformats.org/officeDocument/2006/relationships/vmlDrawing" Target="../drawings/vmlDrawing5.vml"/><Relationship Id="rId6" Type="http://schemas.openxmlformats.org/officeDocument/2006/relationships/tags" Target="../tags/tag33.xml"/><Relationship Id="rId11" Type="http://schemas.openxmlformats.org/officeDocument/2006/relationships/oleObject" Target="../embeddings/oleObject6.bin"/><Relationship Id="rId5" Type="http://schemas.openxmlformats.org/officeDocument/2006/relationships/tags" Target="../tags/tag32.xml"/><Relationship Id="rId10" Type="http://schemas.openxmlformats.org/officeDocument/2006/relationships/slideMaster" Target="../slideMasters/slideMaster1.xml"/><Relationship Id="rId4" Type="http://schemas.openxmlformats.org/officeDocument/2006/relationships/tags" Target="../tags/tag31.xml"/><Relationship Id="rId9" Type="http://schemas.openxmlformats.org/officeDocument/2006/relationships/tags" Target="../tags/tag36.xml"/><Relationship Id="rId14" Type="http://schemas.openxmlformats.org/officeDocument/2006/relationships/oleObject" Target="../embeddings/oleObject7.bin"/></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43.xml"/><Relationship Id="rId13" Type="http://schemas.openxmlformats.org/officeDocument/2006/relationships/image" Target="../media/image2.png"/><Relationship Id="rId3" Type="http://schemas.openxmlformats.org/officeDocument/2006/relationships/tags" Target="../tags/tag38.xml"/><Relationship Id="rId7" Type="http://schemas.openxmlformats.org/officeDocument/2006/relationships/tags" Target="../tags/tag42.xml"/><Relationship Id="rId12" Type="http://schemas.openxmlformats.org/officeDocument/2006/relationships/image" Target="../media/image1.emf"/><Relationship Id="rId2" Type="http://schemas.openxmlformats.org/officeDocument/2006/relationships/tags" Target="../tags/tag37.xml"/><Relationship Id="rId1" Type="http://schemas.openxmlformats.org/officeDocument/2006/relationships/vmlDrawing" Target="../drawings/vmlDrawing6.vml"/><Relationship Id="rId6" Type="http://schemas.openxmlformats.org/officeDocument/2006/relationships/tags" Target="../tags/tag41.xml"/><Relationship Id="rId11" Type="http://schemas.openxmlformats.org/officeDocument/2006/relationships/oleObject" Target="../embeddings/oleObject8.bin"/><Relationship Id="rId5" Type="http://schemas.openxmlformats.org/officeDocument/2006/relationships/tags" Target="../tags/tag40.xml"/><Relationship Id="rId10" Type="http://schemas.openxmlformats.org/officeDocument/2006/relationships/slideMaster" Target="../slideMasters/slideMaster1.xml"/><Relationship Id="rId4" Type="http://schemas.openxmlformats.org/officeDocument/2006/relationships/tags" Target="../tags/tag39.xml"/><Relationship Id="rId9" Type="http://schemas.openxmlformats.org/officeDocument/2006/relationships/tags" Target="../tags/tag44.xml"/><Relationship Id="rId14" Type="http://schemas.openxmlformats.org/officeDocument/2006/relationships/oleObject" Target="../embeddings/oleObject9.bin"/></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51.xml"/><Relationship Id="rId13" Type="http://schemas.openxmlformats.org/officeDocument/2006/relationships/image" Target="../media/image2.png"/><Relationship Id="rId3" Type="http://schemas.openxmlformats.org/officeDocument/2006/relationships/tags" Target="../tags/tag46.xml"/><Relationship Id="rId7" Type="http://schemas.openxmlformats.org/officeDocument/2006/relationships/tags" Target="../tags/tag50.xml"/><Relationship Id="rId12" Type="http://schemas.openxmlformats.org/officeDocument/2006/relationships/image" Target="../media/image1.emf"/><Relationship Id="rId2" Type="http://schemas.openxmlformats.org/officeDocument/2006/relationships/tags" Target="../tags/tag45.xml"/><Relationship Id="rId1" Type="http://schemas.openxmlformats.org/officeDocument/2006/relationships/vmlDrawing" Target="../drawings/vmlDrawing7.vml"/><Relationship Id="rId6" Type="http://schemas.openxmlformats.org/officeDocument/2006/relationships/tags" Target="../tags/tag49.xml"/><Relationship Id="rId11" Type="http://schemas.openxmlformats.org/officeDocument/2006/relationships/oleObject" Target="../embeddings/oleObject10.bin"/><Relationship Id="rId5" Type="http://schemas.openxmlformats.org/officeDocument/2006/relationships/tags" Target="../tags/tag48.xml"/><Relationship Id="rId10" Type="http://schemas.openxmlformats.org/officeDocument/2006/relationships/slideMaster" Target="../slideMasters/slideMaster1.xml"/><Relationship Id="rId4" Type="http://schemas.openxmlformats.org/officeDocument/2006/relationships/tags" Target="../tags/tag47.xml"/><Relationship Id="rId9" Type="http://schemas.openxmlformats.org/officeDocument/2006/relationships/tags" Target="../tags/tag52.xml"/><Relationship Id="rId14" Type="http://schemas.openxmlformats.org/officeDocument/2006/relationships/oleObject" Target="../embeddings/oleObject11.bin"/></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image" Target="../media/image2.png"/><Relationship Id="rId3" Type="http://schemas.openxmlformats.org/officeDocument/2006/relationships/tags" Target="../tags/tag54.xml"/><Relationship Id="rId7" Type="http://schemas.openxmlformats.org/officeDocument/2006/relationships/tags" Target="../tags/tag58.xml"/><Relationship Id="rId12" Type="http://schemas.openxmlformats.org/officeDocument/2006/relationships/image" Target="../media/image1.emf"/><Relationship Id="rId2" Type="http://schemas.openxmlformats.org/officeDocument/2006/relationships/tags" Target="../tags/tag53.xml"/><Relationship Id="rId1" Type="http://schemas.openxmlformats.org/officeDocument/2006/relationships/vmlDrawing" Target="../drawings/vmlDrawing8.vml"/><Relationship Id="rId6" Type="http://schemas.openxmlformats.org/officeDocument/2006/relationships/tags" Target="../tags/tag57.xml"/><Relationship Id="rId11" Type="http://schemas.openxmlformats.org/officeDocument/2006/relationships/oleObject" Target="../embeddings/oleObject12.bin"/><Relationship Id="rId5" Type="http://schemas.openxmlformats.org/officeDocument/2006/relationships/tags" Target="../tags/tag56.xml"/><Relationship Id="rId10" Type="http://schemas.openxmlformats.org/officeDocument/2006/relationships/slideMaster" Target="../slideMasters/slideMaster1.xml"/><Relationship Id="rId4" Type="http://schemas.openxmlformats.org/officeDocument/2006/relationships/tags" Target="../tags/tag55.xml"/><Relationship Id="rId9" Type="http://schemas.openxmlformats.org/officeDocument/2006/relationships/tags" Target="../tags/tag60.xml"/><Relationship Id="rId14" Type="http://schemas.openxmlformats.org/officeDocument/2006/relationships/oleObject" Target="../embeddings/oleObject13.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67.xml"/><Relationship Id="rId13" Type="http://schemas.openxmlformats.org/officeDocument/2006/relationships/image" Target="../media/image2.png"/><Relationship Id="rId3" Type="http://schemas.openxmlformats.org/officeDocument/2006/relationships/tags" Target="../tags/tag62.xml"/><Relationship Id="rId7" Type="http://schemas.openxmlformats.org/officeDocument/2006/relationships/tags" Target="../tags/tag66.xml"/><Relationship Id="rId12" Type="http://schemas.openxmlformats.org/officeDocument/2006/relationships/image" Target="../media/image1.emf"/><Relationship Id="rId2" Type="http://schemas.openxmlformats.org/officeDocument/2006/relationships/tags" Target="../tags/tag61.xml"/><Relationship Id="rId1" Type="http://schemas.openxmlformats.org/officeDocument/2006/relationships/vmlDrawing" Target="../drawings/vmlDrawing9.vml"/><Relationship Id="rId6" Type="http://schemas.openxmlformats.org/officeDocument/2006/relationships/tags" Target="../tags/tag65.xml"/><Relationship Id="rId11" Type="http://schemas.openxmlformats.org/officeDocument/2006/relationships/oleObject" Target="../embeddings/oleObject14.bin"/><Relationship Id="rId5" Type="http://schemas.openxmlformats.org/officeDocument/2006/relationships/tags" Target="../tags/tag64.xml"/><Relationship Id="rId10" Type="http://schemas.openxmlformats.org/officeDocument/2006/relationships/slideMaster" Target="../slideMasters/slideMaster1.xml"/><Relationship Id="rId4" Type="http://schemas.openxmlformats.org/officeDocument/2006/relationships/tags" Target="../tags/tag63.xml"/><Relationship Id="rId9" Type="http://schemas.openxmlformats.org/officeDocument/2006/relationships/tags" Target="../tags/tag68.xml"/><Relationship Id="rId14" Type="http://schemas.openxmlformats.org/officeDocument/2006/relationships/oleObject" Target="../embeddings/oleObject15.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4" name="Image 11" descr="test1.jpg"/>
          <p:cNvPicPr>
            <a:picLocks noChangeAspect="1"/>
          </p:cNvPicPr>
          <p:nvPr userDrawn="1"/>
        </p:nvPicPr>
        <p:blipFill>
          <a:blip r:embed="rId8">
            <a:extLst>
              <a:ext uri="{28A0092B-C50C-407E-A947-70E740481C1C}">
                <a14:useLocalDpi xmlns:a14="http://schemas.microsoft.com/office/drawing/2010/main" val="0"/>
              </a:ext>
            </a:extLst>
          </a:blip>
          <a:srcRect l="240" t="24" r="259" b="533"/>
          <a:stretch>
            <a:fillRect/>
          </a:stretch>
        </p:blipFill>
        <p:spPr bwMode="auto">
          <a:xfrm>
            <a:off x="0" y="1323976"/>
            <a:ext cx="9144000" cy="553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userDrawn="1">
            <p:custDataLst>
              <p:tags r:id="rId2"/>
            </p:custDataLst>
          </p:nvPr>
        </p:nvSpPr>
        <p:spPr>
          <a:xfrm>
            <a:off x="0" y="6400800"/>
            <a:ext cx="9144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a:defRPr/>
            </a:pPr>
            <a:endParaRPr lang="en-US" sz="1300" dirty="0">
              <a:solidFill>
                <a:prstClr val="white"/>
              </a:solidFill>
            </a:endParaRPr>
          </a:p>
        </p:txBody>
      </p:sp>
      <p:sp>
        <p:nvSpPr>
          <p:cNvPr id="6" name="Rectangle 7"/>
          <p:cNvSpPr/>
          <p:nvPr userDrawn="1">
            <p:custDataLst>
              <p:tags r:id="rId3"/>
            </p:custDataLst>
          </p:nvPr>
        </p:nvSpPr>
        <p:spPr bwMode="auto">
          <a:xfrm>
            <a:off x="-1466" y="1"/>
            <a:ext cx="9145466"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a:defRPr/>
            </a:pPr>
            <a:endParaRPr lang="en-US" sz="1000" dirty="0">
              <a:solidFill>
                <a:prstClr val="white"/>
              </a:solidFill>
              <a:cs typeface="Arial"/>
            </a:endParaRPr>
          </a:p>
        </p:txBody>
      </p:sp>
      <p:graphicFrame>
        <p:nvGraphicFramePr>
          <p:cNvPr id="7" name="Object 2" hidden="1"/>
          <p:cNvGraphicFramePr>
            <a:graphicFrameLocks noChangeAspect="1"/>
          </p:cNvGraphicFramePr>
          <p:nvPr userDrawn="1">
            <p:custDataLst>
              <p:tags r:id="rId4"/>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296"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8" name="Picture 104" descr="C:\Users\UserSim\Desktop\Capgemini\moto.emf"/>
          <p:cNvPicPr>
            <a:picLocks noChangeAspect="1" noChangeArrowheads="1"/>
          </p:cNvPicPr>
          <p:nvPr userDrawn="1">
            <p:custDataLst>
              <p:tags r:id="rId5"/>
            </p:custDataLst>
          </p:nvPr>
        </p:nvPicPr>
        <p:blipFill>
          <a:blip r:embed="rId11">
            <a:extLst>
              <a:ext uri="{28A0092B-C50C-407E-A947-70E740481C1C}">
                <a14:useLocalDpi xmlns:a14="http://schemas.microsoft.com/office/drawing/2010/main" val="0"/>
              </a:ext>
            </a:extLst>
          </a:blip>
          <a:srcRect/>
          <a:stretch>
            <a:fillRect/>
          </a:stretch>
        </p:blipFill>
        <p:spPr bwMode="auto">
          <a:xfrm>
            <a:off x="6063766" y="6521459"/>
            <a:ext cx="277104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03" descr="C:\Users\UserSim\Desktop\Capgemini\Capgemini_logo_cmyk.png"/>
          <p:cNvPicPr>
            <a:picLocks noChangeAspect="1" noChangeArrowheads="1"/>
          </p:cNvPicPr>
          <p:nvPr userDrawn="1">
            <p:custDataLst>
              <p:tags r:id="rId6"/>
            </p:custDataLst>
          </p:nvPr>
        </p:nvPicPr>
        <p:blipFill>
          <a:blip r:embed="rId12">
            <a:extLst>
              <a:ext uri="{28A0092B-C50C-407E-A947-70E740481C1C}">
                <a14:useLocalDpi xmlns:a14="http://schemas.microsoft.com/office/drawing/2010/main" val="0"/>
              </a:ext>
            </a:extLst>
          </a:blip>
          <a:srcRect/>
          <a:stretch>
            <a:fillRect/>
          </a:stretch>
        </p:blipFill>
        <p:spPr bwMode="auto">
          <a:xfrm>
            <a:off x="660889" y="652464"/>
            <a:ext cx="2771042"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0" y="2256613"/>
            <a:ext cx="4191400" cy="2261632"/>
          </a:xfrm>
        </p:spPr>
        <p:txBody>
          <a:bodyPr lIns="231412" rIns="33059"/>
          <a:lstStyle>
            <a:lvl1pPr algn="l">
              <a:defRPr sz="3300" b="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 y="4551798"/>
            <a:ext cx="4191905"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smtClean="0"/>
              <a:t>Click to edit Master subtitle style</a:t>
            </a:r>
            <a:endParaRPr lang="fr-FR" dirty="0" smtClean="0"/>
          </a:p>
        </p:txBody>
      </p:sp>
    </p:spTree>
    <p:extLst>
      <p:ext uri="{BB962C8B-B14F-4D97-AF65-F5344CB8AC3E}">
        <p14:creationId xmlns:p14="http://schemas.microsoft.com/office/powerpoint/2010/main" val="2582454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3" hidden="1"/>
          <p:cNvGraphicFramePr>
            <a:graphicFrameLocks noChangeAspect="1"/>
          </p:cNvGraphicFramePr>
          <p:nvPr userDrawn="1">
            <p:custDataLst>
              <p:tags r:id="rId2"/>
            </p:custDataLst>
          </p:nvPr>
        </p:nvGraphicFramePr>
        <p:xfrm>
          <a:off x="0" y="0"/>
          <a:ext cx="136281" cy="144463"/>
        </p:xfrm>
        <a:graphic>
          <a:graphicData uri="http://schemas.openxmlformats.org/presentationml/2006/ole">
            <mc:AlternateContent xmlns:mc="http://schemas.openxmlformats.org/markup-compatibility/2006">
              <mc:Choice xmlns:v="urn:schemas-microsoft-com:vml" Requires="v">
                <p:oleObj spid="_x0000_s10488"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36281"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41085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21266"/>
            <a:ext cx="8229600" cy="792162"/>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4"/>
            <a:ext cx="2133600" cy="365125"/>
          </a:xfrm>
          <a:prstGeom prst="rect">
            <a:avLst/>
          </a:prstGeom>
        </p:spPr>
        <p:txBody>
          <a:bodyPr/>
          <a:lstStyle/>
          <a:p>
            <a:fld id="{47CD3BC1-A2FE-477B-BC4B-91440EEA7D51}" type="datetimeFigureOut">
              <a:rPr lang="en-US" smtClean="0">
                <a:solidFill>
                  <a:srgbClr val="263147"/>
                </a:solidFill>
              </a:rPr>
              <a:pPr/>
              <a:t>9/22/2016</a:t>
            </a:fld>
            <a:endParaRPr lang="en-US">
              <a:solidFill>
                <a:srgbClr val="263147"/>
              </a:solidFill>
            </a:endParaRPr>
          </a:p>
        </p:txBody>
      </p:sp>
      <p:sp>
        <p:nvSpPr>
          <p:cNvPr id="4" name="Footer Placeholder 3"/>
          <p:cNvSpPr>
            <a:spLocks noGrp="1"/>
          </p:cNvSpPr>
          <p:nvPr>
            <p:ph type="ftr" sz="quarter" idx="11"/>
          </p:nvPr>
        </p:nvSpPr>
        <p:spPr>
          <a:xfrm>
            <a:off x="3124200" y="6356354"/>
            <a:ext cx="2895600" cy="365125"/>
          </a:xfrm>
          <a:prstGeom prst="rect">
            <a:avLst/>
          </a:prstGeom>
        </p:spPr>
        <p:txBody>
          <a:bodyPr/>
          <a:lstStyle/>
          <a:p>
            <a:endParaRPr lang="en-US">
              <a:solidFill>
                <a:srgbClr val="263147"/>
              </a:solidFill>
            </a:endParaRPr>
          </a:p>
        </p:txBody>
      </p:sp>
      <p:sp>
        <p:nvSpPr>
          <p:cNvPr id="5" name="Slide Number Placeholder 4"/>
          <p:cNvSpPr>
            <a:spLocks noGrp="1"/>
          </p:cNvSpPr>
          <p:nvPr>
            <p:ph type="sldNum" sz="quarter" idx="12"/>
          </p:nvPr>
        </p:nvSpPr>
        <p:spPr>
          <a:xfrm>
            <a:off x="6553200" y="6356354"/>
            <a:ext cx="2133600" cy="365125"/>
          </a:xfrm>
          <a:prstGeom prst="rect">
            <a:avLst/>
          </a:prstGeom>
        </p:spPr>
        <p:txBody>
          <a:bodyPr/>
          <a:lstStyle/>
          <a:p>
            <a:fld id="{277C1CF3-A711-4C17-A994-E6863511BAD7}" type="slidenum">
              <a:rPr lang="en-US" smtClean="0">
                <a:solidFill>
                  <a:srgbClr val="263147"/>
                </a:solidFill>
              </a:rPr>
              <a:pPr/>
              <a:t>‹#›</a:t>
            </a:fld>
            <a:endParaRPr lang="en-US">
              <a:solidFill>
                <a:srgbClr val="263147"/>
              </a:solidFill>
            </a:endParaRPr>
          </a:p>
        </p:txBody>
      </p:sp>
    </p:spTree>
    <p:extLst>
      <p:ext uri="{BB962C8B-B14F-4D97-AF65-F5344CB8AC3E}">
        <p14:creationId xmlns:p14="http://schemas.microsoft.com/office/powerpoint/2010/main" val="30263701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eparator">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0" y="3200400"/>
            <a:ext cx="9144000" cy="457200"/>
          </a:xfrm>
          <a:prstGeom prst="rect">
            <a:avLst/>
          </a:prstGeom>
          <a:solidFill>
            <a:srgbClr val="FF9900"/>
          </a:solidFill>
        </p:spPr>
        <p:txBody>
          <a:bodyPr lIns="0" tIns="0" rIns="0" bIns="0" anchor="ctr" anchorCtr="1"/>
          <a:lstStyle>
            <a:lvl1pPr>
              <a:buNone/>
              <a:defRPr>
                <a:solidFill>
                  <a:schemeClr val="tx1"/>
                </a:solidFill>
              </a:defRPr>
            </a:lvl1pPr>
            <a:lvl2pPr>
              <a:buNone/>
              <a:defRPr/>
            </a:lvl2pPr>
            <a:lvl3pPr>
              <a:buNone/>
              <a:defRPr/>
            </a:lvl3pPr>
            <a:lvl4pPr>
              <a:buNone/>
              <a:defRPr/>
            </a:lvl4pPr>
            <a:lvl5pPr>
              <a:buNone/>
              <a:defRPr/>
            </a:lvl5pPr>
          </a:lstStyle>
          <a:p>
            <a:pPr lvl="0"/>
            <a:r>
              <a:rPr lang="en-US" smtClean="0"/>
              <a:t>Click to edit Master text styles</a:t>
            </a:r>
          </a:p>
        </p:txBody>
      </p:sp>
    </p:spTree>
    <p:extLst>
      <p:ext uri="{BB962C8B-B14F-4D97-AF65-F5344CB8AC3E}">
        <p14:creationId xmlns:p14="http://schemas.microsoft.com/office/powerpoint/2010/main" val="4447328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xfrm>
            <a:off x="1371600" y="6248400"/>
            <a:ext cx="1905000" cy="45720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505200" y="6248400"/>
            <a:ext cx="28956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pPr>
              <a:defRPr/>
            </a:pPr>
            <a:fld id="{0526189A-9098-4F3F-82F2-B139EF183B9C}" type="slidenum">
              <a:rPr lang="en-US"/>
              <a:pPr>
                <a:defRPr/>
              </a:pPr>
              <a:t>‹#›</a:t>
            </a:fld>
            <a:endParaRPr lang="en-US"/>
          </a:p>
        </p:txBody>
      </p:sp>
    </p:spTree>
    <p:extLst>
      <p:ext uri="{BB962C8B-B14F-4D97-AF65-F5344CB8AC3E}">
        <p14:creationId xmlns:p14="http://schemas.microsoft.com/office/powerpoint/2010/main" val="3485669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4" name="Image 9" descr="test5.jpg"/>
          <p:cNvPicPr>
            <a:picLocks noChangeAspect="1"/>
          </p:cNvPicPr>
          <p:nvPr userDrawn="1"/>
        </p:nvPicPr>
        <p:blipFill>
          <a:blip r:embed="rId8">
            <a:extLst>
              <a:ext uri="{28A0092B-C50C-407E-A947-70E740481C1C}">
                <a14:useLocalDpi xmlns:a14="http://schemas.microsoft.com/office/drawing/2010/main" val="0"/>
              </a:ext>
            </a:extLst>
          </a:blip>
          <a:srcRect l="240" t="179" r="380" b="511"/>
          <a:stretch>
            <a:fillRect/>
          </a:stretch>
        </p:blipFill>
        <p:spPr bwMode="auto">
          <a:xfrm>
            <a:off x="0" y="1050929"/>
            <a:ext cx="9144000" cy="580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Object 2" hidden="1"/>
          <p:cNvGraphicFramePr>
            <a:graphicFrameLocks noChangeAspect="1"/>
          </p:cNvGraphicFramePr>
          <p:nvPr userDrawn="1">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320"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7"/>
          <p:cNvSpPr/>
          <p:nvPr userDrawn="1">
            <p:custDataLst>
              <p:tags r:id="rId3"/>
            </p:custDataLst>
          </p:nvPr>
        </p:nvSpPr>
        <p:spPr bwMode="auto">
          <a:xfrm>
            <a:off x="-1466" y="1"/>
            <a:ext cx="9145466"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a:defRPr/>
            </a:pPr>
            <a:endParaRPr lang="en-US" sz="1000" dirty="0">
              <a:solidFill>
                <a:prstClr val="white"/>
              </a:solidFill>
              <a:cs typeface="Arial"/>
            </a:endParaRPr>
          </a:p>
        </p:txBody>
      </p:sp>
      <p:pic>
        <p:nvPicPr>
          <p:cNvPr id="7" name="Picture 103" descr="C:\Users\UserSim\Desktop\Capgemini\Capgemini_logo_cmyk.png"/>
          <p:cNvPicPr>
            <a:picLocks noChangeAspect="1" noChangeArrowheads="1"/>
          </p:cNvPicPr>
          <p:nvPr userDrawn="1">
            <p:custDataLst>
              <p:tags r:id="rId4"/>
            </p:custDataLst>
          </p:nvPr>
        </p:nvPicPr>
        <p:blipFill>
          <a:blip r:embed="rId11">
            <a:extLst>
              <a:ext uri="{28A0092B-C50C-407E-A947-70E740481C1C}">
                <a14:useLocalDpi xmlns:a14="http://schemas.microsoft.com/office/drawing/2010/main" val="0"/>
              </a:ext>
            </a:extLst>
          </a:blip>
          <a:srcRect/>
          <a:stretch>
            <a:fillRect/>
          </a:stretch>
        </p:blipFill>
        <p:spPr bwMode="auto">
          <a:xfrm>
            <a:off x="660889" y="652464"/>
            <a:ext cx="2771042"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userDrawn="1">
            <p:custDataLst>
              <p:tags r:id="rId5"/>
            </p:custDataLst>
          </p:nvPr>
        </p:nvSpPr>
        <p:spPr>
          <a:xfrm>
            <a:off x="0" y="6400800"/>
            <a:ext cx="9144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a:defRPr/>
            </a:pPr>
            <a:endParaRPr lang="en-US" sz="1300" dirty="0">
              <a:solidFill>
                <a:prstClr val="white"/>
              </a:solidFill>
            </a:endParaRPr>
          </a:p>
        </p:txBody>
      </p:sp>
      <p:pic>
        <p:nvPicPr>
          <p:cNvPr id="9" name="Picture 104" descr="C:\Users\UserSim\Desktop\Capgemini\moto.emf"/>
          <p:cNvPicPr>
            <a:picLocks noChangeAspect="1" noChangeArrowheads="1"/>
          </p:cNvPicPr>
          <p:nvPr userDrawn="1">
            <p:custDataLst>
              <p:tags r:id="rId6"/>
            </p:custDataLst>
          </p:nvPr>
        </p:nvPicPr>
        <p:blipFill>
          <a:blip r:embed="rId12">
            <a:extLst>
              <a:ext uri="{28A0092B-C50C-407E-A947-70E740481C1C}">
                <a14:useLocalDpi xmlns:a14="http://schemas.microsoft.com/office/drawing/2010/main" val="0"/>
              </a:ext>
            </a:extLst>
          </a:blip>
          <a:srcRect/>
          <a:stretch>
            <a:fillRect/>
          </a:stretch>
        </p:blipFill>
        <p:spPr bwMode="auto">
          <a:xfrm>
            <a:off x="6063766" y="6521459"/>
            <a:ext cx="277104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itle 1"/>
          <p:cNvSpPr>
            <a:spLocks noGrp="1"/>
          </p:cNvSpPr>
          <p:nvPr>
            <p:ph type="title"/>
          </p:nvPr>
        </p:nvSpPr>
        <p:spPr>
          <a:xfrm>
            <a:off x="4145310" y="1968818"/>
            <a:ext cx="4998690" cy="2414915"/>
          </a:xfrm>
        </p:spPr>
        <p:txBody>
          <a:bodyPr lIns="36000" tIns="36000" rIns="360000" bIns="36000" rtlCol="0">
            <a:noAutofit/>
          </a:bodyPr>
          <a:lstStyle>
            <a:lvl1pPr algn="r"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
        <p:nvSpPr>
          <p:cNvPr id="17" name="Text Placeholder 8"/>
          <p:cNvSpPr>
            <a:spLocks noGrp="1"/>
          </p:cNvSpPr>
          <p:nvPr>
            <p:ph type="body" sz="quarter" idx="10"/>
          </p:nvPr>
        </p:nvSpPr>
        <p:spPr>
          <a:xfrm>
            <a:off x="4926419" y="4609876"/>
            <a:ext cx="4217582" cy="1806302"/>
          </a:xfrm>
        </p:spPr>
        <p:txBody>
          <a:bodyPr lIns="36000" tIns="36000" rIns="360000" bIns="36000" rtlCol="0">
            <a:noAutofit/>
          </a:bodyPr>
          <a:lstStyle>
            <a:lvl1pPr marL="0" indent="0" algn="r"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3618979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able of Content-Agenda">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590" name="think-cell Slide" r:id="rId12" imgW="360" imgH="360" progId="">
                  <p:embed/>
                </p:oleObj>
              </mc:Choice>
              <mc:Fallback>
                <p:oleObj name="think-cell Slide" r:id="rId12" imgW="360" imgH="360" progId="">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Box 15"/>
          <p:cNvSpPr txBox="1">
            <a:spLocks noChangeArrowheads="1"/>
          </p:cNvSpPr>
          <p:nvPr>
            <p:custDataLst>
              <p:tags r:id="rId3"/>
            </p:custDataLst>
          </p:nvPr>
        </p:nvSpPr>
        <p:spPr bwMode="auto">
          <a:xfrm>
            <a:off x="8827130" y="6661264"/>
            <a:ext cx="11060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957263" fontAlgn="base">
              <a:spcBef>
                <a:spcPct val="0"/>
              </a:spcBef>
              <a:spcAft>
                <a:spcPct val="0"/>
              </a:spcAft>
            </a:pPr>
            <a:fld id="{DE6BF69E-9D5E-48F3-AD3A-5FF65A9467AA}" type="slidenum">
              <a:rPr lang="en-US" altLang="en-US" sz="700" smtClean="0">
                <a:solidFill>
                  <a:srgbClr val="998C85"/>
                </a:solidFill>
                <a:cs typeface="Arial" pitchFamily="34" charset="0"/>
              </a:rPr>
              <a:pPr algn="ctr" defTabSz="957263" fontAlgn="base">
                <a:spcBef>
                  <a:spcPct val="0"/>
                </a:spcBef>
                <a:spcAft>
                  <a:spcPct val="0"/>
                </a:spcAft>
              </a:pPr>
              <a:t>‹#›</a:t>
            </a:fld>
            <a:endParaRPr lang="en-US" altLang="en-US" sz="700" smtClean="0">
              <a:solidFill>
                <a:srgbClr val="998C85"/>
              </a:solidFill>
              <a:cs typeface="Arial" pitchFamily="34" charset="0"/>
            </a:endParaRPr>
          </a:p>
        </p:txBody>
      </p:sp>
      <p:sp>
        <p:nvSpPr>
          <p:cNvPr id="7" name="Freeform 4"/>
          <p:cNvSpPr>
            <a:spLocks/>
          </p:cNvSpPr>
          <p:nvPr>
            <p:custDataLst>
              <p:tags r:id="rId4"/>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a:solidFill>
                <a:srgbClr val="263147"/>
              </a:solidFill>
              <a:cs typeface="Arial" pitchFamily="34" charset="0"/>
            </a:endParaRPr>
          </a:p>
        </p:txBody>
      </p:sp>
      <p:sp>
        <p:nvSpPr>
          <p:cNvPr id="8" name="Rectangle 17"/>
          <p:cNvSpPr>
            <a:spLocks noChangeArrowheads="1"/>
          </p:cNvSpPr>
          <p:nvPr>
            <p:custDataLst>
              <p:tags r:id="rId5"/>
            </p:custDataLst>
          </p:nvPr>
        </p:nvSpPr>
        <p:spPr bwMode="auto">
          <a:xfrm>
            <a:off x="6223492" y="6623050"/>
            <a:ext cx="245598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pPr>
            <a:r>
              <a:rPr lang="en-US" altLang="en-US" sz="700" dirty="0" smtClean="0">
                <a:solidFill>
                  <a:srgbClr val="998C85"/>
                </a:solidFill>
                <a:ea typeface="Helvetica Light"/>
                <a:cs typeface="Helvetica Light"/>
              </a:rPr>
              <a:t>Copyright © Capgemini 2012. All Rights Reserved</a:t>
            </a:r>
          </a:p>
        </p:txBody>
      </p:sp>
      <p:sp>
        <p:nvSpPr>
          <p:cNvPr id="9" name="Rectangle 18"/>
          <p:cNvSpPr>
            <a:spLocks noChangeArrowheads="1"/>
          </p:cNvSpPr>
          <p:nvPr>
            <p:custDataLst>
              <p:tags r:id="rId6"/>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defTabSz="957263" fontAlgn="base">
              <a:spcBef>
                <a:spcPct val="0"/>
              </a:spcBef>
              <a:spcAft>
                <a:spcPct val="0"/>
              </a:spcAft>
            </a:pPr>
            <a:r>
              <a:rPr lang="en-US" altLang="en-US" sz="700" smtClean="0">
                <a:solidFill>
                  <a:srgbClr val="998C85"/>
                </a:solidFill>
                <a:cs typeface="Arial" pitchFamily="34" charset="0"/>
              </a:rPr>
              <a:t>Presentation Title | Date</a:t>
            </a:r>
          </a:p>
        </p:txBody>
      </p:sp>
      <p:pic>
        <p:nvPicPr>
          <p:cNvPr id="10" name="Picture 103" descr="C:\Users\UserSim\Desktop\Capgemini\Capgemini_logo_cmyk.png"/>
          <p:cNvPicPr>
            <a:picLocks noChangeAspect="1" noChangeArrowheads="1"/>
          </p:cNvPicPr>
          <p:nvPr>
            <p:custDataLst>
              <p:tags r:id="rId7"/>
            </p:custDataLst>
          </p:nvPr>
        </p:nvPicPr>
        <p:blipFill>
          <a:blip r:embed="rId14">
            <a:extLst>
              <a:ext uri="{28A0092B-C50C-407E-A947-70E740481C1C}">
                <a14:useLocalDpi xmlns:a14="http://schemas.microsoft.com/office/drawing/2010/main" val="0"/>
              </a:ext>
            </a:extLst>
          </a:blip>
          <a:srcRect/>
          <a:stretch>
            <a:fillRect/>
          </a:stretch>
        </p:blipFill>
        <p:spPr bwMode="auto">
          <a:xfrm>
            <a:off x="146542" y="6443672"/>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2" name="Image 8" descr="test3.jpg"/>
          <p:cNvPicPr>
            <a:picLocks noChangeAspect="1"/>
          </p:cNvPicPr>
          <p:nvPr userDrawn="1"/>
        </p:nvPicPr>
        <p:blipFill>
          <a:blip r:embed="rId15">
            <a:extLst>
              <a:ext uri="{28A0092B-C50C-407E-A947-70E740481C1C}">
                <a14:useLocalDpi xmlns:a14="http://schemas.microsoft.com/office/drawing/2010/main" val="0"/>
              </a:ext>
            </a:extLst>
          </a:blip>
          <a:srcRect l="121" t="188" r="380" b="565"/>
          <a:stretch>
            <a:fillRect/>
          </a:stretch>
        </p:blipFill>
        <p:spPr bwMode="auto">
          <a:xfrm>
            <a:off x="0" y="2"/>
            <a:ext cx="9144000" cy="635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3" name="Object 1" hidden="1"/>
          <p:cNvGraphicFramePr>
            <a:graphicFrameLocks noChangeAspect="1"/>
          </p:cNvGraphicFramePr>
          <p:nvPr userDrawn="1">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591" name="think-cell Slide" r:id="rId16" imgW="360" imgH="360" progId="">
                  <p:embed/>
                </p:oleObj>
              </mc:Choice>
              <mc:Fallback>
                <p:oleObj name="think-cell Slide" r:id="rId16" imgW="360" imgH="360" progId="">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Freeform 4"/>
          <p:cNvSpPr>
            <a:spLocks/>
          </p:cNvSpPr>
          <p:nvPr userDrawn="1">
            <p:custDataLst>
              <p:tags r:id="rId10"/>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dirty="0">
              <a:solidFill>
                <a:srgbClr val="263147"/>
              </a:solidFill>
              <a:cs typeface="Arial" pitchFamily="34" charset="0"/>
            </a:endParaRPr>
          </a:p>
        </p:txBody>
      </p:sp>
      <p:sp>
        <p:nvSpPr>
          <p:cNvPr id="2" name="Titre 1"/>
          <p:cNvSpPr>
            <a:spLocks noGrp="1"/>
          </p:cNvSpPr>
          <p:nvPr>
            <p:ph type="title"/>
          </p:nvPr>
        </p:nvSpPr>
        <p:spPr/>
        <p:txBody>
          <a:bodyPr/>
          <a:lstStyle/>
          <a:p>
            <a:r>
              <a:rPr lang="en-US" smtClean="0"/>
              <a:t>Click to edit Master title style</a:t>
            </a:r>
            <a:endParaRPr lang="en-US" dirty="0"/>
          </a:p>
        </p:txBody>
      </p:sp>
      <p:sp>
        <p:nvSpPr>
          <p:cNvPr id="6" name="Espace réservé du contenu 5"/>
          <p:cNvSpPr>
            <a:spLocks noGrp="1"/>
          </p:cNvSpPr>
          <p:nvPr>
            <p:ph sz="quarter" idx="10"/>
          </p:nvPr>
        </p:nvSpPr>
        <p:spPr>
          <a:xfrm>
            <a:off x="298604" y="1501981"/>
            <a:ext cx="6283986" cy="2950251"/>
          </a:xfrm>
        </p:spPr>
        <p:txBody>
          <a:bodyPr/>
          <a:lstStyle/>
          <a:p>
            <a:pPr lvl="0"/>
            <a:r>
              <a:rPr lang="en-US" noProof="0" smtClean="0"/>
              <a:t>Click to edit Master text styles</a:t>
            </a:r>
          </a:p>
        </p:txBody>
      </p:sp>
    </p:spTree>
    <p:extLst>
      <p:ext uri="{BB962C8B-B14F-4D97-AF65-F5344CB8AC3E}">
        <p14:creationId xmlns:p14="http://schemas.microsoft.com/office/powerpoint/2010/main" val="907300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ntent Master">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614"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Box 15"/>
          <p:cNvSpPr txBox="1">
            <a:spLocks noChangeArrowheads="1"/>
          </p:cNvSpPr>
          <p:nvPr>
            <p:custDataLst>
              <p:tags r:id="rId3"/>
            </p:custDataLst>
          </p:nvPr>
        </p:nvSpPr>
        <p:spPr bwMode="auto">
          <a:xfrm>
            <a:off x="8827130" y="6661264"/>
            <a:ext cx="11060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957263" fontAlgn="base">
              <a:spcBef>
                <a:spcPct val="0"/>
              </a:spcBef>
              <a:spcAft>
                <a:spcPct val="0"/>
              </a:spcAft>
            </a:pPr>
            <a:fld id="{85D98908-B353-440B-9608-755C2FD2FEF9}" type="slidenum">
              <a:rPr lang="en-US" altLang="en-US" sz="700" smtClean="0">
                <a:solidFill>
                  <a:srgbClr val="998C85"/>
                </a:solidFill>
                <a:cs typeface="Arial" pitchFamily="34" charset="0"/>
              </a:rPr>
              <a:pPr algn="ctr" defTabSz="957263" fontAlgn="base">
                <a:spcBef>
                  <a:spcPct val="0"/>
                </a:spcBef>
                <a:spcAft>
                  <a:spcPct val="0"/>
                </a:spcAft>
              </a:pPr>
              <a:t>‹#›</a:t>
            </a:fld>
            <a:endParaRPr lang="en-US" altLang="en-US" sz="700" smtClean="0">
              <a:solidFill>
                <a:srgbClr val="998C85"/>
              </a:solidFill>
              <a:cs typeface="Arial" pitchFamily="34" charset="0"/>
            </a:endParaRPr>
          </a:p>
        </p:txBody>
      </p:sp>
      <p:sp>
        <p:nvSpPr>
          <p:cNvPr id="6" name="Freeform 4"/>
          <p:cNvSpPr>
            <a:spLocks/>
          </p:cNvSpPr>
          <p:nvPr>
            <p:custDataLst>
              <p:tags r:id="rId4"/>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a:solidFill>
                <a:srgbClr val="263147"/>
              </a:solidFill>
              <a:cs typeface="Arial" pitchFamily="34" charset="0"/>
            </a:endParaRPr>
          </a:p>
        </p:txBody>
      </p:sp>
      <p:sp>
        <p:nvSpPr>
          <p:cNvPr id="7" name="Rectangle 17"/>
          <p:cNvSpPr>
            <a:spLocks noChangeArrowheads="1"/>
          </p:cNvSpPr>
          <p:nvPr>
            <p:custDataLst>
              <p:tags r:id="rId5"/>
            </p:custDataLst>
          </p:nvPr>
        </p:nvSpPr>
        <p:spPr bwMode="auto">
          <a:xfrm>
            <a:off x="6223492" y="6623050"/>
            <a:ext cx="245598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pPr>
            <a:r>
              <a:rPr lang="en-US" altLang="en-US" sz="700" dirty="0" smtClean="0">
                <a:solidFill>
                  <a:srgbClr val="998C85"/>
                </a:solidFill>
                <a:ea typeface="Helvetica Light"/>
                <a:cs typeface="Helvetica Light"/>
              </a:rPr>
              <a:t>Copyright © Capgemini 2012. All Rights Reserved</a:t>
            </a:r>
          </a:p>
        </p:txBody>
      </p:sp>
      <p:sp>
        <p:nvSpPr>
          <p:cNvPr id="8" name="Rectangle 18"/>
          <p:cNvSpPr>
            <a:spLocks noChangeArrowheads="1"/>
          </p:cNvSpPr>
          <p:nvPr>
            <p:custDataLst>
              <p:tags r:id="rId6"/>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defTabSz="957263" fontAlgn="base">
              <a:spcBef>
                <a:spcPct val="0"/>
              </a:spcBef>
              <a:spcAft>
                <a:spcPct val="0"/>
              </a:spcAft>
            </a:pPr>
            <a:r>
              <a:rPr lang="en-US" altLang="en-US" sz="700" smtClean="0">
                <a:solidFill>
                  <a:srgbClr val="998C85"/>
                </a:solidFill>
                <a:cs typeface="Arial" pitchFamily="34" charset="0"/>
              </a:rPr>
              <a:t>Presentation Title | Date</a:t>
            </a:r>
          </a:p>
        </p:txBody>
      </p:sp>
      <p:pic>
        <p:nvPicPr>
          <p:cNvPr id="9" name="Picture 103" descr="C:\Users\UserSim\Desktop\Capgemini\Capgemini_logo_cmyk.png"/>
          <p:cNvPicPr>
            <a:picLocks noChangeAspect="1" noChangeArrowheads="1"/>
          </p:cNvPicPr>
          <p:nvPr>
            <p:custDataLst>
              <p:tags r:id="rId7"/>
            </p:custDataLst>
          </p:nvPr>
        </p:nvPicPr>
        <p:blipFill>
          <a:blip r:embed="rId13">
            <a:extLst>
              <a:ext uri="{28A0092B-C50C-407E-A947-70E740481C1C}">
                <a14:useLocalDpi xmlns:a14="http://schemas.microsoft.com/office/drawing/2010/main" val="0"/>
              </a:ext>
            </a:extLst>
          </a:blip>
          <a:srcRect/>
          <a:stretch>
            <a:fillRect/>
          </a:stretch>
        </p:blipFill>
        <p:spPr bwMode="auto">
          <a:xfrm>
            <a:off x="146542" y="6443672"/>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1" name="Object 2" hidden="1"/>
          <p:cNvGraphicFramePr>
            <a:graphicFrameLocks noChangeAspect="1"/>
          </p:cNvGraphicFramePr>
          <p:nvPr userDrawn="1">
            <p:custDataLst>
              <p:tags r:id="rId9"/>
            </p:custDataLst>
          </p:nvPr>
        </p:nvGraphicFramePr>
        <p:xfrm>
          <a:off x="0" y="0"/>
          <a:ext cx="136281" cy="144463"/>
        </p:xfrm>
        <a:graphic>
          <a:graphicData uri="http://schemas.openxmlformats.org/presentationml/2006/ole">
            <mc:AlternateContent xmlns:mc="http://schemas.openxmlformats.org/markup-compatibility/2006">
              <mc:Choice xmlns:v="urn:schemas-microsoft-com:vml" Requires="v">
                <p:oleObj spid="_x0000_s5615" name="think-cell Slide" r:id="rId14" imgW="360" imgH="360" progId="">
                  <p:embed/>
                </p:oleObj>
              </mc:Choice>
              <mc:Fallback>
                <p:oleObj name="think-cell Slide" r:id="rId14"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36281"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298516" y="1494770"/>
            <a:ext cx="8845484" cy="4643751"/>
          </a:xfrm>
        </p:spPr>
        <p:txBody>
          <a:bodyPr/>
          <a:lstStyle>
            <a:lvl1pPr>
              <a:defRPr b="0"/>
            </a:lvl1pPr>
            <a:lvl5pPr>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2503983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Content &amp; Heading">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638"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Box 15"/>
          <p:cNvSpPr txBox="1">
            <a:spLocks noChangeArrowheads="1"/>
          </p:cNvSpPr>
          <p:nvPr>
            <p:custDataLst>
              <p:tags r:id="rId3"/>
            </p:custDataLst>
          </p:nvPr>
        </p:nvSpPr>
        <p:spPr bwMode="auto">
          <a:xfrm>
            <a:off x="8827130" y="6661264"/>
            <a:ext cx="11060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957263" fontAlgn="base">
              <a:spcBef>
                <a:spcPct val="0"/>
              </a:spcBef>
              <a:spcAft>
                <a:spcPct val="0"/>
              </a:spcAft>
            </a:pPr>
            <a:fld id="{689C28AF-193F-45A0-9443-25CFF3F53689}" type="slidenum">
              <a:rPr lang="en-US" altLang="en-US" sz="700" smtClean="0">
                <a:solidFill>
                  <a:srgbClr val="998C85"/>
                </a:solidFill>
                <a:cs typeface="Arial" pitchFamily="34" charset="0"/>
              </a:rPr>
              <a:pPr algn="ctr" defTabSz="957263" fontAlgn="base">
                <a:spcBef>
                  <a:spcPct val="0"/>
                </a:spcBef>
                <a:spcAft>
                  <a:spcPct val="0"/>
                </a:spcAft>
              </a:pPr>
              <a:t>‹#›</a:t>
            </a:fld>
            <a:endParaRPr lang="en-US" altLang="en-US" sz="700" smtClean="0">
              <a:solidFill>
                <a:srgbClr val="998C85"/>
              </a:solidFill>
              <a:cs typeface="Arial" pitchFamily="34" charset="0"/>
            </a:endParaRPr>
          </a:p>
        </p:txBody>
      </p:sp>
      <p:sp>
        <p:nvSpPr>
          <p:cNvPr id="7" name="Freeform 4"/>
          <p:cNvSpPr>
            <a:spLocks/>
          </p:cNvSpPr>
          <p:nvPr>
            <p:custDataLst>
              <p:tags r:id="rId4"/>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a:solidFill>
                <a:srgbClr val="263147"/>
              </a:solidFill>
              <a:cs typeface="Arial" pitchFamily="34" charset="0"/>
            </a:endParaRPr>
          </a:p>
        </p:txBody>
      </p:sp>
      <p:sp>
        <p:nvSpPr>
          <p:cNvPr id="9" name="Rectangle 17"/>
          <p:cNvSpPr>
            <a:spLocks noChangeArrowheads="1"/>
          </p:cNvSpPr>
          <p:nvPr>
            <p:custDataLst>
              <p:tags r:id="rId5"/>
            </p:custDataLst>
          </p:nvPr>
        </p:nvSpPr>
        <p:spPr bwMode="auto">
          <a:xfrm>
            <a:off x="6223492" y="6623050"/>
            <a:ext cx="245598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pPr>
            <a:r>
              <a:rPr lang="en-US" altLang="en-US" sz="700" dirty="0" smtClean="0">
                <a:solidFill>
                  <a:srgbClr val="998C85"/>
                </a:solidFill>
                <a:ea typeface="Helvetica Light"/>
                <a:cs typeface="Helvetica Light"/>
              </a:rPr>
              <a:t>Copyright © Capgemini 2012. All Rights Reserved</a:t>
            </a:r>
          </a:p>
        </p:txBody>
      </p:sp>
      <p:sp>
        <p:nvSpPr>
          <p:cNvPr id="10" name="Rectangle 18"/>
          <p:cNvSpPr>
            <a:spLocks noChangeArrowheads="1"/>
          </p:cNvSpPr>
          <p:nvPr>
            <p:custDataLst>
              <p:tags r:id="rId6"/>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defTabSz="957263" fontAlgn="base">
              <a:spcBef>
                <a:spcPct val="0"/>
              </a:spcBef>
              <a:spcAft>
                <a:spcPct val="0"/>
              </a:spcAft>
            </a:pPr>
            <a:r>
              <a:rPr lang="en-US" altLang="en-US" sz="700" smtClean="0">
                <a:solidFill>
                  <a:srgbClr val="998C85"/>
                </a:solidFill>
                <a:cs typeface="Arial" pitchFamily="34" charset="0"/>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a:extLst>
              <a:ext uri="{28A0092B-C50C-407E-A947-70E740481C1C}">
                <a14:useLocalDpi xmlns:a14="http://schemas.microsoft.com/office/drawing/2010/main" val="0"/>
              </a:ext>
            </a:extLst>
          </a:blip>
          <a:srcRect/>
          <a:stretch>
            <a:fillRect/>
          </a:stretch>
        </p:blipFill>
        <p:spPr bwMode="auto">
          <a:xfrm>
            <a:off x="146542" y="6443672"/>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2" hidden="1"/>
          <p:cNvGraphicFramePr>
            <a:graphicFrameLocks noChangeAspect="1"/>
          </p:cNvGraphicFramePr>
          <p:nvPr userDrawn="1">
            <p:custDataLst>
              <p:tags r:id="rId9"/>
            </p:custDataLst>
          </p:nvPr>
        </p:nvGraphicFramePr>
        <p:xfrm>
          <a:off x="0" y="0"/>
          <a:ext cx="136281" cy="144463"/>
        </p:xfrm>
        <a:graphic>
          <a:graphicData uri="http://schemas.openxmlformats.org/presentationml/2006/ole">
            <mc:AlternateContent xmlns:mc="http://schemas.openxmlformats.org/markup-compatibility/2006">
              <mc:Choice xmlns:v="urn:schemas-microsoft-com:vml" Requires="v">
                <p:oleObj spid="_x0000_s6639" name="think-cell Slide" r:id="rId14" imgW="360" imgH="360" progId="">
                  <p:embed/>
                </p:oleObj>
              </mc:Choice>
              <mc:Fallback>
                <p:oleObj name="think-cell Slide" r:id="rId14"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36281"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298516" y="2111956"/>
            <a:ext cx="8845484" cy="4026560"/>
          </a:xfrm>
        </p:spPr>
        <p:txBody>
          <a:bodyPr/>
          <a:lstStyle>
            <a:lvl1pPr>
              <a:defRPr b="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8" name="Espace réservé du texte 7"/>
          <p:cNvSpPr>
            <a:spLocks noGrp="1"/>
          </p:cNvSpPr>
          <p:nvPr>
            <p:ph type="body" sz="quarter" idx="11"/>
          </p:nvPr>
        </p:nvSpPr>
        <p:spPr>
          <a:xfrm>
            <a:off x="298607" y="1495447"/>
            <a:ext cx="8860286" cy="643612"/>
          </a:xfrm>
        </p:spPr>
        <p:txBody>
          <a:bodyPr/>
          <a:lstStyle>
            <a:lvl1pPr marL="0" indent="0">
              <a:buNone/>
              <a:defRPr b="1">
                <a:solidFill>
                  <a:schemeClr val="accent2"/>
                </a:solidFill>
              </a:defRPr>
            </a:lvl1pPr>
          </a:lstStyle>
          <a:p>
            <a:pPr lvl="0"/>
            <a:r>
              <a:rPr lang="en-US" smtClean="0"/>
              <a:t>Click to edit Master text styles</a:t>
            </a:r>
          </a:p>
        </p:txBody>
      </p:sp>
    </p:spTree>
    <p:extLst>
      <p:ext uri="{BB962C8B-B14F-4D97-AF65-F5344CB8AC3E}">
        <p14:creationId xmlns:p14="http://schemas.microsoft.com/office/powerpoint/2010/main" val="3652281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2 Contents">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662"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Box 15"/>
          <p:cNvSpPr txBox="1">
            <a:spLocks noChangeArrowheads="1"/>
          </p:cNvSpPr>
          <p:nvPr>
            <p:custDataLst>
              <p:tags r:id="rId3"/>
            </p:custDataLst>
          </p:nvPr>
        </p:nvSpPr>
        <p:spPr bwMode="auto">
          <a:xfrm>
            <a:off x="8827130" y="6661264"/>
            <a:ext cx="11060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957263" fontAlgn="base">
              <a:spcBef>
                <a:spcPct val="0"/>
              </a:spcBef>
              <a:spcAft>
                <a:spcPct val="0"/>
              </a:spcAft>
            </a:pPr>
            <a:fld id="{9EC71CF8-D760-4124-8195-C0B63CD8010C}" type="slidenum">
              <a:rPr lang="en-US" altLang="en-US" sz="700" smtClean="0">
                <a:solidFill>
                  <a:srgbClr val="998C85"/>
                </a:solidFill>
                <a:cs typeface="Arial" pitchFamily="34" charset="0"/>
              </a:rPr>
              <a:pPr algn="ctr" defTabSz="957263" fontAlgn="base">
                <a:spcBef>
                  <a:spcPct val="0"/>
                </a:spcBef>
                <a:spcAft>
                  <a:spcPct val="0"/>
                </a:spcAft>
              </a:pPr>
              <a:t>‹#›</a:t>
            </a:fld>
            <a:endParaRPr lang="en-US" altLang="en-US" sz="700" smtClean="0">
              <a:solidFill>
                <a:srgbClr val="998C85"/>
              </a:solidFill>
              <a:cs typeface="Arial" pitchFamily="34" charset="0"/>
            </a:endParaRPr>
          </a:p>
        </p:txBody>
      </p:sp>
      <p:sp>
        <p:nvSpPr>
          <p:cNvPr id="8" name="Freeform 4"/>
          <p:cNvSpPr>
            <a:spLocks/>
          </p:cNvSpPr>
          <p:nvPr>
            <p:custDataLst>
              <p:tags r:id="rId4"/>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a:solidFill>
                <a:srgbClr val="263147"/>
              </a:solidFill>
              <a:cs typeface="Arial" pitchFamily="34" charset="0"/>
            </a:endParaRPr>
          </a:p>
        </p:txBody>
      </p:sp>
      <p:sp>
        <p:nvSpPr>
          <p:cNvPr id="9" name="Rectangle 17"/>
          <p:cNvSpPr>
            <a:spLocks noChangeArrowheads="1"/>
          </p:cNvSpPr>
          <p:nvPr>
            <p:custDataLst>
              <p:tags r:id="rId5"/>
            </p:custDataLst>
          </p:nvPr>
        </p:nvSpPr>
        <p:spPr bwMode="auto">
          <a:xfrm>
            <a:off x="6223492" y="6623050"/>
            <a:ext cx="245598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pPr>
            <a:r>
              <a:rPr lang="en-US" altLang="en-US" sz="700" dirty="0" smtClean="0">
                <a:solidFill>
                  <a:srgbClr val="998C85"/>
                </a:solidFill>
                <a:ea typeface="Helvetica Light"/>
                <a:cs typeface="Helvetica Light"/>
              </a:rPr>
              <a:t>Copyright © Capgemini 2012. All Rights Reserved</a:t>
            </a:r>
          </a:p>
        </p:txBody>
      </p:sp>
      <p:sp>
        <p:nvSpPr>
          <p:cNvPr id="10" name="Rectangle 18"/>
          <p:cNvSpPr>
            <a:spLocks noChangeArrowheads="1"/>
          </p:cNvSpPr>
          <p:nvPr>
            <p:custDataLst>
              <p:tags r:id="rId6"/>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defTabSz="957263" fontAlgn="base">
              <a:spcBef>
                <a:spcPct val="0"/>
              </a:spcBef>
              <a:spcAft>
                <a:spcPct val="0"/>
              </a:spcAft>
            </a:pPr>
            <a:r>
              <a:rPr lang="en-US" altLang="en-US" sz="700" smtClean="0">
                <a:solidFill>
                  <a:srgbClr val="998C85"/>
                </a:solidFill>
                <a:cs typeface="Arial" pitchFamily="34" charset="0"/>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a:extLst>
              <a:ext uri="{28A0092B-C50C-407E-A947-70E740481C1C}">
                <a14:useLocalDpi xmlns:a14="http://schemas.microsoft.com/office/drawing/2010/main" val="0"/>
              </a:ext>
            </a:extLst>
          </a:blip>
          <a:srcRect/>
          <a:stretch>
            <a:fillRect/>
          </a:stretch>
        </p:blipFill>
        <p:spPr bwMode="auto">
          <a:xfrm>
            <a:off x="146542" y="6443672"/>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1" hidden="1"/>
          <p:cNvGraphicFramePr>
            <a:graphicFrameLocks noChangeAspect="1"/>
          </p:cNvGraphicFramePr>
          <p:nvPr userDrawn="1">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663" name="think-cell Slide" r:id="rId14" imgW="360" imgH="360" progId="">
                  <p:embed/>
                </p:oleObj>
              </mc:Choice>
              <mc:Fallback>
                <p:oleObj name="think-cell Slide" r:id="rId14"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290500" y="1533439"/>
            <a:ext cx="4155820" cy="4715504"/>
          </a:xfrm>
        </p:spPr>
        <p:txBody>
          <a:bodyPr/>
          <a:lstStyle>
            <a:lvl1pPr>
              <a:defRPr sz="200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4636466" y="1533440"/>
            <a:ext cx="4155820" cy="4725584"/>
          </a:xfrm>
        </p:spPr>
        <p:txBody>
          <a:bodyPr/>
          <a:lstStyle>
            <a:lvl1pPr>
              <a:defRPr sz="200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783242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 Contents &amp; Headings">
    <p:spTree>
      <p:nvGrpSpPr>
        <p:cNvPr id="1" name=""/>
        <p:cNvGrpSpPr/>
        <p:nvPr/>
      </p:nvGrpSpPr>
      <p:grpSpPr>
        <a:xfrm>
          <a:off x="0" y="0"/>
          <a:ext cx="0" cy="0"/>
          <a:chOff x="0" y="0"/>
          <a:chExt cx="0" cy="0"/>
        </a:xfrm>
      </p:grpSpPr>
      <p:graphicFrame>
        <p:nvGraphicFramePr>
          <p:cNvPr id="8"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8686"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TextBox 15"/>
          <p:cNvSpPr txBox="1">
            <a:spLocks noChangeArrowheads="1"/>
          </p:cNvSpPr>
          <p:nvPr>
            <p:custDataLst>
              <p:tags r:id="rId3"/>
            </p:custDataLst>
          </p:nvPr>
        </p:nvSpPr>
        <p:spPr bwMode="auto">
          <a:xfrm>
            <a:off x="8827130" y="6661264"/>
            <a:ext cx="11060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957263" fontAlgn="base">
              <a:spcBef>
                <a:spcPct val="0"/>
              </a:spcBef>
              <a:spcAft>
                <a:spcPct val="0"/>
              </a:spcAft>
            </a:pPr>
            <a:fld id="{ACE5C78E-F003-44BA-AEA9-91EB785DDF1E}" type="slidenum">
              <a:rPr lang="en-US" altLang="en-US" sz="700" smtClean="0">
                <a:solidFill>
                  <a:srgbClr val="998C85"/>
                </a:solidFill>
                <a:cs typeface="Arial" pitchFamily="34" charset="0"/>
              </a:rPr>
              <a:pPr algn="ctr" defTabSz="957263" fontAlgn="base">
                <a:spcBef>
                  <a:spcPct val="0"/>
                </a:spcBef>
                <a:spcAft>
                  <a:spcPct val="0"/>
                </a:spcAft>
              </a:pPr>
              <a:t>‹#›</a:t>
            </a:fld>
            <a:endParaRPr lang="en-US" altLang="en-US" sz="700" smtClean="0">
              <a:solidFill>
                <a:srgbClr val="998C85"/>
              </a:solidFill>
              <a:cs typeface="Arial" pitchFamily="34" charset="0"/>
            </a:endParaRPr>
          </a:p>
        </p:txBody>
      </p:sp>
      <p:sp>
        <p:nvSpPr>
          <p:cNvPr id="11" name="Freeform 4"/>
          <p:cNvSpPr>
            <a:spLocks/>
          </p:cNvSpPr>
          <p:nvPr>
            <p:custDataLst>
              <p:tags r:id="rId4"/>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a:solidFill>
                <a:srgbClr val="263147"/>
              </a:solidFill>
              <a:cs typeface="Arial" pitchFamily="34" charset="0"/>
            </a:endParaRPr>
          </a:p>
        </p:txBody>
      </p:sp>
      <p:sp>
        <p:nvSpPr>
          <p:cNvPr id="12" name="Rectangle 17"/>
          <p:cNvSpPr>
            <a:spLocks noChangeArrowheads="1"/>
          </p:cNvSpPr>
          <p:nvPr>
            <p:custDataLst>
              <p:tags r:id="rId5"/>
            </p:custDataLst>
          </p:nvPr>
        </p:nvSpPr>
        <p:spPr bwMode="auto">
          <a:xfrm>
            <a:off x="6223492" y="6623050"/>
            <a:ext cx="245598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pPr>
            <a:r>
              <a:rPr lang="en-US" altLang="en-US" sz="700" dirty="0" smtClean="0">
                <a:solidFill>
                  <a:srgbClr val="998C85"/>
                </a:solidFill>
                <a:ea typeface="Helvetica Light"/>
                <a:cs typeface="Helvetica Light"/>
              </a:rPr>
              <a:t>Copyright © Capgemini 2012. All Rights Reserved</a:t>
            </a:r>
          </a:p>
        </p:txBody>
      </p:sp>
      <p:sp>
        <p:nvSpPr>
          <p:cNvPr id="13" name="Rectangle 18"/>
          <p:cNvSpPr>
            <a:spLocks noChangeArrowheads="1"/>
          </p:cNvSpPr>
          <p:nvPr>
            <p:custDataLst>
              <p:tags r:id="rId6"/>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defTabSz="957263" fontAlgn="base">
              <a:spcBef>
                <a:spcPct val="0"/>
              </a:spcBef>
              <a:spcAft>
                <a:spcPct val="0"/>
              </a:spcAft>
            </a:pPr>
            <a:r>
              <a:rPr lang="en-US" altLang="en-US" sz="700" smtClean="0">
                <a:solidFill>
                  <a:srgbClr val="998C85"/>
                </a:solidFill>
                <a:cs typeface="Arial" pitchFamily="34" charset="0"/>
              </a:rPr>
              <a:t>Presentation Title | Date</a:t>
            </a:r>
          </a:p>
        </p:txBody>
      </p:sp>
      <p:pic>
        <p:nvPicPr>
          <p:cNvPr id="14" name="Picture 103" descr="C:\Users\UserSim\Desktop\Capgemini\Capgemini_logo_cmyk.png"/>
          <p:cNvPicPr>
            <a:picLocks noChangeAspect="1" noChangeArrowheads="1"/>
          </p:cNvPicPr>
          <p:nvPr>
            <p:custDataLst>
              <p:tags r:id="rId7"/>
            </p:custDataLst>
          </p:nvPr>
        </p:nvPicPr>
        <p:blipFill>
          <a:blip r:embed="rId13">
            <a:extLst>
              <a:ext uri="{28A0092B-C50C-407E-A947-70E740481C1C}">
                <a14:useLocalDpi xmlns:a14="http://schemas.microsoft.com/office/drawing/2010/main" val="0"/>
              </a:ext>
            </a:extLst>
          </a:blip>
          <a:srcRect/>
          <a:stretch>
            <a:fillRect/>
          </a:stretch>
        </p:blipFill>
        <p:spPr bwMode="auto">
          <a:xfrm>
            <a:off x="146542" y="6443672"/>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6" name="Object 1" hidden="1"/>
          <p:cNvGraphicFramePr>
            <a:graphicFrameLocks noChangeAspect="1"/>
          </p:cNvGraphicFramePr>
          <p:nvPr userDrawn="1">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8687" name="think-cell Slide" r:id="rId14" imgW="360" imgH="360" progId="">
                  <p:embed/>
                </p:oleObj>
              </mc:Choice>
              <mc:Fallback>
                <p:oleObj name="think-cell Slide" r:id="rId14"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Espace réservé du texte 6"/>
          <p:cNvSpPr>
            <a:spLocks noGrp="1"/>
          </p:cNvSpPr>
          <p:nvPr>
            <p:ph type="body" sz="quarter" idx="12"/>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smtClean="0"/>
              <a:t>Click to edit Master text styles</a:t>
            </a:r>
          </a:p>
        </p:txBody>
      </p:sp>
      <p:sp>
        <p:nvSpPr>
          <p:cNvPr id="9" name="Espace réservé du texte 8"/>
          <p:cNvSpPr>
            <a:spLocks noGrp="1"/>
          </p:cNvSpPr>
          <p:nvPr>
            <p:ph type="body" sz="quarter" idx="13"/>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smtClean="0"/>
              <a:t>Click to edit Master text styles</a:t>
            </a:r>
          </a:p>
        </p:txBody>
      </p:sp>
    </p:spTree>
    <p:extLst>
      <p:ext uri="{BB962C8B-B14F-4D97-AF65-F5344CB8AC3E}">
        <p14:creationId xmlns:p14="http://schemas.microsoft.com/office/powerpoint/2010/main" val="1664769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219261"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219261" y="1902610"/>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5" name="Text Placeholder 4"/>
          <p:cNvSpPr>
            <a:spLocks noGrp="1"/>
          </p:cNvSpPr>
          <p:nvPr>
            <p:ph type="body" sz="quarter" idx="3"/>
          </p:nvPr>
        </p:nvSpPr>
        <p:spPr>
          <a:xfrm>
            <a:off x="4662790"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4662790" y="1902610"/>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Text Placeholder 2"/>
          <p:cNvSpPr>
            <a:spLocks noGrp="1"/>
          </p:cNvSpPr>
          <p:nvPr>
            <p:ph type="body" idx="12"/>
          </p:nvPr>
        </p:nvSpPr>
        <p:spPr>
          <a:xfrm>
            <a:off x="219261"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Content Placeholder 3"/>
          <p:cNvSpPr>
            <a:spLocks noGrp="1"/>
          </p:cNvSpPr>
          <p:nvPr>
            <p:ph sz="half" idx="13"/>
          </p:nvPr>
        </p:nvSpPr>
        <p:spPr>
          <a:xfrm>
            <a:off x="219261"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9" name="Text Placeholder 4"/>
          <p:cNvSpPr>
            <a:spLocks noGrp="1"/>
          </p:cNvSpPr>
          <p:nvPr>
            <p:ph type="body" sz="quarter" idx="14"/>
          </p:nvPr>
        </p:nvSpPr>
        <p:spPr>
          <a:xfrm>
            <a:off x="4662790"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Content Placeholder 5"/>
          <p:cNvSpPr>
            <a:spLocks noGrp="1"/>
          </p:cNvSpPr>
          <p:nvPr>
            <p:ph sz="quarter" idx="15"/>
          </p:nvPr>
        </p:nvSpPr>
        <p:spPr>
          <a:xfrm>
            <a:off x="4662790"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1666639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9710"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TextBox 15"/>
          <p:cNvSpPr txBox="1">
            <a:spLocks noChangeArrowheads="1"/>
          </p:cNvSpPr>
          <p:nvPr>
            <p:custDataLst>
              <p:tags r:id="rId3"/>
            </p:custDataLst>
          </p:nvPr>
        </p:nvSpPr>
        <p:spPr bwMode="auto">
          <a:xfrm>
            <a:off x="8827130" y="6661264"/>
            <a:ext cx="11060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957263" fontAlgn="base">
              <a:spcBef>
                <a:spcPct val="0"/>
              </a:spcBef>
              <a:spcAft>
                <a:spcPct val="0"/>
              </a:spcAft>
            </a:pPr>
            <a:fld id="{B1CE0FA7-2AF3-48B6-AC30-4DBE1D750BE9}" type="slidenum">
              <a:rPr lang="en-US" altLang="en-US" sz="700" smtClean="0">
                <a:solidFill>
                  <a:srgbClr val="998C85"/>
                </a:solidFill>
                <a:cs typeface="Arial" pitchFamily="34" charset="0"/>
              </a:rPr>
              <a:pPr algn="ctr" defTabSz="957263" fontAlgn="base">
                <a:spcBef>
                  <a:spcPct val="0"/>
                </a:spcBef>
                <a:spcAft>
                  <a:spcPct val="0"/>
                </a:spcAft>
              </a:pPr>
              <a:t>‹#›</a:t>
            </a:fld>
            <a:endParaRPr lang="en-US" altLang="en-US" sz="700" smtClean="0">
              <a:solidFill>
                <a:srgbClr val="998C85"/>
              </a:solidFill>
              <a:cs typeface="Arial" pitchFamily="34" charset="0"/>
            </a:endParaRPr>
          </a:p>
        </p:txBody>
      </p:sp>
      <p:sp>
        <p:nvSpPr>
          <p:cNvPr id="5" name="Freeform 4"/>
          <p:cNvSpPr>
            <a:spLocks/>
          </p:cNvSpPr>
          <p:nvPr>
            <p:custDataLst>
              <p:tags r:id="rId4"/>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a:solidFill>
                <a:srgbClr val="263147"/>
              </a:solidFill>
              <a:cs typeface="Arial" pitchFamily="34" charset="0"/>
            </a:endParaRPr>
          </a:p>
        </p:txBody>
      </p:sp>
      <p:sp>
        <p:nvSpPr>
          <p:cNvPr id="6" name="Rectangle 17"/>
          <p:cNvSpPr>
            <a:spLocks noChangeArrowheads="1"/>
          </p:cNvSpPr>
          <p:nvPr>
            <p:custDataLst>
              <p:tags r:id="rId5"/>
            </p:custDataLst>
          </p:nvPr>
        </p:nvSpPr>
        <p:spPr bwMode="auto">
          <a:xfrm>
            <a:off x="6223492" y="6623050"/>
            <a:ext cx="245598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pPr>
            <a:r>
              <a:rPr lang="en-US" altLang="en-US" sz="700" dirty="0" smtClean="0">
                <a:solidFill>
                  <a:srgbClr val="998C85"/>
                </a:solidFill>
                <a:ea typeface="Helvetica Light"/>
                <a:cs typeface="Helvetica Light"/>
              </a:rPr>
              <a:t>Copyright © Capgemini 2012. All Rights Reserved</a:t>
            </a:r>
          </a:p>
        </p:txBody>
      </p:sp>
      <p:sp>
        <p:nvSpPr>
          <p:cNvPr id="7" name="Rectangle 18"/>
          <p:cNvSpPr>
            <a:spLocks noChangeArrowheads="1"/>
          </p:cNvSpPr>
          <p:nvPr>
            <p:custDataLst>
              <p:tags r:id="rId6"/>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defTabSz="957263" fontAlgn="base">
              <a:spcBef>
                <a:spcPct val="0"/>
              </a:spcBef>
              <a:spcAft>
                <a:spcPct val="0"/>
              </a:spcAft>
            </a:pPr>
            <a:r>
              <a:rPr lang="en-US" altLang="en-US" sz="700" smtClean="0">
                <a:solidFill>
                  <a:srgbClr val="998C85"/>
                </a:solidFill>
                <a:cs typeface="Arial" pitchFamily="34" charset="0"/>
              </a:rPr>
              <a:t>Presentation Title | Date</a:t>
            </a:r>
          </a:p>
        </p:txBody>
      </p:sp>
      <p:pic>
        <p:nvPicPr>
          <p:cNvPr id="8" name="Picture 103" descr="C:\Users\UserSim\Desktop\Capgemini\Capgemini_logo_cmyk.png"/>
          <p:cNvPicPr>
            <a:picLocks noChangeAspect="1" noChangeArrowheads="1"/>
          </p:cNvPicPr>
          <p:nvPr>
            <p:custDataLst>
              <p:tags r:id="rId7"/>
            </p:custDataLst>
          </p:nvPr>
        </p:nvPicPr>
        <p:blipFill>
          <a:blip r:embed="rId13">
            <a:extLst>
              <a:ext uri="{28A0092B-C50C-407E-A947-70E740481C1C}">
                <a14:useLocalDpi xmlns:a14="http://schemas.microsoft.com/office/drawing/2010/main" val="0"/>
              </a:ext>
            </a:extLst>
          </a:blip>
          <a:srcRect/>
          <a:stretch>
            <a:fillRect/>
          </a:stretch>
        </p:blipFill>
        <p:spPr bwMode="auto">
          <a:xfrm>
            <a:off x="146542" y="6443672"/>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0" name="Object 1" hidden="1"/>
          <p:cNvGraphicFramePr>
            <a:graphicFrameLocks noChangeAspect="1"/>
          </p:cNvGraphicFramePr>
          <p:nvPr userDrawn="1">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9711" name="think-cell Slide" r:id="rId14" imgW="360" imgH="360" progId="">
                  <p:embed/>
                </p:oleObj>
              </mc:Choice>
              <mc:Fallback>
                <p:oleObj name="think-cell Slide" r:id="rId14"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2947586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3.x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6.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2.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tags" Target="../tags/tag1.xml"/><Relationship Id="rId20"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9.xml"/><Relationship Id="rId5" Type="http://schemas.openxmlformats.org/officeDocument/2006/relationships/slideLayout" Target="../slideLayouts/slideLayout5.xml"/><Relationship Id="rId15" Type="http://schemas.openxmlformats.org/officeDocument/2006/relationships/vmlDrawing" Target="../drawings/vmlDrawing1.vml"/><Relationship Id="rId23" Type="http://schemas.openxmlformats.org/officeDocument/2006/relationships/tags" Target="../tags/tag8.xml"/><Relationship Id="rId10" Type="http://schemas.openxmlformats.org/officeDocument/2006/relationships/slideLayout" Target="../slideLayouts/slideLayout10.xml"/><Relationship Id="rId19" Type="http://schemas.openxmlformats.org/officeDocument/2006/relationships/tags" Target="../tags/tag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22" Type="http://schemas.openxmlformats.org/officeDocument/2006/relationships/tags" Target="../tags/tag7.xml"/><Relationship Id="rId27"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p:custDataLst>
              <p:tags r:id="rId16"/>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272" name="think-cell Slide" r:id="rId25" imgW="360" imgH="360" progId="">
                  <p:embed/>
                </p:oleObj>
              </mc:Choice>
              <mc:Fallback>
                <p:oleObj name="think-cell Slide" r:id="rId25" imgW="360" imgH="360" progId="">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7" name="Title Placeholder 1"/>
          <p:cNvSpPr>
            <a:spLocks noGrp="1"/>
          </p:cNvSpPr>
          <p:nvPr>
            <p:ph type="title"/>
            <p:custDataLst>
              <p:tags r:id="rId17"/>
            </p:custDataLst>
          </p:nvPr>
        </p:nvSpPr>
        <p:spPr bwMode="auto">
          <a:xfrm>
            <a:off x="0" y="1"/>
            <a:ext cx="9144000" cy="100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97529" tIns="33059" rIns="165294" bIns="33059" numCol="1" anchor="ctr" anchorCtr="0" compatLnSpc="1">
            <a:prstTxWarp prst="textNoShape">
              <a:avLst/>
            </a:prstTxWarp>
          </a:bodyPr>
          <a:lstStyle/>
          <a:p>
            <a:pPr lvl="0"/>
            <a:r>
              <a:rPr lang="fr-FR" altLang="en-US" smtClean="0"/>
              <a:t>Cliquez pour modifier le style du titre</a:t>
            </a:r>
            <a:endParaRPr lang="en-US" altLang="en-US" smtClean="0"/>
          </a:p>
        </p:txBody>
      </p:sp>
      <p:sp>
        <p:nvSpPr>
          <p:cNvPr id="1028" name="Text Placeholder 2"/>
          <p:cNvSpPr>
            <a:spLocks noGrp="1"/>
          </p:cNvSpPr>
          <p:nvPr>
            <p:ph type="body" idx="1"/>
            <p:custDataLst>
              <p:tags r:id="rId18"/>
            </p:custDataLst>
          </p:nvPr>
        </p:nvSpPr>
        <p:spPr bwMode="auto">
          <a:xfrm>
            <a:off x="298938" y="1501775"/>
            <a:ext cx="8711712" cy="463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8000" tIns="72000" rIns="72000" bIns="72000" numCol="1" anchor="t" anchorCtr="0" compatLnSpc="1">
            <a:prstTxWarp prst="textNoShape">
              <a:avLst/>
            </a:prstTxWarp>
          </a:bodyPr>
          <a:lstStyle/>
          <a:p>
            <a:pPr lvl="0"/>
            <a:r>
              <a:rPr lang="en-US" altLang="en-US" smtClean="0"/>
              <a:t>Click to edit Master text style</a:t>
            </a:r>
          </a:p>
          <a:p>
            <a:pPr lvl="1"/>
            <a:r>
              <a:rPr lang="en-US" altLang="en-US" smtClean="0"/>
              <a:t>Text style level 2</a:t>
            </a:r>
          </a:p>
          <a:p>
            <a:pPr lvl="2"/>
            <a:r>
              <a:rPr lang="en-US" altLang="en-US" smtClean="0"/>
              <a:t>Text style level 3</a:t>
            </a:r>
          </a:p>
          <a:p>
            <a:pPr lvl="3"/>
            <a:r>
              <a:rPr lang="en-US" altLang="en-US" smtClean="0"/>
              <a:t>Text style level 4</a:t>
            </a:r>
          </a:p>
        </p:txBody>
      </p:sp>
      <p:sp>
        <p:nvSpPr>
          <p:cNvPr id="1029" name="TextBox 10"/>
          <p:cNvSpPr txBox="1">
            <a:spLocks noChangeArrowheads="1"/>
          </p:cNvSpPr>
          <p:nvPr>
            <p:custDataLst>
              <p:tags r:id="rId19"/>
            </p:custDataLst>
          </p:nvPr>
        </p:nvSpPr>
        <p:spPr bwMode="auto">
          <a:xfrm>
            <a:off x="8827130" y="6661264"/>
            <a:ext cx="11060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957263" fontAlgn="base">
              <a:spcBef>
                <a:spcPct val="0"/>
              </a:spcBef>
              <a:spcAft>
                <a:spcPct val="0"/>
              </a:spcAft>
            </a:pPr>
            <a:fld id="{0A56B830-531E-470C-A19D-7D084BFD727C}" type="slidenum">
              <a:rPr lang="en-US" altLang="en-US" sz="700" smtClean="0">
                <a:solidFill>
                  <a:srgbClr val="998C85"/>
                </a:solidFill>
                <a:cs typeface="Arial" pitchFamily="34" charset="0"/>
              </a:rPr>
              <a:pPr algn="ctr" defTabSz="957263" fontAlgn="base">
                <a:spcBef>
                  <a:spcPct val="0"/>
                </a:spcBef>
                <a:spcAft>
                  <a:spcPct val="0"/>
                </a:spcAft>
              </a:pPr>
              <a:t>‹#›</a:t>
            </a:fld>
            <a:endParaRPr lang="en-US" altLang="en-US" sz="700" smtClean="0">
              <a:solidFill>
                <a:srgbClr val="998C85"/>
              </a:solidFill>
              <a:cs typeface="Arial" pitchFamily="34" charset="0"/>
            </a:endParaRPr>
          </a:p>
        </p:txBody>
      </p:sp>
      <p:sp>
        <p:nvSpPr>
          <p:cNvPr id="9" name="Freeform 4"/>
          <p:cNvSpPr>
            <a:spLocks/>
          </p:cNvSpPr>
          <p:nvPr>
            <p:custDataLst>
              <p:tags r:id="rId20"/>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a:solidFill>
                <a:srgbClr val="263147"/>
              </a:solidFill>
              <a:cs typeface="Arial" pitchFamily="34" charset="0"/>
            </a:endParaRPr>
          </a:p>
        </p:txBody>
      </p:sp>
      <p:sp>
        <p:nvSpPr>
          <p:cNvPr id="1031" name="Rectangle 11"/>
          <p:cNvSpPr>
            <a:spLocks noChangeArrowheads="1"/>
          </p:cNvSpPr>
          <p:nvPr>
            <p:custDataLst>
              <p:tags r:id="rId21"/>
            </p:custDataLst>
          </p:nvPr>
        </p:nvSpPr>
        <p:spPr bwMode="auto">
          <a:xfrm>
            <a:off x="6223492" y="6623050"/>
            <a:ext cx="245598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lvl1pPr defTabSz="995363" eaLnBrk="0" hangingPunct="0">
              <a:defRPr sz="1900">
                <a:solidFill>
                  <a:schemeClr val="tx1"/>
                </a:solidFill>
                <a:latin typeface="Arial" pitchFamily="34" charset="0"/>
                <a:cs typeface="Arial" pitchFamily="34" charset="0"/>
              </a:defRPr>
            </a:lvl1pPr>
            <a:lvl2pPr defTabSz="995363" eaLnBrk="0" hangingPunct="0">
              <a:defRPr sz="1900">
                <a:solidFill>
                  <a:schemeClr val="tx1"/>
                </a:solidFill>
                <a:latin typeface="Arial" pitchFamily="34" charset="0"/>
                <a:cs typeface="Arial" pitchFamily="34" charset="0"/>
              </a:defRPr>
            </a:lvl2pPr>
            <a:lvl3pPr defTabSz="995363" eaLnBrk="0" hangingPunct="0">
              <a:defRPr sz="1900">
                <a:solidFill>
                  <a:schemeClr val="tx1"/>
                </a:solidFill>
                <a:latin typeface="Arial" pitchFamily="34" charset="0"/>
                <a:cs typeface="Arial" pitchFamily="34" charset="0"/>
              </a:defRPr>
            </a:lvl3pPr>
            <a:lvl4pPr defTabSz="995363" eaLnBrk="0" hangingPunct="0">
              <a:defRPr sz="1900">
                <a:solidFill>
                  <a:schemeClr val="tx1"/>
                </a:solidFill>
                <a:latin typeface="Arial" pitchFamily="34" charset="0"/>
                <a:cs typeface="Arial" pitchFamily="34" charset="0"/>
              </a:defRPr>
            </a:lvl4pPr>
            <a:lvl5pPr defTabSz="995363" eaLnBrk="0" hangingPunct="0">
              <a:defRPr sz="1900">
                <a:solidFill>
                  <a:schemeClr val="tx1"/>
                </a:solidFill>
                <a:latin typeface="Arial" pitchFamily="34" charset="0"/>
                <a:cs typeface="Arial" pitchFamily="34" charset="0"/>
              </a:defRPr>
            </a:lvl5pPr>
            <a:lvl6pPr marL="2371725" indent="-85725" defTabSz="995363" eaLnBrk="0" fontAlgn="base" hangingPunct="0">
              <a:spcBef>
                <a:spcPct val="0"/>
              </a:spcBef>
              <a:spcAft>
                <a:spcPct val="0"/>
              </a:spcAft>
              <a:defRPr sz="1900">
                <a:solidFill>
                  <a:schemeClr val="tx1"/>
                </a:solidFill>
                <a:latin typeface="Arial" pitchFamily="34" charset="0"/>
                <a:cs typeface="Arial" pitchFamily="34" charset="0"/>
              </a:defRPr>
            </a:lvl6pPr>
            <a:lvl7pPr marL="2828925" indent="-85725" defTabSz="995363" eaLnBrk="0" fontAlgn="base" hangingPunct="0">
              <a:spcBef>
                <a:spcPct val="0"/>
              </a:spcBef>
              <a:spcAft>
                <a:spcPct val="0"/>
              </a:spcAft>
              <a:defRPr sz="1900">
                <a:solidFill>
                  <a:schemeClr val="tx1"/>
                </a:solidFill>
                <a:latin typeface="Arial" pitchFamily="34" charset="0"/>
                <a:cs typeface="Arial" pitchFamily="34" charset="0"/>
              </a:defRPr>
            </a:lvl7pPr>
            <a:lvl8pPr marL="3286125" indent="-85725" defTabSz="995363" eaLnBrk="0" fontAlgn="base" hangingPunct="0">
              <a:spcBef>
                <a:spcPct val="0"/>
              </a:spcBef>
              <a:spcAft>
                <a:spcPct val="0"/>
              </a:spcAft>
              <a:defRPr sz="1900">
                <a:solidFill>
                  <a:schemeClr val="tx1"/>
                </a:solidFill>
                <a:latin typeface="Arial" pitchFamily="34" charset="0"/>
                <a:cs typeface="Arial" pitchFamily="34" charset="0"/>
              </a:defRPr>
            </a:lvl8pPr>
            <a:lvl9pPr marL="3743325" indent="-85725" defTabSz="995363" eaLnBrk="0" fontAlgn="base" hangingPunct="0">
              <a:spcBef>
                <a:spcPct val="0"/>
              </a:spcBef>
              <a:spcAft>
                <a:spcPct val="0"/>
              </a:spcAft>
              <a:defRPr sz="1900">
                <a:solidFill>
                  <a:schemeClr val="tx1"/>
                </a:solidFill>
                <a:latin typeface="Arial" pitchFamily="34" charset="0"/>
                <a:cs typeface="Arial" pitchFamily="34" charset="0"/>
              </a:defRPr>
            </a:lvl9pPr>
          </a:lstStyle>
          <a:p>
            <a:pPr algn="r" fontAlgn="base">
              <a:lnSpc>
                <a:spcPct val="90000"/>
              </a:lnSpc>
              <a:spcBef>
                <a:spcPct val="10000"/>
              </a:spcBef>
              <a:spcAft>
                <a:spcPct val="0"/>
              </a:spcAft>
            </a:pPr>
            <a:r>
              <a:rPr lang="en-US" altLang="en-US" sz="700" dirty="0" smtClean="0">
                <a:solidFill>
                  <a:srgbClr val="998C85"/>
                </a:solidFill>
                <a:ea typeface="Helvetica Light"/>
                <a:cs typeface="Helvetica Light"/>
              </a:rPr>
              <a:t>Copyright © Capgemini 2012. All Rights Reserved</a:t>
            </a:r>
          </a:p>
        </p:txBody>
      </p:sp>
      <p:sp>
        <p:nvSpPr>
          <p:cNvPr id="1032" name="Rectangle 12"/>
          <p:cNvSpPr>
            <a:spLocks noChangeArrowheads="1"/>
          </p:cNvSpPr>
          <p:nvPr>
            <p:custDataLst>
              <p:tags r:id="rId22"/>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defTabSz="957263" fontAlgn="base">
              <a:spcBef>
                <a:spcPct val="0"/>
              </a:spcBef>
              <a:spcAft>
                <a:spcPct val="0"/>
              </a:spcAft>
            </a:pPr>
            <a:r>
              <a:rPr lang="en-US" altLang="en-US" sz="700" smtClean="0">
                <a:solidFill>
                  <a:srgbClr val="998C85"/>
                </a:solidFill>
                <a:cs typeface="Arial" pitchFamily="34" charset="0"/>
              </a:rPr>
              <a:t>Presentation Title | Date</a:t>
            </a:r>
          </a:p>
        </p:txBody>
      </p:sp>
      <p:pic>
        <p:nvPicPr>
          <p:cNvPr id="1033" name="Picture 103" descr="C:\Users\UserSim\Desktop\Capgemini\Capgemini_logo_cmyk.png"/>
          <p:cNvPicPr>
            <a:picLocks noChangeAspect="1" noChangeArrowheads="1"/>
          </p:cNvPicPr>
          <p:nvPr>
            <p:custDataLst>
              <p:tags r:id="rId23"/>
            </p:custDataLst>
          </p:nvPr>
        </p:nvPicPr>
        <p:blipFill>
          <a:blip r:embed="rId27">
            <a:extLst>
              <a:ext uri="{28A0092B-C50C-407E-A947-70E740481C1C}">
                <a14:useLocalDpi xmlns:a14="http://schemas.microsoft.com/office/drawing/2010/main" val="0"/>
              </a:ext>
            </a:extLst>
          </a:blip>
          <a:srcRect/>
          <a:stretch>
            <a:fillRect/>
          </a:stretch>
        </p:blipFill>
        <p:spPr bwMode="auto">
          <a:xfrm>
            <a:off x="146542" y="6443672"/>
            <a:ext cx="121040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Straight Connector 5"/>
          <p:cNvCxnSpPr/>
          <p:nvPr>
            <p:custDataLst>
              <p:tags r:id="rId24"/>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137170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4" r:id="rId12"/>
    <p:sldLayoutId id="2147483675" r:id="rId13"/>
  </p:sldLayoutIdLst>
  <p:timing>
    <p:tnLst>
      <p:par>
        <p:cTn id="1" dur="indefinite" restart="never" nodeType="tmRoot"/>
      </p:par>
    </p:tnLst>
  </p:timing>
  <p:txStyles>
    <p:titleStyle>
      <a:lvl1pPr algn="l" defTabSz="912813" rtl="0" eaLnBrk="1" fontAlgn="base" hangingPunct="1">
        <a:lnSpc>
          <a:spcPct val="85000"/>
        </a:lnSpc>
        <a:spcBef>
          <a:spcPct val="0"/>
        </a:spcBef>
        <a:spcAft>
          <a:spcPct val="0"/>
        </a:spcAft>
        <a:defRPr sz="3200" kern="1200">
          <a:solidFill>
            <a:schemeClr val="tx1"/>
          </a:solidFill>
          <a:latin typeface="+mj-lt"/>
          <a:ea typeface="+mj-ea"/>
          <a:cs typeface="+mj-cs"/>
        </a:defRPr>
      </a:lvl1pPr>
      <a:lvl2pPr algn="l" defTabSz="912813" rtl="0" eaLnBrk="1" fontAlgn="base" hangingPunct="1">
        <a:lnSpc>
          <a:spcPct val="85000"/>
        </a:lnSpc>
        <a:spcBef>
          <a:spcPct val="0"/>
        </a:spcBef>
        <a:spcAft>
          <a:spcPct val="0"/>
        </a:spcAft>
        <a:defRPr sz="3200">
          <a:solidFill>
            <a:schemeClr val="tx1"/>
          </a:solidFill>
          <a:latin typeface="Arial" pitchFamily="34" charset="0"/>
        </a:defRPr>
      </a:lvl2pPr>
      <a:lvl3pPr algn="l" defTabSz="912813" rtl="0" eaLnBrk="1" fontAlgn="base" hangingPunct="1">
        <a:lnSpc>
          <a:spcPct val="85000"/>
        </a:lnSpc>
        <a:spcBef>
          <a:spcPct val="0"/>
        </a:spcBef>
        <a:spcAft>
          <a:spcPct val="0"/>
        </a:spcAft>
        <a:defRPr sz="3200">
          <a:solidFill>
            <a:schemeClr val="tx1"/>
          </a:solidFill>
          <a:latin typeface="Arial" pitchFamily="34" charset="0"/>
        </a:defRPr>
      </a:lvl3pPr>
      <a:lvl4pPr algn="l" defTabSz="912813" rtl="0" eaLnBrk="1" fontAlgn="base" hangingPunct="1">
        <a:lnSpc>
          <a:spcPct val="85000"/>
        </a:lnSpc>
        <a:spcBef>
          <a:spcPct val="0"/>
        </a:spcBef>
        <a:spcAft>
          <a:spcPct val="0"/>
        </a:spcAft>
        <a:defRPr sz="3200">
          <a:solidFill>
            <a:schemeClr val="tx1"/>
          </a:solidFill>
          <a:latin typeface="Arial" pitchFamily="34" charset="0"/>
        </a:defRPr>
      </a:lvl4pPr>
      <a:lvl5pPr algn="l" defTabSz="912813" rtl="0" eaLnBrk="1" fontAlgn="base" hangingPunct="1">
        <a:lnSpc>
          <a:spcPct val="85000"/>
        </a:lnSpc>
        <a:spcBef>
          <a:spcPct val="0"/>
        </a:spcBef>
        <a:spcAft>
          <a:spcPct val="0"/>
        </a:spcAft>
        <a:defRPr sz="3200">
          <a:solidFill>
            <a:schemeClr val="tx1"/>
          </a:solidFill>
          <a:latin typeface="Arial" pitchFamily="34" charset="0"/>
        </a:defRPr>
      </a:lvl5pPr>
      <a:lvl6pPr marL="457200" algn="l" defTabSz="912813" rtl="0" eaLnBrk="1" fontAlgn="base" hangingPunct="1">
        <a:lnSpc>
          <a:spcPct val="85000"/>
        </a:lnSpc>
        <a:spcBef>
          <a:spcPct val="0"/>
        </a:spcBef>
        <a:spcAft>
          <a:spcPct val="0"/>
        </a:spcAft>
        <a:defRPr sz="3200">
          <a:solidFill>
            <a:schemeClr val="tx1"/>
          </a:solidFill>
          <a:latin typeface="Arial" pitchFamily="34" charset="0"/>
        </a:defRPr>
      </a:lvl6pPr>
      <a:lvl7pPr marL="914400" algn="l" defTabSz="912813" rtl="0" eaLnBrk="1" fontAlgn="base" hangingPunct="1">
        <a:lnSpc>
          <a:spcPct val="85000"/>
        </a:lnSpc>
        <a:spcBef>
          <a:spcPct val="0"/>
        </a:spcBef>
        <a:spcAft>
          <a:spcPct val="0"/>
        </a:spcAft>
        <a:defRPr sz="3200">
          <a:solidFill>
            <a:schemeClr val="tx1"/>
          </a:solidFill>
          <a:latin typeface="Arial" pitchFamily="34" charset="0"/>
        </a:defRPr>
      </a:lvl7pPr>
      <a:lvl8pPr marL="1371600" algn="l" defTabSz="912813" rtl="0" eaLnBrk="1" fontAlgn="base" hangingPunct="1">
        <a:lnSpc>
          <a:spcPct val="85000"/>
        </a:lnSpc>
        <a:spcBef>
          <a:spcPct val="0"/>
        </a:spcBef>
        <a:spcAft>
          <a:spcPct val="0"/>
        </a:spcAft>
        <a:defRPr sz="3200">
          <a:solidFill>
            <a:schemeClr val="tx1"/>
          </a:solidFill>
          <a:latin typeface="Arial" pitchFamily="34" charset="0"/>
        </a:defRPr>
      </a:lvl8pPr>
      <a:lvl9pPr marL="1828800" algn="l" defTabSz="912813" rtl="0" eaLnBrk="1" fontAlgn="base" hangingPunct="1">
        <a:lnSpc>
          <a:spcPct val="85000"/>
        </a:lnSpc>
        <a:spcBef>
          <a:spcPct val="0"/>
        </a:spcBef>
        <a:spcAft>
          <a:spcPct val="0"/>
        </a:spcAft>
        <a:defRPr sz="3200">
          <a:solidFill>
            <a:schemeClr val="tx1"/>
          </a:solidFill>
          <a:latin typeface="Arial" pitchFamily="34" charset="0"/>
        </a:defRPr>
      </a:lvl9pPr>
    </p:titleStyle>
    <p:bodyStyle>
      <a:lvl1pPr marL="165100" indent="-165100" algn="l" defTabSz="912813" rtl="0" eaLnBrk="1" fontAlgn="base" hangingPunct="1">
        <a:lnSpc>
          <a:spcPct val="90000"/>
        </a:lnSpc>
        <a:spcBef>
          <a:spcPct val="0"/>
        </a:spcBef>
        <a:spcAft>
          <a:spcPts val="600"/>
        </a:spcAft>
        <a:buClr>
          <a:srgbClr val="0098C7"/>
        </a:buClr>
        <a:buFont typeface="Wingdings" pitchFamily="2" charset="2"/>
        <a:buChar char="§"/>
        <a:defRPr sz="2200" kern="1200">
          <a:solidFill>
            <a:srgbClr val="4E4641"/>
          </a:solidFill>
          <a:latin typeface="+mn-lt"/>
          <a:ea typeface="+mn-ea"/>
          <a:cs typeface="+mn-cs"/>
        </a:defRPr>
      </a:lvl1pPr>
      <a:lvl2pPr marL="355600" indent="-180975" algn="l" defTabSz="912813" rtl="0" eaLnBrk="1" fontAlgn="base" hangingPunct="1">
        <a:lnSpc>
          <a:spcPct val="90000"/>
        </a:lnSpc>
        <a:spcBef>
          <a:spcPct val="0"/>
        </a:spcBef>
        <a:spcAft>
          <a:spcPts val="600"/>
        </a:spcAft>
        <a:buClr>
          <a:srgbClr val="AC2B37"/>
        </a:buClr>
        <a:buFont typeface="Wingdings" pitchFamily="2" charset="2"/>
        <a:buChar char="§"/>
        <a:defRPr kern="1200">
          <a:solidFill>
            <a:srgbClr val="4E4641"/>
          </a:solidFill>
          <a:latin typeface="+mn-lt"/>
          <a:ea typeface="+mn-ea"/>
          <a:cs typeface="+mn-cs"/>
        </a:defRPr>
      </a:lvl2pPr>
      <a:lvl3pPr marL="536575" indent="-165100" algn="l" defTabSz="912813" rtl="0" eaLnBrk="1" fontAlgn="base" hangingPunct="1">
        <a:lnSpc>
          <a:spcPct val="90000"/>
        </a:lnSpc>
        <a:spcBef>
          <a:spcPct val="0"/>
        </a:spcBef>
        <a:spcAft>
          <a:spcPts val="600"/>
        </a:spcAft>
        <a:buClr>
          <a:schemeClr val="accent2"/>
        </a:buClr>
        <a:buFont typeface="Arial" pitchFamily="34" charset="0"/>
        <a:buChar char="•"/>
        <a:defRPr sz="1600" kern="1200">
          <a:solidFill>
            <a:srgbClr val="4E4641"/>
          </a:solidFill>
          <a:latin typeface="+mn-lt"/>
          <a:ea typeface="+mn-ea"/>
          <a:cs typeface="+mn-cs"/>
        </a:defRPr>
      </a:lvl3pPr>
      <a:lvl4pPr marL="711200" indent="-165100" algn="l" defTabSz="912813" rtl="0" eaLnBrk="1" fontAlgn="base" hangingPunct="1">
        <a:lnSpc>
          <a:spcPct val="90000"/>
        </a:lnSpc>
        <a:spcBef>
          <a:spcPct val="0"/>
        </a:spcBef>
        <a:spcAft>
          <a:spcPts val="600"/>
        </a:spcAft>
        <a:buClr>
          <a:schemeClr val="bg2"/>
        </a:buClr>
        <a:buFont typeface="Arial" pitchFamily="34" charset="0"/>
        <a:buChar char="–"/>
        <a:defRPr sz="1400" kern="1200">
          <a:solidFill>
            <a:srgbClr val="4E4641"/>
          </a:solidFill>
          <a:latin typeface="+mn-lt"/>
          <a:ea typeface="+mn-ea"/>
          <a:cs typeface="+mn-cs"/>
        </a:defRPr>
      </a:lvl4pPr>
      <a:lvl5pPr marL="1608138" indent="-192088" algn="l" defTabSz="912813" rtl="0" eaLnBrk="1" fontAlgn="base" hangingPunct="1">
        <a:spcBef>
          <a:spcPct val="0"/>
        </a:spcBef>
        <a:spcAft>
          <a:spcPct val="0"/>
        </a:spcAft>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13.xml"/><Relationship Id="rId1" Type="http://schemas.openxmlformats.org/officeDocument/2006/relationships/vmlDrawing" Target="../drawings/vmlDrawing14.vml"/><Relationship Id="rId4" Type="http://schemas.openxmlformats.org/officeDocument/2006/relationships/image" Target="../media/image8.wmf"/></Relationships>
</file>

<file path=ppt/slides/_rels/slide11.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29.bin"/><Relationship Id="rId7" Type="http://schemas.openxmlformats.org/officeDocument/2006/relationships/oleObject" Target="../embeddings/oleObject31.bin"/><Relationship Id="rId2" Type="http://schemas.openxmlformats.org/officeDocument/2006/relationships/slideLayout" Target="../slideLayouts/slideLayout13.xml"/><Relationship Id="rId1" Type="http://schemas.openxmlformats.org/officeDocument/2006/relationships/vmlDrawing" Target="../drawings/vmlDrawing15.vml"/><Relationship Id="rId6" Type="http://schemas.openxmlformats.org/officeDocument/2006/relationships/image" Target="../media/image21.wmf"/><Relationship Id="rId5" Type="http://schemas.openxmlformats.org/officeDocument/2006/relationships/oleObject" Target="../embeddings/oleObject30.bin"/><Relationship Id="rId4" Type="http://schemas.openxmlformats.org/officeDocument/2006/relationships/image" Target="../media/image20.wmf"/></Relationships>
</file>

<file path=ppt/slides/_rels/slide12.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32.bin"/><Relationship Id="rId7" Type="http://schemas.openxmlformats.org/officeDocument/2006/relationships/oleObject" Target="../embeddings/oleObject34.bin"/><Relationship Id="rId12" Type="http://schemas.openxmlformats.org/officeDocument/2006/relationships/image" Target="../media/image27.wmf"/><Relationship Id="rId2" Type="http://schemas.openxmlformats.org/officeDocument/2006/relationships/slideLayout" Target="../slideLayouts/slideLayout13.xml"/><Relationship Id="rId1" Type="http://schemas.openxmlformats.org/officeDocument/2006/relationships/vmlDrawing" Target="../drawings/vmlDrawing16.vml"/><Relationship Id="rId6" Type="http://schemas.openxmlformats.org/officeDocument/2006/relationships/image" Target="../media/image24.wmf"/><Relationship Id="rId11" Type="http://schemas.openxmlformats.org/officeDocument/2006/relationships/oleObject" Target="../embeddings/oleObject36.bin"/><Relationship Id="rId5" Type="http://schemas.openxmlformats.org/officeDocument/2006/relationships/oleObject" Target="../embeddings/oleObject33.bin"/><Relationship Id="rId10" Type="http://schemas.openxmlformats.org/officeDocument/2006/relationships/image" Target="../media/image26.wmf"/><Relationship Id="rId4" Type="http://schemas.openxmlformats.org/officeDocument/2006/relationships/image" Target="../media/image23.wmf"/><Relationship Id="rId9" Type="http://schemas.openxmlformats.org/officeDocument/2006/relationships/oleObject" Target="../embeddings/oleObject35.bin"/></Relationships>
</file>

<file path=ppt/slides/_rels/slide13.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37.bin"/><Relationship Id="rId7" Type="http://schemas.openxmlformats.org/officeDocument/2006/relationships/oleObject" Target="../embeddings/oleObject39.bin"/><Relationship Id="rId2" Type="http://schemas.openxmlformats.org/officeDocument/2006/relationships/slideLayout" Target="../slideLayouts/slideLayout13.xml"/><Relationship Id="rId1" Type="http://schemas.openxmlformats.org/officeDocument/2006/relationships/vmlDrawing" Target="../drawings/vmlDrawing17.vml"/><Relationship Id="rId6" Type="http://schemas.openxmlformats.org/officeDocument/2006/relationships/image" Target="../media/image29.wmf"/><Relationship Id="rId5" Type="http://schemas.openxmlformats.org/officeDocument/2006/relationships/oleObject" Target="../embeddings/oleObject38.bin"/><Relationship Id="rId10" Type="http://schemas.openxmlformats.org/officeDocument/2006/relationships/image" Target="../media/image31.wmf"/><Relationship Id="rId4" Type="http://schemas.openxmlformats.org/officeDocument/2006/relationships/image" Target="../media/image28.wmf"/><Relationship Id="rId9" Type="http://schemas.openxmlformats.org/officeDocument/2006/relationships/oleObject" Target="../embeddings/oleObject40.bin"/></Relationships>
</file>

<file path=ppt/slides/_rels/slide14.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41.bin"/><Relationship Id="rId7" Type="http://schemas.openxmlformats.org/officeDocument/2006/relationships/oleObject" Target="../embeddings/oleObject43.bin"/><Relationship Id="rId12" Type="http://schemas.openxmlformats.org/officeDocument/2006/relationships/image" Target="../media/image35.wmf"/><Relationship Id="rId2" Type="http://schemas.openxmlformats.org/officeDocument/2006/relationships/slideLayout" Target="../slideLayouts/slideLayout11.xml"/><Relationship Id="rId1" Type="http://schemas.openxmlformats.org/officeDocument/2006/relationships/vmlDrawing" Target="../drawings/vmlDrawing18.vml"/><Relationship Id="rId6" Type="http://schemas.openxmlformats.org/officeDocument/2006/relationships/image" Target="../media/image32.wmf"/><Relationship Id="rId11" Type="http://schemas.openxmlformats.org/officeDocument/2006/relationships/oleObject" Target="../embeddings/oleObject45.bin"/><Relationship Id="rId5" Type="http://schemas.openxmlformats.org/officeDocument/2006/relationships/oleObject" Target="../embeddings/oleObject42.bin"/><Relationship Id="rId10" Type="http://schemas.openxmlformats.org/officeDocument/2006/relationships/image" Target="../media/image34.wmf"/><Relationship Id="rId4" Type="http://schemas.openxmlformats.org/officeDocument/2006/relationships/image" Target="../media/image31.wmf"/><Relationship Id="rId9" Type="http://schemas.openxmlformats.org/officeDocument/2006/relationships/oleObject" Target="../embeddings/oleObject44.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oleObject" Target="../embeddings/oleObject46.bin"/><Relationship Id="rId7" Type="http://schemas.openxmlformats.org/officeDocument/2006/relationships/oleObject" Target="../embeddings/oleObject48.bin"/><Relationship Id="rId12" Type="http://schemas.openxmlformats.org/officeDocument/2006/relationships/image" Target="../media/image40.wmf"/><Relationship Id="rId2" Type="http://schemas.openxmlformats.org/officeDocument/2006/relationships/slideLayout" Target="../slideLayouts/slideLayout11.xml"/><Relationship Id="rId1" Type="http://schemas.openxmlformats.org/officeDocument/2006/relationships/vmlDrawing" Target="../drawings/vmlDrawing19.vml"/><Relationship Id="rId6" Type="http://schemas.openxmlformats.org/officeDocument/2006/relationships/image" Target="../media/image37.wmf"/><Relationship Id="rId11" Type="http://schemas.openxmlformats.org/officeDocument/2006/relationships/oleObject" Target="../embeddings/oleObject50.bin"/><Relationship Id="rId5" Type="http://schemas.openxmlformats.org/officeDocument/2006/relationships/oleObject" Target="../embeddings/oleObject47.bin"/><Relationship Id="rId10" Type="http://schemas.openxmlformats.org/officeDocument/2006/relationships/image" Target="../media/image39.wmf"/><Relationship Id="rId4" Type="http://schemas.openxmlformats.org/officeDocument/2006/relationships/image" Target="../media/image36.wmf"/><Relationship Id="rId9" Type="http://schemas.openxmlformats.org/officeDocument/2006/relationships/oleObject" Target="../embeddings/oleObject49.bin"/></Relationships>
</file>

<file path=ppt/slides/_rels/slide17.xml.rels><?xml version="1.0" encoding="UTF-8" standalone="yes"?>
<Relationships xmlns="http://schemas.openxmlformats.org/package/2006/relationships"><Relationship Id="rId8" Type="http://schemas.openxmlformats.org/officeDocument/2006/relationships/image" Target="../media/image43.wmf"/><Relationship Id="rId13" Type="http://schemas.openxmlformats.org/officeDocument/2006/relationships/oleObject" Target="../embeddings/oleObject56.bin"/><Relationship Id="rId3" Type="http://schemas.openxmlformats.org/officeDocument/2006/relationships/oleObject" Target="../embeddings/oleObject51.bin"/><Relationship Id="rId7" Type="http://schemas.openxmlformats.org/officeDocument/2006/relationships/oleObject" Target="../embeddings/oleObject53.bin"/><Relationship Id="rId12" Type="http://schemas.openxmlformats.org/officeDocument/2006/relationships/image" Target="../media/image45.wmf"/><Relationship Id="rId2" Type="http://schemas.openxmlformats.org/officeDocument/2006/relationships/slideLayout" Target="../slideLayouts/slideLayout11.xml"/><Relationship Id="rId16" Type="http://schemas.openxmlformats.org/officeDocument/2006/relationships/image" Target="../media/image47.wmf"/><Relationship Id="rId1" Type="http://schemas.openxmlformats.org/officeDocument/2006/relationships/vmlDrawing" Target="../drawings/vmlDrawing20.vml"/><Relationship Id="rId6" Type="http://schemas.openxmlformats.org/officeDocument/2006/relationships/image" Target="../media/image42.wmf"/><Relationship Id="rId11" Type="http://schemas.openxmlformats.org/officeDocument/2006/relationships/oleObject" Target="../embeddings/oleObject55.bin"/><Relationship Id="rId5" Type="http://schemas.openxmlformats.org/officeDocument/2006/relationships/oleObject" Target="../embeddings/oleObject52.bin"/><Relationship Id="rId15" Type="http://schemas.openxmlformats.org/officeDocument/2006/relationships/oleObject" Target="../embeddings/oleObject57.bin"/><Relationship Id="rId10" Type="http://schemas.openxmlformats.org/officeDocument/2006/relationships/image" Target="../media/image44.wmf"/><Relationship Id="rId4" Type="http://schemas.openxmlformats.org/officeDocument/2006/relationships/image" Target="../media/image41.wmf"/><Relationship Id="rId9" Type="http://schemas.openxmlformats.org/officeDocument/2006/relationships/oleObject" Target="../embeddings/oleObject54.bin"/><Relationship Id="rId14" Type="http://schemas.openxmlformats.org/officeDocument/2006/relationships/image" Target="../media/image46.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13.xml"/><Relationship Id="rId1" Type="http://schemas.openxmlformats.org/officeDocument/2006/relationships/vmlDrawing" Target="../drawings/vmlDrawing21.vml"/><Relationship Id="rId4" Type="http://schemas.openxmlformats.org/officeDocument/2006/relationships/image" Target="../media/image48.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13.xml"/><Relationship Id="rId1" Type="http://schemas.openxmlformats.org/officeDocument/2006/relationships/vmlDrawing" Target="../drawings/vmlDrawing22.vml"/><Relationship Id="rId5" Type="http://schemas.openxmlformats.org/officeDocument/2006/relationships/image" Target="../media/image49.wmf"/><Relationship Id="rId4" Type="http://schemas.openxmlformats.org/officeDocument/2006/relationships/image" Target="../media/image48.wmf"/></Relationships>
</file>

<file path=ppt/slides/_rels/slide22.xml.rels><?xml version="1.0" encoding="UTF-8" standalone="yes"?>
<Relationships xmlns="http://schemas.openxmlformats.org/package/2006/relationships"><Relationship Id="rId8" Type="http://schemas.openxmlformats.org/officeDocument/2006/relationships/image" Target="../media/image52.wmf"/><Relationship Id="rId3" Type="http://schemas.openxmlformats.org/officeDocument/2006/relationships/oleObject" Target="../embeddings/oleObject60.bin"/><Relationship Id="rId7" Type="http://schemas.openxmlformats.org/officeDocument/2006/relationships/oleObject" Target="../embeddings/oleObject62.bin"/><Relationship Id="rId2" Type="http://schemas.openxmlformats.org/officeDocument/2006/relationships/slideLayout" Target="../slideLayouts/slideLayout13.xml"/><Relationship Id="rId1" Type="http://schemas.openxmlformats.org/officeDocument/2006/relationships/vmlDrawing" Target="../drawings/vmlDrawing23.vml"/><Relationship Id="rId6" Type="http://schemas.openxmlformats.org/officeDocument/2006/relationships/image" Target="../media/image51.wmf"/><Relationship Id="rId5" Type="http://schemas.openxmlformats.org/officeDocument/2006/relationships/oleObject" Target="../embeddings/oleObject61.bin"/><Relationship Id="rId10" Type="http://schemas.openxmlformats.org/officeDocument/2006/relationships/image" Target="../media/image53.wmf"/><Relationship Id="rId4" Type="http://schemas.openxmlformats.org/officeDocument/2006/relationships/image" Target="../media/image50.wmf"/><Relationship Id="rId9" Type="http://schemas.openxmlformats.org/officeDocument/2006/relationships/oleObject" Target="../embeddings/oleObject63.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13.xml"/><Relationship Id="rId1" Type="http://schemas.openxmlformats.org/officeDocument/2006/relationships/vmlDrawing" Target="../drawings/vmlDrawing24.vml"/><Relationship Id="rId4" Type="http://schemas.openxmlformats.org/officeDocument/2006/relationships/image" Target="../media/image54.wmf"/></Relationships>
</file>

<file path=ppt/slides/_rels/slide24.x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oleObject" Target="../embeddings/oleObject65.bin"/><Relationship Id="rId7" Type="http://schemas.openxmlformats.org/officeDocument/2006/relationships/oleObject" Target="../embeddings/oleObject67.bin"/><Relationship Id="rId2" Type="http://schemas.openxmlformats.org/officeDocument/2006/relationships/slideLayout" Target="../slideLayouts/slideLayout13.xml"/><Relationship Id="rId1" Type="http://schemas.openxmlformats.org/officeDocument/2006/relationships/vmlDrawing" Target="../drawings/vmlDrawing25.vml"/><Relationship Id="rId6" Type="http://schemas.openxmlformats.org/officeDocument/2006/relationships/image" Target="../media/image56.wmf"/><Relationship Id="rId5" Type="http://schemas.openxmlformats.org/officeDocument/2006/relationships/oleObject" Target="../embeddings/oleObject66.bin"/><Relationship Id="rId4" Type="http://schemas.openxmlformats.org/officeDocument/2006/relationships/image" Target="../media/image55.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13.xml"/><Relationship Id="rId1" Type="http://schemas.openxmlformats.org/officeDocument/2006/relationships/vmlDrawing" Target="../drawings/vmlDrawing26.vml"/><Relationship Id="rId6" Type="http://schemas.openxmlformats.org/officeDocument/2006/relationships/image" Target="../media/image59.wmf"/><Relationship Id="rId5" Type="http://schemas.openxmlformats.org/officeDocument/2006/relationships/oleObject" Target="../embeddings/oleObject69.bin"/><Relationship Id="rId4" Type="http://schemas.openxmlformats.org/officeDocument/2006/relationships/image" Target="../media/image58.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13.xml"/><Relationship Id="rId1" Type="http://schemas.openxmlformats.org/officeDocument/2006/relationships/vmlDrawing" Target="../drawings/vmlDrawing11.vml"/><Relationship Id="rId4" Type="http://schemas.openxmlformats.org/officeDocument/2006/relationships/image" Target="../media/image8.wmf"/></Relationships>
</file>

<file path=ppt/slides/_rels/slide30.xml.rels><?xml version="1.0" encoding="UTF-8" standalone="yes"?>
<Relationships xmlns="http://schemas.openxmlformats.org/package/2006/relationships"><Relationship Id="rId2" Type="http://schemas.openxmlformats.org/officeDocument/2006/relationships/image" Target="../media/image60.emf"/><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18.bin"/><Relationship Id="rId7" Type="http://schemas.openxmlformats.org/officeDocument/2006/relationships/oleObject" Target="../embeddings/oleObject20.bin"/><Relationship Id="rId12" Type="http://schemas.openxmlformats.org/officeDocument/2006/relationships/image" Target="../media/image13.wmf"/><Relationship Id="rId2" Type="http://schemas.openxmlformats.org/officeDocument/2006/relationships/slideLayout" Target="../slideLayouts/slideLayout13.xml"/><Relationship Id="rId1" Type="http://schemas.openxmlformats.org/officeDocument/2006/relationships/vmlDrawing" Target="../drawings/vmlDrawing12.vml"/><Relationship Id="rId6" Type="http://schemas.openxmlformats.org/officeDocument/2006/relationships/image" Target="../media/image10.wmf"/><Relationship Id="rId11" Type="http://schemas.openxmlformats.org/officeDocument/2006/relationships/oleObject" Target="../embeddings/oleObject22.bin"/><Relationship Id="rId5" Type="http://schemas.openxmlformats.org/officeDocument/2006/relationships/oleObject" Target="../embeddings/oleObject19.bin"/><Relationship Id="rId10" Type="http://schemas.openxmlformats.org/officeDocument/2006/relationships/image" Target="../media/image12.wmf"/><Relationship Id="rId4" Type="http://schemas.openxmlformats.org/officeDocument/2006/relationships/image" Target="../media/image9.wmf"/><Relationship Id="rId9" Type="http://schemas.openxmlformats.org/officeDocument/2006/relationships/oleObject" Target="../embeddings/oleObject21.bin"/></Relationships>
</file>

<file path=ppt/slides/_rels/slide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23.bin"/><Relationship Id="rId7" Type="http://schemas.openxmlformats.org/officeDocument/2006/relationships/oleObject" Target="../embeddings/oleObject25.bin"/><Relationship Id="rId12" Type="http://schemas.openxmlformats.org/officeDocument/2006/relationships/image" Target="../media/image19.wmf"/><Relationship Id="rId2" Type="http://schemas.openxmlformats.org/officeDocument/2006/relationships/slideLayout" Target="../slideLayouts/slideLayout11.xml"/><Relationship Id="rId1" Type="http://schemas.openxmlformats.org/officeDocument/2006/relationships/vmlDrawing" Target="../drawings/vmlDrawing13.vml"/><Relationship Id="rId6" Type="http://schemas.openxmlformats.org/officeDocument/2006/relationships/image" Target="../media/image16.wmf"/><Relationship Id="rId11" Type="http://schemas.openxmlformats.org/officeDocument/2006/relationships/oleObject" Target="../embeddings/oleObject27.bin"/><Relationship Id="rId5" Type="http://schemas.openxmlformats.org/officeDocument/2006/relationships/oleObject" Target="../embeddings/oleObject24.bin"/><Relationship Id="rId10" Type="http://schemas.openxmlformats.org/officeDocument/2006/relationships/image" Target="../media/image18.wmf"/><Relationship Id="rId4" Type="http://schemas.openxmlformats.org/officeDocument/2006/relationships/image" Target="../media/image15.wmf"/><Relationship Id="rId9" Type="http://schemas.openxmlformats.org/officeDocument/2006/relationships/oleObject" Target="../embeddings/oleObject2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r>
              <a:rPr lang="en-US" altLang="en-US" smtClean="0"/>
              <a:t>The t-test</a:t>
            </a:r>
          </a:p>
        </p:txBody>
      </p:sp>
      <p:sp>
        <p:nvSpPr>
          <p:cNvPr id="3075" name="Rectangle 3"/>
          <p:cNvSpPr>
            <a:spLocks noGrp="1" noChangeArrowheads="1"/>
          </p:cNvSpPr>
          <p:nvPr>
            <p:ph type="subTitle" idx="1"/>
          </p:nvPr>
        </p:nvSpPr>
        <p:spPr/>
        <p:txBody>
          <a:bodyPr/>
          <a:lstStyle/>
          <a:p>
            <a:r>
              <a:rPr lang="en-US" altLang="en-US" smtClean="0"/>
              <a:t>Inferences about Population Means</a:t>
            </a:r>
          </a:p>
        </p:txBody>
      </p:sp>
    </p:spTree>
    <p:extLst>
      <p:ext uri="{BB962C8B-B14F-4D97-AF65-F5344CB8AC3E}">
        <p14:creationId xmlns:p14="http://schemas.microsoft.com/office/powerpoint/2010/main" val="1876027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smtClean="0"/>
              <a:t>Review</a:t>
            </a:r>
          </a:p>
        </p:txBody>
      </p:sp>
      <p:sp>
        <p:nvSpPr>
          <p:cNvPr id="12291" name="Rectangle 3"/>
          <p:cNvSpPr>
            <a:spLocks noGrp="1" noChangeArrowheads="1"/>
          </p:cNvSpPr>
          <p:nvPr>
            <p:ph type="body" idx="1"/>
          </p:nvPr>
        </p:nvSpPr>
        <p:spPr/>
        <p:txBody>
          <a:bodyPr/>
          <a:lstStyle/>
          <a:p>
            <a:pPr>
              <a:buFont typeface="Wingdings" pitchFamily="2" charset="2"/>
              <a:buChar char="ü"/>
            </a:pPr>
            <a:r>
              <a:rPr lang="en-US" altLang="en-US" sz="2800" smtClean="0">
                <a:cs typeface="Times New Roman" pitchFamily="18" charset="0"/>
              </a:rPr>
              <a:t>How are the distributions of </a:t>
            </a:r>
            <a:r>
              <a:rPr lang="en-US" altLang="en-US" sz="2800" i="1" smtClean="0">
                <a:cs typeface="Times New Roman" pitchFamily="18" charset="0"/>
              </a:rPr>
              <a:t>z</a:t>
            </a:r>
            <a:r>
              <a:rPr lang="en-US" altLang="en-US" sz="2800" smtClean="0">
                <a:cs typeface="Times New Roman" pitchFamily="18" charset="0"/>
              </a:rPr>
              <a:t> and </a:t>
            </a:r>
            <a:r>
              <a:rPr lang="en-US" altLang="en-US" sz="2800" i="1" smtClean="0">
                <a:cs typeface="Times New Roman" pitchFamily="18" charset="0"/>
              </a:rPr>
              <a:t>t</a:t>
            </a:r>
            <a:r>
              <a:rPr lang="en-US" altLang="en-US" sz="2800" smtClean="0">
                <a:cs typeface="Times New Roman" pitchFamily="18" charset="0"/>
              </a:rPr>
              <a:t> related?  </a:t>
            </a:r>
            <a:endParaRPr lang="en-US" altLang="en-US" sz="2800" smtClean="0"/>
          </a:p>
          <a:p>
            <a:pPr>
              <a:buFont typeface="Wingdings" pitchFamily="2" charset="2"/>
              <a:buChar char="ü"/>
            </a:pPr>
            <a:r>
              <a:rPr lang="en-US" altLang="en-US" sz="2800" smtClean="0">
                <a:cs typeface="Times New Roman" pitchFamily="18" charset="0"/>
              </a:rPr>
              <a:t>Given that  </a:t>
            </a:r>
          </a:p>
          <a:p>
            <a:pPr>
              <a:buFont typeface="Wingdings" pitchFamily="2" charset="2"/>
              <a:buNone/>
            </a:pPr>
            <a:endParaRPr lang="en-US" altLang="en-US" sz="2800" smtClean="0">
              <a:cs typeface="Times New Roman" pitchFamily="18" charset="0"/>
            </a:endParaRPr>
          </a:p>
          <a:p>
            <a:pPr>
              <a:buFont typeface="Wingdings" pitchFamily="2" charset="2"/>
              <a:buNone/>
            </a:pPr>
            <a:r>
              <a:rPr lang="en-US" altLang="en-US" sz="2800" smtClean="0">
                <a:cs typeface="Times New Roman" pitchFamily="18" charset="0"/>
              </a:rPr>
              <a:t>       construct a rejection region.  Draw a picture to illustrate.</a:t>
            </a:r>
            <a:endParaRPr lang="en-US" altLang="en-US" sz="2800" smtClean="0"/>
          </a:p>
          <a:p>
            <a:endParaRPr lang="en-US" altLang="en-US" smtClean="0"/>
          </a:p>
        </p:txBody>
      </p:sp>
      <p:graphicFrame>
        <p:nvGraphicFramePr>
          <p:cNvPr id="12292" name="Object 2"/>
          <p:cNvGraphicFramePr>
            <a:graphicFrameLocks noChangeAspect="1"/>
          </p:cNvGraphicFramePr>
          <p:nvPr/>
        </p:nvGraphicFramePr>
        <p:xfrm>
          <a:off x="2057400" y="2514600"/>
          <a:ext cx="6629400" cy="493713"/>
        </p:xfrm>
        <a:graphic>
          <a:graphicData uri="http://schemas.openxmlformats.org/presentationml/2006/ole">
            <mc:AlternateContent xmlns:mc="http://schemas.openxmlformats.org/markup-compatibility/2006">
              <mc:Choice xmlns:v="urn:schemas-microsoft-com:vml" Requires="v">
                <p:oleObj spid="_x0000_s15362" name="Equation" r:id="rId3" imgW="3238500" imgH="241300" progId="Equation.3">
                  <p:embed/>
                </p:oleObj>
              </mc:Choice>
              <mc:Fallback>
                <p:oleObj name="Equation" r:id="rId3" imgW="3238500" imgH="241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2514600"/>
                        <a:ext cx="662940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8861815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smtClean="0"/>
              <a:t>Difference Between Means (1)</a:t>
            </a:r>
          </a:p>
        </p:txBody>
      </p:sp>
      <p:sp>
        <p:nvSpPr>
          <p:cNvPr id="13315" name="Rectangle 3"/>
          <p:cNvSpPr>
            <a:spLocks noGrp="1" noChangeArrowheads="1"/>
          </p:cNvSpPr>
          <p:nvPr>
            <p:ph type="body" idx="1"/>
          </p:nvPr>
        </p:nvSpPr>
        <p:spPr/>
        <p:txBody>
          <a:bodyPr/>
          <a:lstStyle/>
          <a:p>
            <a:r>
              <a:rPr lang="en-US" altLang="en-US" smtClean="0"/>
              <a:t>Most studies have at least 2 groups (e.g., M vs. F, Exp vs. Control)</a:t>
            </a:r>
          </a:p>
          <a:p>
            <a:r>
              <a:rPr lang="en-US" altLang="en-US" smtClean="0"/>
              <a:t>If we want to know diff in population means, best guess is diff in sample means.</a:t>
            </a:r>
          </a:p>
          <a:p>
            <a:r>
              <a:rPr lang="en-US" altLang="en-US" smtClean="0"/>
              <a:t>Unbiased:</a:t>
            </a:r>
          </a:p>
          <a:p>
            <a:r>
              <a:rPr lang="en-US" altLang="en-US" smtClean="0"/>
              <a:t>Variance of the Difference:</a:t>
            </a:r>
          </a:p>
          <a:p>
            <a:r>
              <a:rPr lang="en-US" altLang="en-US" smtClean="0"/>
              <a:t>Standard Error:</a:t>
            </a:r>
          </a:p>
        </p:txBody>
      </p:sp>
      <p:graphicFrame>
        <p:nvGraphicFramePr>
          <p:cNvPr id="13316" name="Object 4"/>
          <p:cNvGraphicFramePr>
            <a:graphicFrameLocks noChangeAspect="1"/>
          </p:cNvGraphicFramePr>
          <p:nvPr/>
        </p:nvGraphicFramePr>
        <p:xfrm>
          <a:off x="6367463" y="4800600"/>
          <a:ext cx="2776537" cy="414338"/>
        </p:xfrm>
        <a:graphic>
          <a:graphicData uri="http://schemas.openxmlformats.org/presentationml/2006/ole">
            <mc:AlternateContent xmlns:mc="http://schemas.openxmlformats.org/markup-compatibility/2006">
              <mc:Choice xmlns:v="urn:schemas-microsoft-com:vml" Requires="v">
                <p:oleObj spid="_x0000_s16386" name="Equation" r:id="rId3" imgW="1536700" imgH="228600" progId="Equation.3">
                  <p:embed/>
                </p:oleObj>
              </mc:Choice>
              <mc:Fallback>
                <p:oleObj name="Equation" r:id="rId3" imgW="15367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7463" y="4800600"/>
                        <a:ext cx="2776537" cy="414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7" name="Object 5"/>
          <p:cNvGraphicFramePr>
            <a:graphicFrameLocks noChangeAspect="1"/>
          </p:cNvGraphicFramePr>
          <p:nvPr/>
        </p:nvGraphicFramePr>
        <p:xfrm>
          <a:off x="3505200" y="4191000"/>
          <a:ext cx="4038600" cy="390525"/>
        </p:xfrm>
        <a:graphic>
          <a:graphicData uri="http://schemas.openxmlformats.org/presentationml/2006/ole">
            <mc:AlternateContent xmlns:mc="http://schemas.openxmlformats.org/markup-compatibility/2006">
              <mc:Choice xmlns:v="urn:schemas-microsoft-com:vml" Requires="v">
                <p:oleObj spid="_x0000_s16387" name="Equation" r:id="rId5" imgW="2234230" imgH="215806" progId="Equation.3">
                  <p:embed/>
                </p:oleObj>
              </mc:Choice>
              <mc:Fallback>
                <p:oleObj name="Equation" r:id="rId5" imgW="2234230" imgH="21580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5200" y="4191000"/>
                        <a:ext cx="4038600"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8" name="Object 6"/>
          <p:cNvGraphicFramePr>
            <a:graphicFrameLocks noChangeAspect="1"/>
          </p:cNvGraphicFramePr>
          <p:nvPr/>
        </p:nvGraphicFramePr>
        <p:xfrm>
          <a:off x="4572000" y="5257800"/>
          <a:ext cx="2179638" cy="528638"/>
        </p:xfrm>
        <a:graphic>
          <a:graphicData uri="http://schemas.openxmlformats.org/presentationml/2006/ole">
            <mc:AlternateContent xmlns:mc="http://schemas.openxmlformats.org/markup-compatibility/2006">
              <mc:Choice xmlns:v="urn:schemas-microsoft-com:vml" Requires="v">
                <p:oleObj spid="_x0000_s16388" name="Equation" r:id="rId7" imgW="1206500" imgH="292100" progId="Equation.3">
                  <p:embed/>
                </p:oleObj>
              </mc:Choice>
              <mc:Fallback>
                <p:oleObj name="Equation" r:id="rId7" imgW="1206500" imgH="2921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0" y="5257800"/>
                        <a:ext cx="2179638" cy="528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719942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smtClean="0"/>
              <a:t>Difference Between Means (2)</a:t>
            </a:r>
          </a:p>
        </p:txBody>
      </p:sp>
      <p:sp>
        <p:nvSpPr>
          <p:cNvPr id="14339" name="Rectangle 3"/>
          <p:cNvSpPr>
            <a:spLocks noGrp="1" noChangeArrowheads="1"/>
          </p:cNvSpPr>
          <p:nvPr>
            <p:ph type="body" idx="1"/>
          </p:nvPr>
        </p:nvSpPr>
        <p:spPr/>
        <p:txBody>
          <a:bodyPr/>
          <a:lstStyle/>
          <a:p>
            <a:r>
              <a:rPr lang="en-US" altLang="en-US" smtClean="0"/>
              <a:t>We can estimate the standard error of the difference between means.</a:t>
            </a:r>
          </a:p>
          <a:p>
            <a:endParaRPr lang="en-US" altLang="en-US" smtClean="0"/>
          </a:p>
          <a:p>
            <a:r>
              <a:rPr lang="en-US" altLang="en-US" smtClean="0"/>
              <a:t>For large samples, can use z</a:t>
            </a:r>
          </a:p>
        </p:txBody>
      </p:sp>
      <p:graphicFrame>
        <p:nvGraphicFramePr>
          <p:cNvPr id="14340" name="Object 4"/>
          <p:cNvGraphicFramePr>
            <a:graphicFrameLocks noChangeAspect="1"/>
          </p:cNvGraphicFramePr>
          <p:nvPr/>
        </p:nvGraphicFramePr>
        <p:xfrm>
          <a:off x="1958975" y="2590800"/>
          <a:ext cx="3279775" cy="528638"/>
        </p:xfrm>
        <a:graphic>
          <a:graphicData uri="http://schemas.openxmlformats.org/presentationml/2006/ole">
            <mc:AlternateContent xmlns:mc="http://schemas.openxmlformats.org/markup-compatibility/2006">
              <mc:Choice xmlns:v="urn:schemas-microsoft-com:vml" Requires="v">
                <p:oleObj spid="_x0000_s17410" name="Equation" r:id="rId3" imgW="1816100" imgH="292100" progId="Equation.3">
                  <p:embed/>
                </p:oleObj>
              </mc:Choice>
              <mc:Fallback>
                <p:oleObj name="Equation" r:id="rId3" imgW="1816100" imgH="292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8975" y="2590800"/>
                        <a:ext cx="3279775" cy="528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1" name="Object 5"/>
          <p:cNvGraphicFramePr>
            <a:graphicFrameLocks noChangeAspect="1"/>
          </p:cNvGraphicFramePr>
          <p:nvPr/>
        </p:nvGraphicFramePr>
        <p:xfrm>
          <a:off x="1757363" y="3657600"/>
          <a:ext cx="3051175" cy="755650"/>
        </p:xfrm>
        <a:graphic>
          <a:graphicData uri="http://schemas.openxmlformats.org/presentationml/2006/ole">
            <mc:AlternateContent xmlns:mc="http://schemas.openxmlformats.org/markup-compatibility/2006">
              <mc:Choice xmlns:v="urn:schemas-microsoft-com:vml" Requires="v">
                <p:oleObj spid="_x0000_s17411" name="Equation" r:id="rId5" imgW="1180588" imgH="291973" progId="Equation.3">
                  <p:embed/>
                </p:oleObj>
              </mc:Choice>
              <mc:Fallback>
                <p:oleObj name="Equation" r:id="rId5" imgW="1180588" imgH="291973"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7363" y="3657600"/>
                        <a:ext cx="3051175" cy="755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2" name="Object 6"/>
          <p:cNvGraphicFramePr>
            <a:graphicFrameLocks noChangeAspect="1"/>
          </p:cNvGraphicFramePr>
          <p:nvPr/>
        </p:nvGraphicFramePr>
        <p:xfrm>
          <a:off x="4887913" y="3559175"/>
          <a:ext cx="3833812" cy="1309688"/>
        </p:xfrm>
        <a:graphic>
          <a:graphicData uri="http://schemas.openxmlformats.org/presentationml/2006/ole">
            <mc:AlternateContent xmlns:mc="http://schemas.openxmlformats.org/markup-compatibility/2006">
              <mc:Choice xmlns:v="urn:schemas-microsoft-com:vml" Requires="v">
                <p:oleObj spid="_x0000_s17412" name="Equation" r:id="rId7" imgW="2082800" imgH="711200" progId="Equation.3">
                  <p:embed/>
                </p:oleObj>
              </mc:Choice>
              <mc:Fallback>
                <p:oleObj name="Equation" r:id="rId7" imgW="2082800" imgH="711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87913" y="3559175"/>
                        <a:ext cx="3833812" cy="1309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3" name="Object 7"/>
          <p:cNvGraphicFramePr>
            <a:graphicFrameLocks noChangeAspect="1"/>
          </p:cNvGraphicFramePr>
          <p:nvPr/>
        </p:nvGraphicFramePr>
        <p:xfrm>
          <a:off x="2286000" y="4876800"/>
          <a:ext cx="4027488" cy="806450"/>
        </p:xfrm>
        <a:graphic>
          <a:graphicData uri="http://schemas.openxmlformats.org/presentationml/2006/ole">
            <mc:AlternateContent xmlns:mc="http://schemas.openxmlformats.org/markup-compatibility/2006">
              <mc:Choice xmlns:v="urn:schemas-microsoft-com:vml" Requires="v">
                <p:oleObj spid="_x0000_s17413" name="Equation" r:id="rId9" imgW="2222500" imgH="444500" progId="Equation.3">
                  <p:embed/>
                </p:oleObj>
              </mc:Choice>
              <mc:Fallback>
                <p:oleObj name="Equation" r:id="rId9" imgW="2222500" imgH="4445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86000" y="4876800"/>
                        <a:ext cx="4027488" cy="806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4" name="Object 8"/>
          <p:cNvGraphicFramePr>
            <a:graphicFrameLocks noChangeAspect="1"/>
          </p:cNvGraphicFramePr>
          <p:nvPr/>
        </p:nvGraphicFramePr>
        <p:xfrm>
          <a:off x="1981200" y="5715000"/>
          <a:ext cx="4784725" cy="774700"/>
        </p:xfrm>
        <a:graphic>
          <a:graphicData uri="http://schemas.openxmlformats.org/presentationml/2006/ole">
            <mc:AlternateContent xmlns:mc="http://schemas.openxmlformats.org/markup-compatibility/2006">
              <mc:Choice xmlns:v="urn:schemas-microsoft-com:vml" Requires="v">
                <p:oleObj spid="_x0000_s17414" name="Equation" r:id="rId11" imgW="2438400" imgH="393700" progId="Equation.3">
                  <p:embed/>
                </p:oleObj>
              </mc:Choice>
              <mc:Fallback>
                <p:oleObj name="Equation" r:id="rId11" imgW="2438400" imgH="3937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81200" y="5715000"/>
                        <a:ext cx="4784725" cy="774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737371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smtClean="0"/>
              <a:t>Independent Samples t (1)</a:t>
            </a:r>
          </a:p>
        </p:txBody>
      </p:sp>
      <p:sp>
        <p:nvSpPr>
          <p:cNvPr id="15363" name="Rectangle 3"/>
          <p:cNvSpPr>
            <a:spLocks noGrp="1" noChangeArrowheads="1"/>
          </p:cNvSpPr>
          <p:nvPr>
            <p:ph type="body" idx="1"/>
          </p:nvPr>
        </p:nvSpPr>
        <p:spPr/>
        <p:txBody>
          <a:bodyPr/>
          <a:lstStyle/>
          <a:p>
            <a:r>
              <a:rPr lang="en-US" altLang="en-US" smtClean="0"/>
              <a:t>Looks just like z:</a:t>
            </a:r>
          </a:p>
          <a:p>
            <a:r>
              <a:rPr lang="en-US" altLang="en-US" i="1" smtClean="0"/>
              <a:t>df</a:t>
            </a:r>
            <a:r>
              <a:rPr lang="en-US" altLang="en-US" smtClean="0"/>
              <a:t>=N</a:t>
            </a:r>
            <a:r>
              <a:rPr lang="en-US" altLang="en-US" baseline="-25000" smtClean="0"/>
              <a:t>1</a:t>
            </a:r>
            <a:r>
              <a:rPr lang="en-US" altLang="en-US" smtClean="0"/>
              <a:t>-1+N</a:t>
            </a:r>
            <a:r>
              <a:rPr lang="en-US" altLang="en-US" baseline="-25000" smtClean="0"/>
              <a:t>2</a:t>
            </a:r>
            <a:r>
              <a:rPr lang="en-US" altLang="en-US" smtClean="0"/>
              <a:t>-1=N</a:t>
            </a:r>
            <a:r>
              <a:rPr lang="en-US" altLang="en-US" baseline="-25000" smtClean="0"/>
              <a:t>1</a:t>
            </a:r>
            <a:r>
              <a:rPr lang="en-US" altLang="en-US" smtClean="0"/>
              <a:t>+N</a:t>
            </a:r>
            <a:r>
              <a:rPr lang="en-US" altLang="en-US" baseline="-25000" smtClean="0"/>
              <a:t>2</a:t>
            </a:r>
            <a:r>
              <a:rPr lang="en-US" altLang="en-US" smtClean="0"/>
              <a:t>-2</a:t>
            </a:r>
          </a:p>
          <a:p>
            <a:r>
              <a:rPr lang="en-US" altLang="en-US" smtClean="0"/>
              <a:t>If SDs are equal, estimate is:</a:t>
            </a:r>
          </a:p>
          <a:p>
            <a:endParaRPr lang="en-US" altLang="en-US" smtClean="0"/>
          </a:p>
        </p:txBody>
      </p:sp>
      <p:graphicFrame>
        <p:nvGraphicFramePr>
          <p:cNvPr id="15364" name="Object 5"/>
          <p:cNvGraphicFramePr>
            <a:graphicFrameLocks noChangeAspect="1"/>
          </p:cNvGraphicFramePr>
          <p:nvPr/>
        </p:nvGraphicFramePr>
        <p:xfrm>
          <a:off x="4905375" y="1371600"/>
          <a:ext cx="2852738" cy="755650"/>
        </p:xfrm>
        <a:graphic>
          <a:graphicData uri="http://schemas.openxmlformats.org/presentationml/2006/ole">
            <mc:AlternateContent xmlns:mc="http://schemas.openxmlformats.org/markup-compatibility/2006">
              <mc:Choice xmlns:v="urn:schemas-microsoft-com:vml" Requires="v">
                <p:oleObj spid="_x0000_s18434" name="Equation" r:id="rId3" imgW="1104900" imgH="292100" progId="Equation.3">
                  <p:embed/>
                </p:oleObj>
              </mc:Choice>
              <mc:Fallback>
                <p:oleObj name="Equation" r:id="rId3" imgW="1104900" imgH="292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5375" y="1371600"/>
                        <a:ext cx="2852738" cy="755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5" name="Object 6"/>
          <p:cNvGraphicFramePr>
            <a:graphicFrameLocks noChangeAspect="1"/>
          </p:cNvGraphicFramePr>
          <p:nvPr/>
        </p:nvGraphicFramePr>
        <p:xfrm>
          <a:off x="1676400" y="3200400"/>
          <a:ext cx="4724400" cy="1100138"/>
        </p:xfrm>
        <a:graphic>
          <a:graphicData uri="http://schemas.openxmlformats.org/presentationml/2006/ole">
            <mc:AlternateContent xmlns:mc="http://schemas.openxmlformats.org/markup-compatibility/2006">
              <mc:Choice xmlns:v="urn:schemas-microsoft-com:vml" Requires="v">
                <p:oleObj spid="_x0000_s18435" name="Equation" r:id="rId5" imgW="2235200" imgH="520700" progId="Equation.3">
                  <p:embed/>
                </p:oleObj>
              </mc:Choice>
              <mc:Fallback>
                <p:oleObj name="Equation" r:id="rId5" imgW="2235200" imgH="5207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3200400"/>
                        <a:ext cx="4724400" cy="1100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6" name="Text Box 7"/>
          <p:cNvSpPr txBox="1">
            <a:spLocks noChangeArrowheads="1"/>
          </p:cNvSpPr>
          <p:nvPr/>
        </p:nvSpPr>
        <p:spPr bwMode="auto">
          <a:xfrm>
            <a:off x="1600200" y="4267200"/>
            <a:ext cx="5803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a:t>Pooled variance estimate is weighted average:</a:t>
            </a:r>
          </a:p>
        </p:txBody>
      </p:sp>
      <p:graphicFrame>
        <p:nvGraphicFramePr>
          <p:cNvPr id="15367" name="Object 8"/>
          <p:cNvGraphicFramePr>
            <a:graphicFrameLocks noChangeAspect="1"/>
          </p:cNvGraphicFramePr>
          <p:nvPr/>
        </p:nvGraphicFramePr>
        <p:xfrm>
          <a:off x="1905000" y="4648200"/>
          <a:ext cx="6332538" cy="506413"/>
        </p:xfrm>
        <a:graphic>
          <a:graphicData uri="http://schemas.openxmlformats.org/presentationml/2006/ole">
            <mc:AlternateContent xmlns:mc="http://schemas.openxmlformats.org/markup-compatibility/2006">
              <mc:Choice xmlns:v="urn:schemas-microsoft-com:vml" Requires="v">
                <p:oleObj spid="_x0000_s18436" name="Equation" r:id="rId7" imgW="2857500" imgH="228600" progId="Equation.3">
                  <p:embed/>
                </p:oleObj>
              </mc:Choice>
              <mc:Fallback>
                <p:oleObj name="Equation" r:id="rId7" imgW="285750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5000" y="4648200"/>
                        <a:ext cx="6332538" cy="506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8" name="Text Box 9"/>
          <p:cNvSpPr txBox="1">
            <a:spLocks noChangeArrowheads="1"/>
          </p:cNvSpPr>
          <p:nvPr/>
        </p:nvSpPr>
        <p:spPr bwMode="auto">
          <a:xfrm>
            <a:off x="1828800" y="5181600"/>
            <a:ext cx="6627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a:t>Pooled Standard Error of the Difference (computed):</a:t>
            </a:r>
          </a:p>
        </p:txBody>
      </p:sp>
      <p:graphicFrame>
        <p:nvGraphicFramePr>
          <p:cNvPr id="15369" name="Object 10"/>
          <p:cNvGraphicFramePr>
            <a:graphicFrameLocks noChangeAspect="1"/>
          </p:cNvGraphicFramePr>
          <p:nvPr/>
        </p:nvGraphicFramePr>
        <p:xfrm>
          <a:off x="1676400" y="5703888"/>
          <a:ext cx="6164263" cy="1154112"/>
        </p:xfrm>
        <a:graphic>
          <a:graphicData uri="http://schemas.openxmlformats.org/presentationml/2006/ole">
            <mc:AlternateContent xmlns:mc="http://schemas.openxmlformats.org/markup-compatibility/2006">
              <mc:Choice xmlns:v="urn:schemas-microsoft-com:vml" Requires="v">
                <p:oleObj spid="_x0000_s18437" name="Equation" r:id="rId9" imgW="2781300" imgH="520700" progId="Equation.3">
                  <p:embed/>
                </p:oleObj>
              </mc:Choice>
              <mc:Fallback>
                <p:oleObj name="Equation" r:id="rId9" imgW="2781300" imgH="5207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76400" y="5703888"/>
                        <a:ext cx="6164263" cy="1154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77036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smtClean="0"/>
              <a:t>Independent Samples </a:t>
            </a:r>
            <a:r>
              <a:rPr lang="en-US" altLang="en-US" i="1" smtClean="0"/>
              <a:t>t</a:t>
            </a:r>
            <a:r>
              <a:rPr lang="en-US" altLang="en-US" smtClean="0"/>
              <a:t> (2)</a:t>
            </a:r>
          </a:p>
        </p:txBody>
      </p:sp>
      <p:graphicFrame>
        <p:nvGraphicFramePr>
          <p:cNvPr id="16387" name="Object 3"/>
          <p:cNvGraphicFramePr>
            <a:graphicFrameLocks noChangeAspect="1"/>
          </p:cNvGraphicFramePr>
          <p:nvPr/>
        </p:nvGraphicFramePr>
        <p:xfrm>
          <a:off x="1295400" y="1066800"/>
          <a:ext cx="6164263" cy="1154113"/>
        </p:xfrm>
        <a:graphic>
          <a:graphicData uri="http://schemas.openxmlformats.org/presentationml/2006/ole">
            <mc:AlternateContent xmlns:mc="http://schemas.openxmlformats.org/markup-compatibility/2006">
              <mc:Choice xmlns:v="urn:schemas-microsoft-com:vml" Requires="v">
                <p:oleObj spid="_x0000_s19458" name="Equation" r:id="rId3" imgW="2781300" imgH="520700" progId="Equation.3">
                  <p:embed/>
                </p:oleObj>
              </mc:Choice>
              <mc:Fallback>
                <p:oleObj name="Equation" r:id="rId3" imgW="2781300" imgH="5207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066800"/>
                        <a:ext cx="6164263" cy="1154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88" name="Object 4"/>
          <p:cNvGraphicFramePr>
            <a:graphicFrameLocks noChangeAspect="1"/>
          </p:cNvGraphicFramePr>
          <p:nvPr/>
        </p:nvGraphicFramePr>
        <p:xfrm>
          <a:off x="1443038" y="2362200"/>
          <a:ext cx="2852737" cy="755650"/>
        </p:xfrm>
        <a:graphic>
          <a:graphicData uri="http://schemas.openxmlformats.org/presentationml/2006/ole">
            <mc:AlternateContent xmlns:mc="http://schemas.openxmlformats.org/markup-compatibility/2006">
              <mc:Choice xmlns:v="urn:schemas-microsoft-com:vml" Requires="v">
                <p:oleObj spid="_x0000_s19459" name="Equation" r:id="rId5" imgW="1104900" imgH="292100" progId="Equation.3">
                  <p:embed/>
                </p:oleObj>
              </mc:Choice>
              <mc:Fallback>
                <p:oleObj name="Equation" r:id="rId5" imgW="1104900" imgH="2921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3038" y="2362200"/>
                        <a:ext cx="2852737" cy="755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89" name="Object 5"/>
          <p:cNvGraphicFramePr>
            <a:graphicFrameLocks noChangeAspect="1"/>
          </p:cNvGraphicFramePr>
          <p:nvPr/>
        </p:nvGraphicFramePr>
        <p:xfrm>
          <a:off x="4724400" y="2209800"/>
          <a:ext cx="3581400" cy="1287463"/>
        </p:xfrm>
        <a:graphic>
          <a:graphicData uri="http://schemas.openxmlformats.org/presentationml/2006/ole">
            <mc:AlternateContent xmlns:mc="http://schemas.openxmlformats.org/markup-compatibility/2006">
              <mc:Choice xmlns:v="urn:schemas-microsoft-com:vml" Requires="v">
                <p:oleObj spid="_x0000_s19460" name="Equation" r:id="rId7" imgW="1981200" imgH="711200" progId="Equation.3">
                  <p:embed/>
                </p:oleObj>
              </mc:Choice>
              <mc:Fallback>
                <p:oleObj name="Equation" r:id="rId7" imgW="1981200" imgH="711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24400" y="2209800"/>
                        <a:ext cx="3581400" cy="1287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0" name="Object 6"/>
          <p:cNvGraphicFramePr>
            <a:graphicFrameLocks noChangeAspect="1"/>
          </p:cNvGraphicFramePr>
          <p:nvPr/>
        </p:nvGraphicFramePr>
        <p:xfrm>
          <a:off x="1912938" y="3622675"/>
          <a:ext cx="5233987" cy="1069975"/>
        </p:xfrm>
        <a:graphic>
          <a:graphicData uri="http://schemas.openxmlformats.org/presentationml/2006/ole">
            <mc:AlternateContent xmlns:mc="http://schemas.openxmlformats.org/markup-compatibility/2006">
              <mc:Choice xmlns:v="urn:schemas-microsoft-com:vml" Requires="v">
                <p:oleObj spid="_x0000_s19461" name="Equation" r:id="rId9" imgW="2362200" imgH="482600" progId="Equation.3">
                  <p:embed/>
                </p:oleObj>
              </mc:Choice>
              <mc:Fallback>
                <p:oleObj name="Equation" r:id="rId9" imgW="2362200" imgH="482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12938" y="3622675"/>
                        <a:ext cx="5233987" cy="1069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1" name="Object 7"/>
          <p:cNvGraphicFramePr>
            <a:graphicFrameLocks noChangeAspect="1"/>
          </p:cNvGraphicFramePr>
          <p:nvPr/>
        </p:nvGraphicFramePr>
        <p:xfrm>
          <a:off x="1266825" y="4876800"/>
          <a:ext cx="5480050" cy="876300"/>
        </p:xfrm>
        <a:graphic>
          <a:graphicData uri="http://schemas.openxmlformats.org/presentationml/2006/ole">
            <mc:AlternateContent xmlns:mc="http://schemas.openxmlformats.org/markup-compatibility/2006">
              <mc:Choice xmlns:v="urn:schemas-microsoft-com:vml" Requires="v">
                <p:oleObj spid="_x0000_s19462" name="Equation" r:id="rId11" imgW="2463800" imgH="393700" progId="Equation.3">
                  <p:embed/>
                </p:oleObj>
              </mc:Choice>
              <mc:Fallback>
                <p:oleObj name="Equation" r:id="rId11" imgW="2463800" imgH="3937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66825" y="4876800"/>
                        <a:ext cx="5480050"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92" name="Text Box 8"/>
          <p:cNvSpPr txBox="1">
            <a:spLocks noChangeArrowheads="1"/>
          </p:cNvSpPr>
          <p:nvPr/>
        </p:nvSpPr>
        <p:spPr bwMode="auto">
          <a:xfrm>
            <a:off x="1812925" y="5908675"/>
            <a:ext cx="2630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i="1"/>
              <a:t>t</a:t>
            </a:r>
            <a:r>
              <a:rPr lang="en-US" altLang="en-US" i="1" baseline="-25000"/>
              <a:t>crit</a:t>
            </a:r>
            <a:r>
              <a:rPr lang="en-US" altLang="en-US"/>
              <a:t> = </a:t>
            </a:r>
            <a:r>
              <a:rPr lang="en-US" altLang="en-US" i="1"/>
              <a:t>t</a:t>
            </a:r>
            <a:r>
              <a:rPr lang="en-US" altLang="en-US"/>
              <a:t>(.05,10)=2.23</a:t>
            </a:r>
          </a:p>
        </p:txBody>
      </p:sp>
    </p:spTree>
    <p:extLst>
      <p:ext uri="{BB962C8B-B14F-4D97-AF65-F5344CB8AC3E}">
        <p14:creationId xmlns:p14="http://schemas.microsoft.com/office/powerpoint/2010/main" val="2265976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050"/>
          <p:cNvSpPr>
            <a:spLocks noGrp="1" noChangeArrowheads="1"/>
          </p:cNvSpPr>
          <p:nvPr>
            <p:ph type="title"/>
          </p:nvPr>
        </p:nvSpPr>
        <p:spPr/>
        <p:txBody>
          <a:bodyPr/>
          <a:lstStyle/>
          <a:p>
            <a:r>
              <a:rPr lang="en-US" altLang="en-US" smtClean="0"/>
              <a:t>Review</a:t>
            </a:r>
          </a:p>
        </p:txBody>
      </p:sp>
      <p:sp>
        <p:nvSpPr>
          <p:cNvPr id="17411" name="Rectangle 2051"/>
          <p:cNvSpPr>
            <a:spLocks noGrp="1" noChangeArrowheads="1"/>
          </p:cNvSpPr>
          <p:nvPr>
            <p:ph type="body" idx="1"/>
          </p:nvPr>
        </p:nvSpPr>
        <p:spPr/>
        <p:txBody>
          <a:bodyPr/>
          <a:lstStyle/>
          <a:p>
            <a:pPr>
              <a:buFont typeface="Wingdings" pitchFamily="2" charset="2"/>
              <a:buChar char="ü"/>
            </a:pPr>
            <a:r>
              <a:rPr lang="en-US" altLang="en-US" smtClean="0">
                <a:cs typeface="Times New Roman" pitchFamily="18" charset="0"/>
              </a:rPr>
              <a:t>What is the standard error of the difference between means?  What are the factors that influence its size?</a:t>
            </a:r>
          </a:p>
          <a:p>
            <a:pPr>
              <a:buFont typeface="Wingdings" pitchFamily="2" charset="2"/>
              <a:buChar char="ü"/>
            </a:pPr>
            <a:r>
              <a:rPr lang="en-US" altLang="en-US" smtClean="0">
                <a:cs typeface="Times New Roman" pitchFamily="18" charset="0"/>
              </a:rPr>
              <a:t>Describe a design (what IV? What DV?) where it makes sense to use the independent samples </a:t>
            </a:r>
            <a:r>
              <a:rPr lang="en-US" altLang="en-US" i="1" smtClean="0">
                <a:cs typeface="Times New Roman" pitchFamily="18" charset="0"/>
              </a:rPr>
              <a:t>t</a:t>
            </a:r>
            <a:r>
              <a:rPr lang="en-US" altLang="en-US" smtClean="0">
                <a:cs typeface="Times New Roman" pitchFamily="18" charset="0"/>
              </a:rPr>
              <a:t> test.</a:t>
            </a:r>
            <a:endParaRPr lang="en-US" altLang="en-US" smtClean="0"/>
          </a:p>
        </p:txBody>
      </p:sp>
    </p:spTree>
    <p:extLst>
      <p:ext uri="{BB962C8B-B14F-4D97-AF65-F5344CB8AC3E}">
        <p14:creationId xmlns:p14="http://schemas.microsoft.com/office/powerpoint/2010/main" val="37766173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smtClean="0"/>
              <a:t>Dependent </a:t>
            </a:r>
            <a:r>
              <a:rPr lang="en-US" altLang="en-US" i="1" smtClean="0"/>
              <a:t>t </a:t>
            </a:r>
            <a:r>
              <a:rPr lang="en-US" altLang="en-US" smtClean="0"/>
              <a:t>(1)</a:t>
            </a:r>
          </a:p>
        </p:txBody>
      </p:sp>
      <p:sp>
        <p:nvSpPr>
          <p:cNvPr id="18435" name="Text Box 3"/>
          <p:cNvSpPr txBox="1">
            <a:spLocks noChangeArrowheads="1"/>
          </p:cNvSpPr>
          <p:nvPr/>
        </p:nvSpPr>
        <p:spPr bwMode="auto">
          <a:xfrm>
            <a:off x="1203325" y="1489075"/>
            <a:ext cx="7812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a:t>Observations come in pairs.  Brother, sister, repeated measure.</a:t>
            </a:r>
          </a:p>
        </p:txBody>
      </p:sp>
      <p:graphicFrame>
        <p:nvGraphicFramePr>
          <p:cNvPr id="18436" name="Object 4"/>
          <p:cNvGraphicFramePr>
            <a:graphicFrameLocks noChangeAspect="1"/>
          </p:cNvGraphicFramePr>
          <p:nvPr/>
        </p:nvGraphicFramePr>
        <p:xfrm>
          <a:off x="1600200" y="2133600"/>
          <a:ext cx="3505200" cy="449263"/>
        </p:xfrm>
        <a:graphic>
          <a:graphicData uri="http://schemas.openxmlformats.org/presentationml/2006/ole">
            <mc:AlternateContent xmlns:mc="http://schemas.openxmlformats.org/markup-compatibility/2006">
              <mc:Choice xmlns:v="urn:schemas-microsoft-com:vml" Requires="v">
                <p:oleObj spid="_x0000_s20482" name="Equation" r:id="rId3" imgW="1981200" imgH="254000" progId="Equation.3">
                  <p:embed/>
                </p:oleObj>
              </mc:Choice>
              <mc:Fallback>
                <p:oleObj name="Equation" r:id="rId3" imgW="1981200" imgH="2540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2133600"/>
                        <a:ext cx="3505200" cy="449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37" name="Text Box 5"/>
          <p:cNvSpPr txBox="1">
            <a:spLocks noChangeArrowheads="1"/>
          </p:cNvSpPr>
          <p:nvPr/>
        </p:nvSpPr>
        <p:spPr bwMode="auto">
          <a:xfrm>
            <a:off x="1508125" y="2784475"/>
            <a:ext cx="714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a:t>Problem solved by finding diffs between pairs D</a:t>
            </a:r>
            <a:r>
              <a:rPr lang="en-US" altLang="en-US" baseline="-25000"/>
              <a:t>i</a:t>
            </a:r>
            <a:r>
              <a:rPr lang="en-US" altLang="en-US"/>
              <a:t>=y</a:t>
            </a:r>
            <a:r>
              <a:rPr lang="en-US" altLang="en-US" baseline="-25000"/>
              <a:t>i1</a:t>
            </a:r>
            <a:r>
              <a:rPr lang="en-US" altLang="en-US"/>
              <a:t>-y</a:t>
            </a:r>
            <a:r>
              <a:rPr lang="en-US" altLang="en-US" baseline="-25000"/>
              <a:t>i2</a:t>
            </a:r>
            <a:r>
              <a:rPr lang="en-US" altLang="en-US"/>
              <a:t>.</a:t>
            </a:r>
          </a:p>
        </p:txBody>
      </p:sp>
      <p:graphicFrame>
        <p:nvGraphicFramePr>
          <p:cNvPr id="18438" name="Object 6"/>
          <p:cNvGraphicFramePr>
            <a:graphicFrameLocks noChangeAspect="1"/>
          </p:cNvGraphicFramePr>
          <p:nvPr/>
        </p:nvGraphicFramePr>
        <p:xfrm>
          <a:off x="3657600" y="3429000"/>
          <a:ext cx="2057400" cy="777875"/>
        </p:xfrm>
        <a:graphic>
          <a:graphicData uri="http://schemas.openxmlformats.org/presentationml/2006/ole">
            <mc:AlternateContent xmlns:mc="http://schemas.openxmlformats.org/markup-compatibility/2006">
              <mc:Choice xmlns:v="urn:schemas-microsoft-com:vml" Requires="v">
                <p:oleObj spid="_x0000_s20483" name="Equation" r:id="rId5" imgW="1143000" imgH="431800" progId="Equation.3">
                  <p:embed/>
                </p:oleObj>
              </mc:Choice>
              <mc:Fallback>
                <p:oleObj name="Equation" r:id="rId5" imgW="1143000" imgH="431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7600" y="3429000"/>
                        <a:ext cx="2057400" cy="7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9" name="Object 7"/>
          <p:cNvGraphicFramePr>
            <a:graphicFrameLocks noChangeAspect="1"/>
          </p:cNvGraphicFramePr>
          <p:nvPr/>
        </p:nvGraphicFramePr>
        <p:xfrm>
          <a:off x="6019800" y="3352800"/>
          <a:ext cx="2057400" cy="931863"/>
        </p:xfrm>
        <a:graphic>
          <a:graphicData uri="http://schemas.openxmlformats.org/presentationml/2006/ole">
            <mc:AlternateContent xmlns:mc="http://schemas.openxmlformats.org/markup-compatibility/2006">
              <mc:Choice xmlns:v="urn:schemas-microsoft-com:vml" Requires="v">
                <p:oleObj spid="_x0000_s20484" name="Equation" r:id="rId7" imgW="927100" imgH="419100" progId="Equation.3">
                  <p:embed/>
                </p:oleObj>
              </mc:Choice>
              <mc:Fallback>
                <p:oleObj name="Equation" r:id="rId7" imgW="927100" imgH="4191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19800" y="3352800"/>
                        <a:ext cx="2057400" cy="931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0" name="Object 8"/>
          <p:cNvGraphicFramePr>
            <a:graphicFrameLocks noChangeAspect="1"/>
          </p:cNvGraphicFramePr>
          <p:nvPr/>
        </p:nvGraphicFramePr>
        <p:xfrm>
          <a:off x="2057400" y="3352800"/>
          <a:ext cx="1371600" cy="739775"/>
        </p:xfrm>
        <a:graphic>
          <a:graphicData uri="http://schemas.openxmlformats.org/presentationml/2006/ole">
            <mc:AlternateContent xmlns:mc="http://schemas.openxmlformats.org/markup-compatibility/2006">
              <mc:Choice xmlns:v="urn:schemas-microsoft-com:vml" Requires="v">
                <p:oleObj spid="_x0000_s20485" name="Equation" r:id="rId9" imgW="799753" imgH="431613" progId="Equation.3">
                  <p:embed/>
                </p:oleObj>
              </mc:Choice>
              <mc:Fallback>
                <p:oleObj name="Equation" r:id="rId9" imgW="799753" imgH="431613"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7400" y="3352800"/>
                        <a:ext cx="1371600" cy="739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1" name="Object 9"/>
          <p:cNvGraphicFramePr>
            <a:graphicFrameLocks noChangeAspect="1"/>
          </p:cNvGraphicFramePr>
          <p:nvPr/>
        </p:nvGraphicFramePr>
        <p:xfrm>
          <a:off x="2057400" y="4419600"/>
          <a:ext cx="1905000" cy="952500"/>
        </p:xfrm>
        <a:graphic>
          <a:graphicData uri="http://schemas.openxmlformats.org/presentationml/2006/ole">
            <mc:AlternateContent xmlns:mc="http://schemas.openxmlformats.org/markup-compatibility/2006">
              <mc:Choice xmlns:v="urn:schemas-microsoft-com:vml" Requires="v">
                <p:oleObj spid="_x0000_s20486" name="Equation" r:id="rId11" imgW="888614" imgH="444307" progId="Equation.3">
                  <p:embed/>
                </p:oleObj>
              </mc:Choice>
              <mc:Fallback>
                <p:oleObj name="Equation" r:id="rId11" imgW="888614" imgH="444307"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57400" y="4419600"/>
                        <a:ext cx="1905000" cy="952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42" name="Text Box 10"/>
          <p:cNvSpPr txBox="1">
            <a:spLocks noChangeArrowheads="1"/>
          </p:cNvSpPr>
          <p:nvPr/>
        </p:nvSpPr>
        <p:spPr bwMode="auto">
          <a:xfrm>
            <a:off x="4479925" y="4689475"/>
            <a:ext cx="187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a:t>df=N(pairs)-1</a:t>
            </a:r>
          </a:p>
        </p:txBody>
      </p:sp>
    </p:spTree>
    <p:extLst>
      <p:ext uri="{BB962C8B-B14F-4D97-AF65-F5344CB8AC3E}">
        <p14:creationId xmlns:p14="http://schemas.microsoft.com/office/powerpoint/2010/main" val="12025081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smtClean="0"/>
              <a:t>Dependent t (2)</a:t>
            </a:r>
          </a:p>
        </p:txBody>
      </p:sp>
      <p:graphicFrame>
        <p:nvGraphicFramePr>
          <p:cNvPr id="19487" name="Group 31"/>
          <p:cNvGraphicFramePr>
            <a:graphicFrameLocks noGrp="1"/>
          </p:cNvGraphicFramePr>
          <p:nvPr/>
        </p:nvGraphicFramePr>
        <p:xfrm>
          <a:off x="1524000" y="1397000"/>
          <a:ext cx="3429000" cy="2590800"/>
        </p:xfrm>
        <a:graphic>
          <a:graphicData uri="http://schemas.openxmlformats.org/drawingml/2006/table">
            <a:tbl>
              <a:tblPr/>
              <a:tblGrid>
                <a:gridCol w="1714500"/>
                <a:gridCol w="1714500"/>
              </a:tblGrid>
              <a:tr h="3683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Brother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Sister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9479" name="Object 32"/>
          <p:cNvGraphicFramePr>
            <a:graphicFrameLocks noChangeAspect="1"/>
          </p:cNvGraphicFramePr>
          <p:nvPr/>
        </p:nvGraphicFramePr>
        <p:xfrm>
          <a:off x="1600200" y="3429000"/>
          <a:ext cx="863600" cy="493713"/>
        </p:xfrm>
        <a:graphic>
          <a:graphicData uri="http://schemas.openxmlformats.org/presentationml/2006/ole">
            <mc:AlternateContent xmlns:mc="http://schemas.openxmlformats.org/markup-compatibility/2006">
              <mc:Choice xmlns:v="urn:schemas-microsoft-com:vml" Requires="v">
                <p:oleObj spid="_x0000_s21506" name="Equation" r:id="rId3" imgW="355292" imgH="203024" progId="Equation.3">
                  <p:embed/>
                </p:oleObj>
              </mc:Choice>
              <mc:Fallback>
                <p:oleObj name="Equation" r:id="rId3" imgW="355292" imgH="20302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3429000"/>
                        <a:ext cx="86360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80" name="Object 33"/>
          <p:cNvGraphicFramePr>
            <a:graphicFrameLocks noChangeAspect="1"/>
          </p:cNvGraphicFramePr>
          <p:nvPr/>
        </p:nvGraphicFramePr>
        <p:xfrm>
          <a:off x="3336925" y="3505200"/>
          <a:ext cx="895350" cy="493713"/>
        </p:xfrm>
        <a:graphic>
          <a:graphicData uri="http://schemas.openxmlformats.org/presentationml/2006/ole">
            <mc:AlternateContent xmlns:mc="http://schemas.openxmlformats.org/markup-compatibility/2006">
              <mc:Choice xmlns:v="urn:schemas-microsoft-com:vml" Requires="v">
                <p:oleObj spid="_x0000_s21507" name="Equation" r:id="rId5" imgW="368140" imgH="203112" progId="Equation.3">
                  <p:embed/>
                </p:oleObj>
              </mc:Choice>
              <mc:Fallback>
                <p:oleObj name="Equation" r:id="rId5" imgW="368140" imgH="20311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36925" y="3505200"/>
                        <a:ext cx="89535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526" name="Group 70"/>
          <p:cNvGraphicFramePr>
            <a:graphicFrameLocks noGrp="1"/>
          </p:cNvGraphicFramePr>
          <p:nvPr/>
        </p:nvGraphicFramePr>
        <p:xfrm>
          <a:off x="4953000" y="1371600"/>
          <a:ext cx="2819400" cy="2600325"/>
        </p:xfrm>
        <a:graphic>
          <a:graphicData uri="http://schemas.openxmlformats.org/drawingml/2006/table">
            <a:tbl>
              <a:tblPr/>
              <a:tblGrid>
                <a:gridCol w="1333500"/>
                <a:gridCol w="1485900"/>
              </a:tblGrid>
              <a:tr h="52717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Diff</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8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2</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8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0</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8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0</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rPr>
                        <a:t>1</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8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9502" name="Object 65"/>
          <p:cNvGraphicFramePr>
            <a:graphicFrameLocks noChangeAspect="1"/>
          </p:cNvGraphicFramePr>
          <p:nvPr/>
        </p:nvGraphicFramePr>
        <p:xfrm>
          <a:off x="5013325" y="3519488"/>
          <a:ext cx="927100" cy="463550"/>
        </p:xfrm>
        <a:graphic>
          <a:graphicData uri="http://schemas.openxmlformats.org/presentationml/2006/ole">
            <mc:AlternateContent xmlns:mc="http://schemas.openxmlformats.org/markup-compatibility/2006">
              <mc:Choice xmlns:v="urn:schemas-microsoft-com:vml" Requires="v">
                <p:oleObj spid="_x0000_s21508" name="Equation" r:id="rId7" imgW="380835" imgH="190417" progId="Equation.3">
                  <p:embed/>
                </p:oleObj>
              </mc:Choice>
              <mc:Fallback>
                <p:oleObj name="Equation" r:id="rId7" imgW="380835" imgH="19041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13325" y="3519488"/>
                        <a:ext cx="9271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503" name="Object 66"/>
          <p:cNvGraphicFramePr>
            <a:graphicFrameLocks noChangeAspect="1"/>
          </p:cNvGraphicFramePr>
          <p:nvPr/>
        </p:nvGraphicFramePr>
        <p:xfrm>
          <a:off x="4953000" y="4343400"/>
          <a:ext cx="3176588" cy="585788"/>
        </p:xfrm>
        <a:graphic>
          <a:graphicData uri="http://schemas.openxmlformats.org/presentationml/2006/ole">
            <mc:AlternateContent xmlns:mc="http://schemas.openxmlformats.org/markup-compatibility/2006">
              <mc:Choice xmlns:v="urn:schemas-microsoft-com:vml" Requires="v">
                <p:oleObj spid="_x0000_s21509" name="Equation" r:id="rId9" imgW="1308100" imgH="241300" progId="Equation.3">
                  <p:embed/>
                </p:oleObj>
              </mc:Choice>
              <mc:Fallback>
                <p:oleObj name="Equation" r:id="rId9" imgW="1308100" imgH="2413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53000" y="4343400"/>
                        <a:ext cx="3176588" cy="585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504" name="Object 67"/>
          <p:cNvGraphicFramePr>
            <a:graphicFrameLocks noChangeAspect="1"/>
          </p:cNvGraphicFramePr>
          <p:nvPr/>
        </p:nvGraphicFramePr>
        <p:xfrm>
          <a:off x="2667000" y="4953000"/>
          <a:ext cx="3511550" cy="952500"/>
        </p:xfrm>
        <a:graphic>
          <a:graphicData uri="http://schemas.openxmlformats.org/presentationml/2006/ole">
            <mc:AlternateContent xmlns:mc="http://schemas.openxmlformats.org/markup-compatibility/2006">
              <mc:Choice xmlns:v="urn:schemas-microsoft-com:vml" Requires="v">
                <p:oleObj spid="_x0000_s21510" name="Equation" r:id="rId11" imgW="1637589" imgH="444307" progId="Equation.3">
                  <p:embed/>
                </p:oleObj>
              </mc:Choice>
              <mc:Fallback>
                <p:oleObj name="Equation" r:id="rId11" imgW="1637589" imgH="444307"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67000" y="4953000"/>
                        <a:ext cx="3511550" cy="952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505" name="Object 68"/>
          <p:cNvGraphicFramePr>
            <a:graphicFrameLocks noChangeAspect="1"/>
          </p:cNvGraphicFramePr>
          <p:nvPr/>
        </p:nvGraphicFramePr>
        <p:xfrm>
          <a:off x="1600200" y="4038600"/>
          <a:ext cx="2895600" cy="969963"/>
        </p:xfrm>
        <a:graphic>
          <a:graphicData uri="http://schemas.openxmlformats.org/presentationml/2006/ole">
            <mc:AlternateContent xmlns:mc="http://schemas.openxmlformats.org/markup-compatibility/2006">
              <mc:Choice xmlns:v="urn:schemas-microsoft-com:vml" Requires="v">
                <p:oleObj spid="_x0000_s21511" name="Equation" r:id="rId13" imgW="1435100" imgH="482600" progId="Equation.3">
                  <p:embed/>
                </p:oleObj>
              </mc:Choice>
              <mc:Fallback>
                <p:oleObj name="Equation" r:id="rId13" imgW="1435100" imgH="4826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00200" y="4038600"/>
                        <a:ext cx="2895600" cy="969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506" name="Object 69"/>
          <p:cNvGraphicFramePr>
            <a:graphicFrameLocks noChangeAspect="1"/>
          </p:cNvGraphicFramePr>
          <p:nvPr/>
        </p:nvGraphicFramePr>
        <p:xfrm>
          <a:off x="6248400" y="1447800"/>
          <a:ext cx="1420813" cy="557213"/>
        </p:xfrm>
        <a:graphic>
          <a:graphicData uri="http://schemas.openxmlformats.org/presentationml/2006/ole">
            <mc:AlternateContent xmlns:mc="http://schemas.openxmlformats.org/markup-compatibility/2006">
              <mc:Choice xmlns:v="urn:schemas-microsoft-com:vml" Requires="v">
                <p:oleObj spid="_x0000_s21512" name="Equation" r:id="rId15" imgW="583947" imgH="228501" progId="Equation.3">
                  <p:embed/>
                </p:oleObj>
              </mc:Choice>
              <mc:Fallback>
                <p:oleObj name="Equation" r:id="rId15" imgW="583947" imgH="228501"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248400" y="1447800"/>
                        <a:ext cx="1420813" cy="557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257645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smtClean="0"/>
              <a:t>Assumptions</a:t>
            </a:r>
          </a:p>
        </p:txBody>
      </p:sp>
      <p:sp>
        <p:nvSpPr>
          <p:cNvPr id="20483" name="Rectangle 3"/>
          <p:cNvSpPr>
            <a:spLocks noGrp="1" noChangeArrowheads="1"/>
          </p:cNvSpPr>
          <p:nvPr>
            <p:ph type="body" idx="1"/>
          </p:nvPr>
        </p:nvSpPr>
        <p:spPr/>
        <p:txBody>
          <a:bodyPr/>
          <a:lstStyle/>
          <a:p>
            <a:r>
              <a:rPr lang="en-US" altLang="en-US" smtClean="0"/>
              <a:t>The </a:t>
            </a:r>
            <a:r>
              <a:rPr lang="en-US" altLang="en-US" i="1" smtClean="0"/>
              <a:t>t</a:t>
            </a:r>
            <a:r>
              <a:rPr lang="en-US" altLang="en-US" smtClean="0"/>
              <a:t>-test is based on assumptions of normality and homogeneity of variance.</a:t>
            </a:r>
          </a:p>
          <a:p>
            <a:r>
              <a:rPr lang="en-US" altLang="en-US" smtClean="0"/>
              <a:t>You can test for both these (make sure you learn the SAS methods).</a:t>
            </a:r>
          </a:p>
          <a:p>
            <a:r>
              <a:rPr lang="en-US" altLang="en-US" smtClean="0"/>
              <a:t>As long as the samples in each group are large and nearly equal, the </a:t>
            </a:r>
            <a:r>
              <a:rPr lang="en-US" altLang="en-US" i="1" smtClean="0"/>
              <a:t>t</a:t>
            </a:r>
            <a:r>
              <a:rPr lang="en-US" altLang="en-US" smtClean="0"/>
              <a:t>-test is robust, that is, still good, even tho assumptions are not met.</a:t>
            </a:r>
          </a:p>
        </p:txBody>
      </p:sp>
    </p:spTree>
    <p:extLst>
      <p:ext uri="{BB962C8B-B14F-4D97-AF65-F5344CB8AC3E}">
        <p14:creationId xmlns:p14="http://schemas.microsoft.com/office/powerpoint/2010/main" val="24996252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smtClean="0"/>
              <a:t>Review</a:t>
            </a:r>
          </a:p>
        </p:txBody>
      </p:sp>
      <p:sp>
        <p:nvSpPr>
          <p:cNvPr id="21507" name="Content Placeholder 2"/>
          <p:cNvSpPr>
            <a:spLocks noGrp="1"/>
          </p:cNvSpPr>
          <p:nvPr>
            <p:ph idx="1"/>
          </p:nvPr>
        </p:nvSpPr>
        <p:spPr/>
        <p:txBody>
          <a:bodyPr/>
          <a:lstStyle/>
          <a:p>
            <a:r>
              <a:rPr lang="en-US" altLang="en-US" smtClean="0"/>
              <a:t>Describe a design where it makes sense to use a single-sample t.</a:t>
            </a:r>
          </a:p>
          <a:p>
            <a:r>
              <a:rPr lang="en-US" altLang="en-US" smtClean="0"/>
              <a:t>Describe a design where it makes sense to use a dependent samples t.</a:t>
            </a:r>
          </a:p>
        </p:txBody>
      </p:sp>
    </p:spTree>
    <p:extLst>
      <p:ext uri="{BB962C8B-B14F-4D97-AF65-F5344CB8AC3E}">
        <p14:creationId xmlns:p14="http://schemas.microsoft.com/office/powerpoint/2010/main" val="1546174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en-US" smtClean="0"/>
              <a:t>Questions</a:t>
            </a:r>
          </a:p>
        </p:txBody>
      </p:sp>
      <p:sp>
        <p:nvSpPr>
          <p:cNvPr id="4099" name="Content Placeholder 2"/>
          <p:cNvSpPr>
            <a:spLocks noGrp="1"/>
          </p:cNvSpPr>
          <p:nvPr>
            <p:ph idx="1"/>
          </p:nvPr>
        </p:nvSpPr>
        <p:spPr/>
        <p:txBody>
          <a:bodyPr/>
          <a:lstStyle/>
          <a:p>
            <a:pPr marL="365125">
              <a:buFont typeface="Arial" panose="020B0604020202020204" pitchFamily="34" charset="0"/>
              <a:buChar char="•"/>
            </a:pPr>
            <a:r>
              <a:rPr lang="en-US" altLang="en-US" sz="2800" dirty="0" smtClean="0"/>
              <a:t>What is the main use of the </a:t>
            </a:r>
            <a:r>
              <a:rPr lang="en-US" altLang="en-US" sz="2800" i="1" dirty="0" smtClean="0"/>
              <a:t>t</a:t>
            </a:r>
            <a:r>
              <a:rPr lang="en-US" altLang="en-US" sz="2800" dirty="0" smtClean="0"/>
              <a:t>-test?</a:t>
            </a:r>
          </a:p>
          <a:p>
            <a:pPr marL="365125">
              <a:buFont typeface="Arial" panose="020B0604020202020204" pitchFamily="34" charset="0"/>
              <a:buChar char="•"/>
            </a:pPr>
            <a:r>
              <a:rPr lang="en-US" altLang="en-US" sz="2800" dirty="0" smtClean="0"/>
              <a:t>How is the distribution of </a:t>
            </a:r>
            <a:r>
              <a:rPr lang="en-US" altLang="en-US" sz="2800" i="1" dirty="0" smtClean="0"/>
              <a:t>t</a:t>
            </a:r>
            <a:r>
              <a:rPr lang="en-US" altLang="en-US" sz="2800" dirty="0" smtClean="0"/>
              <a:t> related to the unit normal?</a:t>
            </a:r>
          </a:p>
          <a:p>
            <a:pPr marL="365125">
              <a:buFont typeface="Arial" panose="020B0604020202020204" pitchFamily="34" charset="0"/>
              <a:buChar char="•"/>
            </a:pPr>
            <a:r>
              <a:rPr lang="en-US" altLang="en-US" sz="2800" dirty="0" smtClean="0"/>
              <a:t>When would we use a t-test instead of a z-test?  Why might we prefer one to the other?</a:t>
            </a:r>
          </a:p>
          <a:p>
            <a:pPr marL="365125">
              <a:buFont typeface="Arial" panose="020B0604020202020204" pitchFamily="34" charset="0"/>
              <a:buChar char="•"/>
            </a:pPr>
            <a:r>
              <a:rPr lang="en-US" altLang="en-US" sz="2800" dirty="0" smtClean="0"/>
              <a:t>What are the chief varieties or forms of the </a:t>
            </a:r>
            <a:r>
              <a:rPr lang="en-US" altLang="en-US" sz="2800" i="1" dirty="0" smtClean="0"/>
              <a:t>t</a:t>
            </a:r>
            <a:r>
              <a:rPr lang="en-US" altLang="en-US" sz="2800" dirty="0" smtClean="0"/>
              <a:t>-test?</a:t>
            </a:r>
            <a:r>
              <a:rPr lang="en-US" altLang="en-US" sz="2800" dirty="0" smtClean="0">
                <a:cs typeface="Times New Roman" pitchFamily="18" charset="0"/>
              </a:rPr>
              <a:t> </a:t>
            </a:r>
          </a:p>
          <a:p>
            <a:pPr marL="365125">
              <a:buFont typeface="Arial" panose="020B0604020202020204" pitchFamily="34" charset="0"/>
              <a:buChar char="•"/>
            </a:pPr>
            <a:r>
              <a:rPr lang="en-US" altLang="en-US" sz="2800" dirty="0" smtClean="0">
                <a:cs typeface="Times New Roman" pitchFamily="18" charset="0"/>
              </a:rPr>
              <a:t>What is the standard error of the difference between means?  What are the factors that influence its size?</a:t>
            </a:r>
            <a:endParaRPr lang="en-US" altLang="en-US" sz="2800" dirty="0" smtClean="0"/>
          </a:p>
          <a:p>
            <a:endParaRPr lang="en-US" altLang="en-US" dirty="0" smtClean="0"/>
          </a:p>
        </p:txBody>
      </p:sp>
    </p:spTree>
    <p:extLst>
      <p:ext uri="{BB962C8B-B14F-4D97-AF65-F5344CB8AC3E}">
        <p14:creationId xmlns:p14="http://schemas.microsoft.com/office/powerpoint/2010/main" val="10074308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smtClean="0"/>
              <a:t>Strength of Association (1)</a:t>
            </a:r>
          </a:p>
        </p:txBody>
      </p:sp>
      <p:sp>
        <p:nvSpPr>
          <p:cNvPr id="22531" name="Rectangle 3"/>
          <p:cNvSpPr>
            <a:spLocks noGrp="1" noChangeArrowheads="1"/>
          </p:cNvSpPr>
          <p:nvPr>
            <p:ph type="body" idx="1"/>
          </p:nvPr>
        </p:nvSpPr>
        <p:spPr/>
        <p:txBody>
          <a:bodyPr/>
          <a:lstStyle/>
          <a:p>
            <a:pPr>
              <a:lnSpc>
                <a:spcPct val="90000"/>
              </a:lnSpc>
            </a:pPr>
            <a:r>
              <a:rPr lang="en-US" altLang="en-US" smtClean="0"/>
              <a:t>Scientific purpose is to predict or explain variation.</a:t>
            </a:r>
          </a:p>
          <a:p>
            <a:pPr>
              <a:lnSpc>
                <a:spcPct val="90000"/>
              </a:lnSpc>
            </a:pPr>
            <a:r>
              <a:rPr lang="en-US" altLang="en-US" smtClean="0"/>
              <a:t>Our variable Y has some variance that we would like to account for.  There are statistical indexes of how well our IV accounts for variance in the DV.  These are measures of how strongly or closely associated our Ivs and DVs are.</a:t>
            </a:r>
          </a:p>
          <a:p>
            <a:pPr>
              <a:lnSpc>
                <a:spcPct val="90000"/>
              </a:lnSpc>
            </a:pPr>
            <a:r>
              <a:rPr lang="en-US" altLang="en-US" smtClean="0"/>
              <a:t>Variance accounted for:</a:t>
            </a:r>
          </a:p>
        </p:txBody>
      </p:sp>
      <p:graphicFrame>
        <p:nvGraphicFramePr>
          <p:cNvPr id="22532" name="Object 4"/>
          <p:cNvGraphicFramePr>
            <a:graphicFrameLocks noChangeAspect="1"/>
          </p:cNvGraphicFramePr>
          <p:nvPr/>
        </p:nvGraphicFramePr>
        <p:xfrm>
          <a:off x="3683000" y="5715000"/>
          <a:ext cx="3530600" cy="933450"/>
        </p:xfrm>
        <a:graphic>
          <a:graphicData uri="http://schemas.openxmlformats.org/presentationml/2006/ole">
            <mc:AlternateContent xmlns:mc="http://schemas.openxmlformats.org/markup-compatibility/2006">
              <mc:Choice xmlns:v="urn:schemas-microsoft-com:vml" Requires="v">
                <p:oleObj spid="_x0000_s22530" name="Equation" r:id="rId3" imgW="1778000" imgH="469900" progId="Equation.3">
                  <p:embed/>
                </p:oleObj>
              </mc:Choice>
              <mc:Fallback>
                <p:oleObj name="Equation" r:id="rId3" imgW="1778000" imgH="4699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3000" y="5715000"/>
                        <a:ext cx="3530600" cy="933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8743862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mtClean="0"/>
              <a:t>Strength of Association (2)</a:t>
            </a:r>
          </a:p>
        </p:txBody>
      </p:sp>
      <p:sp>
        <p:nvSpPr>
          <p:cNvPr id="23555" name="Rectangle 3"/>
          <p:cNvSpPr>
            <a:spLocks noGrp="1" noChangeArrowheads="1"/>
          </p:cNvSpPr>
          <p:nvPr>
            <p:ph type="body" idx="1"/>
          </p:nvPr>
        </p:nvSpPr>
        <p:spPr/>
        <p:txBody>
          <a:bodyPr/>
          <a:lstStyle/>
          <a:p>
            <a:r>
              <a:rPr lang="en-US" altLang="en-US" smtClean="0"/>
              <a:t>How much of variance in Y is associated with the IV?</a:t>
            </a:r>
          </a:p>
        </p:txBody>
      </p:sp>
      <p:graphicFrame>
        <p:nvGraphicFramePr>
          <p:cNvPr id="23556" name="Object 4"/>
          <p:cNvGraphicFramePr>
            <a:graphicFrameLocks noChangeAspect="1"/>
          </p:cNvGraphicFramePr>
          <p:nvPr/>
        </p:nvGraphicFramePr>
        <p:xfrm>
          <a:off x="5715000" y="1905000"/>
          <a:ext cx="2971800" cy="785813"/>
        </p:xfrm>
        <a:graphic>
          <a:graphicData uri="http://schemas.openxmlformats.org/presentationml/2006/ole">
            <mc:AlternateContent xmlns:mc="http://schemas.openxmlformats.org/markup-compatibility/2006">
              <mc:Choice xmlns:v="urn:schemas-microsoft-com:vml" Requires="v">
                <p:oleObj spid="_x0000_s23554" name="Equation" r:id="rId3" imgW="1778000" imgH="469900" progId="Equation.3">
                  <p:embed/>
                </p:oleObj>
              </mc:Choice>
              <mc:Fallback>
                <p:oleObj name="Equation" r:id="rId3" imgW="1778000" imgH="4699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1905000"/>
                        <a:ext cx="2971800" cy="785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355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3400" y="3068638"/>
            <a:ext cx="5056188" cy="3789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8" name="Text Box 6"/>
          <p:cNvSpPr txBox="1">
            <a:spLocks noChangeArrowheads="1"/>
          </p:cNvSpPr>
          <p:nvPr/>
        </p:nvSpPr>
        <p:spPr bwMode="auto">
          <a:xfrm>
            <a:off x="1524000" y="2590800"/>
            <a:ext cx="71024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a:t>Compare the 1</a:t>
            </a:r>
            <a:r>
              <a:rPr lang="en-US" altLang="en-US" baseline="30000"/>
              <a:t>st</a:t>
            </a:r>
            <a:r>
              <a:rPr lang="en-US" altLang="en-US"/>
              <a:t> (left-most) curve with the curve in the middle and the one on the right.</a:t>
            </a:r>
          </a:p>
        </p:txBody>
      </p:sp>
      <p:sp>
        <p:nvSpPr>
          <p:cNvPr id="23559" name="Text Box 7"/>
          <p:cNvSpPr txBox="1">
            <a:spLocks noChangeArrowheads="1"/>
          </p:cNvSpPr>
          <p:nvPr/>
        </p:nvSpPr>
        <p:spPr bwMode="auto">
          <a:xfrm>
            <a:off x="1508125" y="3470275"/>
            <a:ext cx="2835275"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a:t>In each case, how much of the variance in Y is associated with the IV, group membership?  More in the second comparison.  As mean diff gets big, so does variance acct.</a:t>
            </a:r>
          </a:p>
        </p:txBody>
      </p:sp>
    </p:spTree>
    <p:extLst>
      <p:ext uri="{BB962C8B-B14F-4D97-AF65-F5344CB8AC3E}">
        <p14:creationId xmlns:p14="http://schemas.microsoft.com/office/powerpoint/2010/main" val="6948287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smtClean="0"/>
              <a:t>Association &amp; Significance</a:t>
            </a:r>
          </a:p>
        </p:txBody>
      </p:sp>
      <p:sp>
        <p:nvSpPr>
          <p:cNvPr id="24579" name="Rectangle 3"/>
          <p:cNvSpPr>
            <a:spLocks noGrp="1" noChangeArrowheads="1"/>
          </p:cNvSpPr>
          <p:nvPr>
            <p:ph type="body" idx="1"/>
          </p:nvPr>
        </p:nvSpPr>
        <p:spPr/>
        <p:txBody>
          <a:bodyPr/>
          <a:lstStyle/>
          <a:p>
            <a:r>
              <a:rPr lang="en-US" altLang="en-US" smtClean="0"/>
              <a:t>Power increases with association (effect size) and sample size.</a:t>
            </a:r>
          </a:p>
          <a:p>
            <a:r>
              <a:rPr lang="en-US" altLang="en-US" smtClean="0"/>
              <a:t>Effect size:</a:t>
            </a:r>
          </a:p>
          <a:p>
            <a:r>
              <a:rPr lang="en-US" altLang="en-US" smtClean="0"/>
              <a:t>Significance = effect size X sample size.</a:t>
            </a:r>
          </a:p>
          <a:p>
            <a:endParaRPr lang="en-US" altLang="en-US" smtClean="0"/>
          </a:p>
          <a:p>
            <a:endParaRPr lang="en-US" altLang="en-US" smtClean="0"/>
          </a:p>
        </p:txBody>
      </p:sp>
      <p:graphicFrame>
        <p:nvGraphicFramePr>
          <p:cNvPr id="24580" name="Object 4"/>
          <p:cNvGraphicFramePr>
            <a:graphicFrameLocks noChangeAspect="1"/>
          </p:cNvGraphicFramePr>
          <p:nvPr/>
        </p:nvGraphicFramePr>
        <p:xfrm>
          <a:off x="3886200" y="2667000"/>
          <a:ext cx="1801813" cy="404813"/>
        </p:xfrm>
        <a:graphic>
          <a:graphicData uri="http://schemas.openxmlformats.org/presentationml/2006/ole">
            <mc:AlternateContent xmlns:mc="http://schemas.openxmlformats.org/markup-compatibility/2006">
              <mc:Choice xmlns:v="urn:schemas-microsoft-com:vml" Requires="v">
                <p:oleObj spid="_x0000_s24578" name="Equation" r:id="rId3" imgW="1129810" imgH="253890" progId="Equation.3">
                  <p:embed/>
                </p:oleObj>
              </mc:Choice>
              <mc:Fallback>
                <p:oleObj name="Equation" r:id="rId3" imgW="1129810" imgH="25389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2667000"/>
                        <a:ext cx="1801813" cy="404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1" name="Object 5"/>
          <p:cNvGraphicFramePr>
            <a:graphicFrameLocks noChangeAspect="1"/>
          </p:cNvGraphicFramePr>
          <p:nvPr/>
        </p:nvGraphicFramePr>
        <p:xfrm>
          <a:off x="3124200" y="3733800"/>
          <a:ext cx="1963738" cy="1152525"/>
        </p:xfrm>
        <a:graphic>
          <a:graphicData uri="http://schemas.openxmlformats.org/presentationml/2006/ole">
            <mc:AlternateContent xmlns:mc="http://schemas.openxmlformats.org/markup-compatibility/2006">
              <mc:Choice xmlns:v="urn:schemas-microsoft-com:vml" Requires="v">
                <p:oleObj spid="_x0000_s24579" name="Equation" r:id="rId5" imgW="1231366" imgH="723586" progId="Equation.3">
                  <p:embed/>
                </p:oleObj>
              </mc:Choice>
              <mc:Fallback>
                <p:oleObj name="Equation" r:id="rId5" imgW="1231366" imgH="72358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4200" y="3733800"/>
                        <a:ext cx="1963738" cy="1152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82" name="Text Box 6"/>
          <p:cNvSpPr txBox="1">
            <a:spLocks noChangeArrowheads="1"/>
          </p:cNvSpPr>
          <p:nvPr/>
        </p:nvSpPr>
        <p:spPr bwMode="auto">
          <a:xfrm>
            <a:off x="1752600" y="5410200"/>
            <a:ext cx="67214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a:t>Increasing sample size does not increase effect size (strength of association).  It decreases the standard error so power is greater, |t| is larger.</a:t>
            </a:r>
          </a:p>
        </p:txBody>
      </p:sp>
      <p:graphicFrame>
        <p:nvGraphicFramePr>
          <p:cNvPr id="24583" name="Object 7"/>
          <p:cNvGraphicFramePr>
            <a:graphicFrameLocks noChangeAspect="1"/>
          </p:cNvGraphicFramePr>
          <p:nvPr/>
        </p:nvGraphicFramePr>
        <p:xfrm>
          <a:off x="6934200" y="3581400"/>
          <a:ext cx="1274763" cy="1192213"/>
        </p:xfrm>
        <a:graphic>
          <a:graphicData uri="http://schemas.openxmlformats.org/presentationml/2006/ole">
            <mc:AlternateContent xmlns:mc="http://schemas.openxmlformats.org/markup-compatibility/2006">
              <mc:Choice xmlns:v="urn:schemas-microsoft-com:vml" Requires="v">
                <p:oleObj spid="_x0000_s24580" name="Equation" r:id="rId7" imgW="800100" imgH="749300" progId="Equation.3">
                  <p:embed/>
                </p:oleObj>
              </mc:Choice>
              <mc:Fallback>
                <p:oleObj name="Equation" r:id="rId7" imgW="800100" imgH="7493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34200" y="3581400"/>
                        <a:ext cx="1274763" cy="1192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84" name="TextBox 7"/>
          <p:cNvSpPr txBox="1">
            <a:spLocks noChangeArrowheads="1"/>
          </p:cNvSpPr>
          <p:nvPr/>
        </p:nvSpPr>
        <p:spPr bwMode="auto">
          <a:xfrm>
            <a:off x="1295400" y="4191000"/>
            <a:ext cx="1905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a:t>(independent samples)</a:t>
            </a:r>
          </a:p>
        </p:txBody>
      </p:sp>
      <p:sp>
        <p:nvSpPr>
          <p:cNvPr id="24585" name="TextBox 8"/>
          <p:cNvSpPr txBox="1">
            <a:spLocks noChangeArrowheads="1"/>
          </p:cNvSpPr>
          <p:nvPr/>
        </p:nvSpPr>
        <p:spPr bwMode="auto">
          <a:xfrm>
            <a:off x="5791200" y="4038600"/>
            <a:ext cx="1447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a:t>(single sample)</a:t>
            </a:r>
          </a:p>
        </p:txBody>
      </p:sp>
      <p:graphicFrame>
        <p:nvGraphicFramePr>
          <p:cNvPr id="24586" name="Object 8"/>
          <p:cNvGraphicFramePr>
            <a:graphicFrameLocks noChangeAspect="1"/>
          </p:cNvGraphicFramePr>
          <p:nvPr/>
        </p:nvGraphicFramePr>
        <p:xfrm>
          <a:off x="6781800" y="4876800"/>
          <a:ext cx="1524000" cy="596900"/>
        </p:xfrm>
        <a:graphic>
          <a:graphicData uri="http://schemas.openxmlformats.org/presentationml/2006/ole">
            <mc:AlternateContent xmlns:mc="http://schemas.openxmlformats.org/markup-compatibility/2006">
              <mc:Choice xmlns:v="urn:schemas-microsoft-com:vml" Requires="v">
                <p:oleObj spid="_x0000_s24581" name="Equation" r:id="rId9" imgW="583947" imgH="228501" progId="Equation.3">
                  <p:embed/>
                </p:oleObj>
              </mc:Choice>
              <mc:Fallback>
                <p:oleObj name="Equation" r:id="rId9" imgW="583947" imgH="228501"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81800" y="4876800"/>
                        <a:ext cx="1524000" cy="59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289189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smtClean="0"/>
              <a:t>Estimating Power (1)</a:t>
            </a:r>
          </a:p>
        </p:txBody>
      </p:sp>
      <p:sp>
        <p:nvSpPr>
          <p:cNvPr id="25603" name="Rectangle 3"/>
          <p:cNvSpPr>
            <a:spLocks noGrp="1" noChangeArrowheads="1"/>
          </p:cNvSpPr>
          <p:nvPr>
            <p:ph type="body" idx="1"/>
          </p:nvPr>
        </p:nvSpPr>
        <p:spPr/>
        <p:txBody>
          <a:bodyPr/>
          <a:lstStyle/>
          <a:p>
            <a:r>
              <a:rPr lang="en-US" altLang="en-US" smtClean="0"/>
              <a:t>If the null is false, the statistic is no longer distributed as </a:t>
            </a:r>
            <a:r>
              <a:rPr lang="en-US" altLang="en-US" i="1" smtClean="0"/>
              <a:t>t</a:t>
            </a:r>
            <a:r>
              <a:rPr lang="en-US" altLang="en-US" smtClean="0"/>
              <a:t>, but rather as </a:t>
            </a:r>
            <a:r>
              <a:rPr lang="en-US" altLang="en-US" i="1" smtClean="0"/>
              <a:t>noncentral t</a:t>
            </a:r>
            <a:r>
              <a:rPr lang="en-US" altLang="en-US" smtClean="0"/>
              <a:t>.  This makes power computation difficult.</a:t>
            </a:r>
          </a:p>
          <a:p>
            <a:r>
              <a:rPr lang="en-US" altLang="en-US" smtClean="0"/>
              <a:t>Howell introduces the noncentrality parameter delta to use for estimating power.  For the one-sample </a:t>
            </a:r>
            <a:r>
              <a:rPr lang="en-US" altLang="en-US" i="1" smtClean="0"/>
              <a:t>t</a:t>
            </a:r>
            <a:r>
              <a:rPr lang="en-US" altLang="en-US" smtClean="0"/>
              <a:t>,</a:t>
            </a:r>
          </a:p>
        </p:txBody>
      </p:sp>
      <p:graphicFrame>
        <p:nvGraphicFramePr>
          <p:cNvPr id="25604" name="Object 4"/>
          <p:cNvGraphicFramePr>
            <a:graphicFrameLocks noChangeAspect="1"/>
          </p:cNvGraphicFramePr>
          <p:nvPr/>
        </p:nvGraphicFramePr>
        <p:xfrm>
          <a:off x="2209800" y="5181600"/>
          <a:ext cx="1366838" cy="533400"/>
        </p:xfrm>
        <a:graphic>
          <a:graphicData uri="http://schemas.openxmlformats.org/presentationml/2006/ole">
            <mc:AlternateContent xmlns:mc="http://schemas.openxmlformats.org/markup-compatibility/2006">
              <mc:Choice xmlns:v="urn:schemas-microsoft-com:vml" Requires="v">
                <p:oleObj spid="_x0000_s25602" name="Equation" r:id="rId3" imgW="583947" imgH="228501" progId="Equation.3">
                  <p:embed/>
                </p:oleObj>
              </mc:Choice>
              <mc:Fallback>
                <p:oleObj name="Equation" r:id="rId3" imgW="583947" imgH="22850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5181600"/>
                        <a:ext cx="136683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5" name="TextBox 4"/>
          <p:cNvSpPr txBox="1">
            <a:spLocks noChangeArrowheads="1"/>
          </p:cNvSpPr>
          <p:nvPr/>
        </p:nvSpPr>
        <p:spPr bwMode="auto">
          <a:xfrm>
            <a:off x="3886200" y="5105400"/>
            <a:ext cx="4267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a:t>Recall the relations between </a:t>
            </a:r>
            <a:r>
              <a:rPr lang="en-US" altLang="en-US" i="1"/>
              <a:t>t</a:t>
            </a:r>
            <a:r>
              <a:rPr lang="en-US" altLang="en-US"/>
              <a:t> and </a:t>
            </a:r>
            <a:r>
              <a:rPr lang="en-US" altLang="en-US" i="1"/>
              <a:t>d</a:t>
            </a:r>
            <a:r>
              <a:rPr lang="en-US" altLang="en-US"/>
              <a:t> on the previous slide</a:t>
            </a:r>
          </a:p>
        </p:txBody>
      </p:sp>
    </p:spTree>
    <p:extLst>
      <p:ext uri="{BB962C8B-B14F-4D97-AF65-F5344CB8AC3E}">
        <p14:creationId xmlns:p14="http://schemas.microsoft.com/office/powerpoint/2010/main" val="2430620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en-US" smtClean="0"/>
              <a:t>Estimating Power (2)</a:t>
            </a:r>
          </a:p>
        </p:txBody>
      </p:sp>
      <p:sp>
        <p:nvSpPr>
          <p:cNvPr id="26627" name="Rectangle 3"/>
          <p:cNvSpPr>
            <a:spLocks noGrp="1" noChangeArrowheads="1"/>
          </p:cNvSpPr>
          <p:nvPr>
            <p:ph type="body" idx="1"/>
          </p:nvPr>
        </p:nvSpPr>
        <p:spPr/>
        <p:txBody>
          <a:bodyPr/>
          <a:lstStyle/>
          <a:p>
            <a:r>
              <a:rPr lang="en-US" altLang="en-US" smtClean="0"/>
              <a:t>Suppose (Howell, p. 231) that we have 25 people, a sample mean of 105, and a hypothesized mean and SD of 100 and 15, respectively.  Then </a:t>
            </a:r>
          </a:p>
        </p:txBody>
      </p:sp>
      <p:graphicFrame>
        <p:nvGraphicFramePr>
          <p:cNvPr id="26628" name="Object 3"/>
          <p:cNvGraphicFramePr>
            <a:graphicFrameLocks noChangeAspect="1"/>
          </p:cNvGraphicFramePr>
          <p:nvPr/>
        </p:nvGraphicFramePr>
        <p:xfrm>
          <a:off x="1905000" y="3429000"/>
          <a:ext cx="2794000" cy="703263"/>
        </p:xfrm>
        <a:graphic>
          <a:graphicData uri="http://schemas.openxmlformats.org/presentationml/2006/ole">
            <mc:AlternateContent xmlns:mc="http://schemas.openxmlformats.org/markup-compatibility/2006">
              <mc:Choice xmlns:v="urn:schemas-microsoft-com:vml" Requires="v">
                <p:oleObj spid="_x0000_s26626" name="Equation" r:id="rId3" imgW="1562100" imgH="393700" progId="Equation.3">
                  <p:embed/>
                </p:oleObj>
              </mc:Choice>
              <mc:Fallback>
                <p:oleObj name="Equation" r:id="rId3" imgW="1562100" imgH="3937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3429000"/>
                        <a:ext cx="2794000" cy="703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29" name="Object 10"/>
          <p:cNvGraphicFramePr>
            <a:graphicFrameLocks noChangeAspect="1"/>
          </p:cNvGraphicFramePr>
          <p:nvPr/>
        </p:nvGraphicFramePr>
        <p:xfrm>
          <a:off x="1905000" y="4267200"/>
          <a:ext cx="2816225" cy="862013"/>
        </p:xfrm>
        <a:graphic>
          <a:graphicData uri="http://schemas.openxmlformats.org/presentationml/2006/ole">
            <mc:AlternateContent xmlns:mc="http://schemas.openxmlformats.org/markup-compatibility/2006">
              <mc:Choice xmlns:v="urn:schemas-microsoft-com:vml" Requires="v">
                <p:oleObj spid="_x0000_s26627" name="Equation" r:id="rId5" imgW="1574800" imgH="482600" progId="Equation.3">
                  <p:embed/>
                </p:oleObj>
              </mc:Choice>
              <mc:Fallback>
                <p:oleObj name="Equation" r:id="rId5" imgW="1574800" imgH="482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0" y="4267200"/>
                        <a:ext cx="2816225" cy="862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30" name="TextBox 10"/>
          <p:cNvSpPr txBox="1">
            <a:spLocks noChangeArrowheads="1"/>
          </p:cNvSpPr>
          <p:nvPr/>
        </p:nvSpPr>
        <p:spPr bwMode="auto">
          <a:xfrm>
            <a:off x="4876800" y="3505200"/>
            <a:ext cx="38100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a:t>Howell presents an appendix where delta is related to power.  For power = .8, alpha = .05, delta must be 2.80.  To solve for N, we compute:</a:t>
            </a:r>
          </a:p>
        </p:txBody>
      </p:sp>
      <p:graphicFrame>
        <p:nvGraphicFramePr>
          <p:cNvPr id="26631" name="Object 11"/>
          <p:cNvGraphicFramePr>
            <a:graphicFrameLocks noChangeAspect="1"/>
          </p:cNvGraphicFramePr>
          <p:nvPr/>
        </p:nvGraphicFramePr>
        <p:xfrm>
          <a:off x="1752600" y="5562600"/>
          <a:ext cx="5110163" cy="838200"/>
        </p:xfrm>
        <a:graphic>
          <a:graphicData uri="http://schemas.openxmlformats.org/presentationml/2006/ole">
            <mc:AlternateContent xmlns:mc="http://schemas.openxmlformats.org/markup-compatibility/2006">
              <mc:Choice xmlns:v="urn:schemas-microsoft-com:vml" Requires="v">
                <p:oleObj spid="_x0000_s26628" name="Equation" r:id="rId7" imgW="2857500" imgH="469900" progId="Equation.3">
                  <p:embed/>
                </p:oleObj>
              </mc:Choice>
              <mc:Fallback>
                <p:oleObj name="Equation" r:id="rId7" imgW="2857500" imgH="4699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52600" y="5562600"/>
                        <a:ext cx="5110163"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4746377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en-US" smtClean="0"/>
              <a:t>Estimating Power (3)</a:t>
            </a:r>
          </a:p>
        </p:txBody>
      </p:sp>
      <p:sp>
        <p:nvSpPr>
          <p:cNvPr id="27651" name="Content Placeholder 2"/>
          <p:cNvSpPr>
            <a:spLocks noGrp="1"/>
          </p:cNvSpPr>
          <p:nvPr>
            <p:ph idx="1"/>
          </p:nvPr>
        </p:nvSpPr>
        <p:spPr/>
        <p:txBody>
          <a:bodyPr/>
          <a:lstStyle/>
          <a:p>
            <a:r>
              <a:rPr lang="en-US" altLang="en-US" smtClean="0"/>
              <a:t>Dependent </a:t>
            </a:r>
            <a:r>
              <a:rPr lang="en-US" altLang="en-US" i="1" smtClean="0"/>
              <a:t>t</a:t>
            </a:r>
            <a:r>
              <a:rPr lang="en-US" altLang="en-US" smtClean="0"/>
              <a:t> can be cast as a single sample </a:t>
            </a:r>
            <a:r>
              <a:rPr lang="en-US" altLang="en-US" i="1" smtClean="0"/>
              <a:t>t</a:t>
            </a:r>
            <a:r>
              <a:rPr lang="en-US" altLang="en-US" smtClean="0"/>
              <a:t> using difference scores.</a:t>
            </a:r>
          </a:p>
          <a:p>
            <a:r>
              <a:rPr lang="en-US" altLang="en-US" smtClean="0"/>
              <a:t>Independent </a:t>
            </a:r>
            <a:r>
              <a:rPr lang="en-US" altLang="en-US" i="1" smtClean="0"/>
              <a:t>t</a:t>
            </a:r>
            <a:r>
              <a:rPr lang="en-US" altLang="en-US" smtClean="0"/>
              <a:t>.  To use Howell’s method, the result is </a:t>
            </a:r>
            <a:r>
              <a:rPr lang="en-US" altLang="en-US" i="1" smtClean="0"/>
              <a:t>n</a:t>
            </a:r>
            <a:r>
              <a:rPr lang="en-US" altLang="en-US" smtClean="0"/>
              <a:t> per group, so double it.  Suppose </a:t>
            </a:r>
            <a:r>
              <a:rPr lang="en-US" altLang="en-US" i="1" smtClean="0"/>
              <a:t>d</a:t>
            </a:r>
            <a:r>
              <a:rPr lang="en-US" altLang="en-US" smtClean="0"/>
              <a:t> = .5 (medium effect) and n =25 per group.</a:t>
            </a:r>
          </a:p>
          <a:p>
            <a:pPr>
              <a:buFontTx/>
              <a:buNone/>
            </a:pPr>
            <a:endParaRPr lang="en-US" altLang="en-US" smtClean="0"/>
          </a:p>
        </p:txBody>
      </p:sp>
      <p:graphicFrame>
        <p:nvGraphicFramePr>
          <p:cNvPr id="27652" name="Object 2"/>
          <p:cNvGraphicFramePr>
            <a:graphicFrameLocks noChangeAspect="1"/>
          </p:cNvGraphicFramePr>
          <p:nvPr/>
        </p:nvGraphicFramePr>
        <p:xfrm>
          <a:off x="1752600" y="4572000"/>
          <a:ext cx="3200400" cy="628650"/>
        </p:xfrm>
        <a:graphic>
          <a:graphicData uri="http://schemas.openxmlformats.org/presentationml/2006/ole">
            <mc:AlternateContent xmlns:mc="http://schemas.openxmlformats.org/markup-compatibility/2006">
              <mc:Choice xmlns:v="urn:schemas-microsoft-com:vml" Requires="v">
                <p:oleObj spid="_x0000_s27650" name="Equation" r:id="rId3" imgW="2260600" imgH="444500" progId="Equation.3">
                  <p:embed/>
                </p:oleObj>
              </mc:Choice>
              <mc:Fallback>
                <p:oleObj name="Equation" r:id="rId3" imgW="2260600" imgH="4445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4572000"/>
                        <a:ext cx="3200400" cy="62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53" name="TextBox 4"/>
          <p:cNvSpPr txBox="1">
            <a:spLocks noChangeArrowheads="1"/>
          </p:cNvSpPr>
          <p:nvPr/>
        </p:nvSpPr>
        <p:spPr bwMode="auto">
          <a:xfrm>
            <a:off x="5029200" y="4572000"/>
            <a:ext cx="39624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a:t>From Howell’s appendix,  the value of delta of 1.77 with alpha = .05 results in power of .43.  For a power of .8, we need delta = 2.80</a:t>
            </a:r>
          </a:p>
        </p:txBody>
      </p:sp>
      <p:graphicFrame>
        <p:nvGraphicFramePr>
          <p:cNvPr id="27654" name="Object 3"/>
          <p:cNvGraphicFramePr>
            <a:graphicFrameLocks noChangeAspect="1"/>
          </p:cNvGraphicFramePr>
          <p:nvPr/>
        </p:nvGraphicFramePr>
        <p:xfrm>
          <a:off x="1905000" y="5334000"/>
          <a:ext cx="2589213" cy="665163"/>
        </p:xfrm>
        <a:graphic>
          <a:graphicData uri="http://schemas.openxmlformats.org/presentationml/2006/ole">
            <mc:AlternateContent xmlns:mc="http://schemas.openxmlformats.org/markup-compatibility/2006">
              <mc:Choice xmlns:v="urn:schemas-microsoft-com:vml" Requires="v">
                <p:oleObj spid="_x0000_s27651" name="Equation" r:id="rId5" imgW="1828800" imgH="469900" progId="Equation.3">
                  <p:embed/>
                </p:oleObj>
              </mc:Choice>
              <mc:Fallback>
                <p:oleObj name="Equation" r:id="rId5" imgW="1828800" imgH="4699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0" y="5334000"/>
                        <a:ext cx="2589213" cy="665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55" name="TextBox 6"/>
          <p:cNvSpPr txBox="1">
            <a:spLocks noChangeArrowheads="1"/>
          </p:cNvSpPr>
          <p:nvPr/>
        </p:nvSpPr>
        <p:spPr bwMode="auto">
          <a:xfrm>
            <a:off x="1981200" y="6172200"/>
            <a:ext cx="25606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a:t>Need 63 per group.</a:t>
            </a:r>
          </a:p>
        </p:txBody>
      </p:sp>
    </p:spTree>
    <p:extLst>
      <p:ext uri="{BB962C8B-B14F-4D97-AF65-F5344CB8AC3E}">
        <p14:creationId xmlns:p14="http://schemas.microsoft.com/office/powerpoint/2010/main" val="36897545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smtClean="0"/>
              <a:t>SAS Proc Power – single sample example</a:t>
            </a:r>
          </a:p>
        </p:txBody>
      </p:sp>
      <p:sp>
        <p:nvSpPr>
          <p:cNvPr id="28675" name="Rectangle 1"/>
          <p:cNvSpPr>
            <a:spLocks noGrp="1" noChangeArrowheads="1"/>
          </p:cNvSpPr>
          <p:nvPr>
            <p:ph idx="1"/>
          </p:nvPr>
        </p:nvSpPr>
        <p:spPr>
          <a:xfrm>
            <a:off x="1371600" y="1676400"/>
            <a:ext cx="3505200" cy="2308225"/>
          </a:xfrm>
        </p:spPr>
        <p:txBody>
          <a:bodyPr anchor="ctr">
            <a:spAutoFit/>
          </a:bodyPr>
          <a:lstStyle/>
          <a:p>
            <a:pPr marL="0" indent="0">
              <a:spcBef>
                <a:spcPct val="0"/>
              </a:spcBef>
              <a:buFontTx/>
              <a:buNone/>
              <a:tabLst>
                <a:tab pos="0" algn="l"/>
                <a:tab pos="609600" algn="l"/>
                <a:tab pos="1217613" algn="l"/>
                <a:tab pos="1827213" algn="l"/>
                <a:tab pos="2435225" algn="l"/>
                <a:tab pos="3044825" algn="l"/>
                <a:tab pos="3654425" algn="l"/>
                <a:tab pos="4262438" algn="l"/>
                <a:tab pos="4872038" algn="l"/>
                <a:tab pos="5480050" algn="l"/>
                <a:tab pos="6089650" algn="l"/>
              </a:tabLst>
            </a:pPr>
            <a:r>
              <a:rPr lang="en-US" altLang="en-US" sz="1800" b="1" smtClean="0">
                <a:latin typeface="Courier New" pitchFamily="49" charset="0"/>
                <a:ea typeface="Calibri" pitchFamily="34" charset="0"/>
                <a:cs typeface="Courier New" pitchFamily="49" charset="0"/>
              </a:rPr>
              <a:t>proc power; </a:t>
            </a:r>
            <a:endParaRPr lang="en-US" altLang="en-US" sz="1800" smtClean="0">
              <a:ea typeface="Calibri" pitchFamily="34" charset="0"/>
              <a:cs typeface="Courier New" pitchFamily="49" charset="0"/>
            </a:endParaRPr>
          </a:p>
          <a:p>
            <a:pPr marL="0" indent="0">
              <a:spcBef>
                <a:spcPct val="0"/>
              </a:spcBef>
              <a:buFontTx/>
              <a:buNone/>
              <a:tabLst>
                <a:tab pos="0" algn="l"/>
                <a:tab pos="609600" algn="l"/>
                <a:tab pos="1217613" algn="l"/>
                <a:tab pos="1827213" algn="l"/>
                <a:tab pos="2435225" algn="l"/>
                <a:tab pos="3044825" algn="l"/>
                <a:tab pos="3654425" algn="l"/>
                <a:tab pos="4262438" algn="l"/>
                <a:tab pos="4872038" algn="l"/>
                <a:tab pos="5480050" algn="l"/>
                <a:tab pos="6089650" algn="l"/>
              </a:tabLst>
            </a:pPr>
            <a:r>
              <a:rPr lang="en-US" altLang="en-US" sz="1800" b="1" smtClean="0">
                <a:latin typeface="Courier New" pitchFamily="49" charset="0"/>
                <a:ea typeface="Calibri" pitchFamily="34" charset="0"/>
                <a:cs typeface="Courier New" pitchFamily="49" charset="0"/>
              </a:rPr>
              <a:t>  onesamplemeans test=t </a:t>
            </a:r>
            <a:endParaRPr lang="en-US" altLang="en-US" sz="1800" smtClean="0">
              <a:ea typeface="Calibri" pitchFamily="34" charset="0"/>
              <a:cs typeface="Courier New" pitchFamily="49" charset="0"/>
            </a:endParaRPr>
          </a:p>
          <a:p>
            <a:pPr marL="0" indent="0">
              <a:spcBef>
                <a:spcPct val="0"/>
              </a:spcBef>
              <a:buFontTx/>
              <a:buNone/>
              <a:tabLst>
                <a:tab pos="0" algn="l"/>
                <a:tab pos="609600" algn="l"/>
                <a:tab pos="1217613" algn="l"/>
                <a:tab pos="1827213" algn="l"/>
                <a:tab pos="2435225" algn="l"/>
                <a:tab pos="3044825" algn="l"/>
                <a:tab pos="3654425" algn="l"/>
                <a:tab pos="4262438" algn="l"/>
                <a:tab pos="4872038" algn="l"/>
                <a:tab pos="5480050" algn="l"/>
                <a:tab pos="6089650" algn="l"/>
              </a:tabLst>
            </a:pPr>
            <a:r>
              <a:rPr lang="en-US" altLang="en-US" sz="1800" b="1" smtClean="0">
                <a:latin typeface="Courier New" pitchFamily="49" charset="0"/>
                <a:ea typeface="Calibri" pitchFamily="34" charset="0"/>
                <a:cs typeface="Courier New" pitchFamily="49" charset="0"/>
              </a:rPr>
              <a:t>  nullmean = 100 </a:t>
            </a:r>
            <a:endParaRPr lang="en-US" altLang="en-US" sz="1800" smtClean="0">
              <a:ea typeface="Calibri" pitchFamily="34" charset="0"/>
              <a:cs typeface="Courier New" pitchFamily="49" charset="0"/>
            </a:endParaRPr>
          </a:p>
          <a:p>
            <a:pPr marL="0" indent="0">
              <a:spcBef>
                <a:spcPct val="0"/>
              </a:spcBef>
              <a:buFontTx/>
              <a:buNone/>
              <a:tabLst>
                <a:tab pos="0" algn="l"/>
                <a:tab pos="609600" algn="l"/>
                <a:tab pos="1217613" algn="l"/>
                <a:tab pos="1827213" algn="l"/>
                <a:tab pos="2435225" algn="l"/>
                <a:tab pos="3044825" algn="l"/>
                <a:tab pos="3654425" algn="l"/>
                <a:tab pos="4262438" algn="l"/>
                <a:tab pos="4872038" algn="l"/>
                <a:tab pos="5480050" algn="l"/>
                <a:tab pos="6089650" algn="l"/>
              </a:tabLst>
            </a:pPr>
            <a:r>
              <a:rPr lang="en-US" altLang="en-US" sz="1800" b="1" smtClean="0">
                <a:latin typeface="Courier New" pitchFamily="49" charset="0"/>
                <a:ea typeface="Calibri" pitchFamily="34" charset="0"/>
                <a:cs typeface="Courier New" pitchFamily="49" charset="0"/>
              </a:rPr>
              <a:t>  mean  = 105</a:t>
            </a:r>
            <a:endParaRPr lang="en-US" altLang="en-US" sz="1800" smtClean="0">
              <a:ea typeface="Calibri" pitchFamily="34" charset="0"/>
              <a:cs typeface="Courier New" pitchFamily="49" charset="0"/>
            </a:endParaRPr>
          </a:p>
          <a:p>
            <a:pPr marL="0" indent="0">
              <a:spcBef>
                <a:spcPct val="0"/>
              </a:spcBef>
              <a:buFontTx/>
              <a:buNone/>
              <a:tabLst>
                <a:tab pos="0" algn="l"/>
                <a:tab pos="609600" algn="l"/>
                <a:tab pos="1217613" algn="l"/>
                <a:tab pos="1827213" algn="l"/>
                <a:tab pos="2435225" algn="l"/>
                <a:tab pos="3044825" algn="l"/>
                <a:tab pos="3654425" algn="l"/>
                <a:tab pos="4262438" algn="l"/>
                <a:tab pos="4872038" algn="l"/>
                <a:tab pos="5480050" algn="l"/>
                <a:tab pos="6089650" algn="l"/>
              </a:tabLst>
            </a:pPr>
            <a:r>
              <a:rPr lang="en-US" altLang="en-US" sz="1800" b="1" smtClean="0">
                <a:latin typeface="Courier New" pitchFamily="49" charset="0"/>
                <a:ea typeface="Calibri" pitchFamily="34" charset="0"/>
                <a:cs typeface="Courier New" pitchFamily="49" charset="0"/>
              </a:rPr>
              <a:t>  stddev = 15</a:t>
            </a:r>
            <a:endParaRPr lang="en-US" altLang="en-US" sz="1800" smtClean="0">
              <a:ea typeface="Calibri" pitchFamily="34" charset="0"/>
              <a:cs typeface="Courier New" pitchFamily="49" charset="0"/>
            </a:endParaRPr>
          </a:p>
          <a:p>
            <a:pPr marL="0" indent="0">
              <a:spcBef>
                <a:spcPct val="0"/>
              </a:spcBef>
              <a:buFontTx/>
              <a:buNone/>
              <a:tabLst>
                <a:tab pos="0" algn="l"/>
                <a:tab pos="609600" algn="l"/>
                <a:tab pos="1217613" algn="l"/>
                <a:tab pos="1827213" algn="l"/>
                <a:tab pos="2435225" algn="l"/>
                <a:tab pos="3044825" algn="l"/>
                <a:tab pos="3654425" algn="l"/>
                <a:tab pos="4262438" algn="l"/>
                <a:tab pos="4872038" algn="l"/>
                <a:tab pos="5480050" algn="l"/>
                <a:tab pos="6089650" algn="l"/>
              </a:tabLst>
            </a:pPr>
            <a:r>
              <a:rPr lang="en-US" altLang="en-US" sz="1800" b="1" smtClean="0">
                <a:latin typeface="Courier New" pitchFamily="49" charset="0"/>
                <a:ea typeface="Calibri" pitchFamily="34" charset="0"/>
                <a:cs typeface="Courier New" pitchFamily="49" charset="0"/>
              </a:rPr>
              <a:t>  power = .8</a:t>
            </a:r>
            <a:endParaRPr lang="en-US" altLang="en-US" sz="1800" smtClean="0">
              <a:ea typeface="Calibri" pitchFamily="34" charset="0"/>
              <a:cs typeface="Courier New" pitchFamily="49" charset="0"/>
            </a:endParaRPr>
          </a:p>
          <a:p>
            <a:pPr marL="0" indent="0">
              <a:spcBef>
                <a:spcPct val="0"/>
              </a:spcBef>
              <a:buFontTx/>
              <a:buNone/>
              <a:tabLst>
                <a:tab pos="0" algn="l"/>
                <a:tab pos="609600" algn="l"/>
                <a:tab pos="1217613" algn="l"/>
                <a:tab pos="1827213" algn="l"/>
                <a:tab pos="2435225" algn="l"/>
                <a:tab pos="3044825" algn="l"/>
                <a:tab pos="3654425" algn="l"/>
                <a:tab pos="4262438" algn="l"/>
                <a:tab pos="4872038" algn="l"/>
                <a:tab pos="5480050" algn="l"/>
                <a:tab pos="6089650" algn="l"/>
              </a:tabLst>
            </a:pPr>
            <a:r>
              <a:rPr lang="en-US" altLang="en-US" sz="1800" b="1" smtClean="0">
                <a:latin typeface="Courier New" pitchFamily="49" charset="0"/>
                <a:ea typeface="Calibri" pitchFamily="34" charset="0"/>
                <a:cs typeface="Courier New" pitchFamily="49" charset="0"/>
              </a:rPr>
              <a:t>  ntotal = . ; </a:t>
            </a:r>
            <a:endParaRPr lang="en-US" altLang="en-US" sz="1800" smtClean="0">
              <a:ea typeface="Calibri" pitchFamily="34" charset="0"/>
              <a:cs typeface="Courier New" pitchFamily="49" charset="0"/>
            </a:endParaRPr>
          </a:p>
          <a:p>
            <a:pPr marL="0" indent="0">
              <a:spcBef>
                <a:spcPct val="0"/>
              </a:spcBef>
              <a:buFontTx/>
              <a:buNone/>
              <a:tabLst>
                <a:tab pos="0" algn="l"/>
                <a:tab pos="609600" algn="l"/>
                <a:tab pos="1217613" algn="l"/>
                <a:tab pos="1827213" algn="l"/>
                <a:tab pos="2435225" algn="l"/>
                <a:tab pos="3044825" algn="l"/>
                <a:tab pos="3654425" algn="l"/>
                <a:tab pos="4262438" algn="l"/>
                <a:tab pos="4872038" algn="l"/>
                <a:tab pos="5480050" algn="l"/>
                <a:tab pos="6089650" algn="l"/>
              </a:tabLst>
            </a:pPr>
            <a:r>
              <a:rPr lang="en-US" altLang="en-US" sz="1800" b="1" smtClean="0">
                <a:latin typeface="Courier New" pitchFamily="49" charset="0"/>
                <a:ea typeface="Calibri" pitchFamily="34" charset="0"/>
                <a:cs typeface="Courier New" pitchFamily="49" charset="0"/>
              </a:rPr>
              <a:t>run;</a:t>
            </a:r>
            <a:endParaRPr lang="en-US" altLang="en-US" sz="1800" smtClean="0">
              <a:ea typeface="Calibri" pitchFamily="34" charset="0"/>
              <a:cs typeface="Courier New" pitchFamily="49" charset="0"/>
            </a:endParaRPr>
          </a:p>
        </p:txBody>
      </p:sp>
      <p:sp>
        <p:nvSpPr>
          <p:cNvPr id="28676" name="Rectangle 6"/>
          <p:cNvSpPr>
            <a:spLocks noChangeArrowheads="1"/>
          </p:cNvSpPr>
          <p:nvPr/>
        </p:nvSpPr>
        <p:spPr bwMode="auto">
          <a:xfrm>
            <a:off x="2514600" y="2362200"/>
            <a:ext cx="716280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1600">
                <a:solidFill>
                  <a:srgbClr val="000000"/>
                </a:solidFill>
                <a:ea typeface="Times New Roman" pitchFamily="18" charset="0"/>
                <a:cs typeface="SAS Monospace" pitchFamily="49" charset="0"/>
              </a:rPr>
              <a:t>                              The POWER Procedure</a:t>
            </a:r>
          </a:p>
          <a:p>
            <a:r>
              <a:rPr lang="en-US" altLang="en-US" sz="1600">
                <a:solidFill>
                  <a:srgbClr val="000000"/>
                </a:solidFill>
                <a:ea typeface="Times New Roman" pitchFamily="18" charset="0"/>
                <a:cs typeface="SAS Monospace" pitchFamily="49" charset="0"/>
              </a:rPr>
              <a:t>                                    One-sample t Test for Mean</a:t>
            </a:r>
          </a:p>
          <a:p>
            <a:r>
              <a:rPr lang="en-US" altLang="en-US" sz="1600">
                <a:solidFill>
                  <a:srgbClr val="000000"/>
                </a:solidFill>
                <a:ea typeface="Times New Roman" pitchFamily="18" charset="0"/>
                <a:cs typeface="SAS Monospace" pitchFamily="49" charset="0"/>
              </a:rPr>
              <a:t>                                     Fixed Scenario Elements</a:t>
            </a:r>
          </a:p>
          <a:p>
            <a:r>
              <a:rPr lang="en-US" altLang="en-US" sz="1600">
                <a:solidFill>
                  <a:srgbClr val="000000"/>
                </a:solidFill>
                <a:ea typeface="Times New Roman" pitchFamily="18" charset="0"/>
                <a:cs typeface="SAS Monospace" pitchFamily="49" charset="0"/>
              </a:rPr>
              <a:t>                                Distribution                Normal</a:t>
            </a:r>
          </a:p>
          <a:p>
            <a:r>
              <a:rPr lang="en-US" altLang="en-US" sz="1600">
                <a:solidFill>
                  <a:srgbClr val="000000"/>
                </a:solidFill>
                <a:ea typeface="Times New Roman" pitchFamily="18" charset="0"/>
                <a:cs typeface="SAS Monospace" pitchFamily="49" charset="0"/>
              </a:rPr>
              <a:t>                                Method                       Exact</a:t>
            </a:r>
          </a:p>
          <a:p>
            <a:r>
              <a:rPr lang="en-US" altLang="en-US" sz="1600">
                <a:solidFill>
                  <a:srgbClr val="000000"/>
                </a:solidFill>
                <a:ea typeface="Times New Roman" pitchFamily="18" charset="0"/>
                <a:cs typeface="SAS Monospace" pitchFamily="49" charset="0"/>
              </a:rPr>
              <a:t>                                Null Mean                      100</a:t>
            </a:r>
          </a:p>
          <a:p>
            <a:r>
              <a:rPr lang="en-US" altLang="en-US" sz="1600">
                <a:solidFill>
                  <a:srgbClr val="000000"/>
                </a:solidFill>
                <a:ea typeface="Times New Roman" pitchFamily="18" charset="0"/>
                <a:cs typeface="SAS Monospace" pitchFamily="49" charset="0"/>
              </a:rPr>
              <a:t>                                Mean                              105</a:t>
            </a:r>
          </a:p>
          <a:p>
            <a:r>
              <a:rPr lang="en-US" altLang="en-US" sz="1600">
                <a:solidFill>
                  <a:srgbClr val="000000"/>
                </a:solidFill>
                <a:ea typeface="Times New Roman" pitchFamily="18" charset="0"/>
                <a:cs typeface="SAS Monospace" pitchFamily="49" charset="0"/>
              </a:rPr>
              <a:t>                                Standard Deviation              15</a:t>
            </a:r>
          </a:p>
          <a:p>
            <a:r>
              <a:rPr lang="en-US" altLang="en-US" sz="1600">
                <a:solidFill>
                  <a:srgbClr val="000000"/>
                </a:solidFill>
                <a:ea typeface="Times New Roman" pitchFamily="18" charset="0"/>
                <a:cs typeface="SAS Monospace" pitchFamily="49" charset="0"/>
              </a:rPr>
              <a:t>                                Nominal Power                  0.8</a:t>
            </a:r>
          </a:p>
          <a:p>
            <a:r>
              <a:rPr lang="en-US" altLang="en-US" sz="1600">
                <a:solidFill>
                  <a:srgbClr val="000000"/>
                </a:solidFill>
                <a:ea typeface="Times New Roman" pitchFamily="18" charset="0"/>
                <a:cs typeface="SAS Monospace" pitchFamily="49" charset="0"/>
              </a:rPr>
              <a:t>                                Number of Sides                  2</a:t>
            </a:r>
          </a:p>
          <a:p>
            <a:r>
              <a:rPr lang="en-US" altLang="en-US" sz="1600">
                <a:solidFill>
                  <a:srgbClr val="000000"/>
                </a:solidFill>
                <a:ea typeface="Times New Roman" pitchFamily="18" charset="0"/>
                <a:cs typeface="SAS Monospace" pitchFamily="49" charset="0"/>
              </a:rPr>
              <a:t>                                Alpha                         0.05</a:t>
            </a:r>
          </a:p>
          <a:p>
            <a:r>
              <a:rPr lang="en-US" altLang="en-US" sz="1600">
                <a:solidFill>
                  <a:srgbClr val="000000"/>
                </a:solidFill>
                <a:ea typeface="Times New Roman" pitchFamily="18" charset="0"/>
                <a:cs typeface="SAS Monospace" pitchFamily="49" charset="0"/>
              </a:rPr>
              <a:t>                                         Computed N Total</a:t>
            </a:r>
          </a:p>
          <a:p>
            <a:r>
              <a:rPr lang="en-US" altLang="en-US" sz="1600">
                <a:solidFill>
                  <a:srgbClr val="000000"/>
                </a:solidFill>
                <a:ea typeface="Times New Roman" pitchFamily="18" charset="0"/>
                <a:cs typeface="SAS Monospace" pitchFamily="49" charset="0"/>
              </a:rPr>
              <a:t>                                         Actual        N</a:t>
            </a:r>
          </a:p>
          <a:p>
            <a:r>
              <a:rPr lang="en-US" altLang="en-US" sz="1600">
                <a:solidFill>
                  <a:srgbClr val="000000"/>
                </a:solidFill>
                <a:ea typeface="Times New Roman" pitchFamily="18" charset="0"/>
                <a:cs typeface="SAS Monospace" pitchFamily="49" charset="0"/>
              </a:rPr>
              <a:t>                                          Power    Total</a:t>
            </a:r>
          </a:p>
          <a:p>
            <a:r>
              <a:rPr lang="en-US" altLang="en-US" sz="1600">
                <a:solidFill>
                  <a:srgbClr val="000000"/>
                </a:solidFill>
                <a:ea typeface="Times New Roman" pitchFamily="18" charset="0"/>
                <a:cs typeface="SAS Monospace" pitchFamily="49" charset="0"/>
              </a:rPr>
              <a:t>                                          0.802       73</a:t>
            </a:r>
          </a:p>
        </p:txBody>
      </p:sp>
    </p:spTree>
    <p:extLst>
      <p:ext uri="{BB962C8B-B14F-4D97-AF65-F5344CB8AC3E}">
        <p14:creationId xmlns:p14="http://schemas.microsoft.com/office/powerpoint/2010/main" val="1385177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en-US" smtClean="0"/>
              <a:t>2 sample </a:t>
            </a:r>
            <a:r>
              <a:rPr lang="en-US" altLang="en-US" i="1" smtClean="0"/>
              <a:t>t</a:t>
            </a:r>
            <a:r>
              <a:rPr lang="en-US" altLang="en-US" smtClean="0"/>
              <a:t> Power</a:t>
            </a:r>
          </a:p>
        </p:txBody>
      </p:sp>
      <p:sp>
        <p:nvSpPr>
          <p:cNvPr id="29699" name="Rectangle 1"/>
          <p:cNvSpPr>
            <a:spLocks noChangeArrowheads="1"/>
          </p:cNvSpPr>
          <p:nvPr/>
        </p:nvSpPr>
        <p:spPr bwMode="auto">
          <a:xfrm>
            <a:off x="0" y="104775"/>
            <a:ext cx="26193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tLang="en-US" sz="1000">
                <a:solidFill>
                  <a:srgbClr val="008000"/>
                </a:solidFill>
                <a:latin typeface="Courier New" pitchFamily="49" charset="0"/>
                <a:ea typeface="Times New Roman" pitchFamily="18" charset="0"/>
                <a:cs typeface="Courier New" pitchFamily="49" charset="0"/>
              </a:rPr>
              <a:t>;</a:t>
            </a:r>
            <a:endParaRPr lang="en-US" altLang="en-US">
              <a:ea typeface="Times New Roman" pitchFamily="18" charset="0"/>
              <a:cs typeface="Courier New" pitchFamily="49" charset="0"/>
            </a:endParaRPr>
          </a:p>
        </p:txBody>
      </p:sp>
      <p:sp>
        <p:nvSpPr>
          <p:cNvPr id="29700" name="Rectangle 4"/>
          <p:cNvSpPr>
            <a:spLocks noChangeArrowheads="1"/>
          </p:cNvSpPr>
          <p:nvPr/>
        </p:nvSpPr>
        <p:spPr bwMode="auto">
          <a:xfrm>
            <a:off x="1447800" y="2057400"/>
            <a:ext cx="2667000"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1600" b="1">
                <a:solidFill>
                  <a:srgbClr val="000080"/>
                </a:solidFill>
                <a:latin typeface="Courier New" pitchFamily="49" charset="0"/>
                <a:ea typeface="Times New Roman" pitchFamily="18" charset="0"/>
                <a:cs typeface="Courier New" pitchFamily="49" charset="0"/>
              </a:rPr>
              <a:t>proc</a:t>
            </a:r>
            <a:r>
              <a:rPr lang="en-US" altLang="en-US" sz="1600">
                <a:solidFill>
                  <a:srgbClr val="000000"/>
                </a:solidFill>
                <a:latin typeface="Courier New" pitchFamily="49" charset="0"/>
                <a:ea typeface="Times New Roman" pitchFamily="18" charset="0"/>
                <a:cs typeface="Courier New" pitchFamily="49" charset="0"/>
              </a:rPr>
              <a:t> </a:t>
            </a:r>
            <a:r>
              <a:rPr lang="en-US" altLang="en-US" sz="1600" b="1">
                <a:solidFill>
                  <a:srgbClr val="000080"/>
                </a:solidFill>
                <a:latin typeface="Courier New" pitchFamily="49" charset="0"/>
                <a:ea typeface="Times New Roman" pitchFamily="18" charset="0"/>
                <a:cs typeface="Courier New" pitchFamily="49" charset="0"/>
              </a:rPr>
              <a:t>power</a:t>
            </a:r>
            <a:r>
              <a:rPr lang="en-US" altLang="en-US" sz="1600">
                <a:solidFill>
                  <a:srgbClr val="000000"/>
                </a:solidFill>
                <a:latin typeface="Courier New" pitchFamily="49" charset="0"/>
                <a:ea typeface="Times New Roman" pitchFamily="18" charset="0"/>
                <a:cs typeface="Courier New" pitchFamily="49" charset="0"/>
              </a:rPr>
              <a:t>;</a:t>
            </a:r>
            <a:endParaRPr lang="en-US" altLang="en-US" sz="1600">
              <a:solidFill>
                <a:srgbClr val="000000"/>
              </a:solidFill>
              <a:ea typeface="Times New Roman" pitchFamily="18" charset="0"/>
              <a:cs typeface="Courier New" pitchFamily="49" charset="0"/>
            </a:endParaRPr>
          </a:p>
          <a:p>
            <a:r>
              <a:rPr lang="en-US" altLang="en-US" sz="1600">
                <a:solidFill>
                  <a:srgbClr val="0000FF"/>
                </a:solidFill>
                <a:latin typeface="Courier New" pitchFamily="49" charset="0"/>
                <a:ea typeface="Times New Roman" pitchFamily="18" charset="0"/>
                <a:cs typeface="Courier New" pitchFamily="49" charset="0"/>
              </a:rPr>
              <a:t>twosamplemeans</a:t>
            </a:r>
            <a:endParaRPr lang="en-US" altLang="en-US" sz="1600">
              <a:solidFill>
                <a:srgbClr val="000000"/>
              </a:solidFill>
              <a:ea typeface="Times New Roman" pitchFamily="18" charset="0"/>
              <a:cs typeface="Courier New" pitchFamily="49" charset="0"/>
            </a:endParaRPr>
          </a:p>
          <a:p>
            <a:r>
              <a:rPr lang="en-US" altLang="en-US" sz="1600">
                <a:solidFill>
                  <a:srgbClr val="0000FF"/>
                </a:solidFill>
                <a:latin typeface="Courier New" pitchFamily="49" charset="0"/>
                <a:ea typeface="Times New Roman" pitchFamily="18" charset="0"/>
                <a:cs typeface="Courier New" pitchFamily="49" charset="0"/>
              </a:rPr>
              <a:t>meandiff</a:t>
            </a:r>
            <a:r>
              <a:rPr lang="en-US" altLang="en-US" sz="1600">
                <a:solidFill>
                  <a:srgbClr val="000000"/>
                </a:solidFill>
                <a:latin typeface="Courier New" pitchFamily="49" charset="0"/>
                <a:ea typeface="Times New Roman" pitchFamily="18" charset="0"/>
                <a:cs typeface="Courier New" pitchFamily="49" charset="0"/>
              </a:rPr>
              <a:t>= </a:t>
            </a:r>
            <a:r>
              <a:rPr lang="en-US" altLang="en-US" sz="1600" b="1">
                <a:solidFill>
                  <a:srgbClr val="008080"/>
                </a:solidFill>
                <a:latin typeface="Courier New" pitchFamily="49" charset="0"/>
                <a:ea typeface="Times New Roman" pitchFamily="18" charset="0"/>
                <a:cs typeface="Courier New" pitchFamily="49" charset="0"/>
              </a:rPr>
              <a:t>.5</a:t>
            </a:r>
            <a:endParaRPr lang="en-US" altLang="en-US" sz="1600">
              <a:solidFill>
                <a:srgbClr val="000000"/>
              </a:solidFill>
              <a:ea typeface="Times New Roman" pitchFamily="18" charset="0"/>
              <a:cs typeface="Courier New" pitchFamily="49" charset="0"/>
            </a:endParaRPr>
          </a:p>
          <a:p>
            <a:r>
              <a:rPr lang="en-US" altLang="en-US" sz="1600">
                <a:solidFill>
                  <a:srgbClr val="000000"/>
                </a:solidFill>
                <a:latin typeface="Courier New" pitchFamily="49" charset="0"/>
                <a:ea typeface="Times New Roman" pitchFamily="18" charset="0"/>
                <a:cs typeface="Courier New" pitchFamily="49" charset="0"/>
              </a:rPr>
              <a:t>stddev=</a:t>
            </a:r>
            <a:r>
              <a:rPr lang="en-US" altLang="en-US" sz="1600" b="1">
                <a:solidFill>
                  <a:srgbClr val="008080"/>
                </a:solidFill>
                <a:latin typeface="Courier New" pitchFamily="49" charset="0"/>
                <a:ea typeface="Times New Roman" pitchFamily="18" charset="0"/>
                <a:cs typeface="Courier New" pitchFamily="49" charset="0"/>
              </a:rPr>
              <a:t>1</a:t>
            </a:r>
            <a:endParaRPr lang="en-US" altLang="en-US" sz="1600">
              <a:solidFill>
                <a:srgbClr val="000000"/>
              </a:solidFill>
              <a:ea typeface="Times New Roman" pitchFamily="18" charset="0"/>
              <a:cs typeface="Courier New" pitchFamily="49" charset="0"/>
            </a:endParaRPr>
          </a:p>
          <a:p>
            <a:r>
              <a:rPr lang="en-US" altLang="en-US" sz="1600">
                <a:solidFill>
                  <a:srgbClr val="0000FF"/>
                </a:solidFill>
                <a:latin typeface="Courier New" pitchFamily="49" charset="0"/>
                <a:ea typeface="Times New Roman" pitchFamily="18" charset="0"/>
                <a:cs typeface="Courier New" pitchFamily="49" charset="0"/>
              </a:rPr>
              <a:t>power</a:t>
            </a:r>
            <a:r>
              <a:rPr lang="en-US" altLang="en-US" sz="1600">
                <a:solidFill>
                  <a:srgbClr val="000000"/>
                </a:solidFill>
                <a:latin typeface="Courier New" pitchFamily="49" charset="0"/>
                <a:ea typeface="Times New Roman" pitchFamily="18" charset="0"/>
                <a:cs typeface="Courier New" pitchFamily="49" charset="0"/>
              </a:rPr>
              <a:t>=</a:t>
            </a:r>
            <a:r>
              <a:rPr lang="en-US" altLang="en-US" sz="1600" b="1">
                <a:solidFill>
                  <a:srgbClr val="008080"/>
                </a:solidFill>
                <a:latin typeface="Courier New" pitchFamily="49" charset="0"/>
                <a:ea typeface="Times New Roman" pitchFamily="18" charset="0"/>
                <a:cs typeface="Courier New" pitchFamily="49" charset="0"/>
              </a:rPr>
              <a:t>0.8</a:t>
            </a:r>
            <a:endParaRPr lang="en-US" altLang="en-US" sz="1600">
              <a:solidFill>
                <a:srgbClr val="000000"/>
              </a:solidFill>
              <a:ea typeface="Times New Roman" pitchFamily="18" charset="0"/>
              <a:cs typeface="Courier New" pitchFamily="49" charset="0"/>
            </a:endParaRPr>
          </a:p>
          <a:p>
            <a:r>
              <a:rPr lang="en-US" altLang="en-US" sz="1600">
                <a:solidFill>
                  <a:srgbClr val="0000FF"/>
                </a:solidFill>
                <a:latin typeface="Courier New" pitchFamily="49" charset="0"/>
                <a:ea typeface="Times New Roman" pitchFamily="18" charset="0"/>
                <a:cs typeface="Courier New" pitchFamily="49" charset="0"/>
              </a:rPr>
              <a:t>ntotal</a:t>
            </a:r>
            <a:r>
              <a:rPr lang="en-US" altLang="en-US" sz="1600">
                <a:solidFill>
                  <a:srgbClr val="000000"/>
                </a:solidFill>
                <a:latin typeface="Courier New" pitchFamily="49" charset="0"/>
                <a:ea typeface="Times New Roman" pitchFamily="18" charset="0"/>
                <a:cs typeface="Courier New" pitchFamily="49" charset="0"/>
              </a:rPr>
              <a:t>=</a:t>
            </a:r>
            <a:r>
              <a:rPr lang="en-US" altLang="en-US" sz="1600" b="1">
                <a:solidFill>
                  <a:srgbClr val="008080"/>
                </a:solidFill>
                <a:latin typeface="Courier New" pitchFamily="49" charset="0"/>
                <a:ea typeface="Times New Roman" pitchFamily="18" charset="0"/>
                <a:cs typeface="Courier New" pitchFamily="49" charset="0"/>
              </a:rPr>
              <a:t>.</a:t>
            </a:r>
            <a:r>
              <a:rPr lang="en-US" altLang="en-US" sz="1600">
                <a:solidFill>
                  <a:srgbClr val="000000"/>
                </a:solidFill>
                <a:latin typeface="Courier New" pitchFamily="49" charset="0"/>
                <a:ea typeface="Times New Roman" pitchFamily="18" charset="0"/>
                <a:cs typeface="Courier New" pitchFamily="49" charset="0"/>
              </a:rPr>
              <a:t>;</a:t>
            </a:r>
            <a:endParaRPr lang="en-US" altLang="en-US" sz="1600">
              <a:solidFill>
                <a:srgbClr val="000000"/>
              </a:solidFill>
              <a:ea typeface="Times New Roman" pitchFamily="18" charset="0"/>
              <a:cs typeface="Courier New" pitchFamily="49" charset="0"/>
            </a:endParaRPr>
          </a:p>
          <a:p>
            <a:r>
              <a:rPr lang="en-US" altLang="en-US" sz="1600" b="1">
                <a:solidFill>
                  <a:srgbClr val="000080"/>
                </a:solidFill>
                <a:latin typeface="Courier New" pitchFamily="49" charset="0"/>
                <a:ea typeface="Times New Roman" pitchFamily="18" charset="0"/>
                <a:cs typeface="Courier New" pitchFamily="49" charset="0"/>
              </a:rPr>
              <a:t>run</a:t>
            </a:r>
            <a:r>
              <a:rPr lang="en-US" altLang="en-US" sz="1600">
                <a:solidFill>
                  <a:srgbClr val="000000"/>
                </a:solidFill>
                <a:latin typeface="Courier New" pitchFamily="49" charset="0"/>
                <a:ea typeface="Times New Roman" pitchFamily="18" charset="0"/>
                <a:cs typeface="Courier New" pitchFamily="49" charset="0"/>
              </a:rPr>
              <a:t>;</a:t>
            </a:r>
            <a:endParaRPr lang="en-US" altLang="en-US" sz="1600">
              <a:solidFill>
                <a:srgbClr val="000000"/>
              </a:solidFill>
              <a:ea typeface="Times New Roman" pitchFamily="18" charset="0"/>
              <a:cs typeface="Courier New" pitchFamily="49" charset="0"/>
            </a:endParaRPr>
          </a:p>
          <a:p>
            <a:endParaRPr lang="en-US" altLang="en-US" sz="1600">
              <a:solidFill>
                <a:srgbClr val="000000"/>
              </a:solidFill>
              <a:ea typeface="Times New Roman" pitchFamily="18" charset="0"/>
              <a:cs typeface="Courier New" pitchFamily="49" charset="0"/>
            </a:endParaRPr>
          </a:p>
        </p:txBody>
      </p:sp>
      <p:sp>
        <p:nvSpPr>
          <p:cNvPr id="29701" name="Rectangle 6"/>
          <p:cNvSpPr>
            <a:spLocks noChangeArrowheads="1"/>
          </p:cNvSpPr>
          <p:nvPr/>
        </p:nvSpPr>
        <p:spPr bwMode="auto">
          <a:xfrm>
            <a:off x="2743200" y="1981200"/>
            <a:ext cx="70866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1800">
                <a:solidFill>
                  <a:srgbClr val="000000"/>
                </a:solidFill>
                <a:ea typeface="Times New Roman" pitchFamily="18" charset="0"/>
                <a:cs typeface="SAS Monospace" pitchFamily="49" charset="0"/>
              </a:rPr>
              <a:t>                          Two-sample t Test for Mean Difference</a:t>
            </a:r>
          </a:p>
          <a:p>
            <a:r>
              <a:rPr lang="en-US" altLang="en-US" sz="1800">
                <a:solidFill>
                  <a:srgbClr val="000000"/>
                </a:solidFill>
                <a:ea typeface="Times New Roman" pitchFamily="18" charset="0"/>
                <a:cs typeface="SAS Monospace" pitchFamily="49" charset="0"/>
              </a:rPr>
              <a:t>                                     Fixed Scenario Elements</a:t>
            </a:r>
          </a:p>
          <a:p>
            <a:r>
              <a:rPr lang="en-US" altLang="en-US" sz="1800">
                <a:solidFill>
                  <a:srgbClr val="000000"/>
                </a:solidFill>
                <a:ea typeface="Times New Roman" pitchFamily="18" charset="0"/>
                <a:cs typeface="SAS Monospace" pitchFamily="49" charset="0"/>
              </a:rPr>
              <a:t>                                Distribution                Normal</a:t>
            </a:r>
          </a:p>
          <a:p>
            <a:r>
              <a:rPr lang="en-US" altLang="en-US" sz="1800">
                <a:solidFill>
                  <a:srgbClr val="000000"/>
                </a:solidFill>
                <a:ea typeface="Times New Roman" pitchFamily="18" charset="0"/>
                <a:cs typeface="SAS Monospace" pitchFamily="49" charset="0"/>
              </a:rPr>
              <a:t>                                Method                       Exact</a:t>
            </a:r>
          </a:p>
          <a:p>
            <a:r>
              <a:rPr lang="en-US" altLang="en-US" sz="1800">
                <a:solidFill>
                  <a:srgbClr val="000000"/>
                </a:solidFill>
                <a:ea typeface="Times New Roman" pitchFamily="18" charset="0"/>
                <a:cs typeface="SAS Monospace" pitchFamily="49" charset="0"/>
              </a:rPr>
              <a:t>                                Mean Difference                0.5</a:t>
            </a:r>
          </a:p>
          <a:p>
            <a:r>
              <a:rPr lang="en-US" altLang="en-US" sz="1800">
                <a:solidFill>
                  <a:srgbClr val="000000"/>
                </a:solidFill>
                <a:ea typeface="Times New Roman" pitchFamily="18" charset="0"/>
                <a:cs typeface="SAS Monospace" pitchFamily="49" charset="0"/>
              </a:rPr>
              <a:t>                                Standard Deviation               1</a:t>
            </a:r>
          </a:p>
          <a:p>
            <a:r>
              <a:rPr lang="en-US" altLang="en-US" sz="1800">
                <a:solidFill>
                  <a:srgbClr val="000000"/>
                </a:solidFill>
                <a:ea typeface="Times New Roman" pitchFamily="18" charset="0"/>
                <a:cs typeface="SAS Monospace" pitchFamily="49" charset="0"/>
              </a:rPr>
              <a:t>                                Nominal Power                  0.8</a:t>
            </a:r>
          </a:p>
          <a:p>
            <a:r>
              <a:rPr lang="en-US" altLang="en-US" sz="1800">
                <a:solidFill>
                  <a:srgbClr val="000000"/>
                </a:solidFill>
                <a:ea typeface="Times New Roman" pitchFamily="18" charset="0"/>
                <a:cs typeface="SAS Monospace" pitchFamily="49" charset="0"/>
              </a:rPr>
              <a:t>                                Number of Sides                  2</a:t>
            </a:r>
          </a:p>
          <a:p>
            <a:r>
              <a:rPr lang="en-US" altLang="en-US" sz="1800">
                <a:solidFill>
                  <a:srgbClr val="000000"/>
                </a:solidFill>
                <a:ea typeface="Times New Roman" pitchFamily="18" charset="0"/>
                <a:cs typeface="SAS Monospace" pitchFamily="49" charset="0"/>
              </a:rPr>
              <a:t>                                Null Difference                  0</a:t>
            </a:r>
          </a:p>
          <a:p>
            <a:r>
              <a:rPr lang="en-US" altLang="en-US" sz="1800">
                <a:solidFill>
                  <a:srgbClr val="000000"/>
                </a:solidFill>
                <a:ea typeface="Times New Roman" pitchFamily="18" charset="0"/>
                <a:cs typeface="SAS Monospace" pitchFamily="49" charset="0"/>
              </a:rPr>
              <a:t>                                Alpha                         0.05</a:t>
            </a:r>
          </a:p>
          <a:p>
            <a:r>
              <a:rPr lang="en-US" altLang="en-US" sz="1800">
                <a:solidFill>
                  <a:srgbClr val="000000"/>
                </a:solidFill>
                <a:ea typeface="Times New Roman" pitchFamily="18" charset="0"/>
                <a:cs typeface="SAS Monospace" pitchFamily="49" charset="0"/>
              </a:rPr>
              <a:t>                                Group 1 Weight                   1</a:t>
            </a:r>
          </a:p>
          <a:p>
            <a:r>
              <a:rPr lang="en-US" altLang="en-US" sz="1800">
                <a:solidFill>
                  <a:srgbClr val="000000"/>
                </a:solidFill>
                <a:ea typeface="Times New Roman" pitchFamily="18" charset="0"/>
                <a:cs typeface="SAS Monospace" pitchFamily="49" charset="0"/>
              </a:rPr>
              <a:t>                                Group 2 Weight                   1</a:t>
            </a:r>
          </a:p>
          <a:p>
            <a:r>
              <a:rPr lang="en-US" altLang="en-US" sz="1800">
                <a:solidFill>
                  <a:srgbClr val="000000"/>
                </a:solidFill>
                <a:ea typeface="Times New Roman" pitchFamily="18" charset="0"/>
                <a:cs typeface="SAS Monospace" pitchFamily="49" charset="0"/>
              </a:rPr>
              <a:t>                                         Computed N Total</a:t>
            </a:r>
          </a:p>
          <a:p>
            <a:r>
              <a:rPr lang="en-US" altLang="en-US" sz="1800">
                <a:solidFill>
                  <a:srgbClr val="000000"/>
                </a:solidFill>
                <a:ea typeface="Times New Roman" pitchFamily="18" charset="0"/>
                <a:cs typeface="SAS Monospace" pitchFamily="49" charset="0"/>
              </a:rPr>
              <a:t>                                         Actual        N</a:t>
            </a:r>
          </a:p>
          <a:p>
            <a:r>
              <a:rPr lang="en-US" altLang="en-US" sz="1800">
                <a:solidFill>
                  <a:srgbClr val="000000"/>
                </a:solidFill>
                <a:ea typeface="Times New Roman" pitchFamily="18" charset="0"/>
                <a:cs typeface="SAS Monospace" pitchFamily="49" charset="0"/>
              </a:rPr>
              <a:t>                                          Power    Total</a:t>
            </a:r>
          </a:p>
          <a:p>
            <a:r>
              <a:rPr lang="en-US" altLang="en-US" sz="1800">
                <a:solidFill>
                  <a:srgbClr val="000000"/>
                </a:solidFill>
                <a:ea typeface="Times New Roman" pitchFamily="18" charset="0"/>
                <a:cs typeface="SAS Monospace" pitchFamily="49" charset="0"/>
              </a:rPr>
              <a:t>                                          0.801      128</a:t>
            </a:r>
            <a:endParaRPr lang="en-US" altLang="en-US" sz="1800">
              <a:ea typeface="Times New Roman" pitchFamily="18" charset="0"/>
              <a:cs typeface="SAS Monospace" pitchFamily="49" charset="0"/>
            </a:endParaRPr>
          </a:p>
        </p:txBody>
      </p:sp>
      <p:sp>
        <p:nvSpPr>
          <p:cNvPr id="29702" name="TextBox 5"/>
          <p:cNvSpPr txBox="1">
            <a:spLocks noChangeArrowheads="1"/>
          </p:cNvSpPr>
          <p:nvPr/>
        </p:nvSpPr>
        <p:spPr bwMode="auto">
          <a:xfrm>
            <a:off x="1143000" y="1600200"/>
            <a:ext cx="28463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a:t>Calculate sample size</a:t>
            </a:r>
          </a:p>
        </p:txBody>
      </p:sp>
    </p:spTree>
    <p:extLst>
      <p:ext uri="{BB962C8B-B14F-4D97-AF65-F5344CB8AC3E}">
        <p14:creationId xmlns:p14="http://schemas.microsoft.com/office/powerpoint/2010/main" val="32730885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en-US" smtClean="0"/>
              <a:t>2 sample </a:t>
            </a:r>
            <a:r>
              <a:rPr lang="en-US" altLang="en-US" i="1" smtClean="0"/>
              <a:t>t</a:t>
            </a:r>
            <a:r>
              <a:rPr lang="en-US" altLang="en-US" smtClean="0"/>
              <a:t> Power </a:t>
            </a:r>
          </a:p>
        </p:txBody>
      </p:sp>
      <p:sp>
        <p:nvSpPr>
          <p:cNvPr id="30723" name="Content Placeholder 2"/>
          <p:cNvSpPr>
            <a:spLocks noGrp="1"/>
          </p:cNvSpPr>
          <p:nvPr>
            <p:ph idx="1"/>
          </p:nvPr>
        </p:nvSpPr>
        <p:spPr>
          <a:xfrm>
            <a:off x="1066800" y="1371600"/>
            <a:ext cx="4038600" cy="3124200"/>
          </a:xfrm>
        </p:spPr>
        <p:txBody>
          <a:bodyPr/>
          <a:lstStyle/>
          <a:p>
            <a:r>
              <a:rPr lang="en-US" altLang="en-US" sz="1800" b="1" smtClean="0">
                <a:solidFill>
                  <a:srgbClr val="000080"/>
                </a:solidFill>
                <a:latin typeface="Courier New" pitchFamily="49" charset="0"/>
              </a:rPr>
              <a:t>proc</a:t>
            </a:r>
            <a:r>
              <a:rPr lang="en-US" altLang="en-US" sz="1800" b="1" smtClean="0">
                <a:solidFill>
                  <a:srgbClr val="000000"/>
                </a:solidFill>
                <a:latin typeface="Courier New" pitchFamily="49" charset="0"/>
              </a:rPr>
              <a:t> </a:t>
            </a:r>
            <a:r>
              <a:rPr lang="en-US" altLang="en-US" sz="1800" b="1" smtClean="0">
                <a:solidFill>
                  <a:srgbClr val="000080"/>
                </a:solidFill>
                <a:latin typeface="Courier New" pitchFamily="49" charset="0"/>
              </a:rPr>
              <a:t>power</a:t>
            </a:r>
            <a:r>
              <a:rPr lang="en-US" altLang="en-US" sz="1800" b="1" smtClean="0">
                <a:solidFill>
                  <a:srgbClr val="000000"/>
                </a:solidFill>
                <a:latin typeface="Courier New" pitchFamily="49" charset="0"/>
              </a:rPr>
              <a:t>;</a:t>
            </a:r>
          </a:p>
          <a:p>
            <a:r>
              <a:rPr lang="en-US" altLang="en-US" sz="1800" smtClean="0">
                <a:solidFill>
                  <a:srgbClr val="0000FF"/>
                </a:solidFill>
                <a:latin typeface="Courier New" pitchFamily="49" charset="0"/>
              </a:rPr>
              <a:t>twosamplemeans</a:t>
            </a:r>
            <a:endParaRPr lang="en-US" altLang="en-US" sz="1800" smtClean="0">
              <a:solidFill>
                <a:srgbClr val="000000"/>
              </a:solidFill>
              <a:latin typeface="Courier New" pitchFamily="49" charset="0"/>
            </a:endParaRPr>
          </a:p>
          <a:p>
            <a:r>
              <a:rPr lang="en-US" altLang="en-US" sz="1800" smtClean="0">
                <a:solidFill>
                  <a:srgbClr val="0000FF"/>
                </a:solidFill>
                <a:latin typeface="Courier New" pitchFamily="49" charset="0"/>
              </a:rPr>
              <a:t>meandiff</a:t>
            </a:r>
            <a:r>
              <a:rPr lang="en-US" altLang="en-US" sz="1800" smtClean="0">
                <a:solidFill>
                  <a:srgbClr val="000000"/>
                </a:solidFill>
                <a:latin typeface="Courier New" pitchFamily="49" charset="0"/>
              </a:rPr>
              <a:t> = </a:t>
            </a:r>
            <a:r>
              <a:rPr lang="en-US" altLang="en-US" sz="1800" b="1" smtClean="0">
                <a:solidFill>
                  <a:srgbClr val="008080"/>
                </a:solidFill>
                <a:latin typeface="Courier New" pitchFamily="49" charset="0"/>
              </a:rPr>
              <a:t>5  [assumed difference]</a:t>
            </a:r>
            <a:endParaRPr lang="en-US" altLang="en-US" sz="1800" b="1" smtClean="0">
              <a:solidFill>
                <a:srgbClr val="000000"/>
              </a:solidFill>
              <a:latin typeface="Courier New" pitchFamily="49" charset="0"/>
            </a:endParaRPr>
          </a:p>
          <a:p>
            <a:r>
              <a:rPr lang="en-US" altLang="en-US" sz="1800" smtClean="0">
                <a:solidFill>
                  <a:srgbClr val="0000FF"/>
                </a:solidFill>
                <a:latin typeface="Courier New" pitchFamily="49" charset="0"/>
              </a:rPr>
              <a:t>stddev</a:t>
            </a:r>
            <a:r>
              <a:rPr lang="en-US" altLang="en-US" sz="1800" smtClean="0">
                <a:solidFill>
                  <a:srgbClr val="000000"/>
                </a:solidFill>
                <a:latin typeface="Courier New" pitchFamily="49" charset="0"/>
              </a:rPr>
              <a:t> =</a:t>
            </a:r>
            <a:r>
              <a:rPr lang="en-US" altLang="en-US" sz="1800" b="1" smtClean="0">
                <a:solidFill>
                  <a:srgbClr val="008080"/>
                </a:solidFill>
                <a:latin typeface="Courier New" pitchFamily="49" charset="0"/>
              </a:rPr>
              <a:t>10  [assumed SD]</a:t>
            </a:r>
            <a:endParaRPr lang="en-US" altLang="en-US" sz="1800" b="1" smtClean="0">
              <a:solidFill>
                <a:srgbClr val="000000"/>
              </a:solidFill>
              <a:latin typeface="Courier New" pitchFamily="49" charset="0"/>
            </a:endParaRPr>
          </a:p>
          <a:p>
            <a:r>
              <a:rPr lang="en-US" altLang="en-US" sz="1800" smtClean="0">
                <a:solidFill>
                  <a:srgbClr val="0000FF"/>
                </a:solidFill>
                <a:latin typeface="Courier New" pitchFamily="49" charset="0"/>
              </a:rPr>
              <a:t>sides</a:t>
            </a:r>
            <a:r>
              <a:rPr lang="en-US" altLang="en-US" sz="1800" smtClean="0">
                <a:solidFill>
                  <a:srgbClr val="000000"/>
                </a:solidFill>
                <a:latin typeface="Courier New" pitchFamily="49" charset="0"/>
              </a:rPr>
              <a:t> = </a:t>
            </a:r>
            <a:r>
              <a:rPr lang="en-US" altLang="en-US" sz="1800" b="1" smtClean="0">
                <a:solidFill>
                  <a:srgbClr val="008080"/>
                </a:solidFill>
                <a:latin typeface="Courier New" pitchFamily="49" charset="0"/>
              </a:rPr>
              <a:t>1   [1 tail]</a:t>
            </a:r>
            <a:endParaRPr lang="en-US" altLang="en-US" sz="1800" b="1" smtClean="0">
              <a:solidFill>
                <a:srgbClr val="000000"/>
              </a:solidFill>
              <a:latin typeface="Courier New" pitchFamily="49" charset="0"/>
            </a:endParaRPr>
          </a:p>
          <a:p>
            <a:r>
              <a:rPr lang="en-US" altLang="en-US" sz="1800" smtClean="0">
                <a:solidFill>
                  <a:srgbClr val="0000FF"/>
                </a:solidFill>
                <a:latin typeface="Courier New" pitchFamily="49" charset="0"/>
              </a:rPr>
              <a:t>ntotal</a:t>
            </a:r>
            <a:r>
              <a:rPr lang="en-US" altLang="en-US" sz="1800" smtClean="0">
                <a:solidFill>
                  <a:srgbClr val="000000"/>
                </a:solidFill>
                <a:latin typeface="Courier New" pitchFamily="49" charset="0"/>
              </a:rPr>
              <a:t> = </a:t>
            </a:r>
            <a:r>
              <a:rPr lang="en-US" altLang="en-US" sz="1800" b="1" smtClean="0">
                <a:solidFill>
                  <a:srgbClr val="008080"/>
                </a:solidFill>
                <a:latin typeface="Courier New" pitchFamily="49" charset="0"/>
              </a:rPr>
              <a:t>50 [25 per group]</a:t>
            </a:r>
            <a:endParaRPr lang="en-US" altLang="en-US" sz="1800" b="1" smtClean="0">
              <a:solidFill>
                <a:srgbClr val="000000"/>
              </a:solidFill>
              <a:latin typeface="Courier New" pitchFamily="49" charset="0"/>
            </a:endParaRPr>
          </a:p>
          <a:p>
            <a:r>
              <a:rPr lang="en-US" altLang="en-US" sz="1800" smtClean="0">
                <a:solidFill>
                  <a:srgbClr val="0000FF"/>
                </a:solidFill>
                <a:latin typeface="Courier New" pitchFamily="49" charset="0"/>
              </a:rPr>
              <a:t>power</a:t>
            </a:r>
            <a:r>
              <a:rPr lang="en-US" altLang="en-US" sz="1800" smtClean="0">
                <a:solidFill>
                  <a:srgbClr val="000000"/>
                </a:solidFill>
                <a:latin typeface="Courier New" pitchFamily="49" charset="0"/>
              </a:rPr>
              <a:t> = </a:t>
            </a:r>
            <a:r>
              <a:rPr lang="en-US" altLang="en-US" sz="1800" b="1" smtClean="0">
                <a:solidFill>
                  <a:srgbClr val="008080"/>
                </a:solidFill>
                <a:latin typeface="Courier New" pitchFamily="49" charset="0"/>
              </a:rPr>
              <a:t>.</a:t>
            </a:r>
            <a:r>
              <a:rPr lang="en-US" altLang="en-US" sz="1800" b="1" smtClean="0">
                <a:solidFill>
                  <a:srgbClr val="000000"/>
                </a:solidFill>
                <a:latin typeface="Courier New" pitchFamily="49" charset="0"/>
              </a:rPr>
              <a:t>;  *[tell me!];</a:t>
            </a:r>
          </a:p>
          <a:p>
            <a:r>
              <a:rPr lang="en-US" altLang="en-US" sz="1800" b="1" smtClean="0">
                <a:solidFill>
                  <a:srgbClr val="000080"/>
                </a:solidFill>
                <a:latin typeface="Courier New" pitchFamily="49" charset="0"/>
              </a:rPr>
              <a:t>run</a:t>
            </a:r>
            <a:r>
              <a:rPr lang="en-US" altLang="en-US" sz="1800" b="1" smtClean="0">
                <a:solidFill>
                  <a:srgbClr val="000000"/>
                </a:solidFill>
                <a:latin typeface="Courier New" pitchFamily="49" charset="0"/>
              </a:rPr>
              <a:t>;</a:t>
            </a:r>
            <a:endParaRPr lang="en-US" altLang="en-US" sz="1800" smtClean="0"/>
          </a:p>
        </p:txBody>
      </p:sp>
      <p:sp>
        <p:nvSpPr>
          <p:cNvPr id="30724" name="Rectangle 3"/>
          <p:cNvSpPr>
            <a:spLocks noChangeArrowheads="1"/>
          </p:cNvSpPr>
          <p:nvPr/>
        </p:nvSpPr>
        <p:spPr bwMode="auto">
          <a:xfrm>
            <a:off x="5334000" y="990600"/>
            <a:ext cx="3505200" cy="550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1600"/>
              <a:t>The POWER Procedure </a:t>
            </a:r>
          </a:p>
          <a:p>
            <a:r>
              <a:rPr lang="en-US" altLang="en-US" sz="1600"/>
              <a:t>Two-Sample t Test for Mean Difference </a:t>
            </a:r>
          </a:p>
          <a:p>
            <a:r>
              <a:rPr lang="en-US" altLang="en-US" sz="1600" b="1"/>
              <a:t>Fixed Scenario Elements		</a:t>
            </a:r>
          </a:p>
          <a:p>
            <a:r>
              <a:rPr lang="en-US" altLang="en-US" sz="1600" b="1"/>
              <a:t>Distribution	Normal	</a:t>
            </a:r>
          </a:p>
          <a:p>
            <a:r>
              <a:rPr lang="en-US" altLang="en-US" sz="1600" b="1"/>
              <a:t>Method	 	Exact	</a:t>
            </a:r>
          </a:p>
          <a:p>
            <a:r>
              <a:rPr lang="en-US" altLang="en-US" sz="1600" b="1"/>
              <a:t>Number of Sides	1	</a:t>
            </a:r>
          </a:p>
          <a:p>
            <a:r>
              <a:rPr lang="en-US" altLang="en-US" sz="1600" b="1"/>
              <a:t>Mean Difference	5	</a:t>
            </a:r>
          </a:p>
          <a:p>
            <a:r>
              <a:rPr lang="en-US" altLang="en-US" sz="1600" b="1"/>
              <a:t>Standard Deviation	10	</a:t>
            </a:r>
          </a:p>
          <a:p>
            <a:r>
              <a:rPr lang="en-US" altLang="en-US" sz="1600" b="1"/>
              <a:t>Total Sample Size	50	</a:t>
            </a:r>
          </a:p>
          <a:p>
            <a:r>
              <a:rPr lang="en-US" altLang="en-US" sz="1600" b="1"/>
              <a:t>Null Difference	0	</a:t>
            </a:r>
          </a:p>
          <a:p>
            <a:r>
              <a:rPr lang="en-US" altLang="en-US" sz="1600" b="1"/>
              <a:t>Alpha		0.05	</a:t>
            </a:r>
          </a:p>
          <a:p>
            <a:r>
              <a:rPr lang="en-US" altLang="en-US" sz="1600" b="1"/>
              <a:t>Group 1 Weight	1	</a:t>
            </a:r>
          </a:p>
          <a:p>
            <a:r>
              <a:rPr lang="en-US" altLang="en-US" sz="1600" b="1"/>
              <a:t>Group 2 Weight	1	</a:t>
            </a:r>
          </a:p>
          <a:p>
            <a:r>
              <a:rPr lang="en-US" altLang="en-US" sz="1600"/>
              <a:t/>
            </a:r>
            <a:br>
              <a:rPr lang="en-US" altLang="en-US" sz="1600"/>
            </a:br>
            <a:endParaRPr lang="en-US" altLang="en-US" sz="1600"/>
          </a:p>
          <a:p>
            <a:pPr algn="ctr"/>
            <a:r>
              <a:rPr lang="en-US" altLang="en-US" sz="1600" b="1"/>
              <a:t>Computed Power	</a:t>
            </a:r>
          </a:p>
          <a:p>
            <a:pPr algn="ctr"/>
            <a:r>
              <a:rPr lang="en-US" altLang="en-US" sz="1600" b="1"/>
              <a:t>Power	</a:t>
            </a:r>
          </a:p>
          <a:p>
            <a:pPr algn="ctr"/>
            <a:r>
              <a:rPr lang="en-US" altLang="en-US" sz="1600"/>
              <a:t>0.539	</a:t>
            </a:r>
          </a:p>
          <a:p>
            <a:r>
              <a:rPr lang="en-US" altLang="en-US"/>
              <a:t/>
            </a:r>
            <a:br>
              <a:rPr lang="en-US" altLang="en-US"/>
            </a:br>
            <a:endParaRPr lang="en-US" altLang="en-US"/>
          </a:p>
        </p:txBody>
      </p:sp>
    </p:spTree>
    <p:extLst>
      <p:ext uri="{BB962C8B-B14F-4D97-AF65-F5344CB8AC3E}">
        <p14:creationId xmlns:p14="http://schemas.microsoft.com/office/powerpoint/2010/main" val="24727688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en-US" smtClean="0"/>
              <a:t>Typical Power in Psych</a:t>
            </a:r>
          </a:p>
        </p:txBody>
      </p:sp>
      <p:sp>
        <p:nvSpPr>
          <p:cNvPr id="31747" name="Content Placeholder 2"/>
          <p:cNvSpPr>
            <a:spLocks noGrp="1"/>
          </p:cNvSpPr>
          <p:nvPr>
            <p:ph idx="1"/>
          </p:nvPr>
        </p:nvSpPr>
        <p:spPr/>
        <p:txBody>
          <a:bodyPr/>
          <a:lstStyle/>
          <a:p>
            <a:r>
              <a:rPr lang="en-US" altLang="en-US" smtClean="0"/>
              <a:t>Average effect size is about </a:t>
            </a:r>
            <a:r>
              <a:rPr lang="en-US" altLang="en-US" i="1" smtClean="0"/>
              <a:t>d</a:t>
            </a:r>
            <a:r>
              <a:rPr lang="en-US" altLang="en-US" smtClean="0"/>
              <a:t>=.40.</a:t>
            </a:r>
          </a:p>
          <a:p>
            <a:r>
              <a:rPr lang="en-US" altLang="en-US" smtClean="0"/>
              <a:t>Consider power for effect sizes between .3 and .6.  What kind of sample size do we need for power of .8?</a:t>
            </a:r>
          </a:p>
        </p:txBody>
      </p:sp>
      <p:sp>
        <p:nvSpPr>
          <p:cNvPr id="31748" name="Rectangle 4"/>
          <p:cNvSpPr>
            <a:spLocks noChangeArrowheads="1"/>
          </p:cNvSpPr>
          <p:nvPr/>
        </p:nvSpPr>
        <p:spPr bwMode="auto">
          <a:xfrm>
            <a:off x="1905000" y="3657600"/>
            <a:ext cx="5562600"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en-US" sz="1600" b="1">
                <a:solidFill>
                  <a:srgbClr val="000080"/>
                </a:solidFill>
                <a:latin typeface="Courier New" pitchFamily="49" charset="0"/>
                <a:ea typeface="Times New Roman" pitchFamily="18" charset="0"/>
                <a:cs typeface="Courier New" pitchFamily="49" charset="0"/>
              </a:rPr>
              <a:t>proc</a:t>
            </a:r>
            <a:r>
              <a:rPr lang="en-US" altLang="en-US" sz="1600">
                <a:solidFill>
                  <a:srgbClr val="000000"/>
                </a:solidFill>
                <a:latin typeface="Courier New" pitchFamily="49" charset="0"/>
                <a:ea typeface="Times New Roman" pitchFamily="18" charset="0"/>
                <a:cs typeface="Courier New" pitchFamily="49" charset="0"/>
              </a:rPr>
              <a:t> </a:t>
            </a:r>
            <a:r>
              <a:rPr lang="en-US" altLang="en-US" sz="1600" b="1">
                <a:solidFill>
                  <a:srgbClr val="000080"/>
                </a:solidFill>
                <a:latin typeface="Courier New" pitchFamily="49" charset="0"/>
                <a:ea typeface="Times New Roman" pitchFamily="18" charset="0"/>
                <a:cs typeface="Courier New" pitchFamily="49" charset="0"/>
              </a:rPr>
              <a:t>power</a:t>
            </a:r>
            <a:r>
              <a:rPr lang="en-US" altLang="en-US" sz="1600">
                <a:solidFill>
                  <a:srgbClr val="000000"/>
                </a:solidFill>
                <a:latin typeface="Courier New" pitchFamily="49" charset="0"/>
                <a:ea typeface="Times New Roman" pitchFamily="18" charset="0"/>
                <a:cs typeface="Courier New" pitchFamily="49" charset="0"/>
              </a:rPr>
              <a:t>;</a:t>
            </a:r>
            <a:endParaRPr lang="en-US" altLang="en-US" sz="1600">
              <a:ea typeface="Times New Roman" pitchFamily="18" charset="0"/>
              <a:cs typeface="Courier New" pitchFamily="49" charset="0"/>
            </a:endParaRPr>
          </a:p>
          <a:p>
            <a:r>
              <a:rPr lang="en-US" altLang="en-US" sz="1600">
                <a:solidFill>
                  <a:srgbClr val="0000FF"/>
                </a:solidFill>
                <a:latin typeface="Courier New" pitchFamily="49" charset="0"/>
                <a:ea typeface="Times New Roman" pitchFamily="18" charset="0"/>
                <a:cs typeface="Courier New" pitchFamily="49" charset="0"/>
              </a:rPr>
              <a:t>twosamplemeans</a:t>
            </a:r>
            <a:endParaRPr lang="en-US" altLang="en-US" sz="1600">
              <a:ea typeface="Times New Roman" pitchFamily="18" charset="0"/>
              <a:cs typeface="Courier New" pitchFamily="49" charset="0"/>
            </a:endParaRPr>
          </a:p>
          <a:p>
            <a:r>
              <a:rPr lang="en-US" altLang="en-US" sz="1600">
                <a:solidFill>
                  <a:srgbClr val="0000FF"/>
                </a:solidFill>
                <a:latin typeface="Courier New" pitchFamily="49" charset="0"/>
                <a:ea typeface="Times New Roman" pitchFamily="18" charset="0"/>
                <a:cs typeface="Courier New" pitchFamily="49" charset="0"/>
              </a:rPr>
              <a:t>meandiff</a:t>
            </a:r>
            <a:r>
              <a:rPr lang="en-US" altLang="en-US" sz="1600">
                <a:solidFill>
                  <a:srgbClr val="000000"/>
                </a:solidFill>
                <a:latin typeface="Courier New" pitchFamily="49" charset="0"/>
                <a:ea typeface="Times New Roman" pitchFamily="18" charset="0"/>
                <a:cs typeface="Courier New" pitchFamily="49" charset="0"/>
              </a:rPr>
              <a:t>= </a:t>
            </a:r>
            <a:r>
              <a:rPr lang="en-US" altLang="en-US" sz="1600" b="1">
                <a:solidFill>
                  <a:srgbClr val="008080"/>
                </a:solidFill>
                <a:latin typeface="Courier New" pitchFamily="49" charset="0"/>
                <a:ea typeface="Times New Roman" pitchFamily="18" charset="0"/>
                <a:cs typeface="Courier New" pitchFamily="49" charset="0"/>
              </a:rPr>
              <a:t>.3</a:t>
            </a:r>
            <a:r>
              <a:rPr lang="en-US" altLang="en-US" sz="1600">
                <a:solidFill>
                  <a:srgbClr val="000000"/>
                </a:solidFill>
                <a:latin typeface="Courier New" pitchFamily="49" charset="0"/>
                <a:ea typeface="Times New Roman" pitchFamily="18" charset="0"/>
                <a:cs typeface="Courier New" pitchFamily="49" charset="0"/>
              </a:rPr>
              <a:t> to </a:t>
            </a:r>
            <a:r>
              <a:rPr lang="en-US" altLang="en-US" sz="1600" b="1">
                <a:solidFill>
                  <a:srgbClr val="008080"/>
                </a:solidFill>
                <a:latin typeface="Courier New" pitchFamily="49" charset="0"/>
                <a:ea typeface="Times New Roman" pitchFamily="18" charset="0"/>
                <a:cs typeface="Courier New" pitchFamily="49" charset="0"/>
              </a:rPr>
              <a:t>.6</a:t>
            </a:r>
            <a:r>
              <a:rPr lang="en-US" altLang="en-US" sz="1600">
                <a:solidFill>
                  <a:srgbClr val="000000"/>
                </a:solidFill>
                <a:latin typeface="Courier New" pitchFamily="49" charset="0"/>
                <a:ea typeface="Times New Roman" pitchFamily="18" charset="0"/>
                <a:cs typeface="Courier New" pitchFamily="49" charset="0"/>
              </a:rPr>
              <a:t> by </a:t>
            </a:r>
            <a:r>
              <a:rPr lang="en-US" altLang="en-US" sz="1600" b="1">
                <a:solidFill>
                  <a:srgbClr val="008080"/>
                </a:solidFill>
                <a:latin typeface="Courier New" pitchFamily="49" charset="0"/>
                <a:ea typeface="Times New Roman" pitchFamily="18" charset="0"/>
                <a:cs typeface="Courier New" pitchFamily="49" charset="0"/>
              </a:rPr>
              <a:t>.1</a:t>
            </a:r>
            <a:endParaRPr lang="en-US" altLang="en-US" sz="1600">
              <a:ea typeface="Times New Roman" pitchFamily="18" charset="0"/>
              <a:cs typeface="Courier New" pitchFamily="49" charset="0"/>
            </a:endParaRPr>
          </a:p>
          <a:p>
            <a:r>
              <a:rPr lang="en-US" altLang="en-US" sz="1600">
                <a:solidFill>
                  <a:srgbClr val="0000FF"/>
                </a:solidFill>
                <a:latin typeface="Courier New" pitchFamily="49" charset="0"/>
                <a:ea typeface="Times New Roman" pitchFamily="18" charset="0"/>
                <a:cs typeface="Courier New" pitchFamily="49" charset="0"/>
              </a:rPr>
              <a:t>stddev</a:t>
            </a:r>
            <a:r>
              <a:rPr lang="en-US" altLang="en-US" sz="1600">
                <a:solidFill>
                  <a:srgbClr val="000000"/>
                </a:solidFill>
                <a:latin typeface="Courier New" pitchFamily="49" charset="0"/>
                <a:ea typeface="Times New Roman" pitchFamily="18" charset="0"/>
                <a:cs typeface="Courier New" pitchFamily="49" charset="0"/>
              </a:rPr>
              <a:t>=</a:t>
            </a:r>
            <a:r>
              <a:rPr lang="en-US" altLang="en-US" sz="1600" b="1">
                <a:solidFill>
                  <a:srgbClr val="008080"/>
                </a:solidFill>
                <a:latin typeface="Courier New" pitchFamily="49" charset="0"/>
                <a:ea typeface="Times New Roman" pitchFamily="18" charset="0"/>
                <a:cs typeface="Courier New" pitchFamily="49" charset="0"/>
              </a:rPr>
              <a:t>1</a:t>
            </a:r>
            <a:endParaRPr lang="en-US" altLang="en-US" sz="1600">
              <a:ea typeface="Times New Roman" pitchFamily="18" charset="0"/>
              <a:cs typeface="Courier New" pitchFamily="49" charset="0"/>
            </a:endParaRPr>
          </a:p>
          <a:p>
            <a:r>
              <a:rPr lang="en-US" altLang="en-US" sz="1600">
                <a:solidFill>
                  <a:srgbClr val="0000FF"/>
                </a:solidFill>
                <a:latin typeface="Courier New" pitchFamily="49" charset="0"/>
                <a:ea typeface="Times New Roman" pitchFamily="18" charset="0"/>
                <a:cs typeface="Courier New" pitchFamily="49" charset="0"/>
              </a:rPr>
              <a:t>power</a:t>
            </a:r>
            <a:r>
              <a:rPr lang="en-US" altLang="en-US" sz="1600">
                <a:solidFill>
                  <a:srgbClr val="000000"/>
                </a:solidFill>
                <a:latin typeface="Courier New" pitchFamily="49" charset="0"/>
                <a:ea typeface="Times New Roman" pitchFamily="18" charset="0"/>
                <a:cs typeface="Courier New" pitchFamily="49" charset="0"/>
              </a:rPr>
              <a:t>=</a:t>
            </a:r>
            <a:r>
              <a:rPr lang="en-US" altLang="en-US" sz="1600" b="1">
                <a:solidFill>
                  <a:srgbClr val="008080"/>
                </a:solidFill>
                <a:latin typeface="Courier New" pitchFamily="49" charset="0"/>
                <a:ea typeface="Times New Roman" pitchFamily="18" charset="0"/>
                <a:cs typeface="Courier New" pitchFamily="49" charset="0"/>
              </a:rPr>
              <a:t>.8</a:t>
            </a:r>
            <a:endParaRPr lang="en-US" altLang="en-US" sz="1600">
              <a:ea typeface="Times New Roman" pitchFamily="18" charset="0"/>
              <a:cs typeface="Courier New" pitchFamily="49" charset="0"/>
            </a:endParaRPr>
          </a:p>
          <a:p>
            <a:r>
              <a:rPr lang="en-US" altLang="en-US" sz="1600">
                <a:solidFill>
                  <a:srgbClr val="0000FF"/>
                </a:solidFill>
                <a:latin typeface="Courier New" pitchFamily="49" charset="0"/>
                <a:ea typeface="Times New Roman" pitchFamily="18" charset="0"/>
                <a:cs typeface="Courier New" pitchFamily="49" charset="0"/>
              </a:rPr>
              <a:t>ntotal</a:t>
            </a:r>
            <a:r>
              <a:rPr lang="en-US" altLang="en-US" sz="1600">
                <a:solidFill>
                  <a:srgbClr val="000000"/>
                </a:solidFill>
                <a:latin typeface="Courier New" pitchFamily="49" charset="0"/>
                <a:ea typeface="Times New Roman" pitchFamily="18" charset="0"/>
                <a:cs typeface="Courier New" pitchFamily="49" charset="0"/>
              </a:rPr>
              <a:t>=</a:t>
            </a:r>
            <a:r>
              <a:rPr lang="en-US" altLang="en-US" sz="1600" b="1">
                <a:solidFill>
                  <a:srgbClr val="008080"/>
                </a:solidFill>
                <a:latin typeface="Courier New" pitchFamily="49" charset="0"/>
                <a:ea typeface="Times New Roman" pitchFamily="18" charset="0"/>
                <a:cs typeface="Courier New" pitchFamily="49" charset="0"/>
              </a:rPr>
              <a:t>.</a:t>
            </a:r>
            <a:r>
              <a:rPr lang="en-US" altLang="en-US" sz="1600">
                <a:solidFill>
                  <a:srgbClr val="000000"/>
                </a:solidFill>
                <a:latin typeface="Courier New" pitchFamily="49" charset="0"/>
                <a:ea typeface="Times New Roman" pitchFamily="18" charset="0"/>
                <a:cs typeface="Courier New" pitchFamily="49" charset="0"/>
              </a:rPr>
              <a:t>;</a:t>
            </a:r>
            <a:endParaRPr lang="en-US" altLang="en-US" sz="1600">
              <a:ea typeface="Times New Roman" pitchFamily="18" charset="0"/>
              <a:cs typeface="Courier New" pitchFamily="49" charset="0"/>
            </a:endParaRPr>
          </a:p>
          <a:p>
            <a:r>
              <a:rPr lang="en-US" altLang="en-US" sz="1600">
                <a:solidFill>
                  <a:srgbClr val="0000FF"/>
                </a:solidFill>
                <a:latin typeface="Courier New" pitchFamily="49" charset="0"/>
                <a:ea typeface="Times New Roman" pitchFamily="18" charset="0"/>
                <a:cs typeface="Courier New" pitchFamily="49" charset="0"/>
              </a:rPr>
              <a:t>plot</a:t>
            </a:r>
            <a:r>
              <a:rPr lang="en-US" altLang="en-US" sz="1600">
                <a:solidFill>
                  <a:srgbClr val="000000"/>
                </a:solidFill>
                <a:latin typeface="Courier New" pitchFamily="49" charset="0"/>
                <a:ea typeface="Times New Roman" pitchFamily="18" charset="0"/>
                <a:cs typeface="Courier New" pitchFamily="49" charset="0"/>
              </a:rPr>
              <a:t> </a:t>
            </a:r>
            <a:r>
              <a:rPr lang="en-US" altLang="en-US" sz="1600">
                <a:solidFill>
                  <a:srgbClr val="0000FF"/>
                </a:solidFill>
                <a:latin typeface="Courier New" pitchFamily="49" charset="0"/>
                <a:ea typeface="Times New Roman" pitchFamily="18" charset="0"/>
                <a:cs typeface="Courier New" pitchFamily="49" charset="0"/>
              </a:rPr>
              <a:t>x</a:t>
            </a:r>
            <a:r>
              <a:rPr lang="en-US" altLang="en-US" sz="1600">
                <a:solidFill>
                  <a:srgbClr val="000000"/>
                </a:solidFill>
                <a:latin typeface="Courier New" pitchFamily="49" charset="0"/>
                <a:ea typeface="Times New Roman" pitchFamily="18" charset="0"/>
                <a:cs typeface="Courier New" pitchFamily="49" charset="0"/>
              </a:rPr>
              <a:t>= power </a:t>
            </a:r>
            <a:r>
              <a:rPr lang="en-US" altLang="en-US" sz="1600">
                <a:solidFill>
                  <a:srgbClr val="0000FF"/>
                </a:solidFill>
                <a:latin typeface="Courier New" pitchFamily="49" charset="0"/>
                <a:ea typeface="Times New Roman" pitchFamily="18" charset="0"/>
                <a:cs typeface="Courier New" pitchFamily="49" charset="0"/>
              </a:rPr>
              <a:t>min</a:t>
            </a:r>
            <a:r>
              <a:rPr lang="en-US" altLang="en-US" sz="1600">
                <a:solidFill>
                  <a:srgbClr val="000000"/>
                </a:solidFill>
                <a:latin typeface="Courier New" pitchFamily="49" charset="0"/>
                <a:ea typeface="Times New Roman" pitchFamily="18" charset="0"/>
                <a:cs typeface="Courier New" pitchFamily="49" charset="0"/>
              </a:rPr>
              <a:t> = </a:t>
            </a:r>
            <a:r>
              <a:rPr lang="en-US" altLang="en-US" sz="1600" b="1">
                <a:solidFill>
                  <a:srgbClr val="008080"/>
                </a:solidFill>
                <a:latin typeface="Courier New" pitchFamily="49" charset="0"/>
                <a:ea typeface="Times New Roman" pitchFamily="18" charset="0"/>
                <a:cs typeface="Courier New" pitchFamily="49" charset="0"/>
              </a:rPr>
              <a:t>.5</a:t>
            </a:r>
            <a:r>
              <a:rPr lang="en-US" altLang="en-US" sz="1600">
                <a:solidFill>
                  <a:srgbClr val="000000"/>
                </a:solidFill>
                <a:latin typeface="Courier New" pitchFamily="49" charset="0"/>
                <a:ea typeface="Times New Roman" pitchFamily="18" charset="0"/>
                <a:cs typeface="Courier New" pitchFamily="49" charset="0"/>
              </a:rPr>
              <a:t> </a:t>
            </a:r>
            <a:r>
              <a:rPr lang="en-US" altLang="en-US" sz="1600">
                <a:solidFill>
                  <a:srgbClr val="0000FF"/>
                </a:solidFill>
                <a:latin typeface="Courier New" pitchFamily="49" charset="0"/>
                <a:ea typeface="Times New Roman" pitchFamily="18" charset="0"/>
                <a:cs typeface="Courier New" pitchFamily="49" charset="0"/>
              </a:rPr>
              <a:t>max</a:t>
            </a:r>
            <a:r>
              <a:rPr lang="en-US" altLang="en-US" sz="1600">
                <a:solidFill>
                  <a:srgbClr val="000000"/>
                </a:solidFill>
                <a:latin typeface="Courier New" pitchFamily="49" charset="0"/>
                <a:ea typeface="Times New Roman" pitchFamily="18" charset="0"/>
                <a:cs typeface="Courier New" pitchFamily="49" charset="0"/>
              </a:rPr>
              <a:t>=</a:t>
            </a:r>
            <a:r>
              <a:rPr lang="en-US" altLang="en-US" sz="1600" b="1">
                <a:solidFill>
                  <a:srgbClr val="008080"/>
                </a:solidFill>
                <a:latin typeface="Courier New" pitchFamily="49" charset="0"/>
                <a:ea typeface="Times New Roman" pitchFamily="18" charset="0"/>
                <a:cs typeface="Courier New" pitchFamily="49" charset="0"/>
              </a:rPr>
              <a:t>.95</a:t>
            </a:r>
            <a:r>
              <a:rPr lang="en-US" altLang="en-US" sz="1600">
                <a:solidFill>
                  <a:srgbClr val="000000"/>
                </a:solidFill>
                <a:latin typeface="Courier New" pitchFamily="49" charset="0"/>
                <a:ea typeface="Times New Roman" pitchFamily="18" charset="0"/>
                <a:cs typeface="Courier New" pitchFamily="49" charset="0"/>
              </a:rPr>
              <a:t>;</a:t>
            </a:r>
            <a:endParaRPr lang="en-US" altLang="en-US" sz="1600">
              <a:ea typeface="Times New Roman" pitchFamily="18" charset="0"/>
              <a:cs typeface="Courier New" pitchFamily="49" charset="0"/>
            </a:endParaRPr>
          </a:p>
          <a:p>
            <a:r>
              <a:rPr lang="en-US" altLang="en-US" sz="1600" b="1">
                <a:solidFill>
                  <a:srgbClr val="000080"/>
                </a:solidFill>
                <a:latin typeface="Courier New" pitchFamily="49" charset="0"/>
                <a:ea typeface="Times New Roman" pitchFamily="18" charset="0"/>
                <a:cs typeface="Courier New" pitchFamily="49" charset="0"/>
              </a:rPr>
              <a:t>run</a:t>
            </a:r>
            <a:r>
              <a:rPr lang="en-US" altLang="en-US" sz="1600">
                <a:solidFill>
                  <a:srgbClr val="000000"/>
                </a:solidFill>
                <a:latin typeface="Courier New" pitchFamily="49" charset="0"/>
                <a:ea typeface="Times New Roman" pitchFamily="18" charset="0"/>
                <a:cs typeface="Courier New" pitchFamily="49" charset="0"/>
              </a:rPr>
              <a:t>;</a:t>
            </a:r>
            <a:endParaRPr lang="en-US" altLang="en-US" sz="1600">
              <a:ea typeface="Times New Roman" pitchFamily="18" charset="0"/>
              <a:cs typeface="Courier New" pitchFamily="49" charset="0"/>
            </a:endParaRPr>
          </a:p>
        </p:txBody>
      </p:sp>
      <p:sp>
        <p:nvSpPr>
          <p:cNvPr id="31749" name="Rectangle 5"/>
          <p:cNvSpPr>
            <a:spLocks noChangeArrowheads="1"/>
          </p:cNvSpPr>
          <p:nvPr/>
        </p:nvSpPr>
        <p:spPr bwMode="auto">
          <a:xfrm>
            <a:off x="4724400" y="3657600"/>
            <a:ext cx="44196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en-US" sz="1600">
                <a:ea typeface="Times New Roman" pitchFamily="18" charset="0"/>
                <a:cs typeface="SAS Monospace" pitchFamily="49" charset="0"/>
              </a:rPr>
              <a:t>                                  Two-sample t Test for 1</a:t>
            </a:r>
          </a:p>
          <a:p>
            <a:r>
              <a:rPr lang="en-US" altLang="en-US" sz="1600">
                <a:ea typeface="Times New Roman" pitchFamily="18" charset="0"/>
                <a:cs typeface="SAS Monospace" pitchFamily="49" charset="0"/>
              </a:rPr>
              <a:t>                                         Computed N Total</a:t>
            </a:r>
          </a:p>
          <a:p>
            <a:r>
              <a:rPr lang="en-US" altLang="en-US" sz="1600">
                <a:ea typeface="Times New Roman" pitchFamily="18" charset="0"/>
                <a:cs typeface="SAS Monospace" pitchFamily="49" charset="0"/>
              </a:rPr>
              <a:t>                                           Mean    Actual        N</a:t>
            </a:r>
          </a:p>
          <a:p>
            <a:r>
              <a:rPr lang="en-US" altLang="en-US" sz="1600">
                <a:ea typeface="Times New Roman" pitchFamily="18" charset="0"/>
                <a:cs typeface="SAS Monospace" pitchFamily="49" charset="0"/>
              </a:rPr>
              <a:t>                                  Index    Diff     Power    Total</a:t>
            </a:r>
          </a:p>
          <a:p>
            <a:r>
              <a:rPr lang="en-US" altLang="en-US" sz="1600">
                <a:ea typeface="Times New Roman" pitchFamily="18" charset="0"/>
                <a:cs typeface="SAS Monospace" pitchFamily="49" charset="0"/>
              </a:rPr>
              <a:t>                                      1     0.3     0.801      352</a:t>
            </a:r>
          </a:p>
          <a:p>
            <a:r>
              <a:rPr lang="en-US" altLang="en-US" sz="1600">
                <a:ea typeface="Times New Roman" pitchFamily="18" charset="0"/>
                <a:cs typeface="SAS Monospace" pitchFamily="49" charset="0"/>
              </a:rPr>
              <a:t>                                      2     0.4     0.804      200</a:t>
            </a:r>
          </a:p>
          <a:p>
            <a:r>
              <a:rPr lang="en-US" altLang="en-US" sz="1600">
                <a:ea typeface="Times New Roman" pitchFamily="18" charset="0"/>
                <a:cs typeface="SAS Monospace" pitchFamily="49" charset="0"/>
              </a:rPr>
              <a:t>                                      3     0.5     0.801      128</a:t>
            </a:r>
          </a:p>
          <a:p>
            <a:r>
              <a:rPr lang="en-US" altLang="en-US" sz="1600">
                <a:ea typeface="Times New Roman" pitchFamily="18" charset="0"/>
                <a:cs typeface="SAS Monospace" pitchFamily="49" charset="0"/>
              </a:rPr>
              <a:t>                                      4     0.6     0.804       90</a:t>
            </a:r>
          </a:p>
          <a:p>
            <a:endParaRPr lang="en-US" altLang="en-US">
              <a:ea typeface="Times New Roman" pitchFamily="18" charset="0"/>
              <a:cs typeface="SAS Monospace" pitchFamily="49" charset="0"/>
            </a:endParaRPr>
          </a:p>
        </p:txBody>
      </p:sp>
      <p:sp>
        <p:nvSpPr>
          <p:cNvPr id="31750" name="TextBox 6"/>
          <p:cNvSpPr txBox="1">
            <a:spLocks noChangeArrowheads="1"/>
          </p:cNvSpPr>
          <p:nvPr/>
        </p:nvSpPr>
        <p:spPr bwMode="auto">
          <a:xfrm>
            <a:off x="1981200" y="6096000"/>
            <a:ext cx="45529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a:t>Typical studies are underpowered.  </a:t>
            </a:r>
          </a:p>
        </p:txBody>
      </p:sp>
    </p:spTree>
    <p:extLst>
      <p:ext uri="{BB962C8B-B14F-4D97-AF65-F5344CB8AC3E}">
        <p14:creationId xmlns:p14="http://schemas.microsoft.com/office/powerpoint/2010/main" val="1336827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en-US" smtClean="0"/>
              <a:t>More Questions</a:t>
            </a:r>
          </a:p>
        </p:txBody>
      </p:sp>
      <p:sp>
        <p:nvSpPr>
          <p:cNvPr id="18435" name="Content Placeholder 2"/>
          <p:cNvSpPr>
            <a:spLocks noGrp="1"/>
          </p:cNvSpPr>
          <p:nvPr>
            <p:ph idx="1"/>
          </p:nvPr>
        </p:nvSpPr>
        <p:spPr/>
        <p:txBody>
          <a:bodyPr/>
          <a:lstStyle/>
          <a:p>
            <a:pPr>
              <a:buFont typeface="Arial" pitchFamily="34" charset="0"/>
              <a:buChar char="•"/>
              <a:defRPr/>
            </a:pPr>
            <a:r>
              <a:rPr lang="en-US" dirty="0" smtClean="0"/>
              <a:t>Identify the appropriate to version of </a:t>
            </a:r>
            <a:r>
              <a:rPr lang="en-US" i="1" dirty="0" smtClean="0"/>
              <a:t>t </a:t>
            </a:r>
            <a:r>
              <a:rPr lang="en-US" dirty="0" smtClean="0"/>
              <a:t>to use for a given design.</a:t>
            </a:r>
          </a:p>
          <a:p>
            <a:pPr>
              <a:buFont typeface="Arial" pitchFamily="34" charset="0"/>
              <a:buChar char="•"/>
              <a:defRPr/>
            </a:pPr>
            <a:r>
              <a:rPr lang="en-US" dirty="0" smtClean="0"/>
              <a:t>Compute and interpret </a:t>
            </a:r>
            <a:r>
              <a:rPr lang="en-US" i="1" dirty="0" smtClean="0"/>
              <a:t>t</a:t>
            </a:r>
            <a:r>
              <a:rPr lang="en-US" dirty="0" smtClean="0"/>
              <a:t>-tests appropriately.</a:t>
            </a:r>
          </a:p>
          <a:p>
            <a:pPr marL="609600" indent="-609600">
              <a:buFont typeface="Arial" pitchFamily="34" charset="0"/>
              <a:buChar char="•"/>
              <a:defRPr/>
            </a:pPr>
            <a:r>
              <a:rPr lang="en-US" dirty="0" smtClean="0">
                <a:cs typeface="Times New Roman" pitchFamily="18" charset="0"/>
              </a:rPr>
              <a:t>Given that  </a:t>
            </a:r>
          </a:p>
          <a:p>
            <a:pPr marL="609600" indent="-609600">
              <a:buFont typeface="Arial" pitchFamily="34" charset="0"/>
              <a:buChar char="•"/>
              <a:defRPr/>
            </a:pPr>
            <a:endParaRPr lang="en-US" dirty="0" smtClean="0">
              <a:cs typeface="Times New Roman" pitchFamily="18" charset="0"/>
            </a:endParaRPr>
          </a:p>
          <a:p>
            <a:pPr marL="609600" indent="-609600">
              <a:buFontTx/>
              <a:buNone/>
              <a:defRPr/>
            </a:pPr>
            <a:r>
              <a:rPr lang="en-US" dirty="0" smtClean="0">
                <a:cs typeface="Times New Roman" pitchFamily="18" charset="0"/>
              </a:rPr>
              <a:t>      construct a rejection region.  Draw a picture to illustrate.</a:t>
            </a:r>
            <a:endParaRPr lang="en-US" dirty="0" smtClean="0"/>
          </a:p>
          <a:p>
            <a:pPr>
              <a:buFont typeface="Arial" pitchFamily="34" charset="0"/>
              <a:buChar char="•"/>
              <a:defRPr/>
            </a:pPr>
            <a:endParaRPr lang="en-US" dirty="0" smtClean="0"/>
          </a:p>
        </p:txBody>
      </p:sp>
      <p:graphicFrame>
        <p:nvGraphicFramePr>
          <p:cNvPr id="5124" name="Object 5"/>
          <p:cNvGraphicFramePr>
            <a:graphicFrameLocks noChangeAspect="1"/>
          </p:cNvGraphicFramePr>
          <p:nvPr/>
        </p:nvGraphicFramePr>
        <p:xfrm>
          <a:off x="2133600" y="4267200"/>
          <a:ext cx="6629400" cy="493713"/>
        </p:xfrm>
        <a:graphic>
          <a:graphicData uri="http://schemas.openxmlformats.org/presentationml/2006/ole">
            <mc:AlternateContent xmlns:mc="http://schemas.openxmlformats.org/markup-compatibility/2006">
              <mc:Choice xmlns:v="urn:schemas-microsoft-com:vml" Requires="v">
                <p:oleObj spid="_x0000_s12290" name="Equation" r:id="rId3" imgW="3238500" imgH="241300" progId="Equation.3">
                  <p:embed/>
                </p:oleObj>
              </mc:Choice>
              <mc:Fallback>
                <p:oleObj name="Equation" r:id="rId3" imgW="3238500" imgH="241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4267200"/>
                        <a:ext cx="662940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8771569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en-US" smtClean="0"/>
              <a:t>Power Curves</a:t>
            </a:r>
          </a:p>
        </p:txBody>
      </p:sp>
      <p:pic>
        <p:nvPicPr>
          <p:cNvPr id="32771"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1752600" y="1066800"/>
            <a:ext cx="5638800" cy="5638800"/>
          </a:xfrm>
        </p:spPr>
      </p:pic>
      <p:sp>
        <p:nvSpPr>
          <p:cNvPr id="32772" name="TextBox 4"/>
          <p:cNvSpPr txBox="1">
            <a:spLocks noChangeArrowheads="1"/>
          </p:cNvSpPr>
          <p:nvPr/>
        </p:nvSpPr>
        <p:spPr bwMode="auto">
          <a:xfrm>
            <a:off x="2438400" y="1981200"/>
            <a:ext cx="45529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a:t>Why a whopper of an IV is helpful.</a:t>
            </a:r>
          </a:p>
        </p:txBody>
      </p:sp>
    </p:spTree>
    <p:extLst>
      <p:ext uri="{BB962C8B-B14F-4D97-AF65-F5344CB8AC3E}">
        <p14:creationId xmlns:p14="http://schemas.microsoft.com/office/powerpoint/2010/main" val="26379976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en-US" smtClean="0"/>
              <a:t>Review</a:t>
            </a:r>
          </a:p>
        </p:txBody>
      </p:sp>
      <p:sp>
        <p:nvSpPr>
          <p:cNvPr id="33795" name="Content Placeholder 2"/>
          <p:cNvSpPr>
            <a:spLocks noGrp="1"/>
          </p:cNvSpPr>
          <p:nvPr>
            <p:ph idx="1"/>
          </p:nvPr>
        </p:nvSpPr>
        <p:spPr/>
        <p:txBody>
          <a:bodyPr/>
          <a:lstStyle/>
          <a:p>
            <a:r>
              <a:rPr lang="en-US" altLang="en-US" smtClean="0"/>
              <a:t>About how many people total will you need for power of .8, alpha is .05 (two tails), and an effect size of .3?</a:t>
            </a:r>
          </a:p>
          <a:p>
            <a:r>
              <a:rPr lang="en-US" altLang="en-US" smtClean="0"/>
              <a:t>You can only afford 40 people per group, and based on the literature, you estimate the group means to be 50 and 60 with a standard deviation within groups of 20.  What is your power estimate?</a:t>
            </a:r>
          </a:p>
        </p:txBody>
      </p:sp>
    </p:spTree>
    <p:extLst>
      <p:ext uri="{BB962C8B-B14F-4D97-AF65-F5344CB8AC3E}">
        <p14:creationId xmlns:p14="http://schemas.microsoft.com/office/powerpoint/2010/main" val="147916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en-US" smtClean="0"/>
              <a:t>Background</a:t>
            </a:r>
          </a:p>
        </p:txBody>
      </p:sp>
      <p:sp>
        <p:nvSpPr>
          <p:cNvPr id="6147" name="Content Placeholder 2"/>
          <p:cNvSpPr>
            <a:spLocks noGrp="1"/>
          </p:cNvSpPr>
          <p:nvPr>
            <p:ph idx="1"/>
          </p:nvPr>
        </p:nvSpPr>
        <p:spPr/>
        <p:txBody>
          <a:bodyPr/>
          <a:lstStyle/>
          <a:p>
            <a:r>
              <a:rPr lang="en-US" altLang="en-US" smtClean="0"/>
              <a:t>The </a:t>
            </a:r>
            <a:r>
              <a:rPr lang="en-US" altLang="en-US" i="1" smtClean="0"/>
              <a:t>t</a:t>
            </a:r>
            <a:r>
              <a:rPr lang="en-US" altLang="en-US" smtClean="0"/>
              <a:t>-test is used to test hypotheses about means when the population variance is unknown (the usual case).  Closely related to z, the unit normal.</a:t>
            </a:r>
          </a:p>
          <a:p>
            <a:r>
              <a:rPr lang="en-US" altLang="en-US" smtClean="0"/>
              <a:t>Developed by Gossett for the quality control of beer.</a:t>
            </a:r>
          </a:p>
          <a:p>
            <a:r>
              <a:rPr lang="en-US" altLang="en-US" smtClean="0"/>
              <a:t>Comes in 3 varieties:</a:t>
            </a:r>
          </a:p>
          <a:p>
            <a:r>
              <a:rPr lang="en-US" altLang="en-US" smtClean="0"/>
              <a:t>Single sample, independent samples, and dependent samples.</a:t>
            </a:r>
          </a:p>
        </p:txBody>
      </p:sp>
    </p:spTree>
    <p:extLst>
      <p:ext uri="{BB962C8B-B14F-4D97-AF65-F5344CB8AC3E}">
        <p14:creationId xmlns:p14="http://schemas.microsoft.com/office/powerpoint/2010/main" val="1139462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smtClean="0"/>
              <a:t>What kind of </a:t>
            </a:r>
            <a:r>
              <a:rPr lang="en-US" altLang="en-US" i="1" smtClean="0"/>
              <a:t>t </a:t>
            </a:r>
            <a:r>
              <a:rPr lang="en-US" altLang="en-US" smtClean="0"/>
              <a:t>is it?</a:t>
            </a:r>
          </a:p>
        </p:txBody>
      </p:sp>
      <p:sp>
        <p:nvSpPr>
          <p:cNvPr id="7171" name="Content Placeholder 2"/>
          <p:cNvSpPr>
            <a:spLocks noGrp="1"/>
          </p:cNvSpPr>
          <p:nvPr>
            <p:ph idx="1"/>
          </p:nvPr>
        </p:nvSpPr>
        <p:spPr/>
        <p:txBody>
          <a:bodyPr/>
          <a:lstStyle/>
          <a:p>
            <a:r>
              <a:rPr lang="en-US" altLang="en-US" sz="2800" smtClean="0"/>
              <a:t>Single sample </a:t>
            </a:r>
            <a:r>
              <a:rPr lang="en-US" altLang="en-US" sz="2800" i="1" smtClean="0"/>
              <a:t>t</a:t>
            </a:r>
            <a:r>
              <a:rPr lang="en-US" altLang="en-US" sz="2800" smtClean="0"/>
              <a:t> – we have only 1 group; want to test against a hypothetical mean.</a:t>
            </a:r>
          </a:p>
          <a:p>
            <a:r>
              <a:rPr lang="en-US" altLang="en-US" sz="2800" smtClean="0"/>
              <a:t>Independent samples </a:t>
            </a:r>
            <a:r>
              <a:rPr lang="en-US" altLang="en-US" sz="2800" i="1" smtClean="0"/>
              <a:t>t</a:t>
            </a:r>
            <a:r>
              <a:rPr lang="en-US" altLang="en-US" sz="2800" smtClean="0"/>
              <a:t> – we have 2 means, 2 groups; no relation between groups, e.g., people randomly assigned to a single group.</a:t>
            </a:r>
          </a:p>
          <a:p>
            <a:r>
              <a:rPr lang="en-US" altLang="en-US" sz="2800" smtClean="0"/>
              <a:t>Dependent </a:t>
            </a:r>
            <a:r>
              <a:rPr lang="en-US" altLang="en-US" sz="2800" i="1" smtClean="0"/>
              <a:t>t</a:t>
            </a:r>
            <a:r>
              <a:rPr lang="en-US" altLang="en-US" sz="2800" smtClean="0"/>
              <a:t> – we have two means.  Either same people in both groups, or people are related, e.g., husband-wife, left hand-right hand, hospital patient and visitor</a:t>
            </a:r>
            <a:r>
              <a:rPr lang="en-US" altLang="en-US" smtClean="0"/>
              <a:t>.</a:t>
            </a:r>
          </a:p>
        </p:txBody>
      </p:sp>
    </p:spTree>
    <p:extLst>
      <p:ext uri="{BB962C8B-B14F-4D97-AF65-F5344CB8AC3E}">
        <p14:creationId xmlns:p14="http://schemas.microsoft.com/office/powerpoint/2010/main" val="665501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mtClean="0"/>
              <a:t>Single-sample z test</a:t>
            </a:r>
          </a:p>
        </p:txBody>
      </p:sp>
      <p:sp>
        <p:nvSpPr>
          <p:cNvPr id="8195" name="Rectangle 3"/>
          <p:cNvSpPr>
            <a:spLocks noGrp="1" noChangeArrowheads="1"/>
          </p:cNvSpPr>
          <p:nvPr>
            <p:ph type="body" idx="1"/>
          </p:nvPr>
        </p:nvSpPr>
        <p:spPr/>
        <p:txBody>
          <a:bodyPr/>
          <a:lstStyle/>
          <a:p>
            <a:pPr>
              <a:lnSpc>
                <a:spcPct val="90000"/>
              </a:lnSpc>
            </a:pPr>
            <a:r>
              <a:rPr lang="en-US" altLang="en-US" smtClean="0"/>
              <a:t>For large samples (N&gt;100) can use z to test hypotheses about means.</a:t>
            </a:r>
          </a:p>
          <a:p>
            <a:pPr>
              <a:lnSpc>
                <a:spcPct val="90000"/>
              </a:lnSpc>
              <a:buFontTx/>
              <a:buNone/>
            </a:pPr>
            <a:endParaRPr lang="en-US" altLang="en-US" smtClean="0"/>
          </a:p>
          <a:p>
            <a:pPr>
              <a:lnSpc>
                <a:spcPct val="90000"/>
              </a:lnSpc>
            </a:pPr>
            <a:r>
              <a:rPr lang="en-US" altLang="en-US" smtClean="0"/>
              <a:t>Suppose </a:t>
            </a:r>
          </a:p>
          <a:p>
            <a:pPr>
              <a:lnSpc>
                <a:spcPct val="90000"/>
              </a:lnSpc>
            </a:pPr>
            <a:endParaRPr lang="en-US" altLang="en-US" smtClean="0"/>
          </a:p>
          <a:p>
            <a:pPr>
              <a:lnSpc>
                <a:spcPct val="90000"/>
              </a:lnSpc>
            </a:pPr>
            <a:r>
              <a:rPr lang="en-US" altLang="en-US" smtClean="0"/>
              <a:t>Then</a:t>
            </a:r>
          </a:p>
          <a:p>
            <a:pPr>
              <a:lnSpc>
                <a:spcPct val="90000"/>
              </a:lnSpc>
            </a:pPr>
            <a:endParaRPr lang="en-US" altLang="en-US" smtClean="0"/>
          </a:p>
          <a:p>
            <a:pPr>
              <a:lnSpc>
                <a:spcPct val="90000"/>
              </a:lnSpc>
            </a:pPr>
            <a:r>
              <a:rPr lang="en-US" altLang="en-US" smtClean="0"/>
              <a:t>If</a:t>
            </a:r>
          </a:p>
        </p:txBody>
      </p:sp>
      <p:graphicFrame>
        <p:nvGraphicFramePr>
          <p:cNvPr id="8196" name="Object 4"/>
          <p:cNvGraphicFramePr>
            <a:graphicFrameLocks noChangeAspect="1"/>
          </p:cNvGraphicFramePr>
          <p:nvPr/>
        </p:nvGraphicFramePr>
        <p:xfrm>
          <a:off x="1943100" y="2349500"/>
          <a:ext cx="1792288" cy="908050"/>
        </p:xfrm>
        <a:graphic>
          <a:graphicData uri="http://schemas.openxmlformats.org/presentationml/2006/ole">
            <mc:AlternateContent xmlns:mc="http://schemas.openxmlformats.org/markup-compatibility/2006">
              <mc:Choice xmlns:v="urn:schemas-microsoft-com:vml" Requires="v">
                <p:oleObj spid="_x0000_s13314" name="Equation" r:id="rId3" imgW="875920" imgH="444307" progId="Equation.3">
                  <p:embed/>
                </p:oleObj>
              </mc:Choice>
              <mc:Fallback>
                <p:oleObj name="Equation" r:id="rId3" imgW="875920" imgH="44430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3100" y="2349500"/>
                        <a:ext cx="1792288"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7" name="Object 5"/>
          <p:cNvGraphicFramePr>
            <a:graphicFrameLocks noChangeAspect="1"/>
          </p:cNvGraphicFramePr>
          <p:nvPr/>
        </p:nvGraphicFramePr>
        <p:xfrm>
          <a:off x="4481513" y="2057400"/>
          <a:ext cx="4079875" cy="1349375"/>
        </p:xfrm>
        <a:graphic>
          <a:graphicData uri="http://schemas.openxmlformats.org/presentationml/2006/ole">
            <mc:AlternateContent xmlns:mc="http://schemas.openxmlformats.org/markup-compatibility/2006">
              <mc:Choice xmlns:v="urn:schemas-microsoft-com:vml" Requires="v">
                <p:oleObj spid="_x0000_s13315" name="Equation" r:id="rId5" imgW="1993900" imgH="660400" progId="Equation.3">
                  <p:embed/>
                </p:oleObj>
              </mc:Choice>
              <mc:Fallback>
                <p:oleObj name="Equation" r:id="rId5" imgW="1993900" imgH="660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81513" y="2057400"/>
                        <a:ext cx="4079875" cy="1349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8" name="Object 6"/>
          <p:cNvGraphicFramePr>
            <a:graphicFrameLocks noChangeAspect="1"/>
          </p:cNvGraphicFramePr>
          <p:nvPr/>
        </p:nvGraphicFramePr>
        <p:xfrm>
          <a:off x="1876425" y="3519488"/>
          <a:ext cx="6305550" cy="515937"/>
        </p:xfrm>
        <a:graphic>
          <a:graphicData uri="http://schemas.openxmlformats.org/presentationml/2006/ole">
            <mc:AlternateContent xmlns:mc="http://schemas.openxmlformats.org/markup-compatibility/2006">
              <mc:Choice xmlns:v="urn:schemas-microsoft-com:vml" Requires="v">
                <p:oleObj spid="_x0000_s13316" name="Equation" r:id="rId7" imgW="2794000" imgH="228600" progId="Equation.3">
                  <p:embed/>
                </p:oleObj>
              </mc:Choice>
              <mc:Fallback>
                <p:oleObj name="Equation" r:id="rId7" imgW="279400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76425" y="3519488"/>
                        <a:ext cx="6305550" cy="515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9" name="Object 7"/>
          <p:cNvGraphicFramePr>
            <a:graphicFrameLocks noChangeAspect="1"/>
          </p:cNvGraphicFramePr>
          <p:nvPr/>
        </p:nvGraphicFramePr>
        <p:xfrm>
          <a:off x="2514600" y="4432300"/>
          <a:ext cx="4572000" cy="908050"/>
        </p:xfrm>
        <a:graphic>
          <a:graphicData uri="http://schemas.openxmlformats.org/presentationml/2006/ole">
            <mc:AlternateContent xmlns:mc="http://schemas.openxmlformats.org/markup-compatibility/2006">
              <mc:Choice xmlns:v="urn:schemas-microsoft-com:vml" Requires="v">
                <p:oleObj spid="_x0000_s13317" name="Equation" r:id="rId9" imgW="2235200" imgH="444500" progId="Equation.3">
                  <p:embed/>
                </p:oleObj>
              </mc:Choice>
              <mc:Fallback>
                <p:oleObj name="Equation" r:id="rId9" imgW="2235200" imgH="4445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14600" y="4432300"/>
                        <a:ext cx="4572000"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00" name="Object 8"/>
          <p:cNvGraphicFramePr>
            <a:graphicFrameLocks noChangeAspect="1"/>
          </p:cNvGraphicFramePr>
          <p:nvPr/>
        </p:nvGraphicFramePr>
        <p:xfrm>
          <a:off x="2405063" y="5638800"/>
          <a:ext cx="5657850" cy="708025"/>
        </p:xfrm>
        <a:graphic>
          <a:graphicData uri="http://schemas.openxmlformats.org/presentationml/2006/ole">
            <mc:AlternateContent xmlns:mc="http://schemas.openxmlformats.org/markup-compatibility/2006">
              <mc:Choice xmlns:v="urn:schemas-microsoft-com:vml" Requires="v">
                <p:oleObj spid="_x0000_s13318" name="Equation" r:id="rId11" imgW="3149600" imgH="393700" progId="Equation.3">
                  <p:embed/>
                </p:oleObj>
              </mc:Choice>
              <mc:Fallback>
                <p:oleObj name="Equation" r:id="rId11" imgW="3149600" imgH="3937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05063" y="5638800"/>
                        <a:ext cx="5657850" cy="708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261038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smtClean="0"/>
              <a:t>The </a:t>
            </a:r>
            <a:r>
              <a:rPr lang="en-US" altLang="en-US" i="1" smtClean="0"/>
              <a:t>t</a:t>
            </a:r>
            <a:r>
              <a:rPr lang="en-US" altLang="en-US" smtClean="0"/>
              <a:t> Distribution</a:t>
            </a:r>
          </a:p>
        </p:txBody>
      </p:sp>
      <p:sp>
        <p:nvSpPr>
          <p:cNvPr id="9219" name="Text Box 3"/>
          <p:cNvSpPr txBox="1">
            <a:spLocks noChangeArrowheads="1"/>
          </p:cNvSpPr>
          <p:nvPr/>
        </p:nvSpPr>
        <p:spPr bwMode="auto">
          <a:xfrm>
            <a:off x="1295400" y="1143000"/>
            <a:ext cx="725487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a:t>We use </a:t>
            </a:r>
            <a:r>
              <a:rPr lang="en-US" altLang="en-US" i="1"/>
              <a:t>t</a:t>
            </a:r>
            <a:r>
              <a:rPr lang="en-US" altLang="en-US"/>
              <a:t> when the population variance is unknown (the usual case) and sample size is small (N&lt;100, the usual case).  If you use a stat package for testing hypotheses about means, you will use </a:t>
            </a:r>
            <a:r>
              <a:rPr lang="en-US" altLang="en-US" i="1"/>
              <a:t>t</a:t>
            </a:r>
            <a:r>
              <a:rPr lang="en-US" altLang="en-US"/>
              <a:t>.</a:t>
            </a:r>
          </a:p>
        </p:txBody>
      </p:sp>
      <p:sp>
        <p:nvSpPr>
          <p:cNvPr id="9220" name="Text Box 4"/>
          <p:cNvSpPr txBox="1">
            <a:spLocks noChangeArrowheads="1"/>
          </p:cNvSpPr>
          <p:nvPr/>
        </p:nvSpPr>
        <p:spPr bwMode="auto">
          <a:xfrm>
            <a:off x="1143000" y="2590800"/>
            <a:ext cx="76358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1800"/>
              <a:t>The </a:t>
            </a:r>
            <a:r>
              <a:rPr lang="en-US" altLang="en-US" sz="1800" i="1"/>
              <a:t>t</a:t>
            </a:r>
            <a:r>
              <a:rPr lang="en-US" altLang="en-US" sz="1800"/>
              <a:t> distribution is a short, fat relative of the normal. The shape of </a:t>
            </a:r>
            <a:r>
              <a:rPr lang="en-US" altLang="en-US" sz="1800" i="1"/>
              <a:t>t</a:t>
            </a:r>
            <a:r>
              <a:rPr lang="en-US" altLang="en-US" sz="1800"/>
              <a:t> depends on its </a:t>
            </a:r>
            <a:r>
              <a:rPr lang="en-US" altLang="en-US" sz="1800" i="1"/>
              <a:t>df. </a:t>
            </a:r>
            <a:r>
              <a:rPr lang="en-US" altLang="en-US" sz="1800"/>
              <a:t>As </a:t>
            </a:r>
            <a:r>
              <a:rPr lang="en-US" altLang="en-US" sz="1800" i="1"/>
              <a:t>N</a:t>
            </a:r>
            <a:r>
              <a:rPr lang="en-US" altLang="en-US" sz="1800"/>
              <a:t> becomes infinitely large, </a:t>
            </a:r>
            <a:r>
              <a:rPr lang="en-US" altLang="en-US" sz="1800" i="1"/>
              <a:t>t</a:t>
            </a:r>
            <a:r>
              <a:rPr lang="en-US" altLang="en-US" sz="1800"/>
              <a:t> becomes normal.</a:t>
            </a:r>
          </a:p>
        </p:txBody>
      </p:sp>
      <p:pic>
        <p:nvPicPr>
          <p:cNvPr id="9221" name="Picture 6" descr="C:\My Documents\My Pictures\tdist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3327400"/>
            <a:ext cx="5410200" cy="353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1616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smtClean="0"/>
              <a:t>Degrees of Freedom</a:t>
            </a:r>
          </a:p>
        </p:txBody>
      </p:sp>
      <p:sp>
        <p:nvSpPr>
          <p:cNvPr id="10243" name="Text Box 3"/>
          <p:cNvSpPr txBox="1">
            <a:spLocks noChangeArrowheads="1"/>
          </p:cNvSpPr>
          <p:nvPr/>
        </p:nvSpPr>
        <p:spPr bwMode="auto">
          <a:xfrm>
            <a:off x="1219200" y="1295400"/>
            <a:ext cx="76200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a:t>For the </a:t>
            </a:r>
            <a:r>
              <a:rPr lang="en-US" altLang="en-US" i="1"/>
              <a:t>t</a:t>
            </a:r>
            <a:r>
              <a:rPr lang="en-US" altLang="en-US"/>
              <a:t> distribution, degrees of freedom are always a simple function of the sample size, e.g., (N-1).</a:t>
            </a:r>
          </a:p>
          <a:p>
            <a:endParaRPr lang="en-US" altLang="en-US"/>
          </a:p>
          <a:p>
            <a:r>
              <a:rPr lang="en-US" altLang="en-US"/>
              <a:t>One way of explaining </a:t>
            </a:r>
            <a:r>
              <a:rPr lang="en-US" altLang="en-US" i="1"/>
              <a:t>df </a:t>
            </a:r>
            <a:r>
              <a:rPr lang="en-US" altLang="en-US"/>
              <a:t>is that if we know the total or mean, and all but one score, the last (N-1) score is not free to vary.  It is fixed by the other scores.  4+3+2+X = 10.  X=1.</a:t>
            </a:r>
          </a:p>
        </p:txBody>
      </p:sp>
    </p:spTree>
    <p:extLst>
      <p:ext uri="{BB962C8B-B14F-4D97-AF65-F5344CB8AC3E}">
        <p14:creationId xmlns:p14="http://schemas.microsoft.com/office/powerpoint/2010/main" val="3658596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smtClean="0"/>
              <a:t>Single-sample </a:t>
            </a:r>
            <a:r>
              <a:rPr lang="en-US" altLang="en-US" i="1" smtClean="0"/>
              <a:t>t-</a:t>
            </a:r>
            <a:r>
              <a:rPr lang="en-US" altLang="en-US" smtClean="0"/>
              <a:t>test</a:t>
            </a:r>
          </a:p>
        </p:txBody>
      </p:sp>
      <p:sp>
        <p:nvSpPr>
          <p:cNvPr id="11267" name="Text Box 3"/>
          <p:cNvSpPr txBox="1">
            <a:spLocks noChangeArrowheads="1"/>
          </p:cNvSpPr>
          <p:nvPr/>
        </p:nvSpPr>
        <p:spPr bwMode="auto">
          <a:xfrm>
            <a:off x="1524000" y="1524000"/>
            <a:ext cx="717867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a:t>With a small sample size, we compute the same numbers as we did for</a:t>
            </a:r>
            <a:r>
              <a:rPr lang="en-US" altLang="en-US" i="1"/>
              <a:t> z</a:t>
            </a:r>
            <a:r>
              <a:rPr lang="en-US" altLang="en-US"/>
              <a:t>, but we compare them to the </a:t>
            </a:r>
            <a:r>
              <a:rPr lang="en-US" altLang="en-US" i="1"/>
              <a:t>t</a:t>
            </a:r>
            <a:r>
              <a:rPr lang="en-US" altLang="en-US"/>
              <a:t> distribution instead of the </a:t>
            </a:r>
            <a:r>
              <a:rPr lang="en-US" altLang="en-US" i="1"/>
              <a:t>z</a:t>
            </a:r>
            <a:r>
              <a:rPr lang="en-US" altLang="en-US"/>
              <a:t> distribution.</a:t>
            </a:r>
          </a:p>
        </p:txBody>
      </p:sp>
      <p:graphicFrame>
        <p:nvGraphicFramePr>
          <p:cNvPr id="11268" name="Object 4"/>
          <p:cNvGraphicFramePr>
            <a:graphicFrameLocks noChangeAspect="1"/>
          </p:cNvGraphicFramePr>
          <p:nvPr/>
        </p:nvGraphicFramePr>
        <p:xfrm>
          <a:off x="1581150" y="2757488"/>
          <a:ext cx="6132513" cy="515937"/>
        </p:xfrm>
        <a:graphic>
          <a:graphicData uri="http://schemas.openxmlformats.org/presentationml/2006/ole">
            <mc:AlternateContent xmlns:mc="http://schemas.openxmlformats.org/markup-compatibility/2006">
              <mc:Choice xmlns:v="urn:schemas-microsoft-com:vml" Requires="v">
                <p:oleObj spid="_x0000_s14338" name="Equation" r:id="rId3" imgW="2717800" imgH="228600" progId="Equation.3">
                  <p:embed/>
                </p:oleObj>
              </mc:Choice>
              <mc:Fallback>
                <p:oleObj name="Equation" r:id="rId3" imgW="27178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1150" y="2757488"/>
                        <a:ext cx="6132513" cy="515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9" name="Object 5"/>
          <p:cNvGraphicFramePr>
            <a:graphicFrameLocks noChangeAspect="1"/>
          </p:cNvGraphicFramePr>
          <p:nvPr/>
        </p:nvGraphicFramePr>
        <p:xfrm>
          <a:off x="1524000" y="3365500"/>
          <a:ext cx="3116263" cy="909638"/>
        </p:xfrm>
        <a:graphic>
          <a:graphicData uri="http://schemas.openxmlformats.org/presentationml/2006/ole">
            <mc:AlternateContent xmlns:mc="http://schemas.openxmlformats.org/markup-compatibility/2006">
              <mc:Choice xmlns:v="urn:schemas-microsoft-com:vml" Requires="v">
                <p:oleObj spid="_x0000_s14339" name="Equation" r:id="rId5" imgW="1524000" imgH="444500" progId="Equation.3">
                  <p:embed/>
                </p:oleObj>
              </mc:Choice>
              <mc:Fallback>
                <p:oleObj name="Equation" r:id="rId5" imgW="1524000" imgH="4445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3365500"/>
                        <a:ext cx="3116263" cy="909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0" name="Object 6"/>
          <p:cNvGraphicFramePr>
            <a:graphicFrameLocks noChangeAspect="1"/>
          </p:cNvGraphicFramePr>
          <p:nvPr/>
        </p:nvGraphicFramePr>
        <p:xfrm>
          <a:off x="5376863" y="3429000"/>
          <a:ext cx="2851150" cy="708025"/>
        </p:xfrm>
        <a:graphic>
          <a:graphicData uri="http://schemas.openxmlformats.org/presentationml/2006/ole">
            <mc:AlternateContent xmlns:mc="http://schemas.openxmlformats.org/markup-compatibility/2006">
              <mc:Choice xmlns:v="urn:schemas-microsoft-com:vml" Requires="v">
                <p:oleObj spid="_x0000_s14340" name="Equation" r:id="rId7" imgW="1586811" imgH="393529" progId="Equation.3">
                  <p:embed/>
                </p:oleObj>
              </mc:Choice>
              <mc:Fallback>
                <p:oleObj name="Equation" r:id="rId7" imgW="1586811" imgH="393529"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76863" y="3429000"/>
                        <a:ext cx="2851150" cy="708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1" name="Object 7"/>
          <p:cNvGraphicFramePr>
            <a:graphicFrameLocks noChangeAspect="1"/>
          </p:cNvGraphicFramePr>
          <p:nvPr/>
        </p:nvGraphicFramePr>
        <p:xfrm>
          <a:off x="1676400" y="4419600"/>
          <a:ext cx="2286000" cy="436563"/>
        </p:xfrm>
        <a:graphic>
          <a:graphicData uri="http://schemas.openxmlformats.org/presentationml/2006/ole">
            <mc:AlternateContent xmlns:mc="http://schemas.openxmlformats.org/markup-compatibility/2006">
              <mc:Choice xmlns:v="urn:schemas-microsoft-com:vml" Requires="v">
                <p:oleObj spid="_x0000_s14341" name="Equation" r:id="rId9" imgW="1066337" imgH="203112" progId="Equation.3">
                  <p:embed/>
                </p:oleObj>
              </mc:Choice>
              <mc:Fallback>
                <p:oleObj name="Equation" r:id="rId9" imgW="1066337" imgH="203112"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76400" y="4419600"/>
                        <a:ext cx="2286000" cy="436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72" name="Text Box 8"/>
          <p:cNvSpPr txBox="1">
            <a:spLocks noChangeArrowheads="1"/>
          </p:cNvSpPr>
          <p:nvPr/>
        </p:nvSpPr>
        <p:spPr bwMode="auto">
          <a:xfrm>
            <a:off x="6172200" y="4343400"/>
            <a:ext cx="1770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a:t>1&lt;2.064, n.s.</a:t>
            </a:r>
          </a:p>
        </p:txBody>
      </p:sp>
      <p:sp>
        <p:nvSpPr>
          <p:cNvPr id="11273" name="Text Box 9"/>
          <p:cNvSpPr txBox="1">
            <a:spLocks noChangeArrowheads="1"/>
          </p:cNvSpPr>
          <p:nvPr/>
        </p:nvSpPr>
        <p:spPr bwMode="auto">
          <a:xfrm>
            <a:off x="1981200" y="5334000"/>
            <a:ext cx="145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a:t>Interval = </a:t>
            </a:r>
          </a:p>
        </p:txBody>
      </p:sp>
      <p:graphicFrame>
        <p:nvGraphicFramePr>
          <p:cNvPr id="11274" name="Object 10"/>
          <p:cNvGraphicFramePr>
            <a:graphicFrameLocks noChangeAspect="1"/>
          </p:cNvGraphicFramePr>
          <p:nvPr/>
        </p:nvGraphicFramePr>
        <p:xfrm>
          <a:off x="3429000" y="5084763"/>
          <a:ext cx="3657600" cy="900112"/>
        </p:xfrm>
        <a:graphic>
          <a:graphicData uri="http://schemas.openxmlformats.org/presentationml/2006/ole">
            <mc:AlternateContent xmlns:mc="http://schemas.openxmlformats.org/markup-compatibility/2006">
              <mc:Choice xmlns:v="urn:schemas-microsoft-com:vml" Requires="v">
                <p:oleObj spid="_x0000_s14342" name="Equation" r:id="rId11" imgW="1854200" imgH="457200" progId="Equation.3">
                  <p:embed/>
                </p:oleObj>
              </mc:Choice>
              <mc:Fallback>
                <p:oleObj name="Equation" r:id="rId11" imgW="1854200" imgH="4572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29000" y="5084763"/>
                        <a:ext cx="3657600" cy="900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75" name="Text Box 11"/>
          <p:cNvSpPr txBox="1">
            <a:spLocks noChangeArrowheads="1"/>
          </p:cNvSpPr>
          <p:nvPr/>
        </p:nvSpPr>
        <p:spPr bwMode="auto">
          <a:xfrm>
            <a:off x="1905000" y="5867400"/>
            <a:ext cx="59959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a:t>Interval is about 9 to 13 and contains 10, so n.s.</a:t>
            </a:r>
          </a:p>
        </p:txBody>
      </p:sp>
      <p:sp>
        <p:nvSpPr>
          <p:cNvPr id="11276" name="Text Box 12"/>
          <p:cNvSpPr txBox="1">
            <a:spLocks noChangeArrowheads="1"/>
          </p:cNvSpPr>
          <p:nvPr/>
        </p:nvSpPr>
        <p:spPr bwMode="auto">
          <a:xfrm>
            <a:off x="4038600" y="4343400"/>
            <a:ext cx="1692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a:t>(c.f. z=1.96)</a:t>
            </a:r>
          </a:p>
        </p:txBody>
      </p:sp>
    </p:spTree>
    <p:extLst>
      <p:ext uri="{BB962C8B-B14F-4D97-AF65-F5344CB8AC3E}">
        <p14:creationId xmlns:p14="http://schemas.microsoft.com/office/powerpoint/2010/main" val="105394072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heme/theme1.xml><?xml version="1.0" encoding="utf-8"?>
<a:theme xmlns:a="http://schemas.openxmlformats.org/drawingml/2006/main" name="Capgemini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F2F27FA532E1440BBB216045CCA2436" ma:contentTypeVersion="0" ma:contentTypeDescription="Create a new document." ma:contentTypeScope="" ma:versionID="3ba8609c7665c84a77543b3bac825d5f">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C8A0C4F-596F-49FD-B18B-0ACB1AC42ADE}">
  <ds:schemaRefs>
    <ds:schemaRef ds:uri="http://www.w3.org/XML/1998/namespace"/>
    <ds:schemaRef ds:uri="http://schemas.microsoft.com/office/2006/documentManagement/types"/>
    <ds:schemaRef ds:uri="http://purl.org/dc/dcmitype/"/>
    <ds:schemaRef ds:uri="http://schemas.microsoft.com/office/2006/metadata/properties"/>
    <ds:schemaRef ds:uri="http://purl.org/dc/elements/1.1/"/>
    <ds:schemaRef ds:uri="http://purl.org/dc/terms/"/>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73A9FC01-6108-4C10-935C-A22E44F3E4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534EC633-1627-4A60-A2BF-2426CB35E7A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CapgeminiTemplate</Template>
  <TotalTime>6</TotalTime>
  <Words>1683</Words>
  <Application>Microsoft Office PowerPoint</Application>
  <PresentationFormat>On-screen Show (4:3)</PresentationFormat>
  <Paragraphs>226</Paragraphs>
  <Slides>31</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31</vt:i4>
      </vt:variant>
    </vt:vector>
  </HeadingPairs>
  <TitlesOfParts>
    <vt:vector size="34" baseType="lpstr">
      <vt:lpstr>CapgeminiTemplate</vt:lpstr>
      <vt:lpstr>think-cell Slide</vt:lpstr>
      <vt:lpstr>Microsoft Equation 3.0</vt:lpstr>
      <vt:lpstr>The t-test</vt:lpstr>
      <vt:lpstr>Questions</vt:lpstr>
      <vt:lpstr>More Questions</vt:lpstr>
      <vt:lpstr>Background</vt:lpstr>
      <vt:lpstr>What kind of t is it?</vt:lpstr>
      <vt:lpstr>Single-sample z test</vt:lpstr>
      <vt:lpstr>The t Distribution</vt:lpstr>
      <vt:lpstr>Degrees of Freedom</vt:lpstr>
      <vt:lpstr>Single-sample t-test</vt:lpstr>
      <vt:lpstr>Review</vt:lpstr>
      <vt:lpstr>Difference Between Means (1)</vt:lpstr>
      <vt:lpstr>Difference Between Means (2)</vt:lpstr>
      <vt:lpstr>Independent Samples t (1)</vt:lpstr>
      <vt:lpstr>Independent Samples t (2)</vt:lpstr>
      <vt:lpstr>Review</vt:lpstr>
      <vt:lpstr>Dependent t (1)</vt:lpstr>
      <vt:lpstr>Dependent t (2)</vt:lpstr>
      <vt:lpstr>Assumptions</vt:lpstr>
      <vt:lpstr>Review</vt:lpstr>
      <vt:lpstr>Strength of Association (1)</vt:lpstr>
      <vt:lpstr>Strength of Association (2)</vt:lpstr>
      <vt:lpstr>Association &amp; Significance</vt:lpstr>
      <vt:lpstr>Estimating Power (1)</vt:lpstr>
      <vt:lpstr>Estimating Power (2)</vt:lpstr>
      <vt:lpstr>Estimating Power (3)</vt:lpstr>
      <vt:lpstr>SAS Proc Power – single sample example</vt:lpstr>
      <vt:lpstr>2 sample t Power</vt:lpstr>
      <vt:lpstr>2 sample t Power </vt:lpstr>
      <vt:lpstr>Typical Power in Psych</vt:lpstr>
      <vt:lpstr>Power Curves</vt:lpstr>
      <vt:lpstr>Review</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t-test</dc:title>
  <dc:creator>Pradeep Bilurkar (RTIC)</dc:creator>
  <cp:lastModifiedBy>Pradeep Bilurkar (RTIC)</cp:lastModifiedBy>
  <cp:revision>1</cp:revision>
  <dcterms:created xsi:type="dcterms:W3CDTF">2016-09-22T06:03:12Z</dcterms:created>
  <dcterms:modified xsi:type="dcterms:W3CDTF">2016-09-22T06:09:22Z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0x010100AF2F27FA532E1440BBB216045CCA2436</vt:lpwstr>
  </property>
</Properties>
</file>