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8"/>
  </p:notesMasterIdLst>
  <p:handoutMasterIdLst>
    <p:handoutMasterId r:id="rId59"/>
  </p:handoutMasterIdLst>
  <p:sldIdLst>
    <p:sldId id="259" r:id="rId2"/>
    <p:sldId id="364" r:id="rId3"/>
    <p:sldId id="366" r:id="rId4"/>
    <p:sldId id="365" r:id="rId5"/>
    <p:sldId id="367" r:id="rId6"/>
    <p:sldId id="369" r:id="rId7"/>
    <p:sldId id="370" r:id="rId8"/>
    <p:sldId id="371" r:id="rId9"/>
    <p:sldId id="381" r:id="rId10"/>
    <p:sldId id="382" r:id="rId11"/>
    <p:sldId id="372" r:id="rId12"/>
    <p:sldId id="373" r:id="rId13"/>
    <p:sldId id="374" r:id="rId14"/>
    <p:sldId id="375" r:id="rId15"/>
    <p:sldId id="376" r:id="rId16"/>
    <p:sldId id="377" r:id="rId17"/>
    <p:sldId id="378" r:id="rId18"/>
    <p:sldId id="383" r:id="rId19"/>
    <p:sldId id="379" r:id="rId20"/>
    <p:sldId id="330" r:id="rId21"/>
    <p:sldId id="380" r:id="rId22"/>
    <p:sldId id="329" r:id="rId23"/>
    <p:sldId id="328" r:id="rId24"/>
    <p:sldId id="327" r:id="rId25"/>
    <p:sldId id="326" r:id="rId26"/>
    <p:sldId id="331" r:id="rId27"/>
    <p:sldId id="332" r:id="rId28"/>
    <p:sldId id="333" r:id="rId29"/>
    <p:sldId id="334" r:id="rId30"/>
    <p:sldId id="335" r:id="rId31"/>
    <p:sldId id="352" r:id="rId32"/>
    <p:sldId id="353" r:id="rId33"/>
    <p:sldId id="354" r:id="rId34"/>
    <p:sldId id="357" r:id="rId35"/>
    <p:sldId id="361" r:id="rId36"/>
    <p:sldId id="355" r:id="rId37"/>
    <p:sldId id="356" r:id="rId38"/>
    <p:sldId id="362" r:id="rId39"/>
    <p:sldId id="363" r:id="rId40"/>
    <p:sldId id="336" r:id="rId41"/>
    <p:sldId id="337" r:id="rId42"/>
    <p:sldId id="339" r:id="rId43"/>
    <p:sldId id="338"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2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C08C4"/>
    <a:srgbClr val="3333FF"/>
    <a:srgbClr val="3366FF"/>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4" autoAdjust="0"/>
    <p:restoredTop sz="83977" autoAdjust="0"/>
  </p:normalViewPr>
  <p:slideViewPr>
    <p:cSldViewPr>
      <p:cViewPr>
        <p:scale>
          <a:sx n="100" d="100"/>
          <a:sy n="100" d="100"/>
        </p:scale>
        <p:origin x="-1974" y="-3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043570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8559561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68692B61-E764-412A-88EA-EB5B7C4E629F}" type="datetime1">
              <a:rPr lang="en-US" smtClean="0"/>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152400"/>
            <a:ext cx="8001000" cy="685800"/>
          </a:xfrm>
        </p:spPr>
        <p:txBody>
          <a:bodyPr anchor="ctr" anchorCtr="0">
            <a:normAutofit/>
          </a:bodyPr>
          <a:lstStyle>
            <a:lvl1pPr algn="l">
              <a:defRPr lang="en-US" sz="3200" baseline="0" dirty="0">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43000"/>
            <a:ext cx="8077200" cy="5029199"/>
          </a:xfrm>
        </p:spPr>
        <p:txBody>
          <a:bodyPr>
            <a:normAutofit/>
          </a:bodyPr>
          <a:lstStyle>
            <a:lvl1pPr algn="just">
              <a:defRPr sz="1600" baseline="0">
                <a:latin typeface="Arial" panose="020B0604020202020204" pitchFamily="34" charset="0"/>
              </a:defRPr>
            </a:lvl1pPr>
            <a:lvl2pPr algn="just">
              <a:defRPr sz="1600" baseline="0">
                <a:latin typeface="Arial" panose="020B0604020202020204" pitchFamily="34" charset="0"/>
              </a:defRPr>
            </a:lvl2pPr>
            <a:lvl3pPr algn="just">
              <a:defRPr sz="1600" baseline="0">
                <a:latin typeface="Arial" panose="020B0604020202020204" pitchFamily="34" charset="0"/>
              </a:defRPr>
            </a:lvl3pPr>
            <a:lvl4pPr algn="just">
              <a:defRPr sz="1600" baseline="0">
                <a:latin typeface="Arial" panose="020B0604020202020204" pitchFamily="34" charset="0"/>
              </a:defRPr>
            </a:lvl4pPr>
            <a:lvl5pPr algn="just">
              <a:defRPr sz="1600" baseline="0">
                <a:latin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62000" y="6324600"/>
            <a:ext cx="2133600" cy="365125"/>
          </a:xfrm>
        </p:spPr>
        <p:txBody>
          <a:bodyPr/>
          <a:lstStyle/>
          <a:p>
            <a:fld id="{FDA4EA2C-4819-4A80-8F95-F779EE04D339}" type="datetime1">
              <a:rPr lang="en-US" smtClean="0"/>
              <a:t>1/19/2017</a:t>
            </a:fld>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EF842C-521E-4C30-AA5E-6341CF02E2D9}" type="datetime1">
              <a:rPr lang="en-US" smtClean="0"/>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656782" y="304800"/>
            <a:ext cx="8077200" cy="4873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66307" y="990600"/>
            <a:ext cx="8077200" cy="5135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28A37-FC42-4085-858F-1E542DA69968}" type="datetime1">
              <a:rPr lang="en-US" smtClean="0"/>
              <a:t>1/19/2017</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Lst>
  <p:transition spd="slow">
    <p:wipe dir="d"/>
  </p:transition>
  <p:timing>
    <p:tnLst>
      <p:par>
        <p:cTn id="1" dur="indefinite" restart="never" nodeType="tmRoot"/>
      </p:par>
    </p:tnLst>
  </p:timing>
  <p:hf sldNum="0" hdr="0" ftr="0"/>
  <p:txStyles>
    <p:titleStyle>
      <a:lvl1pPr algn="l" defTabSz="914400" rtl="0" eaLnBrk="1" latinLnBrk="0" hangingPunct="1">
        <a:spcBef>
          <a:spcPct val="0"/>
        </a:spcBef>
        <a:buNone/>
        <a:defRPr lang="en-US" sz="3200" kern="1200" baseline="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ma.utexas.edu/users/mks/statmistakes/misundcond.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gif"/><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tattrek.com/Help/Glossary.aspx?Target=Two-tailed%20test" TargetMode="External"/><Relationship Id="rId2" Type="http://schemas.openxmlformats.org/officeDocument/2006/relationships/hyperlink" Target="http://stattrek.com/Help/Glossary.aspx?Target=One-sample%20z-test" TargetMode="External"/><Relationship Id="rId1" Type="http://schemas.openxmlformats.org/officeDocument/2006/relationships/slideLayout" Target="../slideLayouts/slideLayout3.xml"/><Relationship Id="rId4" Type="http://schemas.openxmlformats.org/officeDocument/2006/relationships/hyperlink" Target="http://stattrek.com/Tables/Normal.aspx"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tattrek.com/Help/Glossary.aspx?Target=One-tailed%20test" TargetMode="External"/><Relationship Id="rId2" Type="http://schemas.openxmlformats.org/officeDocument/2006/relationships/hyperlink" Target="http://stattrek.com/Help/Glossary.aspx?Target=One-sample%20z-test" TargetMode="External"/><Relationship Id="rId1" Type="http://schemas.openxmlformats.org/officeDocument/2006/relationships/slideLayout" Target="../slideLayouts/slideLayout3.xml"/><Relationship Id="rId4" Type="http://schemas.openxmlformats.org/officeDocument/2006/relationships/hyperlink" Target="http://stattrek.com/Tables/Normal.aspx"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tattrek.com/Tables/Normal.aspx" TargetMode="External"/><Relationship Id="rId2" Type="http://schemas.openxmlformats.org/officeDocument/2006/relationships/hyperlink" Target="http://stattrek.com/Help/Glossary.aspx?Target=Two-tailed%20test"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tattrek.com/Help/Glossary.aspx?Target=One-sample%20t-test"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tattrek.com/Tables/t.aspx" TargetMode="External"/><Relationship Id="rId2" Type="http://schemas.openxmlformats.org/officeDocument/2006/relationships/hyperlink" Target="http://stattrek.com/Help/Glossary.aspx?Target=Two-tailed%20test"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tattrek.com/Help/Glossary.aspx?Target=One-sample%20t-test"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tattrek.com/Tables/t.aspx"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tattrek.com/Help/Glossary.aspx?Target=standard%20deviation" TargetMode="External"/><Relationship Id="rId2" Type="http://schemas.openxmlformats.org/officeDocument/2006/relationships/hyperlink" Target="http://stattrek.com/Help/Glossary.aspx?Target=Two-sample%20t-test" TargetMode="External"/><Relationship Id="rId1" Type="http://schemas.openxmlformats.org/officeDocument/2006/relationships/slideLayout" Target="../slideLayouts/slideLayout3.xml"/><Relationship Id="rId5" Type="http://schemas.openxmlformats.org/officeDocument/2006/relationships/hyperlink" Target="http://stattrek.com/Tables/t.aspx" TargetMode="External"/><Relationship Id="rId4" Type="http://schemas.openxmlformats.org/officeDocument/2006/relationships/hyperlink" Target="http://stattrek.com/Help/Glossary.aspx?Target=Two-tailed%20tes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tattrek.com/Help/Glossary.aspx?Target=standard%20deviation"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stattrek.com/Tables/t.aspx"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www.minitab.com/products/minitab/"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hyperlink" Target="https://www.ma.utexas.edu/users/mks/statmistakes/probability.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5562600" y="3048000"/>
            <a:ext cx="3276600" cy="609600"/>
          </a:xfrm>
        </p:spPr>
        <p:txBody>
          <a:bodyPr>
            <a:normAutofit fontScale="90000"/>
          </a:bodyPr>
          <a:lstStyle/>
          <a:p>
            <a:pPr algn="ctr"/>
            <a:r>
              <a:rPr lang="en-US" altLang="en-US" dirty="0"/>
              <a:t>Descriptive Statistics</a:t>
            </a:r>
            <a:endParaRPr lang="en-US" dirty="0"/>
          </a:p>
        </p:txBody>
      </p:sp>
      <p:sp>
        <p:nvSpPr>
          <p:cNvPr id="3" name="Subtitle 2"/>
          <p:cNvSpPr>
            <a:spLocks noGrp="1"/>
          </p:cNvSpPr>
          <p:nvPr>
            <p:ph type="subTitle" idx="1"/>
            <p:custDataLst>
              <p:tags r:id="rId3"/>
            </p:custDataLst>
          </p:nvPr>
        </p:nvSpPr>
        <p:spPr>
          <a:xfrm>
            <a:off x="4038600" y="3886200"/>
            <a:ext cx="4772528" cy="609600"/>
          </a:xfrm>
        </p:spPr>
        <p:txBody>
          <a:bodyPr>
            <a:normAutofit/>
          </a:bodyPr>
          <a:lstStyle/>
          <a:p>
            <a:r>
              <a:rPr lang="en-US" sz="2400" dirty="0" smtClean="0">
                <a:latin typeface="+mn-lt"/>
              </a:rPr>
              <a:t>Dr. Pradeep Bilurkar</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 probability distribution</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Rectangle 4"/>
          <p:cNvSpPr/>
          <p:nvPr/>
        </p:nvSpPr>
        <p:spPr>
          <a:xfrm>
            <a:off x="685800" y="914400"/>
            <a:ext cx="8305800" cy="1754326"/>
          </a:xfrm>
          <a:prstGeom prst="rect">
            <a:avLst/>
          </a:prstGeom>
        </p:spPr>
        <p:txBody>
          <a:bodyPr wrap="square">
            <a:spAutoFit/>
          </a:bodyPr>
          <a:lstStyle/>
          <a:p>
            <a:r>
              <a:rPr lang="en-US" dirty="0"/>
              <a:t>Usually, some values of a random variable occur more frequently than others. For example, if we are talking about heights of university students, heights of around 5' 7" are much more common that heights of around 4' or heights around 7'. In other words, some values of the random variable occur with higher probability than others. This can be represented graphically by the probability distribution of the random variable. For example, a random variable might have a probability distribution that looks like this:</a:t>
            </a:r>
          </a:p>
        </p:txBody>
      </p:sp>
      <p:pic>
        <p:nvPicPr>
          <p:cNvPr id="9830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8200" y="2743200"/>
            <a:ext cx="4240884" cy="3503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260059" y="3048000"/>
            <a:ext cx="3581400" cy="2800767"/>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area under the curve between two values a and b is the probability that the random variable will take on values between a and b. </a:t>
            </a:r>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a:t>
            </a:r>
            <a:r>
              <a:rPr lang="en-US" sz="1600" dirty="0">
                <a:latin typeface="Arial" panose="020B0604020202020204" pitchFamily="34" charset="0"/>
                <a:cs typeface="Arial" panose="020B0604020202020204" pitchFamily="34" charset="0"/>
              </a:rPr>
              <a:t>this example, we can see that the value of the random variable is much more likely to lie between 2 and 4 (where the curve is high) than between 12 and 14 (where the curve is low).</a:t>
            </a:r>
          </a:p>
        </p:txBody>
      </p:sp>
    </p:spTree>
    <p:extLst>
      <p:ext uri="{BB962C8B-B14F-4D97-AF65-F5344CB8AC3E}">
        <p14:creationId xmlns:p14="http://schemas.microsoft.com/office/powerpoint/2010/main" val="2607283334"/>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Overview of Frequentist Confidence </a:t>
            </a:r>
            <a:r>
              <a:rPr lang="en-US" b="1" dirty="0" smtClean="0"/>
              <a:t>Intervals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6" name="Rectangle 1"/>
          <p:cNvSpPr>
            <a:spLocks noChangeArrowheads="1"/>
          </p:cNvSpPr>
          <p:nvPr/>
        </p:nvSpPr>
        <p:spPr bwMode="auto">
          <a:xfrm>
            <a:off x="838200" y="1245259"/>
            <a:ext cx="746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rPr>
              <a:t>The General Situation:</a:t>
            </a:r>
            <a:br>
              <a:rPr kumimoji="0" lang="en-US" altLang="en-US" sz="1600" b="1" i="0" u="none" strike="noStrike" cap="none" normalizeH="0" baseline="0" dirty="0" smtClean="0">
                <a:ln>
                  <a:noFill/>
                </a:ln>
                <a:solidFill>
                  <a:srgbClr val="000000"/>
                </a:solidFill>
                <a:effectLst/>
              </a:rPr>
            </a:br>
            <a:endParaRPr kumimoji="0" lang="en-US" altLang="en-US" sz="1600"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rPr>
              <a:t>We are considering a </a:t>
            </a:r>
            <a:r>
              <a:rPr kumimoji="0" lang="en-US" altLang="en-US" sz="1600" b="0" i="0" u="none" strike="noStrike" cap="none" normalizeH="0" baseline="0" dirty="0" smtClean="0">
                <a:ln>
                  <a:noFill/>
                </a:ln>
                <a:solidFill>
                  <a:srgbClr val="3333FF"/>
                </a:solidFill>
                <a:effectLst/>
              </a:rPr>
              <a:t>random variable</a:t>
            </a:r>
            <a:r>
              <a:rPr kumimoji="0" lang="en-US" altLang="en-US" sz="1600" b="0" i="0" u="none" strike="noStrike" cap="none" normalizeH="0" baseline="0" dirty="0" smtClean="0">
                <a:ln>
                  <a:noFill/>
                </a:ln>
                <a:solidFill>
                  <a:srgbClr val="000000"/>
                </a:solidFill>
                <a:effectLst/>
              </a:rPr>
              <a:t> 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rPr>
              <a:t>We are interested in a certain </a:t>
            </a:r>
            <a:r>
              <a:rPr kumimoji="0" lang="en-US" altLang="en-US" sz="1600" b="0" i="1" u="none" strike="noStrike" cap="none" normalizeH="0" baseline="0" dirty="0" smtClean="0">
                <a:ln>
                  <a:noFill/>
                </a:ln>
                <a:solidFill>
                  <a:srgbClr val="000000"/>
                </a:solidFill>
                <a:effectLst/>
              </a:rPr>
              <a:t>parameter</a:t>
            </a:r>
            <a:r>
              <a:rPr kumimoji="0" lang="en-US" altLang="en-US" sz="1600" b="0" i="0" u="none" strike="noStrike" cap="none" normalizeH="0" baseline="0" dirty="0" smtClean="0">
                <a:ln>
                  <a:noFill/>
                </a:ln>
                <a:solidFill>
                  <a:srgbClr val="000000"/>
                </a:solidFill>
                <a:effectLst/>
              </a:rPr>
              <a:t> (e.g., a proportion, or mean, or regression coefficient, or variance) associated with the random variable 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000000"/>
                </a:solidFill>
                <a:effectLst/>
              </a:rPr>
              <a:t>We do not know the value of the parameter.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1" u="none" strike="noStrike" cap="none" normalizeH="0" baseline="0" dirty="0" smtClean="0">
                <a:ln>
                  <a:noFill/>
                </a:ln>
                <a:solidFill>
                  <a:srgbClr val="3333FF"/>
                </a:solidFill>
                <a:effectLst/>
              </a:rPr>
              <a:t>Goal 1</a:t>
            </a:r>
            <a:r>
              <a:rPr kumimoji="0" lang="en-US" altLang="en-US" sz="1600" b="0" i="0" u="none" strike="noStrike" cap="none" normalizeH="0" baseline="0" dirty="0" smtClean="0">
                <a:ln>
                  <a:noFill/>
                </a:ln>
                <a:solidFill>
                  <a:srgbClr val="000000"/>
                </a:solidFill>
                <a:effectLst/>
              </a:rPr>
              <a:t>: We would like to estimate the unknown parameter, using data from a sample.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1" u="none" strike="noStrike" cap="none" normalizeH="0" baseline="0" dirty="0" smtClean="0">
                <a:ln>
                  <a:noFill/>
                </a:ln>
                <a:solidFill>
                  <a:srgbClr val="3333FF"/>
                </a:solidFill>
                <a:effectLst/>
              </a:rPr>
              <a:t>Goal 2</a:t>
            </a:r>
            <a:r>
              <a:rPr kumimoji="0" lang="en-US" altLang="en-US" sz="1600" b="0" i="0" u="none" strike="noStrike" cap="none" normalizeH="0" baseline="0" dirty="0" smtClean="0">
                <a:ln>
                  <a:noFill/>
                </a:ln>
                <a:solidFill>
                  <a:srgbClr val="000000"/>
                </a:solidFill>
                <a:effectLst/>
              </a:rPr>
              <a:t>: We would also like to get some sense of how good our estimate is.</a:t>
            </a:r>
          </a:p>
        </p:txBody>
      </p:sp>
      <p:sp>
        <p:nvSpPr>
          <p:cNvPr id="7" name="Rectangle 6"/>
          <p:cNvSpPr/>
          <p:nvPr/>
        </p:nvSpPr>
        <p:spPr>
          <a:xfrm>
            <a:off x="838200" y="3733800"/>
            <a:ext cx="7772400" cy="1077218"/>
          </a:xfrm>
          <a:prstGeom prst="rect">
            <a:avLst/>
          </a:prstGeom>
        </p:spPr>
        <p:txBody>
          <a:bodyPr wrap="square">
            <a:spAutoFit/>
          </a:bodyPr>
          <a:lstStyle/>
          <a:p>
            <a:r>
              <a:rPr lang="en-US" b="1" i="1" dirty="0"/>
              <a:t>The first goal is usually easier than the second.</a:t>
            </a:r>
            <a:r>
              <a:rPr lang="en-US" dirty="0"/>
              <a:t/>
            </a:r>
            <a:br>
              <a:rPr lang="en-US" dirty="0"/>
            </a:br>
            <a:r>
              <a:rPr lang="en-US" sz="1000" dirty="0"/>
              <a:t/>
            </a:r>
            <a:br>
              <a:rPr lang="en-US" sz="1000" dirty="0"/>
            </a:br>
            <a:r>
              <a:rPr lang="en-US" i="1" dirty="0"/>
              <a:t>Example</a:t>
            </a:r>
            <a:r>
              <a:rPr lang="en-US" dirty="0"/>
              <a:t>: If the parameter we are interested in estimating is the </a:t>
            </a:r>
            <a:r>
              <a:rPr lang="en-US" i="1" dirty="0"/>
              <a:t>mean of the random variable</a:t>
            </a:r>
            <a:r>
              <a:rPr lang="en-US" dirty="0"/>
              <a:t>, then we can estimate it using a </a:t>
            </a:r>
            <a:r>
              <a:rPr lang="en-US" i="1" dirty="0"/>
              <a:t>sample </a:t>
            </a:r>
            <a:r>
              <a:rPr lang="en-US" i="1" dirty="0" smtClean="0"/>
              <a:t>mean</a:t>
            </a:r>
            <a:r>
              <a:rPr lang="en-US" dirty="0" smtClean="0"/>
              <a:t>.</a:t>
            </a:r>
            <a:endParaRPr lang="en-US" dirty="0"/>
          </a:p>
        </p:txBody>
      </p:sp>
    </p:spTree>
    <p:extLst>
      <p:ext uri="{BB962C8B-B14F-4D97-AF65-F5344CB8AC3E}">
        <p14:creationId xmlns:p14="http://schemas.microsoft.com/office/powerpoint/2010/main" val="3476403879"/>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Frequentist Confidence Intervals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7" name="Rectangle 6"/>
          <p:cNvSpPr/>
          <p:nvPr/>
        </p:nvSpPr>
        <p:spPr>
          <a:xfrm>
            <a:off x="685800" y="914400"/>
            <a:ext cx="8077200" cy="3293209"/>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mean of the random variable  Y is also called the  expected value or the expectation of Y. It is denoted E(Y). It is also called the population mean, often denoted µ. It is what we do not know in this example</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sample mean  is typically denoted ȳ (read "y-bar"). It is calculated from a sample y1, y2, ... , </a:t>
            </a:r>
            <a:r>
              <a:rPr lang="en-US" sz="1600" dirty="0" err="1">
                <a:latin typeface="Arial" panose="020B0604020202020204" pitchFamily="34" charset="0"/>
                <a:cs typeface="Arial" panose="020B0604020202020204" pitchFamily="34" charset="0"/>
              </a:rPr>
              <a:t>yn</a:t>
            </a:r>
            <a:r>
              <a:rPr lang="en-US" sz="1600" dirty="0">
                <a:latin typeface="Arial" panose="020B0604020202020204" pitchFamily="34" charset="0"/>
                <a:cs typeface="Arial" panose="020B0604020202020204" pitchFamily="34" charset="0"/>
              </a:rPr>
              <a:t> of values of Y by the familiar formula ȳ = (y1+ y2+ ... + </a:t>
            </a:r>
            <a:r>
              <a:rPr lang="en-US" sz="1600" dirty="0" err="1">
                <a:latin typeface="Arial" panose="020B0604020202020204" pitchFamily="34" charset="0"/>
                <a:cs typeface="Arial" panose="020B0604020202020204" pitchFamily="34" charset="0"/>
              </a:rPr>
              <a:t>yn</a:t>
            </a:r>
            <a:r>
              <a:rPr lang="en-US" sz="1600" dirty="0">
                <a:latin typeface="Arial" panose="020B0604020202020204" pitchFamily="34" charset="0"/>
                <a:cs typeface="Arial" panose="020B0604020202020204" pitchFamily="34" charset="0"/>
              </a:rPr>
              <a:t>)/n</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population mean µ and a sample mean ȳ are usually not the same. Confusing them is a common mistake</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Note that I have written "the population mean" but "a sample mean". A sample mean depends on the sample chosen. Since there are many possible samples, there are many possible sample means.</a:t>
            </a:r>
          </a:p>
        </p:txBody>
      </p:sp>
      <p:pic>
        <p:nvPicPr>
          <p:cNvPr id="9421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0455" y="4114800"/>
            <a:ext cx="289714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515067"/>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Frequentist Confidence Intervals</a:t>
            </a:r>
            <a:endParaRPr lang="en-US" dirty="0"/>
          </a:p>
        </p:txBody>
      </p:sp>
      <p:sp>
        <p:nvSpPr>
          <p:cNvPr id="3" name="Content Placeholder 2"/>
          <p:cNvSpPr>
            <a:spLocks noGrp="1"/>
          </p:cNvSpPr>
          <p:nvPr>
            <p:ph idx="1"/>
          </p:nvPr>
        </p:nvSpPr>
        <p:spPr>
          <a:xfrm>
            <a:off x="878362" y="914400"/>
            <a:ext cx="8077200" cy="5029199"/>
          </a:xfrm>
        </p:spPr>
        <p:txBody>
          <a:bodyPr/>
          <a:lstStyle/>
          <a:p>
            <a:pPr marL="0" indent="0">
              <a:buNone/>
            </a:pPr>
            <a:r>
              <a:rPr lang="en-US" b="1" i="1" dirty="0" smtClean="0"/>
              <a:t>The idea for the second goal:</a:t>
            </a:r>
            <a:r>
              <a:rPr lang="en-US" i="1" dirty="0" smtClean="0"/>
              <a:t> </a:t>
            </a:r>
            <a:r>
              <a:rPr lang="en-US" dirty="0" smtClean="0"/>
              <a:t>Although we typically have just one sample at hand when we do statistics, </a:t>
            </a:r>
            <a:r>
              <a:rPr lang="en-US" i="1" dirty="0" smtClean="0"/>
              <a:t>the reasoning used in frequentist (classical) inference depends on thinking about all possible suitable samples of the same size n. </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6" name="Rectangle 5"/>
          <p:cNvSpPr/>
          <p:nvPr/>
        </p:nvSpPr>
        <p:spPr>
          <a:xfrm>
            <a:off x="609600" y="1752599"/>
            <a:ext cx="5105400" cy="4524315"/>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Example</a:t>
            </a:r>
            <a:r>
              <a:rPr lang="en-US" sz="1600" dirty="0">
                <a:latin typeface="Arial" panose="020B0604020202020204" pitchFamily="34" charset="0"/>
                <a:cs typeface="Arial" panose="020B0604020202020204" pitchFamily="34" charset="0"/>
              </a:rPr>
              <a:t>: The parameter we are interested in estimating is the population mean µ = E(Y) of the random variable Y.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 we collect a simple random sample, say of size n, consisting of observations y1, y2, ... , </a:t>
            </a:r>
            <a:r>
              <a:rPr lang="en-US" sz="1600" dirty="0" err="1">
                <a:latin typeface="Arial" panose="020B0604020202020204" pitchFamily="34" charset="0"/>
                <a:cs typeface="Arial" panose="020B0604020202020204" pitchFamily="34" charset="0"/>
              </a:rPr>
              <a:t>yn</a:t>
            </a:r>
            <a:r>
              <a:rPr lang="en-US" sz="1600" dirty="0">
                <a:latin typeface="Arial" panose="020B0604020202020204" pitchFamily="34" charset="0"/>
                <a:cs typeface="Arial" panose="020B0604020202020204" pitchFamily="34" charset="0"/>
              </a:rPr>
              <a:t>. (For example, if Y is "height of an adult American male", we take a sample random sample of n adult American males; y1, y2, ... , </a:t>
            </a:r>
            <a:r>
              <a:rPr lang="en-US" sz="1600" dirty="0" err="1">
                <a:latin typeface="Arial" panose="020B0604020202020204" pitchFamily="34" charset="0"/>
                <a:cs typeface="Arial" panose="020B0604020202020204" pitchFamily="34" charset="0"/>
              </a:rPr>
              <a:t>yn</a:t>
            </a:r>
            <a:r>
              <a:rPr lang="en-US" sz="1600" dirty="0">
                <a:latin typeface="Arial" panose="020B0604020202020204" pitchFamily="34" charset="0"/>
                <a:cs typeface="Arial" panose="020B0604020202020204" pitchFamily="34" charset="0"/>
              </a:rPr>
              <a:t> are their heights</a:t>
            </a:r>
            <a:r>
              <a:rPr lang="en-US" sz="1600" dirty="0" smtClean="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use the sample mean ȳ = (y1+ y2+ ... + </a:t>
            </a:r>
            <a:r>
              <a:rPr lang="en-US" sz="1600" dirty="0" err="1">
                <a:latin typeface="Arial" panose="020B0604020202020204" pitchFamily="34" charset="0"/>
                <a:cs typeface="Arial" panose="020B0604020202020204" pitchFamily="34" charset="0"/>
              </a:rPr>
              <a:t>yn</a:t>
            </a:r>
            <a:r>
              <a:rPr lang="en-US" sz="1600" dirty="0">
                <a:latin typeface="Arial" panose="020B0604020202020204" pitchFamily="34" charset="0"/>
                <a:cs typeface="Arial" panose="020B0604020202020204" pitchFamily="34" charset="0"/>
              </a:rPr>
              <a:t>)/n as our estimate of µ. (This is an example of a point estimate -- a numerical estimate with no indication of how good the estimate is.) </a:t>
            </a: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But to get an idea of how good our estimate is, we look at all possible simple random samples of size n from </a:t>
            </a:r>
            <a:r>
              <a:rPr lang="en-US" sz="1600" dirty="0" smtClean="0">
                <a:latin typeface="Arial" panose="020B0604020202020204" pitchFamily="34" charset="0"/>
                <a:cs typeface="Arial" panose="020B0604020202020204" pitchFamily="34" charset="0"/>
              </a:rPr>
              <a:t>Y</a:t>
            </a:r>
            <a:endParaRPr lang="en-US" sz="1600" dirty="0">
              <a:latin typeface="Arial" panose="020B0604020202020204" pitchFamily="34" charset="0"/>
              <a:cs typeface="Arial" panose="020B0604020202020204" pitchFamily="34" charset="0"/>
            </a:endParaRPr>
          </a:p>
        </p:txBody>
      </p:sp>
      <p:pic>
        <p:nvPicPr>
          <p:cNvPr id="9523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19800" y="1981200"/>
            <a:ext cx="2982356"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638800" y="4953000"/>
            <a:ext cx="3363356" cy="1477328"/>
          </a:xfrm>
          <a:prstGeom prst="rect">
            <a:avLst/>
          </a:prstGeom>
        </p:spPr>
        <p:txBody>
          <a:bodyPr wrap="square">
            <a:spAutoFit/>
          </a:bodyPr>
          <a:lstStyle/>
          <a:p>
            <a:r>
              <a:rPr lang="en-US" dirty="0" err="1"/>
              <a:t>Ȳn</a:t>
            </a:r>
            <a:r>
              <a:rPr lang="en-US" dirty="0"/>
              <a:t> </a:t>
            </a:r>
            <a:r>
              <a:rPr lang="en-US" dirty="0" smtClean="0"/>
              <a:t>:  </a:t>
            </a:r>
            <a:r>
              <a:rPr lang="en-US" dirty="0"/>
              <a:t>"sample mean of a simple random sample of size n from Y</a:t>
            </a:r>
            <a:r>
              <a:rPr lang="en-US" dirty="0" smtClean="0"/>
              <a:t>",</a:t>
            </a:r>
          </a:p>
          <a:p>
            <a:endParaRPr lang="en-US" dirty="0"/>
          </a:p>
          <a:p>
            <a:r>
              <a:rPr lang="en-US" dirty="0" smtClean="0"/>
              <a:t>This is </a:t>
            </a:r>
            <a:r>
              <a:rPr lang="en-US" dirty="0"/>
              <a:t>an estimate of the population mean </a:t>
            </a:r>
            <a:r>
              <a:rPr lang="en-US" i="1" dirty="0"/>
              <a:t>µ</a:t>
            </a:r>
            <a:r>
              <a:rPr lang="en-US" dirty="0"/>
              <a:t>.</a:t>
            </a:r>
          </a:p>
        </p:txBody>
      </p:sp>
    </p:spTree>
    <p:extLst>
      <p:ext uri="{BB962C8B-B14F-4D97-AF65-F5344CB8AC3E}">
        <p14:creationId xmlns:p14="http://schemas.microsoft.com/office/powerpoint/2010/main" val="2476302224"/>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Frequentist Confidence Intervals</a:t>
            </a:r>
            <a:endParaRPr lang="en-US" dirty="0"/>
          </a:p>
        </p:txBody>
      </p:sp>
      <p:sp>
        <p:nvSpPr>
          <p:cNvPr id="3" name="Content Placeholder 2"/>
          <p:cNvSpPr>
            <a:spLocks noGrp="1"/>
          </p:cNvSpPr>
          <p:nvPr>
            <p:ph idx="1"/>
          </p:nvPr>
        </p:nvSpPr>
        <p:spPr>
          <a:xfrm>
            <a:off x="723900" y="914400"/>
            <a:ext cx="8077200" cy="5029199"/>
          </a:xfrm>
        </p:spPr>
        <p:txBody>
          <a:bodyPr/>
          <a:lstStyle/>
          <a:p>
            <a:r>
              <a:rPr lang="en-US" dirty="0" smtClean="0"/>
              <a:t>This </a:t>
            </a:r>
            <a:r>
              <a:rPr lang="en-US" dirty="0"/>
              <a:t>new random variable </a:t>
            </a:r>
            <a:r>
              <a:rPr lang="en-US" dirty="0" err="1"/>
              <a:t>Ȳ</a:t>
            </a:r>
            <a:r>
              <a:rPr lang="en-US" baseline="-25000" dirty="0" err="1"/>
              <a:t>n</a:t>
            </a:r>
            <a:r>
              <a:rPr lang="en-US" dirty="0"/>
              <a:t> has a distribution. This is called a </a:t>
            </a:r>
            <a:r>
              <a:rPr lang="en-US" b="1" i="1" dirty="0"/>
              <a:t>sampling distribution</a:t>
            </a:r>
            <a:r>
              <a:rPr lang="en-US" dirty="0"/>
              <a:t>, since it arises from considering varying samples. </a:t>
            </a:r>
            <a:r>
              <a:rPr lang="en-US" i="1" dirty="0"/>
              <a:t>The distribution of </a:t>
            </a:r>
            <a:r>
              <a:rPr lang="en-US" i="1" dirty="0" err="1"/>
              <a:t>Ȳ</a:t>
            </a:r>
            <a:r>
              <a:rPr lang="en-US" i="1" baseline="-25000" dirty="0" err="1"/>
              <a:t>n</a:t>
            </a:r>
            <a:r>
              <a:rPr lang="en-US" i="1" dirty="0"/>
              <a:t> gives us information about the variability (as samples vary) of our method of estimating</a:t>
            </a:r>
            <a:r>
              <a:rPr lang="en-US" dirty="0"/>
              <a:t> the population mean </a:t>
            </a:r>
            <a:r>
              <a:rPr lang="en-US" i="1" dirty="0"/>
              <a:t>µ</a:t>
            </a:r>
            <a:r>
              <a:rPr lang="en-US" i="1" dirty="0" smtClean="0"/>
              <a:t>.</a:t>
            </a:r>
          </a:p>
          <a:p>
            <a:endParaRPr lang="en-US" i="1" dirty="0"/>
          </a:p>
          <a:p>
            <a:r>
              <a:rPr lang="en-US" dirty="0"/>
              <a:t>We don't know the sampling distribution (distribution of </a:t>
            </a:r>
            <a:r>
              <a:rPr lang="en-US" dirty="0" err="1"/>
              <a:t>Ȳ</a:t>
            </a:r>
            <a:r>
              <a:rPr lang="en-US" baseline="-25000" dirty="0" err="1"/>
              <a:t>n</a:t>
            </a:r>
            <a:r>
              <a:rPr lang="en-US" dirty="0"/>
              <a:t> ) exactly (in particular, it will depend on </a:t>
            </a:r>
            <a:r>
              <a:rPr lang="en-US" i="1" dirty="0"/>
              <a:t>µ</a:t>
            </a:r>
            <a:r>
              <a:rPr lang="en-US" dirty="0"/>
              <a:t>, which we don't know), but the model assumptions</a:t>
            </a:r>
            <a:r>
              <a:rPr lang="en-US" baseline="30000" dirty="0"/>
              <a:t>2</a:t>
            </a:r>
            <a:r>
              <a:rPr lang="en-US" dirty="0"/>
              <a:t>will tell us enough so that it is possible to do the following:</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Rectangle 4"/>
          <p:cNvSpPr/>
          <p:nvPr/>
        </p:nvSpPr>
        <p:spPr>
          <a:xfrm>
            <a:off x="1066800" y="3276600"/>
            <a:ext cx="8077200" cy="280076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If we specify a probability (we'll use .95 to illustrate), we can find a number </a:t>
            </a:r>
            <a:r>
              <a:rPr lang="en-US" sz="1600" b="1" i="1" dirty="0">
                <a:solidFill>
                  <a:srgbClr val="3333FF"/>
                </a:solidFill>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so that</a:t>
            </a:r>
          </a:p>
          <a:p>
            <a:r>
              <a:rPr lang="en-US" sz="1600" dirty="0">
                <a:latin typeface="Arial" panose="020B0604020202020204" pitchFamily="34" charset="0"/>
                <a:cs typeface="Arial" panose="020B0604020202020204" pitchFamily="34" charset="0"/>
              </a:rPr>
              <a:t>	The probability that </a:t>
            </a:r>
            <a:r>
              <a:rPr lang="en-US" sz="1600" dirty="0" err="1">
                <a:latin typeface="Arial" panose="020B0604020202020204" pitchFamily="34" charset="0"/>
                <a:cs typeface="Arial" panose="020B0604020202020204" pitchFamily="34" charset="0"/>
              </a:rPr>
              <a:t>Ȳ</a:t>
            </a:r>
            <a:r>
              <a:rPr lang="en-US" sz="1600" baseline="-25000" dirty="0" err="1">
                <a:latin typeface="Arial" panose="020B0604020202020204" pitchFamily="34" charset="0"/>
                <a:cs typeface="Arial" panose="020B0604020202020204" pitchFamily="34" charset="0"/>
              </a:rPr>
              <a:t>n</a:t>
            </a:r>
            <a:r>
              <a:rPr lang="en-US" sz="1600" dirty="0">
                <a:latin typeface="Arial" panose="020B0604020202020204" pitchFamily="34" charset="0"/>
                <a:cs typeface="Arial" panose="020B0604020202020204" pitchFamily="34" charset="0"/>
              </a:rPr>
              <a:t> lies between </a:t>
            </a:r>
            <a:r>
              <a:rPr lang="en-US" sz="1600" i="1" dirty="0">
                <a:latin typeface="Arial" panose="020B0604020202020204" pitchFamily="34" charset="0"/>
                <a:cs typeface="Arial" panose="020B0604020202020204" pitchFamily="34" charset="0"/>
              </a:rPr>
              <a:t>µ </a:t>
            </a:r>
            <a:r>
              <a:rPr lang="en-US" sz="1600" dirty="0">
                <a:latin typeface="Arial" panose="020B0604020202020204" pitchFamily="34" charset="0"/>
                <a:cs typeface="Arial" panose="020B0604020202020204" pitchFamily="34" charset="0"/>
              </a:rPr>
              <a:t>- </a:t>
            </a:r>
            <a:r>
              <a:rPr lang="en-US" sz="1600" b="1" dirty="0">
                <a:solidFill>
                  <a:srgbClr val="3333FF"/>
                </a:solidFill>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µ </a:t>
            </a:r>
            <a:r>
              <a:rPr lang="en-US" sz="1600" dirty="0">
                <a:latin typeface="Arial" panose="020B0604020202020204" pitchFamily="34" charset="0"/>
                <a:cs typeface="Arial" panose="020B0604020202020204" pitchFamily="34" charset="0"/>
              </a:rPr>
              <a:t>+ </a:t>
            </a:r>
            <a:r>
              <a:rPr lang="en-US" sz="1600" b="1" dirty="0">
                <a:solidFill>
                  <a:srgbClr val="3333FF"/>
                </a:solidFill>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is 0.95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other words we can say , </a:t>
            </a:r>
          </a:p>
          <a:p>
            <a:r>
              <a:rPr lang="en-US" sz="1600" dirty="0">
                <a:latin typeface="Arial" panose="020B0604020202020204" pitchFamily="34" charset="0"/>
                <a:cs typeface="Arial" panose="020B0604020202020204" pitchFamily="34" charset="0"/>
              </a:rPr>
              <a:t>	The probability that </a:t>
            </a:r>
            <a:r>
              <a:rPr lang="en-US" sz="1600" i="1" dirty="0">
                <a:latin typeface="Arial" panose="020B0604020202020204" pitchFamily="34" charset="0"/>
                <a:cs typeface="Arial" panose="020B0604020202020204" pitchFamily="34" charset="0"/>
              </a:rPr>
              <a:t>µ</a:t>
            </a:r>
            <a:r>
              <a:rPr lang="en-US" sz="1600" dirty="0">
                <a:latin typeface="Arial" panose="020B0604020202020204" pitchFamily="34" charset="0"/>
                <a:cs typeface="Arial" panose="020B0604020202020204" pitchFamily="34" charset="0"/>
              </a:rPr>
              <a:t>  lies between </a:t>
            </a:r>
            <a:r>
              <a:rPr lang="en-US" sz="1600" dirty="0" err="1">
                <a:latin typeface="Arial" panose="020B0604020202020204" pitchFamily="34" charset="0"/>
                <a:cs typeface="Arial" panose="020B0604020202020204" pitchFamily="34" charset="0"/>
              </a:rPr>
              <a:t>Ȳ</a:t>
            </a:r>
            <a:r>
              <a:rPr lang="en-US" sz="1600" baseline="-25000" dirty="0" err="1">
                <a:latin typeface="Arial" panose="020B0604020202020204" pitchFamily="34" charset="0"/>
                <a:cs typeface="Arial" panose="020B0604020202020204" pitchFamily="34" charset="0"/>
              </a:rPr>
              <a:t>n</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 and </a:t>
            </a:r>
            <a:r>
              <a:rPr lang="en-US" sz="1600" dirty="0" err="1">
                <a:latin typeface="Arial" panose="020B0604020202020204" pitchFamily="34" charset="0"/>
                <a:cs typeface="Arial" panose="020B0604020202020204" pitchFamily="34" charset="0"/>
              </a:rPr>
              <a:t>Ȳ</a:t>
            </a:r>
            <a:r>
              <a:rPr lang="en-US" sz="1600" baseline="-25000" dirty="0" err="1">
                <a:latin typeface="Arial" panose="020B0604020202020204" pitchFamily="34" charset="0"/>
                <a:cs typeface="Arial" panose="020B0604020202020204" pitchFamily="34" charset="0"/>
              </a:rPr>
              <a:t>n</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 is 0.95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Pl Note :  the probability refers to </a:t>
            </a:r>
            <a:r>
              <a:rPr lang="en-US" sz="1600" dirty="0" err="1">
                <a:latin typeface="Arial" panose="020B0604020202020204" pitchFamily="34" charset="0"/>
                <a:cs typeface="Arial" panose="020B0604020202020204" pitchFamily="34" charset="0"/>
              </a:rPr>
              <a:t>Ȳ</a:t>
            </a:r>
            <a:r>
              <a:rPr lang="en-US" sz="1600" baseline="-25000" dirty="0" err="1">
                <a:latin typeface="Arial" panose="020B0604020202020204" pitchFamily="34" charset="0"/>
                <a:cs typeface="Arial" panose="020B0604020202020204" pitchFamily="34" charset="0"/>
              </a:rPr>
              <a:t>n</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 not</a:t>
            </a:r>
            <a:r>
              <a:rPr lang="en-US" sz="1600" dirty="0">
                <a:latin typeface="Arial" panose="020B0604020202020204" pitchFamily="34" charset="0"/>
                <a:cs typeface="Arial" panose="020B0604020202020204" pitchFamily="34" charset="0"/>
              </a:rPr>
              <a:t> to</a:t>
            </a:r>
            <a:r>
              <a:rPr lang="en-US" sz="1600" i="1" dirty="0">
                <a:latin typeface="Arial" panose="020B0604020202020204" pitchFamily="34" charset="0"/>
                <a:cs typeface="Arial" panose="020B0604020202020204" pitchFamily="34" charset="0"/>
              </a:rPr>
              <a:t> µ. Thinking that the probability refers to µ is a </a:t>
            </a:r>
            <a:r>
              <a:rPr lang="en-US" sz="1600" b="1" dirty="0">
                <a:latin typeface="Arial" panose="020B0604020202020204" pitchFamily="34" charset="0"/>
                <a:cs typeface="Arial" panose="020B0604020202020204" pitchFamily="34" charset="0"/>
              </a:rPr>
              <a:t>common mistake</a:t>
            </a:r>
            <a:r>
              <a:rPr lang="en-US" sz="1600" i="1" dirty="0">
                <a:latin typeface="Arial" panose="020B0604020202020204" pitchFamily="34" charset="0"/>
                <a:cs typeface="Arial" panose="020B0604020202020204" pitchFamily="34" charset="0"/>
              </a:rPr>
              <a:t> in interpreting confidence intervals.</a:t>
            </a:r>
          </a:p>
          <a:p>
            <a:endParaRPr lang="en-US" sz="1600" i="1" dirty="0">
              <a:latin typeface="Arial" panose="020B0604020202020204" pitchFamily="34" charset="0"/>
              <a:cs typeface="Arial" panose="020B0604020202020204" pitchFamily="34" charset="0"/>
            </a:endParaRPr>
          </a:p>
          <a:p>
            <a:r>
              <a:rPr lang="en-US" sz="1600" i="1" dirty="0" err="1">
                <a:latin typeface="Arial" panose="020B0604020202020204" pitchFamily="34" charset="0"/>
                <a:cs typeface="Arial" panose="020B0604020202020204" pitchFamily="34" charset="0"/>
              </a:rPr>
              <a:t>Aslo</a:t>
            </a:r>
            <a:r>
              <a:rPr lang="en-US" sz="1600" i="1" dirty="0">
                <a:latin typeface="Arial" panose="020B0604020202020204" pitchFamily="34" charset="0"/>
                <a:cs typeface="Arial" panose="020B0604020202020204" pitchFamily="34" charset="0"/>
              </a:rPr>
              <a:t> putting in different words </a:t>
            </a:r>
          </a:p>
          <a:p>
            <a:r>
              <a:rPr lang="en-US" sz="1600" dirty="0">
                <a:latin typeface="Arial" panose="020B0604020202020204" pitchFamily="34" charset="0"/>
                <a:cs typeface="Arial" panose="020B0604020202020204" pitchFamily="34" charset="0"/>
              </a:rPr>
              <a:t>	The probability that the interval from  </a:t>
            </a:r>
            <a:r>
              <a:rPr lang="en-US" sz="1600" dirty="0" err="1">
                <a:latin typeface="Arial" panose="020B0604020202020204" pitchFamily="34" charset="0"/>
                <a:cs typeface="Arial" panose="020B0604020202020204" pitchFamily="34" charset="0"/>
              </a:rPr>
              <a:t>Ȳ</a:t>
            </a:r>
            <a:r>
              <a:rPr lang="en-US" sz="1600" baseline="-25000" dirty="0" err="1">
                <a:latin typeface="Arial" panose="020B0604020202020204" pitchFamily="34" charset="0"/>
                <a:cs typeface="Arial" panose="020B0604020202020204" pitchFamily="34" charset="0"/>
              </a:rPr>
              <a:t>n</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 to </a:t>
            </a:r>
            <a:r>
              <a:rPr lang="en-US" sz="1600" dirty="0" err="1">
                <a:latin typeface="Arial" panose="020B0604020202020204" pitchFamily="34" charset="0"/>
                <a:cs typeface="Arial" panose="020B0604020202020204" pitchFamily="34" charset="0"/>
              </a:rPr>
              <a:t>Ȳ</a:t>
            </a:r>
            <a:r>
              <a:rPr lang="en-US" sz="1600" baseline="-25000" dirty="0" err="1">
                <a:latin typeface="Arial" panose="020B0604020202020204" pitchFamily="34" charset="0"/>
                <a:cs typeface="Arial" panose="020B0604020202020204" pitchFamily="34" charset="0"/>
              </a:rPr>
              <a:t>n</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 contains </a:t>
            </a:r>
            <a:r>
              <a:rPr lang="en-US" sz="1600" i="1" dirty="0">
                <a:latin typeface="Arial" panose="020B0604020202020204" pitchFamily="34" charset="0"/>
                <a:cs typeface="Arial" panose="020B0604020202020204" pitchFamily="34" charset="0"/>
              </a:rPr>
              <a:t>µ</a:t>
            </a:r>
            <a:r>
              <a:rPr lang="en-US" sz="1600" dirty="0">
                <a:latin typeface="Arial" panose="020B0604020202020204" pitchFamily="34" charset="0"/>
                <a:cs typeface="Arial" panose="020B0604020202020204" pitchFamily="34" charset="0"/>
              </a:rPr>
              <a:t>  is .95.</a:t>
            </a:r>
          </a:p>
        </p:txBody>
      </p:sp>
    </p:spTree>
    <p:extLst>
      <p:ext uri="{BB962C8B-B14F-4D97-AF65-F5344CB8AC3E}">
        <p14:creationId xmlns:p14="http://schemas.microsoft.com/office/powerpoint/2010/main" val="3270574158"/>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Frequentist Confidence Intervals</a:t>
            </a:r>
            <a:endParaRPr lang="en-US" dirty="0"/>
          </a:p>
        </p:txBody>
      </p:sp>
      <p:sp>
        <p:nvSpPr>
          <p:cNvPr id="3" name="Content Placeholder 2"/>
          <p:cNvSpPr>
            <a:spLocks noGrp="1"/>
          </p:cNvSpPr>
          <p:nvPr>
            <p:ph idx="1"/>
          </p:nvPr>
        </p:nvSpPr>
        <p:spPr>
          <a:xfrm>
            <a:off x="762000" y="914400"/>
            <a:ext cx="8077200" cy="2133600"/>
          </a:xfrm>
        </p:spPr>
        <p:txBody>
          <a:bodyPr/>
          <a:lstStyle/>
          <a:p>
            <a:pPr marL="0" indent="0">
              <a:buNone/>
            </a:pPr>
            <a:r>
              <a:rPr lang="en-US" dirty="0"/>
              <a:t>We are now faced with two possibilities (assuming the model assumptions are indeed all true):</a:t>
            </a:r>
          </a:p>
          <a:p>
            <a:pPr algn="l">
              <a:buFont typeface="+mj-lt"/>
              <a:buAutoNum type="arabicPeriod"/>
            </a:pPr>
            <a:r>
              <a:rPr lang="en-US" dirty="0" smtClean="0"/>
              <a:t>The </a:t>
            </a:r>
            <a:r>
              <a:rPr lang="en-US" dirty="0"/>
              <a:t>sample we have taken is one of the 95% for which the interval from  </a:t>
            </a:r>
            <a:r>
              <a:rPr lang="en-US" dirty="0" err="1"/>
              <a:t>Ȳ</a:t>
            </a:r>
            <a:r>
              <a:rPr lang="en-US" baseline="-25000" dirty="0" err="1"/>
              <a:t>n</a:t>
            </a:r>
            <a:r>
              <a:rPr lang="en-US" i="1" dirty="0"/>
              <a:t> </a:t>
            </a:r>
            <a:r>
              <a:rPr lang="en-US" dirty="0"/>
              <a:t>- a to </a:t>
            </a:r>
            <a:r>
              <a:rPr lang="en-US" dirty="0" err="1"/>
              <a:t>Ȳ</a:t>
            </a:r>
            <a:r>
              <a:rPr lang="en-US" baseline="-25000" dirty="0" err="1"/>
              <a:t>n</a:t>
            </a:r>
            <a:r>
              <a:rPr lang="en-US" i="1" dirty="0"/>
              <a:t> </a:t>
            </a:r>
            <a:r>
              <a:rPr lang="en-US" dirty="0"/>
              <a:t>+ a contains </a:t>
            </a:r>
            <a:r>
              <a:rPr lang="en-US" i="1" dirty="0" smtClean="0"/>
              <a:t>µ.</a:t>
            </a:r>
          </a:p>
          <a:p>
            <a:pPr algn="l">
              <a:buFont typeface="+mj-lt"/>
              <a:buAutoNum type="arabicPeriod"/>
            </a:pPr>
            <a:r>
              <a:rPr lang="en-US" dirty="0" smtClean="0"/>
              <a:t>Our </a:t>
            </a:r>
            <a:r>
              <a:rPr lang="en-US" dirty="0"/>
              <a:t>sample is one of the  5% for which the interval from  </a:t>
            </a:r>
            <a:r>
              <a:rPr lang="en-US" dirty="0" err="1"/>
              <a:t>Ȳ</a:t>
            </a:r>
            <a:r>
              <a:rPr lang="en-US" baseline="-25000" dirty="0" err="1"/>
              <a:t>n</a:t>
            </a:r>
            <a:r>
              <a:rPr lang="en-US" i="1" dirty="0"/>
              <a:t> </a:t>
            </a:r>
            <a:r>
              <a:rPr lang="en-US" dirty="0"/>
              <a:t>- a to </a:t>
            </a:r>
            <a:r>
              <a:rPr lang="en-US" dirty="0" err="1"/>
              <a:t>Ȳ</a:t>
            </a:r>
            <a:r>
              <a:rPr lang="en-US" baseline="-25000" dirty="0" err="1"/>
              <a:t>n</a:t>
            </a:r>
            <a:r>
              <a:rPr lang="en-US" i="1" dirty="0"/>
              <a:t> </a:t>
            </a:r>
            <a:r>
              <a:rPr lang="en-US" dirty="0"/>
              <a:t>+ a does </a:t>
            </a:r>
            <a:r>
              <a:rPr lang="en-US" i="1" dirty="0"/>
              <a:t>not</a:t>
            </a:r>
            <a:r>
              <a:rPr lang="en-US" dirty="0"/>
              <a:t> contain </a:t>
            </a:r>
            <a:r>
              <a:rPr lang="en-US" i="1" dirty="0"/>
              <a:t>µ.</a:t>
            </a:r>
            <a:endParaRPr lang="en-US" dirty="0"/>
          </a:p>
          <a:p>
            <a:pPr marL="0" indent="0">
              <a:buNone/>
            </a:pPr>
            <a:endParaRPr lang="en-US" sz="800" dirty="0" smtClean="0"/>
          </a:p>
          <a:p>
            <a:pPr marL="0" indent="0">
              <a:buNone/>
            </a:pPr>
            <a:r>
              <a:rPr lang="en-US" dirty="0" smtClean="0"/>
              <a:t>Unfortunately</a:t>
            </a:r>
            <a:r>
              <a:rPr lang="en-US" dirty="0"/>
              <a:t>, we can't know which of these two possibilities is true.</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Rectangle 4"/>
          <p:cNvSpPr/>
          <p:nvPr/>
        </p:nvSpPr>
        <p:spPr>
          <a:xfrm>
            <a:off x="723900" y="3048000"/>
            <a:ext cx="8001000" cy="3293209"/>
          </a:xfrm>
          <a:prstGeom prst="rect">
            <a:avLst/>
          </a:prstGeom>
        </p:spPr>
        <p:txBody>
          <a:bodyPr wrap="square">
            <a:spAutoFit/>
          </a:bodyPr>
          <a:lstStyle/>
          <a:p>
            <a:pPr algn="just"/>
            <a:r>
              <a:rPr lang="en-US" sz="1600" dirty="0">
                <a:latin typeface="Arial" panose="020B0604020202020204" pitchFamily="34" charset="0"/>
                <a:cs typeface="Arial" panose="020B0604020202020204" pitchFamily="34" charset="0"/>
              </a:rPr>
              <a:t>Nonetheless, we calculate the values of </a:t>
            </a:r>
            <a:r>
              <a:rPr lang="en-US" sz="1600" dirty="0" err="1">
                <a:latin typeface="Arial" panose="020B0604020202020204" pitchFamily="34" charset="0"/>
                <a:cs typeface="Arial" panose="020B0604020202020204" pitchFamily="34" charset="0"/>
              </a:rPr>
              <a:t>Ȳn</a:t>
            </a:r>
            <a:r>
              <a:rPr lang="en-US" sz="1600" dirty="0">
                <a:latin typeface="Arial" panose="020B0604020202020204" pitchFamily="34" charset="0"/>
                <a:cs typeface="Arial" panose="020B0604020202020204" pitchFamily="34" charset="0"/>
              </a:rPr>
              <a:t> - a and </a:t>
            </a:r>
            <a:r>
              <a:rPr lang="en-US" sz="1600" dirty="0" err="1">
                <a:latin typeface="Arial" panose="020B0604020202020204" pitchFamily="34" charset="0"/>
                <a:cs typeface="Arial" panose="020B0604020202020204" pitchFamily="34" charset="0"/>
              </a:rPr>
              <a:t>Ȳn</a:t>
            </a:r>
            <a:r>
              <a:rPr lang="en-US" sz="1600" dirty="0">
                <a:latin typeface="Arial" panose="020B0604020202020204" pitchFamily="34" charset="0"/>
                <a:cs typeface="Arial" panose="020B0604020202020204" pitchFamily="34" charset="0"/>
              </a:rPr>
              <a:t> + a for the sample we have, and call the resulting interval a 95% confidence interval for µ. </a:t>
            </a:r>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t>
            </a:r>
            <a:r>
              <a:rPr lang="en-US" sz="1600" dirty="0">
                <a:latin typeface="Arial" panose="020B0604020202020204" pitchFamily="34" charset="0"/>
                <a:cs typeface="Arial" panose="020B0604020202020204" pitchFamily="34" charset="0"/>
              </a:rPr>
              <a:t>can say that we have obtained the confidence interval by using a procedure which, for 95% of all simple random samples from Y, of the given size, produces an interval containing the parameter we are estimating. </a:t>
            </a:r>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Unfortunately</a:t>
            </a:r>
            <a:r>
              <a:rPr lang="en-US" sz="1600" dirty="0">
                <a:latin typeface="Arial" panose="020B0604020202020204" pitchFamily="34" charset="0"/>
                <a:cs typeface="Arial" panose="020B0604020202020204" pitchFamily="34" charset="0"/>
              </a:rPr>
              <a:t>, we can't know whether or not the sample we have used is one of the 95% of "good" samples that yield a confidence interval containing  the true mean µ , or whether the sample we have is one of the 5% of "bad" samples that yield a confidence interval that does not contain the true mean µ. </a:t>
            </a:r>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t>
            </a:r>
            <a:r>
              <a:rPr lang="en-US" sz="1600" dirty="0">
                <a:latin typeface="Arial" panose="020B0604020202020204" pitchFamily="34" charset="0"/>
                <a:cs typeface="Arial" panose="020B0604020202020204" pitchFamily="34" charset="0"/>
              </a:rPr>
              <a:t>can just say that we have used a procedure that "works" 95% of the time. </a:t>
            </a:r>
          </a:p>
        </p:txBody>
      </p:sp>
    </p:spTree>
    <p:extLst>
      <p:ext uri="{BB962C8B-B14F-4D97-AF65-F5344CB8AC3E}">
        <p14:creationId xmlns:p14="http://schemas.microsoft.com/office/powerpoint/2010/main" val="2897781071"/>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Frequentist Hypothesis Tests and p-values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Rectangle 4"/>
          <p:cNvSpPr/>
          <p:nvPr/>
        </p:nvSpPr>
        <p:spPr>
          <a:xfrm>
            <a:off x="723900" y="838200"/>
            <a:ext cx="8229600" cy="5509200"/>
          </a:xfrm>
          <a:prstGeom prst="rect">
            <a:avLst/>
          </a:prstGeom>
        </p:spPr>
        <p:txBody>
          <a:bodyPr wrap="square">
            <a:spAutoFit/>
          </a:bodyPr>
          <a:lstStyle/>
          <a:p>
            <a:r>
              <a:rPr lang="en-US" sz="1600" dirty="0"/>
              <a:t>We are considering a random variable Y which is normally distributed. (This is one of the model </a:t>
            </a:r>
            <a:r>
              <a:rPr lang="en-US" sz="1600" dirty="0">
                <a:latin typeface="Arial" panose="020B0604020202020204" pitchFamily="34" charset="0"/>
                <a:cs typeface="Arial" panose="020B0604020202020204" pitchFamily="34" charset="0"/>
              </a:rPr>
              <a:t>assumptions.)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Our null hypothesis is: The population mean µ of the random variable Y is a certain value µ0. </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For simplicity, we will discuss a one-sided alternative hypothesis: The population mean µ of the random variable Y is greater than µ0. (i.e., µ &gt; µ0) </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Another model assumption says that samples are simple random samples. We have data in the form of a simple random sample of size n.</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the idea behind the hypothesis test, we need to put our sample of data on hold for a while and  consider all possible simple random samples of the same size n from the random variable Y.</a:t>
            </a:r>
          </a:p>
          <a:p>
            <a:pPr marL="800100" lvl="1" indent="-342900">
              <a:buFont typeface="Arial" panose="020B0604020202020204" pitchFamily="34" charset="0"/>
              <a:buChar char="•"/>
            </a:pPr>
            <a:r>
              <a:rPr lang="en-US" sz="1600" dirty="0" smtClean="0">
                <a:latin typeface="Arial" panose="020B0604020202020204" pitchFamily="34" charset="0"/>
                <a:cs typeface="Arial" panose="020B0604020202020204" pitchFamily="34" charset="0"/>
              </a:rPr>
              <a:t>For </a:t>
            </a:r>
            <a:r>
              <a:rPr lang="en-US" sz="1600" dirty="0">
                <a:latin typeface="Arial" panose="020B0604020202020204" pitchFamily="34" charset="0"/>
                <a:cs typeface="Arial" panose="020B0604020202020204" pitchFamily="34" charset="0"/>
              </a:rPr>
              <a:t>any such sample, we could calculate its sample mean ȳ and its sample standard deviation s. </a:t>
            </a:r>
          </a:p>
          <a:p>
            <a:pPr marL="800100" lvl="1"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We could then use ȳ  and s to calculate the t-statistic t = (ȳ - µ0)/(s/√n)</a:t>
            </a:r>
          </a:p>
          <a:p>
            <a:pPr marL="800100" lvl="1"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Doing this for all possible simple random samples of size n from Y gives us a new random variable, Tn. Its distribution is called a sampling distribution.</a:t>
            </a:r>
          </a:p>
          <a:p>
            <a:pPr marL="800100" lvl="1"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The mathematical theorem associated with this inference procedure (one-sided t-test for population mean) tells us that if the null hypothesis is true, then the sampling distribution has what is called the t-distribution with n degrees of freedom. (For large values of n, the t-distribution looks very much like the standard normal distribution; but as n gets smaller, the peak gets slightly smaller and the tails go further out.)</a:t>
            </a:r>
          </a:p>
        </p:txBody>
      </p:sp>
    </p:spTree>
    <p:extLst>
      <p:ext uri="{BB962C8B-B14F-4D97-AF65-F5344CB8AC3E}">
        <p14:creationId xmlns:p14="http://schemas.microsoft.com/office/powerpoint/2010/main" val="4032930857"/>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Frequentist Hypothesis Tests and p-values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Rectangle 4"/>
          <p:cNvSpPr/>
          <p:nvPr/>
        </p:nvSpPr>
        <p:spPr>
          <a:xfrm>
            <a:off x="762000" y="838200"/>
            <a:ext cx="8153400" cy="1077218"/>
          </a:xfrm>
          <a:prstGeom prst="rect">
            <a:avLst/>
          </a:prstGeom>
        </p:spPr>
        <p:txBody>
          <a:bodyPr wrap="square">
            <a:spAutoFit/>
          </a:bodyPr>
          <a:lstStyle/>
          <a:p>
            <a:pPr algn="just"/>
            <a:r>
              <a:rPr lang="en-US" sz="1600" dirty="0">
                <a:latin typeface="Arial" panose="020B0604020202020204" pitchFamily="34" charset="0"/>
                <a:cs typeface="Arial" panose="020B0604020202020204" pitchFamily="34" charset="0"/>
              </a:rPr>
              <a:t>Now consider where the t-statistic for the data at hand lies on the sampling distribution.  Two possible values are shown in red and green, respectively, in the diagram below.  Remember that this picture depends on the validity of the model assumptions and on the assumption that the null hypothesis is true.</a:t>
            </a:r>
          </a:p>
        </p:txBody>
      </p:sp>
      <p:sp>
        <p:nvSpPr>
          <p:cNvPr id="7" name="Rectangle 6"/>
          <p:cNvSpPr/>
          <p:nvPr/>
        </p:nvSpPr>
        <p:spPr>
          <a:xfrm>
            <a:off x="752475" y="4271903"/>
            <a:ext cx="8124825" cy="2062103"/>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the t-statistic lies at the </a:t>
            </a:r>
            <a:r>
              <a:rPr lang="en-US" sz="1600" dirty="0">
                <a:solidFill>
                  <a:srgbClr val="FF0000"/>
                </a:solidFill>
                <a:latin typeface="Arial" panose="020B0604020202020204" pitchFamily="34" charset="0"/>
                <a:cs typeface="Arial" panose="020B0604020202020204" pitchFamily="34" charset="0"/>
              </a:rPr>
              <a:t>red</a:t>
            </a:r>
            <a:r>
              <a:rPr lang="en-US" sz="1600" dirty="0">
                <a:latin typeface="Arial" panose="020B0604020202020204" pitchFamily="34" charset="0"/>
                <a:cs typeface="Arial" panose="020B0604020202020204" pitchFamily="34" charset="0"/>
              </a:rPr>
              <a:t> bar (around 0.5) in the picture, nothing is surprising; our data are consistent with the null hypothesis. </a:t>
            </a:r>
            <a:endParaRPr lang="en-US" sz="1600" dirty="0" smtClean="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But </a:t>
            </a:r>
            <a:r>
              <a:rPr lang="en-US" sz="1600" dirty="0">
                <a:latin typeface="Arial" panose="020B0604020202020204" pitchFamily="34" charset="0"/>
                <a:cs typeface="Arial" panose="020B0604020202020204" pitchFamily="34" charset="0"/>
              </a:rPr>
              <a:t>if the t-statistic lies at the </a:t>
            </a:r>
            <a:r>
              <a:rPr lang="en-US" sz="1600" dirty="0">
                <a:solidFill>
                  <a:srgbClr val="00B050"/>
                </a:solidFill>
                <a:latin typeface="Arial" panose="020B0604020202020204" pitchFamily="34" charset="0"/>
                <a:cs typeface="Arial" panose="020B0604020202020204" pitchFamily="34" charset="0"/>
              </a:rPr>
              <a:t>green</a:t>
            </a:r>
            <a:r>
              <a:rPr lang="en-US" sz="1600" dirty="0">
                <a:latin typeface="Arial" panose="020B0604020202020204" pitchFamily="34" charset="0"/>
                <a:cs typeface="Arial" panose="020B0604020202020204" pitchFamily="34" charset="0"/>
              </a:rPr>
              <a:t> bar (around 2.5), then the data would be fairly unusual -- assuming the null hypothesis is true. </a:t>
            </a:r>
            <a:endParaRPr lang="en-US" sz="1600" dirty="0" smtClean="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So </a:t>
            </a:r>
            <a:r>
              <a:rPr lang="en-US" sz="1600" dirty="0">
                <a:latin typeface="Arial" panose="020B0604020202020204" pitchFamily="34" charset="0"/>
                <a:cs typeface="Arial" panose="020B0604020202020204" pitchFamily="34" charset="0"/>
              </a:rPr>
              <a:t>a t-statistic at the green bar would cast some reasonable doubt on the null hypothesis. A t-statistic even further to the right would cast even more doubt on the null hypothesis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8" name="Rectangle 7"/>
          <p:cNvSpPr/>
          <p:nvPr/>
        </p:nvSpPr>
        <p:spPr>
          <a:xfrm>
            <a:off x="5762625" y="2052697"/>
            <a:ext cx="3181350" cy="2062103"/>
          </a:xfrm>
          <a:prstGeom prst="rect">
            <a:avLst/>
          </a:prstGeom>
        </p:spPr>
        <p:txBody>
          <a:bodyPr wrap="square">
            <a:spAutoFit/>
          </a:bodyPr>
          <a:lstStyle/>
          <a:p>
            <a:pPr algn="just"/>
            <a:r>
              <a:rPr lang="en-US" sz="1600" dirty="0">
                <a:latin typeface="Arial" panose="020B0604020202020204" pitchFamily="34" charset="0"/>
                <a:cs typeface="Arial" panose="020B0604020202020204" pitchFamily="34" charset="0"/>
              </a:rPr>
              <a:t>The probability of a random variable lying in a certain region is the area under the probability distribution curve over that region, so the p-value is the area under the distribution curve to the right of the  test statistic calculated from the data</a:t>
            </a:r>
            <a:r>
              <a:rPr lang="en-US" sz="1600" dirty="0"/>
              <a:t>.</a:t>
            </a:r>
          </a:p>
        </p:txBody>
      </p:sp>
      <p:pic>
        <p:nvPicPr>
          <p:cNvPr id="96263"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0575" y="1962867"/>
            <a:ext cx="4972050" cy="2228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194049"/>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99332"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
            <a:ext cx="6629400"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7123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p-values</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6" name="Rectangle 5"/>
          <p:cNvSpPr/>
          <p:nvPr/>
        </p:nvSpPr>
        <p:spPr>
          <a:xfrm>
            <a:off x="762000" y="838200"/>
            <a:ext cx="8229600" cy="4001095"/>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can quantify the idea of how unusual a test statistic is by the p-value. The general definition is:</a:t>
            </a:r>
          </a:p>
          <a:p>
            <a:endParaRPr lang="en-US" dirty="0">
              <a:latin typeface="Arial" panose="020B0604020202020204" pitchFamily="34" charset="0"/>
              <a:cs typeface="Arial" panose="020B0604020202020204" pitchFamily="34" charset="0"/>
            </a:endParaRPr>
          </a:p>
          <a:p>
            <a:r>
              <a:rPr lang="en-US" sz="2000" dirty="0">
                <a:solidFill>
                  <a:srgbClr val="3333FF"/>
                </a:solidFill>
                <a:latin typeface="Arial" panose="020B0604020202020204" pitchFamily="34" charset="0"/>
                <a:cs typeface="Arial" panose="020B0604020202020204" pitchFamily="34" charset="0"/>
              </a:rPr>
              <a:t>p-value</a:t>
            </a:r>
            <a:r>
              <a:rPr lang="en-US" dirty="0">
                <a:latin typeface="Arial" panose="020B0604020202020204" pitchFamily="34" charset="0"/>
                <a:cs typeface="Arial" panose="020B0604020202020204" pitchFamily="34" charset="0"/>
              </a:rPr>
              <a:t> = the probability of obtaining a test statistic at least as extreme as the one from the data at hand, assuming:</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57150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the model assumptions for the inference procedure used are all true</a:t>
            </a:r>
            <a:r>
              <a:rPr lang="en-US" i="1" dirty="0">
                <a:latin typeface="Arial" panose="020B0604020202020204" pitchFamily="34" charset="0"/>
                <a:cs typeface="Arial" panose="020B0604020202020204" pitchFamily="34" charset="0"/>
              </a:rPr>
              <a:t>, and </a:t>
            </a:r>
            <a:endParaRPr lang="en-US" dirty="0">
              <a:latin typeface="Arial" panose="020B0604020202020204" pitchFamily="34" charset="0"/>
              <a:cs typeface="Arial" panose="020B0604020202020204" pitchFamily="34" charset="0"/>
            </a:endParaRPr>
          </a:p>
          <a:p>
            <a:pPr marL="57150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the null hypothesis is true</a:t>
            </a:r>
            <a:r>
              <a:rPr lang="en-US" i="1" dirty="0">
                <a:latin typeface="Arial" panose="020B0604020202020204" pitchFamily="34" charset="0"/>
                <a:cs typeface="Arial" panose="020B0604020202020204" pitchFamily="34" charset="0"/>
              </a:rPr>
              <a:t>, and </a:t>
            </a:r>
            <a:endParaRPr lang="en-US" dirty="0">
              <a:latin typeface="Arial" panose="020B0604020202020204" pitchFamily="34" charset="0"/>
              <a:cs typeface="Arial" panose="020B0604020202020204" pitchFamily="34" charset="0"/>
            </a:endParaRPr>
          </a:p>
          <a:p>
            <a:pPr marL="57150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the random variable is the same (including the same population)</a:t>
            </a:r>
            <a:r>
              <a:rPr lang="en-US" i="1" dirty="0">
                <a:latin typeface="Arial" panose="020B0604020202020204" pitchFamily="34" charset="0"/>
                <a:cs typeface="Arial" panose="020B0604020202020204" pitchFamily="34" charset="0"/>
              </a:rPr>
              <a:t>, and </a:t>
            </a:r>
            <a:endParaRPr lang="en-US" dirty="0">
              <a:latin typeface="Arial" panose="020B0604020202020204" pitchFamily="34" charset="0"/>
              <a:cs typeface="Arial" panose="020B0604020202020204" pitchFamily="34" charset="0"/>
            </a:endParaRPr>
          </a:p>
          <a:p>
            <a:pPr marL="57150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the sample size is the same</a:t>
            </a:r>
            <a:r>
              <a:rPr lang="en-US" dirty="0" smtClean="0">
                <a:latin typeface="Arial" panose="020B0604020202020204" pitchFamily="34" charset="0"/>
                <a:cs typeface="Arial" panose="020B0604020202020204" pitchFamily="34" charset="0"/>
              </a:rPr>
              <a:t>.</a:t>
            </a:r>
          </a:p>
          <a:p>
            <a:pPr marL="571500" lvl="2"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Notice that this is a </a:t>
            </a:r>
            <a:r>
              <a:rPr lang="en-US" dirty="0">
                <a:latin typeface="Arial" panose="020B0604020202020204" pitchFamily="34" charset="0"/>
                <a:cs typeface="Arial" panose="020B0604020202020204" pitchFamily="34" charset="0"/>
                <a:hlinkClick r:id="rId2"/>
              </a:rPr>
              <a:t>conditional probability</a:t>
            </a:r>
            <a:r>
              <a:rPr lang="en-US" dirty="0">
                <a:latin typeface="Arial" panose="020B0604020202020204" pitchFamily="34" charset="0"/>
                <a:cs typeface="Arial" panose="020B0604020202020204" pitchFamily="34" charset="0"/>
              </a:rPr>
              <a:t>: The probability that something happens, given that various other conditions hold. </a:t>
            </a:r>
            <a:r>
              <a:rPr lang="en-US" i="1" dirty="0">
                <a:latin typeface="Arial" panose="020B0604020202020204" pitchFamily="34" charset="0"/>
                <a:cs typeface="Arial" panose="020B0604020202020204" pitchFamily="34" charset="0"/>
              </a:rPr>
              <a:t>One </a:t>
            </a:r>
            <a:r>
              <a:rPr lang="en-US" b="1" i="1" dirty="0">
                <a:latin typeface="Arial" panose="020B0604020202020204" pitchFamily="34" charset="0"/>
                <a:cs typeface="Arial" panose="020B0604020202020204" pitchFamily="34" charset="0"/>
              </a:rPr>
              <a:t>common misunderstanding</a:t>
            </a:r>
            <a:r>
              <a:rPr lang="en-US" i="1" dirty="0">
                <a:latin typeface="Arial" panose="020B0604020202020204" pitchFamily="34" charset="0"/>
                <a:cs typeface="Arial" panose="020B0604020202020204" pitchFamily="34" charset="0"/>
              </a:rPr>
              <a:t> is to neglect some or all of the conditions</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762000" y="4953000"/>
            <a:ext cx="7772400" cy="1200329"/>
          </a:xfrm>
          <a:prstGeom prst="rect">
            <a:avLst/>
          </a:prstGeom>
        </p:spPr>
        <p:txBody>
          <a:bodyPr wrap="square">
            <a:spAutoFit/>
          </a:bodyPr>
          <a:lstStyle/>
          <a:p>
            <a:r>
              <a:rPr lang="en-US" dirty="0" smtClean="0"/>
              <a:t>The </a:t>
            </a:r>
            <a:r>
              <a:rPr lang="en-US" dirty="0"/>
              <a:t>probability of a random variable lying in a certain region is the area under the probability distribution curve over that region, </a:t>
            </a:r>
            <a:r>
              <a:rPr lang="en-US" dirty="0" smtClean="0"/>
              <a:t>so the </a:t>
            </a:r>
            <a:r>
              <a:rPr lang="en-US" dirty="0"/>
              <a:t>p-value is the area under the distribution curve to the right of the  test statistic calculated from the data.</a:t>
            </a:r>
          </a:p>
        </p:txBody>
      </p:sp>
    </p:spTree>
    <p:extLst>
      <p:ext uri="{BB962C8B-B14F-4D97-AF65-F5344CB8AC3E}">
        <p14:creationId xmlns:p14="http://schemas.microsoft.com/office/powerpoint/2010/main" val="1039122851"/>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43000"/>
            <a:ext cx="8077200" cy="5029199"/>
          </a:xfrm>
        </p:spPr>
        <p:txBody>
          <a:bodyPr/>
          <a:lstStyle/>
          <a:p>
            <a:pPr marL="0" indent="0" algn="l">
              <a:buNone/>
            </a:pPr>
            <a:endParaRPr lang="en-US" i="1" dirty="0"/>
          </a:p>
          <a:p>
            <a:pPr marL="1828800" indent="-1828800" algn="l">
              <a:buNone/>
            </a:pPr>
            <a:r>
              <a:rPr lang="en-US" sz="2400" i="1" dirty="0"/>
              <a:t> </a:t>
            </a:r>
            <a:r>
              <a:rPr lang="en-US" sz="2400" i="1" dirty="0" smtClean="0"/>
              <a:t>   Statistics </a:t>
            </a:r>
            <a:r>
              <a:rPr lang="en-US" sz="2400" i="1" dirty="0"/>
              <a:t>is the 'Science of Uncertainty",'</a:t>
            </a:r>
            <a:r>
              <a:rPr lang="en-US" sz="2400" dirty="0"/>
              <a:t/>
            </a:r>
            <a:br>
              <a:rPr lang="en-US" sz="2400" dirty="0"/>
            </a:br>
            <a:r>
              <a:rPr lang="en-US" dirty="0"/>
              <a:t> </a:t>
            </a:r>
            <a:r>
              <a:rPr lang="en-US" dirty="0" smtClean="0"/>
              <a:t>       Noel </a:t>
            </a:r>
            <a:r>
              <a:rPr lang="en-US" dirty="0" err="1"/>
              <a:t>Cressie</a:t>
            </a:r>
            <a:r>
              <a:rPr lang="en-US" dirty="0"/>
              <a:t> and Christopher K. </a:t>
            </a:r>
            <a:r>
              <a:rPr lang="en-US" dirty="0" err="1"/>
              <a:t>Wikle</a:t>
            </a:r>
            <a:r>
              <a:rPr lang="en-US" dirty="0"/>
              <a:t>, </a:t>
            </a:r>
            <a:endParaRPr lang="en-US" dirty="0" smtClean="0"/>
          </a:p>
          <a:p>
            <a:pPr marL="1828800" indent="-1828800" algn="l">
              <a:buNone/>
            </a:pPr>
            <a:r>
              <a:rPr lang="en-US" i="1" dirty="0"/>
              <a:t>	</a:t>
            </a:r>
            <a:r>
              <a:rPr lang="en-US" i="1" dirty="0" smtClean="0"/>
              <a:t>        Statistics </a:t>
            </a:r>
            <a:r>
              <a:rPr lang="en-US" i="1" dirty="0"/>
              <a:t>for </a:t>
            </a:r>
            <a:r>
              <a:rPr lang="en-US" i="1" dirty="0" err="1"/>
              <a:t>Spatio</a:t>
            </a:r>
            <a:r>
              <a:rPr lang="en-US" i="1" dirty="0"/>
              <a:t>-Temporal Data</a:t>
            </a:r>
            <a:r>
              <a:rPr lang="en-US" dirty="0"/>
              <a:t>, Wiley, 2011, p. 4</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AutoShape 6" descr="Image result for UNCERTAINTY PROBABIL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9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4822568"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868847"/>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b="1" dirty="0"/>
              <a:t>statistical hypothesis</a:t>
            </a:r>
            <a:endParaRPr lang="en-US" dirty="0"/>
          </a:p>
        </p:txBody>
      </p:sp>
      <p:sp>
        <p:nvSpPr>
          <p:cNvPr id="3" name="Content Placeholder 2"/>
          <p:cNvSpPr>
            <a:spLocks noGrp="1"/>
          </p:cNvSpPr>
          <p:nvPr>
            <p:ph idx="1"/>
          </p:nvPr>
        </p:nvSpPr>
        <p:spPr>
          <a:xfrm>
            <a:off x="762000" y="1143000"/>
            <a:ext cx="8077200" cy="5181600"/>
          </a:xfrm>
        </p:spPr>
        <p:txBody>
          <a:bodyPr>
            <a:normAutofit/>
          </a:bodyPr>
          <a:lstStyle/>
          <a:p>
            <a:r>
              <a:rPr lang="en-US" sz="1800" dirty="0"/>
              <a:t>A </a:t>
            </a:r>
            <a:r>
              <a:rPr lang="en-US" sz="1800" b="1" dirty="0"/>
              <a:t>statistical hypothesis</a:t>
            </a:r>
            <a:r>
              <a:rPr lang="en-US" sz="1800" dirty="0"/>
              <a:t> is an assumption about a population parameter. This assumption may or may not be true. </a:t>
            </a:r>
            <a:r>
              <a:rPr lang="en-US" sz="1800" b="1" dirty="0"/>
              <a:t>Hypothesis testing</a:t>
            </a:r>
            <a:r>
              <a:rPr lang="en-US" sz="1800" dirty="0"/>
              <a:t> refers to the formal procedures used by statisticians to accept or reject statistical hypotheses</a:t>
            </a:r>
            <a:r>
              <a:rPr lang="en-US" sz="1800" dirty="0" smtClean="0"/>
              <a:t>.</a:t>
            </a:r>
          </a:p>
          <a:p>
            <a:pPr marL="0" indent="0">
              <a:buNone/>
            </a:pPr>
            <a:endParaRPr lang="en-US" sz="1800" dirty="0"/>
          </a:p>
          <a:p>
            <a:pPr fontAlgn="t"/>
            <a:r>
              <a:rPr lang="en-US" sz="1800" dirty="0" smtClean="0"/>
              <a:t>The </a:t>
            </a:r>
            <a:r>
              <a:rPr lang="en-US" sz="1800" dirty="0"/>
              <a:t>best way to determine whether a statistical hypothesis is true would be to examine the entire population. Since that is often impractical, researchers typically examine a random sample from the population. If sample data are not consistent with the statistical hypothesis, the hypothesis is rejected</a:t>
            </a:r>
            <a:r>
              <a:rPr lang="en-US" sz="1800" dirty="0" smtClean="0"/>
              <a:t>.</a:t>
            </a:r>
          </a:p>
          <a:p>
            <a:pPr fontAlgn="t"/>
            <a:endParaRPr lang="en-US" sz="1800" dirty="0"/>
          </a:p>
          <a:p>
            <a:r>
              <a:rPr lang="en-US" sz="1800" dirty="0"/>
              <a:t>There are two types of statistical hypotheses.</a:t>
            </a:r>
          </a:p>
          <a:p>
            <a:pPr lvl="1"/>
            <a:r>
              <a:rPr lang="en-US" sz="1800" b="1" dirty="0"/>
              <a:t>Null hypothesis</a:t>
            </a:r>
            <a:r>
              <a:rPr lang="en-US" sz="1800" dirty="0"/>
              <a:t>. The null hypothesis, denoted by H</a:t>
            </a:r>
            <a:r>
              <a:rPr lang="en-US" sz="1800" baseline="-25000" dirty="0"/>
              <a:t>0</a:t>
            </a:r>
            <a:r>
              <a:rPr lang="en-US" sz="1800" dirty="0"/>
              <a:t>, is usually the hypothesis that sample observations result purely from chance</a:t>
            </a:r>
            <a:r>
              <a:rPr lang="en-US" sz="1800" dirty="0" smtClean="0"/>
              <a:t>.</a:t>
            </a:r>
          </a:p>
          <a:p>
            <a:pPr lvl="1"/>
            <a:r>
              <a:rPr lang="en-US" sz="1800" b="1" dirty="0" smtClean="0"/>
              <a:t>Alternative </a:t>
            </a:r>
            <a:r>
              <a:rPr lang="en-US" sz="1800" b="1" dirty="0"/>
              <a:t>hypothesis</a:t>
            </a:r>
            <a:r>
              <a:rPr lang="en-US" sz="1800" dirty="0"/>
              <a:t>. The alternative hypothesis, denoted by H</a:t>
            </a:r>
            <a:r>
              <a:rPr lang="en-US" sz="1800" baseline="-25000" dirty="0"/>
              <a:t>1</a:t>
            </a:r>
            <a:r>
              <a:rPr lang="en-US" sz="1800" dirty="0"/>
              <a:t> or H</a:t>
            </a:r>
            <a:r>
              <a:rPr lang="en-US" sz="1800" baseline="-25000" dirty="0"/>
              <a:t>a</a:t>
            </a:r>
            <a:r>
              <a:rPr lang="en-US" sz="1800" dirty="0"/>
              <a:t>, is the hypothesis that sample observations are influenced by some non-random cause.</a:t>
            </a:r>
          </a:p>
          <a:p>
            <a:endParaRPr lang="en-US" dirty="0" smtClean="0"/>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232683501"/>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Value</a:t>
            </a:r>
            <a:endParaRPr lang="en-US" dirty="0"/>
          </a:p>
        </p:txBody>
      </p:sp>
      <p:sp>
        <p:nvSpPr>
          <p:cNvPr id="3" name="Content Placeholder 2"/>
          <p:cNvSpPr>
            <a:spLocks noGrp="1"/>
          </p:cNvSpPr>
          <p:nvPr>
            <p:ph idx="1"/>
          </p:nvPr>
        </p:nvSpPr>
        <p:spPr>
          <a:xfrm>
            <a:off x="762000" y="914400"/>
            <a:ext cx="8077200" cy="5486400"/>
          </a:xfrm>
        </p:spPr>
        <p:txBody>
          <a:bodyPr>
            <a:normAutofit/>
          </a:bodyPr>
          <a:lstStyle/>
          <a:p>
            <a:pPr marL="0" indent="0" algn="l">
              <a:buNone/>
            </a:pPr>
            <a:r>
              <a:rPr lang="en-US" i="1" dirty="0">
                <a:solidFill>
                  <a:srgbClr val="3333FF"/>
                </a:solidFill>
              </a:rPr>
              <a:t>Example</a:t>
            </a:r>
            <a:r>
              <a:rPr lang="en-US" dirty="0"/>
              <a:t>: Researcher 1 conducts a clinical trial to test  a drug for a certain medical condition on 30 patients all having that condition. The patients are randomly assigned to either the drug or a look-alike placebo (15 each). Neither patients nor medical personnel know which patient takes which drug. Treatment is exactly the same for both groups, except for whether the drug or placebo is used. The hypothesis test has null hypothesis "proportion improving on the drug is the same as proportion improving on the placebo" and alternate hypothesis "proportion improving on the drug is greater than proportion improving on the placebo." The resulting p-value is p = 0.15. </a:t>
            </a:r>
            <a:br>
              <a:rPr lang="en-US" dirty="0"/>
            </a:br>
            <a:r>
              <a:rPr lang="en-US" dirty="0"/>
              <a:t>    Researcher 2 does another clinical trial on the same drug, with the same placebo, and everything else the same except that 200 patients are randomized to the treatments, with 100 in each group. The same hypothesis test is conducted with the new data, and the resulting p-value is p = 0.03. </a:t>
            </a:r>
            <a:br>
              <a:rPr lang="en-US" dirty="0"/>
            </a:br>
            <a:r>
              <a:rPr lang="en-US" dirty="0"/>
              <a:t>    Are these results contradictory? No -- since the sample sizes are different, the p-values are not comparable, even though everything else is the same. (In fact, a larger sample size typically results in a smaller </a:t>
            </a:r>
            <a:r>
              <a:rPr lang="en-US" dirty="0" smtClean="0"/>
              <a:t>p-value).</a:t>
            </a:r>
          </a:p>
          <a:p>
            <a:pPr marL="0" indent="0" algn="l">
              <a:buNone/>
            </a:pPr>
            <a:endParaRPr lang="en-US" dirty="0"/>
          </a:p>
          <a:p>
            <a:pPr marL="0" indent="0" algn="l">
              <a:buNone/>
            </a:pPr>
            <a:r>
              <a:rPr lang="en-US" i="1" dirty="0"/>
              <a:t>Another </a:t>
            </a:r>
            <a:r>
              <a:rPr lang="en-US" b="1" i="1" dirty="0"/>
              <a:t>common</a:t>
            </a:r>
            <a:r>
              <a:rPr lang="en-US" i="1" dirty="0"/>
              <a:t> </a:t>
            </a:r>
            <a:r>
              <a:rPr lang="en-US" b="1" i="1" dirty="0"/>
              <a:t>misunderstanding</a:t>
            </a:r>
            <a:r>
              <a:rPr lang="en-US" dirty="0"/>
              <a:t> </a:t>
            </a:r>
            <a:r>
              <a:rPr lang="en-US" i="1" dirty="0"/>
              <a:t>of p-values is the belief that the p-value is "the probability that the null hypothesis is true"</a:t>
            </a:r>
            <a:r>
              <a:rPr lang="en-US" dirty="0"/>
              <a:t>. The basic assumption of frequentist hypothesis testing is that the null hypothesis is either true (in which case the probability that it is true is 1) or false (in which case the probability that it is true is 0).</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163298086"/>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Statistical Hypothesis</a:t>
            </a:r>
            <a:endParaRPr lang="en-US" dirty="0"/>
          </a:p>
        </p:txBody>
      </p:sp>
      <p:sp>
        <p:nvSpPr>
          <p:cNvPr id="3" name="Content Placeholder 2"/>
          <p:cNvSpPr>
            <a:spLocks noGrp="1"/>
          </p:cNvSpPr>
          <p:nvPr>
            <p:ph idx="1"/>
          </p:nvPr>
        </p:nvSpPr>
        <p:spPr>
          <a:xfrm>
            <a:off x="762000" y="1143001"/>
            <a:ext cx="8077200" cy="3124200"/>
          </a:xfrm>
        </p:spPr>
        <p:txBody>
          <a:bodyPr>
            <a:normAutofit lnSpcReduction="10000"/>
          </a:bodyPr>
          <a:lstStyle/>
          <a:p>
            <a:r>
              <a:rPr lang="en-US" sz="1700" dirty="0"/>
              <a:t>For example, suppose we wanted to determine whether a coin was fair and balanced. </a:t>
            </a:r>
            <a:endParaRPr lang="en-US" sz="1700" dirty="0" smtClean="0"/>
          </a:p>
          <a:p>
            <a:endParaRPr lang="en-US" sz="1700" dirty="0"/>
          </a:p>
          <a:p>
            <a:pPr lvl="1"/>
            <a:r>
              <a:rPr lang="en-US" sz="1700" dirty="0" smtClean="0">
                <a:solidFill>
                  <a:srgbClr val="FF0000"/>
                </a:solidFill>
              </a:rPr>
              <a:t>A </a:t>
            </a:r>
            <a:r>
              <a:rPr lang="en-US" sz="1700" dirty="0">
                <a:solidFill>
                  <a:srgbClr val="FF0000"/>
                </a:solidFill>
              </a:rPr>
              <a:t>null hypothesis </a:t>
            </a:r>
            <a:r>
              <a:rPr lang="en-US" sz="1700" dirty="0"/>
              <a:t>might be that half the flips would result in Heads and half, in Tails. </a:t>
            </a:r>
            <a:endParaRPr lang="en-US" sz="1700" dirty="0" smtClean="0"/>
          </a:p>
          <a:p>
            <a:pPr lvl="1"/>
            <a:r>
              <a:rPr lang="en-US" sz="1700" dirty="0" smtClean="0">
                <a:solidFill>
                  <a:srgbClr val="FF0000"/>
                </a:solidFill>
              </a:rPr>
              <a:t>The </a:t>
            </a:r>
            <a:r>
              <a:rPr lang="en-US" sz="1700" dirty="0">
                <a:solidFill>
                  <a:srgbClr val="FF0000"/>
                </a:solidFill>
              </a:rPr>
              <a:t>alternative hypothesis </a:t>
            </a:r>
            <a:r>
              <a:rPr lang="en-US" sz="1700" dirty="0"/>
              <a:t>might be that the number of Heads and Tails would be very different. Symbolically, these hypotheses would be expressed as</a:t>
            </a:r>
          </a:p>
          <a:p>
            <a:pPr marL="0" indent="0">
              <a:buNone/>
            </a:pPr>
            <a:r>
              <a:rPr lang="en-US" sz="1700" dirty="0" smtClean="0"/>
              <a:t>			</a:t>
            </a:r>
          </a:p>
          <a:p>
            <a:pPr marL="0" indent="0">
              <a:buNone/>
            </a:pPr>
            <a:r>
              <a:rPr lang="en-US" sz="1700" dirty="0"/>
              <a:t>	</a:t>
            </a:r>
            <a:r>
              <a:rPr lang="en-US" sz="1700" dirty="0" smtClean="0"/>
              <a:t>		H0</a:t>
            </a:r>
            <a:r>
              <a:rPr lang="en-US" sz="1700" dirty="0"/>
              <a:t>: P = </a:t>
            </a:r>
            <a:r>
              <a:rPr lang="en-US" sz="1700" dirty="0" smtClean="0"/>
              <a:t>0.5</a:t>
            </a:r>
          </a:p>
          <a:p>
            <a:pPr marL="0" indent="0">
              <a:buNone/>
            </a:pPr>
            <a:r>
              <a:rPr lang="en-US" sz="1700" dirty="0"/>
              <a:t>	</a:t>
            </a:r>
            <a:r>
              <a:rPr lang="en-US" sz="1700" dirty="0" smtClean="0"/>
              <a:t>		Ha</a:t>
            </a:r>
            <a:r>
              <a:rPr lang="en-US" sz="1700" dirty="0"/>
              <a:t>: P ≠ </a:t>
            </a:r>
            <a:r>
              <a:rPr lang="en-US" sz="1700" dirty="0" smtClean="0"/>
              <a:t>0.5</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5" y="4402276"/>
            <a:ext cx="304525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62025" y="4419600"/>
            <a:ext cx="4572000" cy="1754326"/>
          </a:xfrm>
          <a:prstGeom prst="rect">
            <a:avLst/>
          </a:prstGeom>
        </p:spPr>
        <p:txBody>
          <a:bodyPr>
            <a:spAutoFit/>
          </a:bodyPr>
          <a:lstStyle/>
          <a:p>
            <a:pPr algn="just"/>
            <a:r>
              <a:rPr lang="en-US" dirty="0"/>
              <a:t>Suppose we flipped the coin 50 times, resulting in 40 Heads and 10 Tails. Given this result, we would be inclined to reject the null hypothesis. We would conclude, based on the evidence, that the coin was probably not fair and balanced</a:t>
            </a:r>
          </a:p>
        </p:txBody>
      </p:sp>
    </p:spTree>
    <p:extLst>
      <p:ext uri="{BB962C8B-B14F-4D97-AF65-F5344CB8AC3E}">
        <p14:creationId xmlns:p14="http://schemas.microsoft.com/office/powerpoint/2010/main" val="2423784859"/>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Hypothesis</a:t>
            </a:r>
          </a:p>
        </p:txBody>
      </p:sp>
      <p:sp>
        <p:nvSpPr>
          <p:cNvPr id="3" name="Content Placeholder 2"/>
          <p:cNvSpPr>
            <a:spLocks noGrp="1"/>
          </p:cNvSpPr>
          <p:nvPr>
            <p:ph idx="1"/>
          </p:nvPr>
        </p:nvSpPr>
        <p:spPr/>
        <p:txBody>
          <a:bodyPr>
            <a:normAutofit/>
          </a:bodyPr>
          <a:lstStyle/>
          <a:p>
            <a:pPr marL="0" indent="0" fontAlgn="t">
              <a:buNone/>
            </a:pPr>
            <a:r>
              <a:rPr lang="en-US" sz="2000" b="1" dirty="0"/>
              <a:t>Can We Accept the Null Hypothesis</a:t>
            </a:r>
            <a:r>
              <a:rPr lang="en-US" sz="2000" b="1" dirty="0" smtClean="0"/>
              <a:t>?</a:t>
            </a:r>
          </a:p>
          <a:p>
            <a:pPr marL="0" indent="0" fontAlgn="t">
              <a:buNone/>
            </a:pPr>
            <a:endParaRPr lang="en-US" sz="2000" dirty="0"/>
          </a:p>
          <a:p>
            <a:r>
              <a:rPr lang="en-US" sz="2000" dirty="0"/>
              <a:t>Some researchers say that a hypothesis test can have one of two outcomes: you accept the null hypothesis or you reject the null hypothesis. Many statisticians, however, take issue with the notion of "accepting the null hypothesis." Instead, they say: you reject the null hypothesis or you fail to reject the null hypothesis</a:t>
            </a:r>
            <a:r>
              <a:rPr lang="en-US" sz="2000" dirty="0" smtClean="0"/>
              <a:t>.</a:t>
            </a:r>
          </a:p>
          <a:p>
            <a:endParaRPr lang="en-US" sz="2000" dirty="0"/>
          </a:p>
          <a:p>
            <a:r>
              <a:rPr lang="en-US" sz="2000" dirty="0"/>
              <a:t>Why the distinction between "acceptance" and "failure to reject?" Acceptance implies that the null hypothesis is true. Failure to reject implies that the data are not sufficiently persuasive for us to prefer the alternative hypothesis over the null hypothesis.</a:t>
            </a:r>
          </a:p>
          <a:p>
            <a:endParaRPr lang="en-US" sz="2000"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762694455"/>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a:t>
            </a:r>
            <a:r>
              <a:rPr lang="en-US" dirty="0" smtClean="0"/>
              <a:t>Tests</a:t>
            </a:r>
            <a:endParaRPr lang="en-US" dirty="0"/>
          </a:p>
        </p:txBody>
      </p:sp>
      <p:sp>
        <p:nvSpPr>
          <p:cNvPr id="3" name="Content Placeholder 2"/>
          <p:cNvSpPr>
            <a:spLocks noGrp="1"/>
          </p:cNvSpPr>
          <p:nvPr>
            <p:ph idx="1"/>
          </p:nvPr>
        </p:nvSpPr>
        <p:spPr>
          <a:xfrm>
            <a:off x="838200" y="1143000"/>
            <a:ext cx="8077200" cy="5029199"/>
          </a:xfrm>
        </p:spPr>
        <p:txBody>
          <a:bodyPr>
            <a:normAutofit/>
          </a:bodyPr>
          <a:lstStyle/>
          <a:p>
            <a:pPr marL="0" indent="0">
              <a:buNone/>
            </a:pPr>
            <a:r>
              <a:rPr lang="en-US" sz="1800" dirty="0" smtClean="0"/>
              <a:t>This </a:t>
            </a:r>
            <a:r>
              <a:rPr lang="en-US" sz="1800" dirty="0"/>
              <a:t>process, called </a:t>
            </a:r>
            <a:r>
              <a:rPr lang="en-US" sz="1800" b="1" dirty="0"/>
              <a:t>hypothesis testing</a:t>
            </a:r>
            <a:r>
              <a:rPr lang="en-US" sz="1800" dirty="0"/>
              <a:t>, consists of four steps.</a:t>
            </a:r>
          </a:p>
          <a:p>
            <a:endParaRPr lang="en-US" dirty="0" smtClean="0"/>
          </a:p>
          <a:p>
            <a:r>
              <a:rPr lang="en-US" dirty="0" smtClean="0"/>
              <a:t>State </a:t>
            </a:r>
            <a:r>
              <a:rPr lang="en-US" dirty="0"/>
              <a:t>the hypotheses. This involves stating the null and alternative hypotheses. The hypotheses are stated in such a way that they are mutually exclusive. That is, if one is true, the other must be false</a:t>
            </a:r>
            <a:r>
              <a:rPr lang="en-US" dirty="0" smtClean="0"/>
              <a:t>.</a:t>
            </a:r>
          </a:p>
          <a:p>
            <a:pPr marL="0" indent="0" algn="l">
              <a:buNone/>
            </a:pPr>
            <a:endParaRPr lang="en-US" dirty="0"/>
          </a:p>
          <a:p>
            <a:pPr algn="l"/>
            <a:r>
              <a:rPr lang="en-US" dirty="0"/>
              <a:t>Formulate an analysis plan. The analysis plan describes how to use sample data to evaluate the null hypothesis. The evaluation often focuses around a single test </a:t>
            </a:r>
            <a:r>
              <a:rPr lang="en-US" dirty="0" smtClean="0"/>
              <a:t>statistic.</a:t>
            </a:r>
            <a:r>
              <a:rPr lang="en-US" dirty="0"/>
              <a:t/>
            </a:r>
            <a:br>
              <a:rPr lang="en-US" dirty="0"/>
            </a:br>
            <a:endParaRPr lang="en-US" dirty="0"/>
          </a:p>
          <a:p>
            <a:r>
              <a:rPr lang="en-US" dirty="0"/>
              <a:t>Analyze sample data. Find the value of the test statistic (mean score, proportion, t statistic, z-score, etc.) described in the analysis plan. </a:t>
            </a:r>
            <a:br>
              <a:rPr lang="en-US" dirty="0"/>
            </a:br>
            <a:endParaRPr lang="en-US" dirty="0"/>
          </a:p>
          <a:p>
            <a:r>
              <a:rPr lang="en-US" dirty="0"/>
              <a:t>Interpret results. Apply the decision rule described in the analysis plan. If the value of the test statistic is unlikely, based on the null hypothesis, reject the null hypothesis. </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650245304"/>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a:t>
            </a:r>
            <a:r>
              <a:rPr lang="en-US" dirty="0" smtClean="0"/>
              <a:t>Errors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Rectangle 4"/>
          <p:cNvSpPr/>
          <p:nvPr/>
        </p:nvSpPr>
        <p:spPr>
          <a:xfrm>
            <a:off x="762000" y="838200"/>
            <a:ext cx="8153400" cy="2369880"/>
          </a:xfrm>
          <a:prstGeom prst="rect">
            <a:avLst/>
          </a:prstGeom>
        </p:spPr>
        <p:txBody>
          <a:bodyPr wrap="square">
            <a:spAutoFit/>
          </a:bodyPr>
          <a:lstStyle/>
          <a:p>
            <a:r>
              <a:rPr lang="en-US" dirty="0" smtClean="0"/>
              <a:t>Two </a:t>
            </a:r>
            <a:r>
              <a:rPr lang="en-US" dirty="0"/>
              <a:t>types of errors can result from a hypothesis test</a:t>
            </a:r>
            <a:r>
              <a:rPr lang="en-US" dirty="0" smtClean="0"/>
              <a:t>.</a:t>
            </a:r>
          </a:p>
          <a:p>
            <a:endParaRPr lang="en-US" dirty="0"/>
          </a:p>
          <a:p>
            <a:r>
              <a:rPr lang="en-US" sz="1600" b="1" dirty="0"/>
              <a:t>Type I error</a:t>
            </a:r>
            <a:r>
              <a:rPr lang="en-US" sz="1600" dirty="0"/>
              <a:t>. A Type I error occurs when the researcher rejects a null hypothesis when it is true. The probability of committing a Type I error is called the </a:t>
            </a:r>
            <a:r>
              <a:rPr lang="en-US" sz="1600" b="1" dirty="0"/>
              <a:t>significance level</a:t>
            </a:r>
            <a:r>
              <a:rPr lang="en-US" sz="1600" dirty="0"/>
              <a:t>. This probability is also called </a:t>
            </a:r>
            <a:r>
              <a:rPr lang="en-US" sz="1600" b="1" dirty="0"/>
              <a:t>alpha</a:t>
            </a:r>
            <a:r>
              <a:rPr lang="en-US" sz="1600" dirty="0"/>
              <a:t>, and is often denoted by α.</a:t>
            </a:r>
            <a:br>
              <a:rPr lang="en-US" sz="1600" dirty="0"/>
            </a:br>
            <a:endParaRPr lang="en-US" sz="1600" dirty="0"/>
          </a:p>
          <a:p>
            <a:r>
              <a:rPr lang="en-US" sz="1600" b="1" dirty="0"/>
              <a:t>Type II error</a:t>
            </a:r>
            <a:r>
              <a:rPr lang="en-US" sz="1600" dirty="0"/>
              <a:t>. A Type II error occurs when the researcher fails to reject a null hypothesis that is false. The probability of committing a Type II error is called </a:t>
            </a:r>
            <a:r>
              <a:rPr lang="en-US" sz="1600" b="1" dirty="0"/>
              <a:t>Beta</a:t>
            </a:r>
            <a:r>
              <a:rPr lang="en-US" sz="1600" dirty="0"/>
              <a:t>, and is often denoted by β. The probability of </a:t>
            </a:r>
            <a:r>
              <a:rPr lang="en-US" sz="1600" i="1" dirty="0"/>
              <a:t>not</a:t>
            </a:r>
            <a:r>
              <a:rPr lang="en-US" sz="1600" dirty="0"/>
              <a:t> committing a Type II error is called the </a:t>
            </a:r>
            <a:r>
              <a:rPr lang="en-US" sz="1600" b="1" dirty="0"/>
              <a:t>Power</a:t>
            </a:r>
            <a:r>
              <a:rPr lang="en-US" sz="1600" dirty="0"/>
              <a:t> of the test.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678696"/>
            <a:ext cx="3360874"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descr="Image result for failed to  reject null hypothesis"/>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62651" y="4667877"/>
            <a:ext cx="2047874" cy="144961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7" descr="Image result for failed to  reject null hypothesi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9" descr="Image result for failed to  reject null hypothesi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437" y="3208080"/>
            <a:ext cx="3505200" cy="1459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280790"/>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a:t>
            </a:r>
            <a:r>
              <a:rPr lang="en-US" dirty="0" smtClean="0"/>
              <a:t>Rules</a:t>
            </a:r>
            <a:endParaRPr lang="en-US" dirty="0"/>
          </a:p>
        </p:txBody>
      </p:sp>
      <p:sp>
        <p:nvSpPr>
          <p:cNvPr id="3" name="Content Placeholder 2"/>
          <p:cNvSpPr>
            <a:spLocks noGrp="1"/>
          </p:cNvSpPr>
          <p:nvPr>
            <p:ph idx="1"/>
          </p:nvPr>
        </p:nvSpPr>
        <p:spPr>
          <a:xfrm>
            <a:off x="838200" y="914400"/>
            <a:ext cx="8077200" cy="5029199"/>
          </a:xfrm>
        </p:spPr>
        <p:txBody>
          <a:bodyPr>
            <a:noAutofit/>
          </a:bodyPr>
          <a:lstStyle/>
          <a:p>
            <a:r>
              <a:rPr lang="en-US" sz="1800" dirty="0" smtClean="0"/>
              <a:t>The </a:t>
            </a:r>
            <a:r>
              <a:rPr lang="en-US" sz="1800" dirty="0"/>
              <a:t>analysis plan includes decision rules for rejecting the null hypothesis. In practice, statisticians describe these decision rules in two ways - with reference to a P-value or with reference to a region of acceptance.</a:t>
            </a:r>
          </a:p>
          <a:p>
            <a:r>
              <a:rPr lang="en-US" sz="1800" dirty="0"/>
              <a:t>P-value. The strength of evidence in support of a null hypothesis is measured by the </a:t>
            </a:r>
            <a:r>
              <a:rPr lang="en-US" sz="1800" b="1" dirty="0"/>
              <a:t>P-value</a:t>
            </a:r>
            <a:r>
              <a:rPr lang="en-US" sz="1800" dirty="0"/>
              <a:t>. Suppose the test statistic is equal to </a:t>
            </a:r>
            <a:r>
              <a:rPr lang="en-US" sz="1800" i="1" dirty="0"/>
              <a:t>S</a:t>
            </a:r>
            <a:r>
              <a:rPr lang="en-US" sz="1800" dirty="0"/>
              <a:t>. </a:t>
            </a:r>
            <a:endParaRPr lang="en-US" sz="1800" dirty="0" smtClean="0"/>
          </a:p>
          <a:p>
            <a:pPr lvl="1"/>
            <a:r>
              <a:rPr lang="en-US" sz="1800" dirty="0" smtClean="0"/>
              <a:t>The </a:t>
            </a:r>
            <a:r>
              <a:rPr lang="en-US" sz="1800" dirty="0"/>
              <a:t>P-value is the probability of observing a test statistic as extreme as </a:t>
            </a:r>
            <a:r>
              <a:rPr lang="en-US" sz="1800" i="1" dirty="0"/>
              <a:t>S</a:t>
            </a:r>
            <a:r>
              <a:rPr lang="en-US" sz="1800" dirty="0"/>
              <a:t>, assuming the null </a:t>
            </a:r>
            <a:r>
              <a:rPr lang="en-US" sz="1800" dirty="0" err="1"/>
              <a:t>hypotheis</a:t>
            </a:r>
            <a:r>
              <a:rPr lang="en-US" sz="1800" dirty="0"/>
              <a:t> is true. </a:t>
            </a:r>
            <a:endParaRPr lang="en-US" sz="1800" dirty="0" smtClean="0"/>
          </a:p>
          <a:p>
            <a:pPr lvl="1"/>
            <a:r>
              <a:rPr lang="en-US" sz="1800" dirty="0" smtClean="0"/>
              <a:t>If </a:t>
            </a:r>
            <a:r>
              <a:rPr lang="en-US" sz="1800" dirty="0"/>
              <a:t>the P-value is less than the significance level, we reject the null hypothesis.</a:t>
            </a:r>
          </a:p>
          <a:p>
            <a:r>
              <a:rPr lang="en-US" sz="1800" dirty="0"/>
              <a:t>Region of acceptance. The </a:t>
            </a:r>
            <a:r>
              <a:rPr lang="en-US" sz="1800" b="1" dirty="0"/>
              <a:t>region of acceptance</a:t>
            </a:r>
            <a:r>
              <a:rPr lang="en-US" sz="1800" dirty="0"/>
              <a:t> is a range of values. If the test statistic falls within the region of acceptance, the null hypothesis is not rejected. The region of acceptance is defined so that the chance of making a Type I error is equal to the significance level.</a:t>
            </a:r>
          </a:p>
          <a:p>
            <a:r>
              <a:rPr lang="en-US" sz="1800" dirty="0"/>
              <a:t>The set of values outside the region of acceptance is called the </a:t>
            </a:r>
            <a:r>
              <a:rPr lang="en-US" sz="1800" b="1" dirty="0"/>
              <a:t>region of rejection</a:t>
            </a:r>
            <a:r>
              <a:rPr lang="en-US" sz="1800" dirty="0"/>
              <a:t>. If the test statistic falls within the region of rejection, the null hypothesis is rejected. In such cases, we say that the hypothesis has been rejected at the α level of significance.</a:t>
            </a:r>
          </a:p>
          <a:p>
            <a:pPr marL="0" indent="0">
              <a:buNone/>
            </a:pPr>
            <a:endParaRPr lang="en-US" sz="1800"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135731682"/>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One-Tailed and Two-Tailed </a:t>
            </a:r>
            <a:r>
              <a:rPr lang="en-US" dirty="0" smtClean="0"/>
              <a:t>Tests</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6758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5715000" y="2382058"/>
            <a:ext cx="3172469"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6775" y="990600"/>
            <a:ext cx="4624387" cy="2795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66775" y="3972464"/>
            <a:ext cx="4572000" cy="1200329"/>
          </a:xfrm>
          <a:prstGeom prst="rect">
            <a:avLst/>
          </a:prstGeom>
        </p:spPr>
        <p:txBody>
          <a:bodyPr>
            <a:spAutoFit/>
          </a:bodyPr>
          <a:lstStyle/>
          <a:p>
            <a:pPr algn="just"/>
            <a:r>
              <a:rPr lang="en-US" dirty="0"/>
              <a:t>A test of a statistical hypothesis, where the region of rejection is on only one side of the sampling distribution, is called a </a:t>
            </a:r>
            <a:r>
              <a:rPr lang="en-US" b="1" dirty="0"/>
              <a:t>one-tailed test</a:t>
            </a:r>
            <a:r>
              <a:rPr lang="en-US" dirty="0"/>
              <a:t>. </a:t>
            </a:r>
          </a:p>
        </p:txBody>
      </p:sp>
      <p:sp>
        <p:nvSpPr>
          <p:cNvPr id="6" name="Rectangle 5"/>
          <p:cNvSpPr/>
          <p:nvPr/>
        </p:nvSpPr>
        <p:spPr>
          <a:xfrm>
            <a:off x="838200" y="5191933"/>
            <a:ext cx="4572000" cy="1200329"/>
          </a:xfrm>
          <a:prstGeom prst="rect">
            <a:avLst/>
          </a:prstGeom>
        </p:spPr>
        <p:txBody>
          <a:bodyPr>
            <a:spAutoFit/>
          </a:bodyPr>
          <a:lstStyle/>
          <a:p>
            <a:pPr algn="just"/>
            <a:r>
              <a:rPr lang="en-US" dirty="0"/>
              <a:t>A test of a statistical hypothesis, where the region of rejection is on both sides of the sampling distribution, is called a </a:t>
            </a:r>
            <a:r>
              <a:rPr lang="en-US" b="1" dirty="0"/>
              <a:t>two-tailed test</a:t>
            </a:r>
            <a:r>
              <a:rPr lang="en-US" dirty="0"/>
              <a:t>.</a:t>
            </a:r>
          </a:p>
        </p:txBody>
      </p:sp>
    </p:spTree>
    <p:extLst>
      <p:ext uri="{BB962C8B-B14F-4D97-AF65-F5344CB8AC3E}">
        <p14:creationId xmlns:p14="http://schemas.microsoft.com/office/powerpoint/2010/main" val="3288111204"/>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 of a Hypothesis </a:t>
            </a:r>
            <a:r>
              <a:rPr lang="en-US" dirty="0" smtClean="0"/>
              <a:t>Test</a:t>
            </a:r>
            <a:endParaRPr lang="en-US" dirty="0"/>
          </a:p>
        </p:txBody>
      </p:sp>
      <p:sp>
        <p:nvSpPr>
          <p:cNvPr id="3" name="Content Placeholder 2"/>
          <p:cNvSpPr>
            <a:spLocks noGrp="1"/>
          </p:cNvSpPr>
          <p:nvPr>
            <p:ph idx="1"/>
          </p:nvPr>
        </p:nvSpPr>
        <p:spPr/>
        <p:txBody>
          <a:bodyPr/>
          <a:lstStyle/>
          <a:p>
            <a:pPr marL="0" indent="0">
              <a:buNone/>
            </a:pPr>
            <a:r>
              <a:rPr lang="en-US" dirty="0"/>
              <a:t>The probability of </a:t>
            </a:r>
            <a:r>
              <a:rPr lang="en-US" i="1" dirty="0"/>
              <a:t>not</a:t>
            </a:r>
            <a:r>
              <a:rPr lang="en-US" dirty="0"/>
              <a:t> committing a </a:t>
            </a:r>
            <a:r>
              <a:rPr lang="en-US" dirty="0">
                <a:solidFill>
                  <a:srgbClr val="3333FF"/>
                </a:solidFill>
              </a:rPr>
              <a:t>Type II </a:t>
            </a:r>
            <a:r>
              <a:rPr lang="en-US" dirty="0"/>
              <a:t>error is called the </a:t>
            </a:r>
            <a:r>
              <a:rPr lang="en-US" b="1" dirty="0"/>
              <a:t>power</a:t>
            </a:r>
            <a:r>
              <a:rPr lang="en-US" dirty="0"/>
              <a:t> of a hypothesis test.</a:t>
            </a:r>
          </a:p>
          <a:p>
            <a:pPr marL="0" indent="0" fontAlgn="t">
              <a:buNone/>
            </a:pPr>
            <a:endParaRPr lang="en-US" dirty="0" smtClean="0"/>
          </a:p>
          <a:p>
            <a:pPr marL="0" indent="0" fontAlgn="t">
              <a:buNone/>
            </a:pPr>
            <a:r>
              <a:rPr lang="en-US" b="1" dirty="0" smtClean="0"/>
              <a:t>Effect </a:t>
            </a:r>
            <a:r>
              <a:rPr lang="en-US" b="1" dirty="0"/>
              <a:t>Size</a:t>
            </a:r>
          </a:p>
          <a:p>
            <a:r>
              <a:rPr lang="en-US" dirty="0"/>
              <a:t>To compute the power of the test, one offers an alternative view about the "true" value of the population parameter, assuming that the null hypothesis is false. The </a:t>
            </a:r>
            <a:r>
              <a:rPr lang="en-US" b="1" dirty="0"/>
              <a:t>effect size</a:t>
            </a:r>
            <a:r>
              <a:rPr lang="en-US" dirty="0"/>
              <a:t> is the difference between the true value and the value specified in the null hypothesis.</a:t>
            </a:r>
          </a:p>
          <a:p>
            <a:pPr marL="0" indent="0">
              <a:buNone/>
            </a:pPr>
            <a:r>
              <a:rPr lang="en-US" dirty="0" smtClean="0"/>
              <a:t>	</a:t>
            </a:r>
          </a:p>
          <a:p>
            <a:pPr marL="0" indent="0">
              <a:buNone/>
            </a:pPr>
            <a:r>
              <a:rPr lang="en-US" dirty="0"/>
              <a:t>	</a:t>
            </a:r>
            <a:r>
              <a:rPr lang="en-US" dirty="0" smtClean="0"/>
              <a:t>	</a:t>
            </a:r>
            <a:r>
              <a:rPr lang="en-US" dirty="0" smtClean="0">
                <a:solidFill>
                  <a:srgbClr val="3333FF"/>
                </a:solidFill>
              </a:rPr>
              <a:t>Effect </a:t>
            </a:r>
            <a:r>
              <a:rPr lang="en-US" dirty="0">
                <a:solidFill>
                  <a:srgbClr val="3333FF"/>
                </a:solidFill>
              </a:rPr>
              <a:t>size = True value - Hypothesized value</a:t>
            </a:r>
          </a:p>
          <a:p>
            <a:endParaRPr lang="en-US" dirty="0" smtClean="0"/>
          </a:p>
          <a:p>
            <a:pPr marL="0" indent="0">
              <a:buNone/>
            </a:pPr>
            <a:r>
              <a:rPr lang="en-US" dirty="0" smtClean="0"/>
              <a:t>For </a:t>
            </a:r>
            <a:r>
              <a:rPr lang="en-US" dirty="0"/>
              <a:t>example, suppose the null hypothesis states that a population mean is equal to 100. A researcher might ask: What is the probability of rejecting the null hypothesis if the true </a:t>
            </a:r>
            <a:r>
              <a:rPr lang="en-US" dirty="0" smtClean="0"/>
              <a:t>population</a:t>
            </a:r>
            <a:r>
              <a:rPr lang="en-US" dirty="0"/>
              <a:t>  mean is equal to 90? </a:t>
            </a:r>
            <a:endParaRPr lang="en-US" dirty="0" smtClean="0"/>
          </a:p>
          <a:p>
            <a:pPr marL="0" indent="0">
              <a:buNone/>
            </a:pPr>
            <a:endParaRPr lang="en-US" dirty="0"/>
          </a:p>
          <a:p>
            <a:pPr marL="0" indent="0">
              <a:buNone/>
            </a:pPr>
            <a:r>
              <a:rPr lang="en-US" dirty="0" smtClean="0"/>
              <a:t>In </a:t>
            </a:r>
            <a:r>
              <a:rPr lang="en-US" dirty="0"/>
              <a:t>this example, the effect size would be 90 - 100, which equals -10.</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032716193"/>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That Affect </a:t>
            </a:r>
            <a:r>
              <a:rPr lang="en-US" dirty="0" smtClean="0"/>
              <a:t>Power</a:t>
            </a:r>
            <a:endParaRPr lang="en-US" dirty="0"/>
          </a:p>
        </p:txBody>
      </p:sp>
      <p:sp>
        <p:nvSpPr>
          <p:cNvPr id="3" name="Content Placeholder 2"/>
          <p:cNvSpPr>
            <a:spLocks noGrp="1"/>
          </p:cNvSpPr>
          <p:nvPr>
            <p:ph idx="1"/>
          </p:nvPr>
        </p:nvSpPr>
        <p:spPr>
          <a:xfrm>
            <a:off x="762000" y="914401"/>
            <a:ext cx="8077200" cy="4114800"/>
          </a:xfrm>
        </p:spPr>
        <p:txBody>
          <a:bodyPr/>
          <a:lstStyle/>
          <a:p>
            <a:pPr marL="0" indent="0" algn="l">
              <a:buNone/>
            </a:pPr>
            <a:r>
              <a:rPr lang="en-US" dirty="0" smtClean="0"/>
              <a:t>The </a:t>
            </a:r>
            <a:r>
              <a:rPr lang="en-US" dirty="0"/>
              <a:t>power of a hypothesis test is affected by three factors</a:t>
            </a:r>
            <a:r>
              <a:rPr lang="en-US" dirty="0" smtClean="0"/>
              <a:t>.</a:t>
            </a:r>
          </a:p>
          <a:p>
            <a:pPr marL="0" indent="0" algn="l">
              <a:buNone/>
            </a:pPr>
            <a:endParaRPr lang="en-US" dirty="0"/>
          </a:p>
          <a:p>
            <a:pPr algn="l"/>
            <a:r>
              <a:rPr lang="en-US" dirty="0"/>
              <a:t>Sample size (</a:t>
            </a:r>
            <a:r>
              <a:rPr lang="en-US" i="1" dirty="0"/>
              <a:t>n</a:t>
            </a:r>
            <a:r>
              <a:rPr lang="en-US" dirty="0"/>
              <a:t>). Other things being equal, the greater the sample size, the greater the power of the test</a:t>
            </a:r>
            <a:r>
              <a:rPr lang="en-US" dirty="0" smtClean="0"/>
              <a:t>.</a:t>
            </a:r>
          </a:p>
          <a:p>
            <a:pPr algn="l"/>
            <a:endParaRPr lang="en-US" dirty="0"/>
          </a:p>
          <a:p>
            <a:pPr algn="l"/>
            <a:r>
              <a:rPr lang="en-US" dirty="0"/>
              <a:t>Significance level (α). The higher the significance level, the higher the power of the test. If you increase the significance level, you reduce the region of acceptance. As a result, you are more likely to reject the null hypothesis. This means you are less likely to accept the null hypothesis when it is false; i.e., less likely to make a Type II error. Hence, the power of the test is </a:t>
            </a:r>
            <a:r>
              <a:rPr lang="en-US" dirty="0" smtClean="0"/>
              <a:t>increased.</a:t>
            </a:r>
          </a:p>
          <a:p>
            <a:pPr algn="l"/>
            <a:endParaRPr lang="en-US" dirty="0" smtClean="0"/>
          </a:p>
          <a:p>
            <a:pPr algn="l"/>
            <a:r>
              <a:rPr lang="en-US" dirty="0" smtClean="0"/>
              <a:t>The </a:t>
            </a:r>
            <a:r>
              <a:rPr lang="en-US" dirty="0"/>
              <a:t>"true" value of the parameter being tested. The greater the difference between the "true" value of a parameter and the value specified in the null hypothesis, the greater the power of the test. That is, the greater the effect size, the greater the power of the test.</a:t>
            </a:r>
          </a:p>
          <a:p>
            <a:pPr marL="0" indent="0" algn="l">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68610" name="Picture 2" descr="Image result for failed to  reject null hypothesis two tail significance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5" y="4800600"/>
            <a:ext cx="25431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975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a:xfrm>
            <a:off x="762000" y="3429000"/>
            <a:ext cx="8229600" cy="2743199"/>
          </a:xfrm>
        </p:spPr>
        <p:txBody>
          <a:bodyPr>
            <a:normAutofit/>
          </a:bodyPr>
          <a:lstStyle/>
          <a:p>
            <a:pPr marL="0" indent="0">
              <a:buNone/>
            </a:pPr>
            <a:r>
              <a:rPr lang="en-US" i="1" dirty="0" smtClean="0"/>
              <a:t>Statistics</a:t>
            </a:r>
            <a:r>
              <a:rPr lang="en-US" i="1" dirty="0"/>
              <a:t>, in a nutshell, is a discipline that studies the best ways of dealing with </a:t>
            </a:r>
            <a:r>
              <a:rPr lang="en-US" b="1" i="1" dirty="0">
                <a:solidFill>
                  <a:srgbClr val="2C08C4"/>
                </a:solidFill>
              </a:rPr>
              <a:t>randomness</a:t>
            </a:r>
            <a:r>
              <a:rPr lang="en-US" i="1" dirty="0"/>
              <a:t>, or more precisely and broadly, </a:t>
            </a:r>
            <a:r>
              <a:rPr lang="en-US" b="1" i="1" dirty="0">
                <a:solidFill>
                  <a:srgbClr val="2C08C4"/>
                </a:solidFill>
              </a:rPr>
              <a:t>variation</a:t>
            </a:r>
            <a:r>
              <a:rPr lang="en-US" i="1" dirty="0"/>
              <a:t>. As human beings, we tend to love information, but we hate uncertainty -- especially when we need to make decisions. Information and uncertainty, </a:t>
            </a:r>
            <a:r>
              <a:rPr lang="en-US" i="1" dirty="0" smtClean="0"/>
              <a:t>however</a:t>
            </a:r>
            <a:r>
              <a:rPr lang="en-US" i="1" dirty="0"/>
              <a:t>, are actually two sides of the same </a:t>
            </a:r>
            <a:r>
              <a:rPr lang="en-US" i="1" dirty="0" smtClean="0"/>
              <a:t>coin.						</a:t>
            </a:r>
            <a:r>
              <a:rPr lang="en-US" dirty="0"/>
              <a:t> </a:t>
            </a:r>
            <a:r>
              <a:rPr lang="en-US" dirty="0" smtClean="0"/>
              <a:t>  </a:t>
            </a:r>
            <a:r>
              <a:rPr lang="en-US" b="1" dirty="0" smtClean="0"/>
              <a:t>Statistician </a:t>
            </a:r>
            <a:r>
              <a:rPr lang="en-US" b="1" dirty="0"/>
              <a:t>Xiao-Li </a:t>
            </a:r>
            <a:r>
              <a:rPr lang="en-US" b="1" dirty="0" err="1"/>
              <a:t>Meng</a:t>
            </a:r>
            <a:endParaRPr lang="en-US" b="1" i="1" dirty="0" smtClean="0"/>
          </a:p>
          <a:p>
            <a:pPr marL="0" indent="0">
              <a:buNone/>
            </a:pPr>
            <a:endParaRPr lang="en-US" i="1" dirty="0" smtClean="0"/>
          </a:p>
          <a:p>
            <a:pPr marL="0" indent="0">
              <a:buNone/>
            </a:pPr>
            <a:r>
              <a:rPr lang="en-US" b="1" i="1" dirty="0" smtClean="0"/>
              <a:t>Statistical </a:t>
            </a:r>
            <a:r>
              <a:rPr lang="en-US" b="1" i="1" dirty="0"/>
              <a:t>techniques can't eliminate uncertainty, but can help us gain some knowledge despite it</a:t>
            </a:r>
            <a:r>
              <a:rPr lang="en-US" dirty="0"/>
              <a:t>. They can help us see patterns through it, and help us quantify the certainty/uncertainty that the patterns are real and not just chance artifacts of our data or of our perception .</a:t>
            </a:r>
            <a:r>
              <a:rPr lang="en-US" dirty="0" smtClean="0"/>
              <a:t>				</a:t>
            </a:r>
            <a:r>
              <a:rPr lang="en-US" dirty="0"/>
              <a:t> </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914400"/>
            <a:ext cx="740333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5028641"/>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762000" y="914400"/>
            <a:ext cx="8077200" cy="5029199"/>
          </a:xfrm>
        </p:spPr>
        <p:txBody>
          <a:bodyPr/>
          <a:lstStyle/>
          <a:p>
            <a:pPr marL="0" indent="0">
              <a:buNone/>
            </a:pPr>
            <a:r>
              <a:rPr lang="en-US" dirty="0"/>
              <a:t>Suppose a researcher conducts an experiment to test a hypothesis. If she doubles her sample size, which of the following will increase?</a:t>
            </a:r>
          </a:p>
          <a:p>
            <a:pPr lvl="1" algn="l"/>
            <a:r>
              <a:rPr lang="en-US" dirty="0"/>
              <a:t>I. The power of the hypothesis test. </a:t>
            </a:r>
            <a:br>
              <a:rPr lang="en-US" dirty="0"/>
            </a:br>
            <a:r>
              <a:rPr lang="en-US" dirty="0"/>
              <a:t>II. The effect size of the hypothesis test. </a:t>
            </a:r>
            <a:br>
              <a:rPr lang="en-US" dirty="0"/>
            </a:br>
            <a:r>
              <a:rPr lang="en-US" dirty="0"/>
              <a:t>III. The probability of making a Type II error.</a:t>
            </a:r>
          </a:p>
          <a:p>
            <a:pPr algn="l"/>
            <a:r>
              <a:rPr lang="en-US" dirty="0"/>
              <a:t>(A) I only </a:t>
            </a:r>
            <a:br>
              <a:rPr lang="en-US" dirty="0"/>
            </a:br>
            <a:r>
              <a:rPr lang="en-US" dirty="0"/>
              <a:t>(B) II only </a:t>
            </a:r>
            <a:br>
              <a:rPr lang="en-US" dirty="0"/>
            </a:br>
            <a:r>
              <a:rPr lang="en-US" dirty="0"/>
              <a:t>(C) III only </a:t>
            </a:r>
            <a:br>
              <a:rPr lang="en-US" dirty="0"/>
            </a:br>
            <a:r>
              <a:rPr lang="en-US" dirty="0"/>
              <a:t>(D) All of the above </a:t>
            </a:r>
            <a:br>
              <a:rPr lang="en-US" dirty="0"/>
            </a:br>
            <a:r>
              <a:rPr lang="en-US" dirty="0"/>
              <a:t>(E) None of the above</a:t>
            </a:r>
          </a:p>
          <a:p>
            <a:pPr marL="0" indent="0">
              <a:buNone/>
            </a:pPr>
            <a:endParaRPr lang="en-US" b="1" dirty="0" smtClean="0"/>
          </a:p>
          <a:p>
            <a:pPr marL="0" indent="0">
              <a:buNone/>
            </a:pPr>
            <a:r>
              <a:rPr lang="en-US" b="1" dirty="0" smtClean="0"/>
              <a:t>Solution</a:t>
            </a:r>
            <a:endParaRPr lang="en-US" dirty="0"/>
          </a:p>
          <a:p>
            <a:r>
              <a:rPr lang="en-US" dirty="0"/>
              <a:t>The correct answer is (A). Increasing sample size makes the hypothesis test more sensitive - more likely to reject the null hypothesis when it is, in fact, false. Thus, it increases the power of the test. </a:t>
            </a:r>
            <a:endParaRPr lang="en-US" dirty="0" smtClean="0"/>
          </a:p>
          <a:p>
            <a:r>
              <a:rPr lang="en-US" dirty="0" smtClean="0"/>
              <a:t>The </a:t>
            </a:r>
            <a:r>
              <a:rPr lang="en-US" dirty="0"/>
              <a:t>effect size is not affected by sample size. And the probability of making a Type II error gets smaller, not bigger, as sample size increases.</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103924053"/>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t -test</a:t>
            </a:r>
            <a:endParaRPr lang="en-US" dirty="0"/>
          </a:p>
        </p:txBody>
      </p:sp>
      <p:sp>
        <p:nvSpPr>
          <p:cNvPr id="3" name="Content Placeholder 2"/>
          <p:cNvSpPr>
            <a:spLocks noGrp="1"/>
          </p:cNvSpPr>
          <p:nvPr>
            <p:ph idx="1"/>
          </p:nvPr>
        </p:nvSpPr>
        <p:spPr>
          <a:xfrm>
            <a:off x="685800" y="914400"/>
            <a:ext cx="8077200" cy="5029199"/>
          </a:xfrm>
        </p:spPr>
        <p:txBody>
          <a:bodyPr/>
          <a:lstStyle/>
          <a:p>
            <a:pPr marL="0" indent="0">
              <a:buNone/>
            </a:pPr>
            <a:r>
              <a:rPr lang="en-US" sz="2000" dirty="0"/>
              <a:t>A supplier of a part to a large organization claims that the mean weight of this part is 90 grams. The organization took a small sample of 20 parts and found that the mean score is 84 grams and standard deviation is 11. Could this sample originate from a population of mean = 90 grams</a:t>
            </a:r>
            <a:r>
              <a:rPr lang="en-US" sz="2000" dirty="0" smtClean="0"/>
              <a:t>?</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62182"/>
            <a:ext cx="41338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1050" y="2819400"/>
            <a:ext cx="8153400" cy="3170099"/>
          </a:xfrm>
          <a:prstGeom prst="rect">
            <a:avLst/>
          </a:prstGeom>
        </p:spPr>
        <p:txBody>
          <a:bodyPr wrap="square">
            <a:spAutoFit/>
          </a:bodyPr>
          <a:lstStyle/>
          <a:p>
            <a:pPr algn="just"/>
            <a:r>
              <a:rPr lang="en-US" sz="2000" dirty="0"/>
              <a:t>The organization wants to test this at significance level of 0.05, i.e., it is willing to take only a 5 percent risk of being wrong when it says the sample is not from the population. Therefore: </a:t>
            </a:r>
            <a:endParaRPr lang="en-US" sz="2000" dirty="0" smtClean="0"/>
          </a:p>
          <a:p>
            <a:pPr algn="just"/>
            <a:endParaRPr lang="en-US" sz="1000" dirty="0"/>
          </a:p>
          <a:p>
            <a:pPr lvl="1"/>
            <a:r>
              <a:rPr lang="en-US" sz="2000" dirty="0"/>
              <a:t>Null Hypothesis (H0): “True Population Mean Score is 90”</a:t>
            </a:r>
            <a:br>
              <a:rPr lang="en-US" sz="2000" dirty="0"/>
            </a:br>
            <a:r>
              <a:rPr lang="en-US" sz="2000" dirty="0"/>
              <a:t>Alternative Hypothesis (Ha): “True Population Mean Score is not 90”</a:t>
            </a:r>
            <a:br>
              <a:rPr lang="en-US" sz="2000" dirty="0"/>
            </a:br>
            <a:r>
              <a:rPr lang="en-US" sz="2000" dirty="0"/>
              <a:t>Alpha is </a:t>
            </a:r>
            <a:r>
              <a:rPr lang="en-US" sz="2000" dirty="0" smtClean="0"/>
              <a:t>0.05</a:t>
            </a:r>
          </a:p>
          <a:p>
            <a:pPr lvl="1"/>
            <a:endParaRPr lang="en-US" sz="1000" dirty="0"/>
          </a:p>
          <a:p>
            <a:pPr algn="just"/>
            <a:r>
              <a:rPr lang="en-US" sz="2000" dirty="0" smtClean="0"/>
              <a:t>Farther </a:t>
            </a:r>
            <a:r>
              <a:rPr lang="en-US" sz="2000" dirty="0"/>
              <a:t>away the observed or measured sample mean is from the hypothesized mean, the lower the probability (i.e., the p-value) that the null hypothesis is true. However, what is far enough? </a:t>
            </a:r>
          </a:p>
        </p:txBody>
      </p:sp>
    </p:spTree>
    <p:extLst>
      <p:ext uri="{BB962C8B-B14F-4D97-AF65-F5344CB8AC3E}">
        <p14:creationId xmlns:p14="http://schemas.microsoft.com/office/powerpoint/2010/main" val="4082426817"/>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01000" cy="685800"/>
          </a:xfrm>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a:t>In this example, the difference between the sample mean and the hypothesized population mean is 6. Is that difference big enough to reject H0? In order to answer the question, the sample mean needs to be standardized and the so-called t-statistics or t-value need to be calculated.</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444" y="2451493"/>
            <a:ext cx="1399755" cy="122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ChangeArrowheads="1"/>
          </p:cNvSpPr>
          <p:nvPr/>
        </p:nvSpPr>
        <p:spPr bwMode="auto">
          <a:xfrm>
            <a:off x="990600" y="3675055"/>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Helvetica"/>
                <a:cs typeface="Arial" pitchFamily="34" charset="0"/>
              </a:rPr>
              <a:t>In this formula, </a:t>
            </a:r>
            <a:r>
              <a:rPr kumimoji="0" lang="en-US" altLang="en-US" sz="1600" b="0" i="0" u="none" strike="noStrike" cap="none" normalizeH="0" baseline="0" dirty="0" smtClean="0">
                <a:ln>
                  <a:noFill/>
                </a:ln>
                <a:solidFill>
                  <a:schemeClr val="tx1"/>
                </a:solidFill>
                <a:effectLst/>
                <a:cs typeface="Arial" pitchFamily="34" charset="0"/>
              </a:rPr>
              <a:t>  </a:t>
            </a:r>
            <a:r>
              <a:rPr kumimoji="0" lang="en-US" altLang="en-US" sz="1600" b="0" i="0" u="none" strike="noStrike" cap="none" normalizeH="0" baseline="0" dirty="0" smtClean="0">
                <a:ln>
                  <a:noFill/>
                </a:ln>
                <a:solidFill>
                  <a:srgbClr val="000000"/>
                </a:solidFill>
                <a:effectLst/>
                <a:latin typeface="Helvetica"/>
                <a:cs typeface="Arial" pitchFamily="34" charset="0"/>
              </a:rPr>
              <a:t> is the standard error of the mean (SE mean). Because the population standard deviation is not known, we have to estimate the SE mean. It can be estimated by the following equation:</a:t>
            </a:r>
            <a:r>
              <a:rPr kumimoji="0" lang="en-US" altLang="en-US" sz="900" b="0" i="0" u="none" strike="noStrike" cap="none" normalizeH="0" baseline="0" dirty="0" smtClean="0">
                <a:ln>
                  <a:noFill/>
                </a:ln>
                <a:solidFill>
                  <a:srgbClr val="000000"/>
                </a:solidFill>
                <a:effectLst/>
                <a:latin typeface="Helvetica"/>
                <a:cs typeface="Arial" pitchFamily="34" charset="0"/>
              </a:rPr>
              <a:t> </a:t>
            </a:r>
            <a:r>
              <a:rPr kumimoji="0" lang="en-US" alt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84" name="Picture 4" descr="https://www.isixsigma.com/wp-content/uploads/images/stories/migrated/graphics/793f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657599"/>
            <a:ext cx="381000" cy="432954"/>
          </a:xfrm>
          <a:prstGeom prst="rect">
            <a:avLst/>
          </a:prstGeom>
          <a:noFill/>
          <a:extLst>
            <a:ext uri="{909E8E84-426E-40DD-AFC4-6F175D3DCCD1}">
              <a14:hiddenFill xmlns:a14="http://schemas.microsoft.com/office/drawing/2010/main">
                <a:solidFill>
                  <a:srgbClr val="FFFFFF"/>
                </a:solidFill>
              </a14:hiddenFill>
            </a:ext>
          </a:extLst>
        </p:spPr>
      </p:pic>
      <p:pic>
        <p:nvPicPr>
          <p:cNvPr id="71685"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95246" y="4604176"/>
            <a:ext cx="1353507" cy="93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7" name="Picture 7" descr="https://www.isixsigma.com/wp-content/uploads/images/stories/migrated/graphics/793f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613" y="-98425"/>
            <a:ext cx="152400" cy="219075"/>
          </a:xfrm>
          <a:prstGeom prst="rect">
            <a:avLst/>
          </a:prstGeom>
          <a:noFill/>
          <a:extLst>
            <a:ext uri="{909E8E84-426E-40DD-AFC4-6F175D3DCCD1}">
              <a14:hiddenFill xmlns:a14="http://schemas.microsoft.com/office/drawing/2010/main">
                <a:solidFill>
                  <a:srgbClr val="FFFFFF"/>
                </a:solidFill>
              </a14:hiddenFill>
            </a:ext>
          </a:extLst>
        </p:spPr>
      </p:pic>
      <p:pic>
        <p:nvPicPr>
          <p:cNvPr id="7168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2725" y="5536393"/>
            <a:ext cx="42672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332162"/>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7270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990600"/>
            <a:ext cx="3733800" cy="2829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867275" y="990600"/>
            <a:ext cx="3962400" cy="3416320"/>
          </a:xfrm>
          <a:prstGeom prst="rect">
            <a:avLst/>
          </a:prstGeom>
        </p:spPr>
        <p:txBody>
          <a:bodyPr wrap="square">
            <a:spAutoFit/>
          </a:bodyPr>
          <a:lstStyle/>
          <a:p>
            <a:r>
              <a:rPr lang="en-US" dirty="0"/>
              <a:t>Finally, this t-value must be compared with the critical value of t. The critical t-value marks the threshold that – if it is exceeded – leads to the conclusion that the difference between the observed sample mean and the hypothesized population mean is large enough to reject H0. The critical t-value equals the value whose probability of occurrence is less or equal to 5 percent. From the t-distribution tables, one can find that the critical value of t is +/- 2.093.</a:t>
            </a:r>
          </a:p>
        </p:txBody>
      </p:sp>
      <p:sp>
        <p:nvSpPr>
          <p:cNvPr id="6" name="Rectangle 5"/>
          <p:cNvSpPr/>
          <p:nvPr/>
        </p:nvSpPr>
        <p:spPr>
          <a:xfrm>
            <a:off x="4895850" y="4572000"/>
            <a:ext cx="3962400" cy="1754326"/>
          </a:xfrm>
          <a:prstGeom prst="rect">
            <a:avLst/>
          </a:prstGeom>
        </p:spPr>
        <p:txBody>
          <a:bodyPr wrap="square">
            <a:spAutoFit/>
          </a:bodyPr>
          <a:lstStyle/>
          <a:p>
            <a:r>
              <a:rPr lang="en-US" dirty="0"/>
              <a:t>Since the retrieved t-value of -2.44 is smaller than the critical value of -2.093, the null hypothesis must be rejected (i.e., the sample mean is not from the hypothesized population) and the supplier’s claims must be questioned. </a:t>
            </a:r>
          </a:p>
        </p:txBody>
      </p:sp>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191000"/>
            <a:ext cx="3358376" cy="1983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8124211"/>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Two-Sample T-Test</a:t>
            </a:r>
            <a:endParaRPr lang="en-US" dirty="0"/>
          </a:p>
        </p:txBody>
      </p:sp>
      <p:sp>
        <p:nvSpPr>
          <p:cNvPr id="3" name="Content Placeholder 2"/>
          <p:cNvSpPr>
            <a:spLocks noGrp="1"/>
          </p:cNvSpPr>
          <p:nvPr>
            <p:ph idx="1"/>
          </p:nvPr>
        </p:nvSpPr>
        <p:spPr>
          <a:xfrm>
            <a:off x="762000" y="952499"/>
            <a:ext cx="8077200" cy="5029199"/>
          </a:xfrm>
        </p:spPr>
        <p:txBody>
          <a:bodyPr/>
          <a:lstStyle/>
          <a:p>
            <a:pPr marL="0" indent="0">
              <a:buNone/>
            </a:pPr>
            <a:r>
              <a:rPr lang="en-US" dirty="0" smtClean="0"/>
              <a:t>The </a:t>
            </a:r>
            <a:r>
              <a:rPr lang="en-US" dirty="0"/>
              <a:t>question being answered is whether there is a significant (or only random) difference in the average cycle time to deliver a pizza from Pizza Company A vs. Pizza Company B. This is the data collected from a sample of deliveries of Company A and Company B.</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75777" name="Picture 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581400" y="1828800"/>
            <a:ext cx="1600561" cy="2819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77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31347" y="4800600"/>
            <a:ext cx="5757863" cy="1267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063869"/>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990600"/>
            <a:ext cx="8077200" cy="5029199"/>
          </a:xfrm>
        </p:spPr>
        <p:txBody>
          <a:bodyPr>
            <a:normAutofit/>
          </a:bodyPr>
          <a:lstStyle/>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r>
              <a:rPr lang="en-US" dirty="0" smtClean="0"/>
              <a:t>Difference </a:t>
            </a:r>
            <a:r>
              <a:rPr lang="en-US" dirty="0"/>
              <a:t>= mu (A Sample) – mu (B Sample)</a:t>
            </a:r>
            <a:br>
              <a:rPr lang="en-US" dirty="0"/>
            </a:br>
            <a:r>
              <a:rPr lang="en-US" dirty="0"/>
              <a:t>Estimate for difference: 1.54857</a:t>
            </a:r>
            <a:br>
              <a:rPr lang="en-US" dirty="0"/>
            </a:br>
            <a:r>
              <a:rPr lang="en-US" dirty="0"/>
              <a:t>95% CI for difference: (-1.53393, 4.63107)</a:t>
            </a:r>
            <a:br>
              <a:rPr lang="en-US" dirty="0"/>
            </a:br>
            <a:r>
              <a:rPr lang="en-US" dirty="0"/>
              <a:t>T-test of difference = 0 (vs not =): T-value = 1.12, P-value = 0.289, DF = 10</a:t>
            </a:r>
            <a:br>
              <a:rPr lang="en-US" dirty="0"/>
            </a:br>
            <a:r>
              <a:rPr lang="en-US" dirty="0"/>
              <a:t>Both use pooled </a:t>
            </a:r>
            <a:r>
              <a:rPr lang="en-US" dirty="0" err="1"/>
              <a:t>StDev</a:t>
            </a:r>
            <a:r>
              <a:rPr lang="en-US" dirty="0"/>
              <a:t> = 2.3627 </a:t>
            </a:r>
          </a:p>
          <a:p>
            <a:pPr marL="0" indent="0">
              <a:buNone/>
            </a:pPr>
            <a:endParaRPr lang="en-US" dirty="0" smtClean="0"/>
          </a:p>
          <a:p>
            <a:pPr marL="0" indent="0">
              <a:buNone/>
            </a:pPr>
            <a:r>
              <a:rPr lang="en-US" dirty="0" smtClean="0"/>
              <a:t>Since </a:t>
            </a:r>
            <a:r>
              <a:rPr lang="en-US" dirty="0"/>
              <a:t>the p-value is 0.289, i.e. greater than 0.05 (or 5 percent), it can be concluded that there is no difference between the means. To say that there is a difference is taking a 28.9 percent risk of being wrong.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7724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617538"/>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Two-Sample </a:t>
            </a:r>
            <a:r>
              <a:rPr lang="en-US" b="1" dirty="0" smtClean="0"/>
              <a:t>T-Test</a:t>
            </a:r>
            <a:endParaRPr lang="en-US" dirty="0"/>
          </a:p>
        </p:txBody>
      </p:sp>
      <p:sp>
        <p:nvSpPr>
          <p:cNvPr id="3" name="Content Placeholder 2"/>
          <p:cNvSpPr>
            <a:spLocks noGrp="1"/>
          </p:cNvSpPr>
          <p:nvPr>
            <p:ph idx="1"/>
          </p:nvPr>
        </p:nvSpPr>
        <p:spPr>
          <a:xfrm>
            <a:off x="762000" y="990601"/>
            <a:ext cx="8077200" cy="3200400"/>
          </a:xfrm>
        </p:spPr>
        <p:txBody>
          <a:bodyPr/>
          <a:lstStyle/>
          <a:p>
            <a:pPr marL="0" indent="0">
              <a:buNone/>
            </a:pPr>
            <a:r>
              <a:rPr lang="en-US" dirty="0" smtClean="0"/>
              <a:t>In the two-sample </a:t>
            </a:r>
            <a:r>
              <a:rPr lang="en-US" dirty="0"/>
              <a:t>t-test, two sample means are compared to discover whether they come from the same population (meaning there is no difference between the two population means). </a:t>
            </a:r>
            <a:endParaRPr lang="en-US" dirty="0" smtClean="0"/>
          </a:p>
          <a:p>
            <a:pPr marL="0" indent="0">
              <a:buNone/>
            </a:pPr>
            <a:endParaRPr lang="en-US" dirty="0"/>
          </a:p>
          <a:p>
            <a:pPr marL="0" indent="0">
              <a:buNone/>
            </a:pPr>
            <a:r>
              <a:rPr lang="en-US" dirty="0" smtClean="0"/>
              <a:t>Now</a:t>
            </a:r>
            <a:r>
              <a:rPr lang="en-US" dirty="0"/>
              <a:t>, because the question is whether two populations are actually one and the same, the first step is to obtain the SE mean from the sampling distribution of the difference between two sample means. </a:t>
            </a:r>
            <a:endParaRPr lang="en-US" dirty="0" smtClean="0"/>
          </a:p>
          <a:p>
            <a:pPr marL="0" indent="0">
              <a:buNone/>
            </a:pPr>
            <a:endParaRPr lang="en-US" dirty="0"/>
          </a:p>
          <a:p>
            <a:pPr marL="0" indent="0">
              <a:buNone/>
            </a:pPr>
            <a:r>
              <a:rPr lang="en-US" dirty="0" smtClean="0"/>
              <a:t>Again</a:t>
            </a:r>
            <a:r>
              <a:rPr lang="en-US" dirty="0"/>
              <a:t>, since the population standard deviations of both of the two populations are unknown, the standard error of the two sample means must be estimated. </a:t>
            </a:r>
          </a:p>
          <a:p>
            <a:r>
              <a:rPr lang="en-US" dirty="0"/>
              <a:t>In the one-sample t-test, the SE mean was computed as such: </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7373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57600" y="4114800"/>
            <a:ext cx="1295400" cy="686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801054"/>
            <a:ext cx="27336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605535"/>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990600"/>
            <a:ext cx="8077200" cy="5029199"/>
          </a:xfrm>
        </p:spPr>
        <p:txBody>
          <a:bodyPr/>
          <a:lstStyle/>
          <a:p>
            <a:pPr marL="0" indent="0">
              <a:buNone/>
            </a:pPr>
            <a:r>
              <a:rPr lang="en-US" dirty="0"/>
              <a:t>However, this is only appropriate when samples are large (both greater than 30). Where samples are smaller, use the following method: </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1524000"/>
            <a:ext cx="28479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590800"/>
            <a:ext cx="3343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62000" y="3917364"/>
            <a:ext cx="8001000" cy="923330"/>
          </a:xfrm>
          <a:prstGeom prst="rect">
            <a:avLst/>
          </a:prstGeom>
        </p:spPr>
        <p:txBody>
          <a:bodyPr wrap="square">
            <a:spAutoFit/>
          </a:bodyPr>
          <a:lstStyle/>
          <a:p>
            <a:r>
              <a:rPr lang="en-US" dirty="0" err="1"/>
              <a:t>Sp</a:t>
            </a:r>
            <a:r>
              <a:rPr lang="en-US" dirty="0"/>
              <a:t> is a pooled estimate of the common population standard deviation. Hence, in this method it can be assumed that variances are equal for both populations. If it cannot be assumed, it cannot be used.  </a:t>
            </a:r>
          </a:p>
        </p:txBody>
      </p:sp>
    </p:spTree>
    <p:extLst>
      <p:ext uri="{BB962C8B-B14F-4D97-AF65-F5344CB8AC3E}">
        <p14:creationId xmlns:p14="http://schemas.microsoft.com/office/powerpoint/2010/main" val="4179176996"/>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Two-Sample T-Test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798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64484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8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60388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33457"/>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Two-Sample T-Test</a:t>
            </a:r>
            <a:endParaRPr lang="en-US" dirty="0"/>
          </a:p>
        </p:txBody>
      </p:sp>
      <p:sp>
        <p:nvSpPr>
          <p:cNvPr id="3" name="Content Placeholder 2"/>
          <p:cNvSpPr>
            <a:spLocks noGrp="1"/>
          </p:cNvSpPr>
          <p:nvPr>
            <p:ph idx="1"/>
          </p:nvPr>
        </p:nvSpPr>
        <p:spPr>
          <a:xfrm>
            <a:off x="762000" y="914401"/>
            <a:ext cx="8077200" cy="2971800"/>
          </a:xfrm>
        </p:spPr>
        <p:txBody>
          <a:bodyPr/>
          <a:lstStyle/>
          <a:p>
            <a:pPr marL="0" indent="0">
              <a:buNone/>
            </a:pPr>
            <a:r>
              <a:rPr lang="en-US" dirty="0" smtClean="0"/>
              <a:t>In the two-sample t-test, the t-statistics are retrieved by subtracting the difference between the two sample means                   from the null hypothesis, which is  zero. </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828800"/>
            <a:ext cx="2990850"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ChangeArrowheads="1"/>
          </p:cNvSpPr>
          <p:nvPr/>
        </p:nvSpPr>
        <p:spPr bwMode="auto">
          <a:xfrm>
            <a:off x="838200" y="4114800"/>
            <a:ext cx="8001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Helvetica"/>
                <a:cs typeface="Arial" pitchFamily="34" charset="0"/>
              </a:rPr>
              <a:t>Looking up t-tables (using spreadsheet software, such as Excel’s TINV function, is easiest), one finds that the critical value of t is 2.06. Again, this means that if the standardized difference between the two sample means (and that is exactly what the t value indicates) is larger than 2.06, it can be concluded that there is a significant difference between population means.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Helvetica"/>
                <a:cs typeface="Arial" pitchFamily="34" charset="0"/>
              </a:rPr>
              <a:t>Here, 1.19 is less than 2.06; thus, it is the null hypothesis that               = 0. </a:t>
            </a:r>
          </a:p>
        </p:txBody>
      </p:sp>
      <p:pic>
        <p:nvPicPr>
          <p:cNvPr id="80900" name="Picture 4" descr="u1-u2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0" y="5769482"/>
            <a:ext cx="609600" cy="280416"/>
          </a:xfrm>
          <a:prstGeom prst="rect">
            <a:avLst/>
          </a:prstGeom>
          <a:noFill/>
          <a:extLst>
            <a:ext uri="{909E8E84-426E-40DD-AFC4-6F175D3DCCD1}">
              <a14:hiddenFill xmlns:a14="http://schemas.microsoft.com/office/drawing/2010/main">
                <a:solidFill>
                  <a:srgbClr val="FFFFFF"/>
                </a:solidFill>
              </a14:hiddenFill>
            </a:ext>
          </a:extLst>
        </p:spPr>
      </p:pic>
      <p:pic>
        <p:nvPicPr>
          <p:cNvPr id="809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1219200"/>
            <a:ext cx="8477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824662"/>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Terminology</a:t>
            </a:r>
            <a:r>
              <a:rPr lang="en-US" b="1" dirty="0"/>
              <a:t>:  Variation, Variability, </a:t>
            </a:r>
            <a:r>
              <a:rPr lang="en-US" b="1" dirty="0" smtClean="0"/>
              <a:t>Uncertainty</a:t>
            </a:r>
            <a:endParaRPr lang="en-US" dirty="0"/>
          </a:p>
        </p:txBody>
      </p:sp>
      <p:sp>
        <p:nvSpPr>
          <p:cNvPr id="3" name="Content Placeholder 2"/>
          <p:cNvSpPr>
            <a:spLocks noGrp="1"/>
          </p:cNvSpPr>
          <p:nvPr>
            <p:ph idx="1"/>
          </p:nvPr>
        </p:nvSpPr>
        <p:spPr/>
        <p:txBody>
          <a:bodyPr/>
          <a:lstStyle/>
          <a:p>
            <a:pPr marL="0" indent="0" algn="l">
              <a:buNone/>
            </a:pPr>
            <a:r>
              <a:rPr lang="en-US" b="1" dirty="0">
                <a:solidFill>
                  <a:srgbClr val="2C08C4"/>
                </a:solidFill>
              </a:rPr>
              <a:t>variability</a:t>
            </a:r>
            <a:r>
              <a:rPr lang="en-US" dirty="0"/>
              <a:t> refers to natural variation in some </a:t>
            </a:r>
            <a:r>
              <a:rPr lang="en-US" dirty="0" smtClean="0"/>
              <a:t>quantity</a:t>
            </a:r>
            <a:endParaRPr lang="en-US" dirty="0"/>
          </a:p>
          <a:p>
            <a:pPr marL="0" indent="0" algn="l">
              <a:buNone/>
            </a:pPr>
            <a:r>
              <a:rPr lang="en-US" dirty="0" smtClean="0"/>
              <a:t>whereas</a:t>
            </a:r>
            <a:r>
              <a:rPr lang="en-US" dirty="0"/>
              <a:t/>
            </a:r>
            <a:br>
              <a:rPr lang="en-US" dirty="0"/>
            </a:br>
            <a:r>
              <a:rPr lang="en-US" b="1" dirty="0" smtClean="0">
                <a:solidFill>
                  <a:srgbClr val="2C08C4"/>
                </a:solidFill>
              </a:rPr>
              <a:t>uncertainty</a:t>
            </a:r>
            <a:r>
              <a:rPr lang="en-US" dirty="0"/>
              <a:t> refers to the degree of precision with which a quantity is </a:t>
            </a:r>
            <a:r>
              <a:rPr lang="en-US" dirty="0" smtClean="0"/>
              <a:t>measured</a:t>
            </a:r>
          </a:p>
          <a:p>
            <a:pPr marL="0" indent="0" algn="l">
              <a:buNone/>
            </a:pPr>
            <a:endParaRPr lang="en-US" dirty="0"/>
          </a:p>
          <a:p>
            <a:pPr marL="0" indent="0" algn="l">
              <a:buNone/>
            </a:pPr>
            <a:r>
              <a:rPr lang="en-US" b="1" i="1" dirty="0"/>
              <a:t>Example</a:t>
            </a:r>
            <a:r>
              <a:rPr lang="en-US" dirty="0"/>
              <a:t>: The amount of a certain pollutant in the air is </a:t>
            </a:r>
            <a:r>
              <a:rPr lang="en-US" i="1" dirty="0"/>
              <a:t>variable</a:t>
            </a:r>
            <a:r>
              <a:rPr lang="en-US" dirty="0"/>
              <a:t>: it varies from place to place and from time to time. However, the </a:t>
            </a:r>
            <a:r>
              <a:rPr lang="en-US" i="1" dirty="0"/>
              <a:t>uncertainty</a:t>
            </a:r>
            <a:r>
              <a:rPr lang="en-US" dirty="0"/>
              <a:t> in the amount of that pollutant present in a particular place at a particular time depends on the quality (and presence or absence) of the instruments used to measure it</a:t>
            </a:r>
            <a:r>
              <a:rPr lang="en-US" dirty="0" smtClean="0"/>
              <a:t>.</a:t>
            </a:r>
          </a:p>
          <a:p>
            <a:pPr marL="0" indent="0" algn="l">
              <a:buNone/>
            </a:pPr>
            <a:endParaRPr lang="en-US" dirty="0"/>
          </a:p>
          <a:p>
            <a:pPr marL="0" indent="0" algn="l">
              <a:buNone/>
            </a:pPr>
            <a:r>
              <a:rPr lang="en-US" b="1" dirty="0">
                <a:solidFill>
                  <a:srgbClr val="2C08C4"/>
                </a:solidFill>
              </a:rPr>
              <a:t>u</a:t>
            </a:r>
            <a:r>
              <a:rPr lang="en-US" b="1" dirty="0" smtClean="0">
                <a:solidFill>
                  <a:srgbClr val="2C08C4"/>
                </a:solidFill>
              </a:rPr>
              <a:t>ncertainty</a:t>
            </a:r>
            <a:r>
              <a:rPr lang="en-US" dirty="0" smtClean="0"/>
              <a:t> reflects lack of </a:t>
            </a:r>
            <a:r>
              <a:rPr lang="en-US" b="1" dirty="0" smtClean="0">
                <a:solidFill>
                  <a:srgbClr val="2C08C4"/>
                </a:solidFill>
              </a:rPr>
              <a:t>knowledge</a:t>
            </a:r>
          </a:p>
          <a:p>
            <a:pPr marL="0" indent="0" algn="l">
              <a:buNone/>
            </a:pPr>
            <a:r>
              <a:rPr lang="en-US" b="1" dirty="0" smtClean="0">
                <a:solidFill>
                  <a:srgbClr val="2C08C4"/>
                </a:solidFill>
              </a:rPr>
              <a:t>variability</a:t>
            </a:r>
            <a:r>
              <a:rPr lang="en-US" dirty="0" smtClean="0">
                <a:solidFill>
                  <a:srgbClr val="2C08C4"/>
                </a:solidFill>
              </a:rPr>
              <a:t> </a:t>
            </a:r>
            <a:r>
              <a:rPr lang="en-US" dirty="0" smtClean="0"/>
              <a:t>reflects lack </a:t>
            </a:r>
            <a:r>
              <a:rPr lang="en-US" b="1" dirty="0" smtClean="0">
                <a:solidFill>
                  <a:srgbClr val="2C08C4"/>
                </a:solidFill>
              </a:rPr>
              <a:t>control</a:t>
            </a:r>
            <a:endParaRPr lang="en-US" b="1" dirty="0">
              <a:solidFill>
                <a:srgbClr val="2C08C4"/>
              </a:solidFill>
            </a:endParaRP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87042" name="Picture 2" descr="Image result for variability uncertain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771900"/>
            <a:ext cx="3810000"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33050"/>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for a Proportion</a:t>
            </a:r>
          </a:p>
        </p:txBody>
      </p:sp>
      <p:sp>
        <p:nvSpPr>
          <p:cNvPr id="3" name="Content Placeholder 2"/>
          <p:cNvSpPr>
            <a:spLocks noGrp="1"/>
          </p:cNvSpPr>
          <p:nvPr>
            <p:ph idx="1"/>
          </p:nvPr>
        </p:nvSpPr>
        <p:spPr>
          <a:xfrm>
            <a:off x="762000" y="990600"/>
            <a:ext cx="8077200" cy="5257800"/>
          </a:xfrm>
        </p:spPr>
        <p:txBody>
          <a:bodyPr>
            <a:normAutofit lnSpcReduction="10000"/>
          </a:bodyPr>
          <a:lstStyle/>
          <a:p>
            <a:pPr marL="0" indent="0">
              <a:buNone/>
            </a:pPr>
            <a:r>
              <a:rPr lang="en-US" b="1" dirty="0"/>
              <a:t>Problem 1: Two-Tailed </a:t>
            </a:r>
            <a:r>
              <a:rPr lang="en-US" b="1" dirty="0" smtClean="0"/>
              <a:t>Test</a:t>
            </a:r>
          </a:p>
          <a:p>
            <a:pPr marL="0" indent="0">
              <a:buNone/>
            </a:pPr>
            <a:endParaRPr lang="en-US" dirty="0" smtClean="0"/>
          </a:p>
          <a:p>
            <a:pPr marL="0" indent="0">
              <a:buNone/>
            </a:pPr>
            <a:r>
              <a:rPr lang="en-US" dirty="0" smtClean="0"/>
              <a:t>The </a:t>
            </a:r>
            <a:r>
              <a:rPr lang="en-US" dirty="0"/>
              <a:t>CEO of a large electric utility claims that 80 percent of his 1,000,000 customers are very satisfied with the service they receive. To test this claim, the local newspaper surveyed 100 customers, using simple random sampling. Among the sampled customers, 73 percent say they are very </a:t>
            </a:r>
            <a:r>
              <a:rPr lang="en-US" dirty="0" err="1"/>
              <a:t>satisified</a:t>
            </a:r>
            <a:r>
              <a:rPr lang="en-US" dirty="0"/>
              <a:t>. Based on these findings, can we reject the CEO's hypothesis that 80% of the customers are very satisfied? Use a 0.05 level of significance</a:t>
            </a:r>
            <a:r>
              <a:rPr lang="en-US" dirty="0" smtClean="0"/>
              <a:t>.</a:t>
            </a:r>
          </a:p>
          <a:p>
            <a:pPr marL="0" indent="0" algn="l">
              <a:buNone/>
            </a:pPr>
            <a:endParaRPr lang="en-US" dirty="0" smtClean="0"/>
          </a:p>
          <a:p>
            <a:pPr marL="0" indent="0" algn="l">
              <a:buNone/>
            </a:pPr>
            <a:r>
              <a:rPr lang="en-US" b="1" i="1" dirty="0" smtClean="0"/>
              <a:t>Solution</a:t>
            </a:r>
            <a:r>
              <a:rPr lang="en-US" i="1" dirty="0"/>
              <a:t>:</a:t>
            </a:r>
            <a:r>
              <a:rPr lang="en-US" dirty="0"/>
              <a:t> The solution to this problem takes four steps: (1) state the hypotheses, (2) formulate an analysis plan, (3) analyze sample data, and (4) interpret results. We work through those steps below</a:t>
            </a:r>
            <a:r>
              <a:rPr lang="en-US" dirty="0" smtClean="0"/>
              <a:t>:</a:t>
            </a:r>
          </a:p>
          <a:p>
            <a:pPr algn="l"/>
            <a:endParaRPr lang="en-US" dirty="0"/>
          </a:p>
          <a:p>
            <a:pPr algn="l"/>
            <a:r>
              <a:rPr lang="en-US" b="1" dirty="0"/>
              <a:t>State the hypotheses.</a:t>
            </a:r>
            <a:r>
              <a:rPr lang="en-US" dirty="0"/>
              <a:t> The first step is to state the null hypothesis and an alternative hypothesis.</a:t>
            </a:r>
          </a:p>
          <a:p>
            <a:pPr marL="0" indent="0" algn="l">
              <a:buNone/>
            </a:pPr>
            <a:r>
              <a:rPr lang="en-US" dirty="0" smtClean="0"/>
              <a:t>	Null </a:t>
            </a:r>
            <a:r>
              <a:rPr lang="en-US" dirty="0"/>
              <a:t>hypothesis: P = 0.80 </a:t>
            </a:r>
            <a:br>
              <a:rPr lang="en-US" dirty="0"/>
            </a:br>
            <a:r>
              <a:rPr lang="en-US" dirty="0" smtClean="0"/>
              <a:t>	Alternative </a:t>
            </a:r>
            <a:r>
              <a:rPr lang="en-US" dirty="0"/>
              <a:t>hypothesis: P ≠ </a:t>
            </a:r>
            <a:r>
              <a:rPr lang="en-US" dirty="0" smtClean="0"/>
              <a:t>0.80</a:t>
            </a:r>
          </a:p>
          <a:p>
            <a:pPr algn="l"/>
            <a:endParaRPr lang="en-US" dirty="0"/>
          </a:p>
          <a:p>
            <a:pPr marL="0" indent="0" algn="l">
              <a:buNone/>
            </a:pPr>
            <a:r>
              <a:rPr lang="en-US" dirty="0"/>
              <a:t>Note that these hypotheses constitute a two-tailed test. The null hypothesis will be rejected if the sample proportion is too big or if it is too small.</a:t>
            </a:r>
          </a:p>
          <a:p>
            <a:pPr marL="0" indent="0" algn="l">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1770464776"/>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a:t>
            </a:r>
            <a:r>
              <a:rPr lang="en-US" dirty="0" smtClean="0"/>
              <a:t>Proportion </a:t>
            </a:r>
            <a:r>
              <a:rPr lang="en-US" sz="2400" dirty="0" smtClean="0"/>
              <a:t>cont..</a:t>
            </a:r>
            <a:endParaRPr lang="en-US" sz="2400" dirty="0"/>
          </a:p>
        </p:txBody>
      </p:sp>
      <p:sp>
        <p:nvSpPr>
          <p:cNvPr id="3" name="Content Placeholder 2"/>
          <p:cNvSpPr>
            <a:spLocks noGrp="1"/>
          </p:cNvSpPr>
          <p:nvPr>
            <p:ph idx="1"/>
          </p:nvPr>
        </p:nvSpPr>
        <p:spPr/>
        <p:txBody>
          <a:bodyPr/>
          <a:lstStyle/>
          <a:p>
            <a:pPr marL="0" indent="0" algn="l">
              <a:buNone/>
            </a:pPr>
            <a:r>
              <a:rPr lang="en-US" b="1" dirty="0"/>
              <a:t>Formulate an analysis plan</a:t>
            </a:r>
            <a:r>
              <a:rPr lang="en-US" dirty="0"/>
              <a:t>. For this analysis, the significance level is 0.05. The test method, shown in the next section, is a </a:t>
            </a:r>
            <a:r>
              <a:rPr lang="en-US" dirty="0">
                <a:hlinkClick r:id="rId2"/>
              </a:rPr>
              <a:t>one-sample z-test</a:t>
            </a:r>
            <a:r>
              <a:rPr lang="en-US" dirty="0"/>
              <a:t>.</a:t>
            </a:r>
          </a:p>
          <a:p>
            <a:pPr marL="0" indent="0" algn="l">
              <a:buNone/>
            </a:pPr>
            <a:endParaRPr lang="en-US" b="1" dirty="0"/>
          </a:p>
          <a:p>
            <a:pPr marL="0" indent="0" algn="l">
              <a:buNone/>
            </a:pPr>
            <a:r>
              <a:rPr lang="en-US" b="1" dirty="0" smtClean="0"/>
              <a:t>Analyze </a:t>
            </a:r>
            <a:r>
              <a:rPr lang="en-US" b="1" dirty="0"/>
              <a:t>sample data</a:t>
            </a:r>
            <a:r>
              <a:rPr lang="en-US" dirty="0"/>
              <a:t>. Using sample data, we calculate the standard deviation (σ) and compute the z-score test statistic (z).</a:t>
            </a:r>
          </a:p>
          <a:p>
            <a:pPr marL="857250" lvl="2" indent="0" algn="l">
              <a:buNone/>
            </a:pPr>
            <a:r>
              <a:rPr lang="en-US" dirty="0"/>
              <a:t>σ = </a:t>
            </a:r>
            <a:r>
              <a:rPr lang="en-US" dirty="0" err="1"/>
              <a:t>sqrt</a:t>
            </a:r>
            <a:r>
              <a:rPr lang="en-US" dirty="0"/>
              <a:t>[ P * ( 1 - P ) / n ] = </a:t>
            </a:r>
            <a:r>
              <a:rPr lang="en-US" dirty="0" err="1"/>
              <a:t>sqrt</a:t>
            </a:r>
            <a:r>
              <a:rPr lang="en-US" dirty="0"/>
              <a:t> [(0.8 * 0.2) / 100] = </a:t>
            </a:r>
            <a:r>
              <a:rPr lang="en-US" dirty="0" err="1"/>
              <a:t>sqrt</a:t>
            </a:r>
            <a:r>
              <a:rPr lang="en-US" dirty="0"/>
              <a:t>(0.0016) = 0.04 </a:t>
            </a:r>
            <a:br>
              <a:rPr lang="en-US" dirty="0"/>
            </a:br>
            <a:r>
              <a:rPr lang="en-US" dirty="0"/>
              <a:t>z = (p - P) / σ = (.73 - .80)/0.04 = -1.75</a:t>
            </a:r>
          </a:p>
          <a:p>
            <a:pPr marL="0" indent="0" algn="l">
              <a:buNone/>
            </a:pPr>
            <a:r>
              <a:rPr lang="en-US" dirty="0"/>
              <a:t>where P is the hypothesized value of population proportion in the null hypothesis, p is the sample proportion, and n is the sample size.</a:t>
            </a:r>
          </a:p>
          <a:p>
            <a:pPr algn="l"/>
            <a:endParaRPr lang="en-US" dirty="0" smtClean="0"/>
          </a:p>
          <a:p>
            <a:pPr marL="0" indent="0" algn="l">
              <a:buNone/>
            </a:pPr>
            <a:r>
              <a:rPr lang="en-US" dirty="0" smtClean="0"/>
              <a:t>Since </a:t>
            </a:r>
            <a:r>
              <a:rPr lang="en-US" dirty="0"/>
              <a:t>we have a </a:t>
            </a:r>
            <a:r>
              <a:rPr lang="en-US" dirty="0">
                <a:hlinkClick r:id="rId3"/>
              </a:rPr>
              <a:t>two-tailed test</a:t>
            </a:r>
            <a:r>
              <a:rPr lang="en-US" dirty="0"/>
              <a:t>, the P-value is the probability that the z-score is less than -1.75 or greater than 1.75.</a:t>
            </a:r>
          </a:p>
          <a:p>
            <a:pPr marL="0" indent="0" algn="l">
              <a:buNone/>
            </a:pPr>
            <a:endParaRPr lang="en-US" dirty="0" smtClean="0"/>
          </a:p>
          <a:p>
            <a:pPr marL="0" indent="0" algn="l">
              <a:buNone/>
            </a:pPr>
            <a:r>
              <a:rPr lang="en-US" dirty="0" smtClean="0"/>
              <a:t>We </a:t>
            </a:r>
            <a:r>
              <a:rPr lang="en-US" dirty="0"/>
              <a:t>use the </a:t>
            </a:r>
            <a:r>
              <a:rPr lang="en-US" dirty="0">
                <a:hlinkClick r:id="rId4"/>
              </a:rPr>
              <a:t>Normal Distribution Calculator</a:t>
            </a:r>
            <a:r>
              <a:rPr lang="en-US" dirty="0"/>
              <a:t> to find P(z &lt; -1.75) = 0.04, and P(z &gt; 1.75) = 0.04. Thus, the P-value = 0.04 + 0.04 = 0.08.</a:t>
            </a:r>
          </a:p>
          <a:p>
            <a:pPr marL="0" indent="0" algn="l">
              <a:buNone/>
            </a:pPr>
            <a:endParaRPr lang="en-US" b="1" dirty="0" smtClean="0"/>
          </a:p>
          <a:p>
            <a:pPr marL="0" indent="0" algn="l">
              <a:buNone/>
            </a:pPr>
            <a:r>
              <a:rPr lang="en-US" b="1" dirty="0" smtClean="0"/>
              <a:t>Interpret </a:t>
            </a:r>
            <a:r>
              <a:rPr lang="en-US" b="1" dirty="0"/>
              <a:t>results</a:t>
            </a:r>
            <a:r>
              <a:rPr lang="en-US" dirty="0"/>
              <a:t>. Since the P-value (0.08) is greater than the significance level (0.05), we cannot reject the null hypothesis.</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964709670"/>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for a Proportion </a:t>
            </a:r>
            <a:r>
              <a:rPr lang="en-US" sz="2400" dirty="0"/>
              <a:t>cont..</a:t>
            </a:r>
            <a:endParaRPr lang="en-US" dirty="0"/>
          </a:p>
        </p:txBody>
      </p:sp>
      <p:sp>
        <p:nvSpPr>
          <p:cNvPr id="3" name="Content Placeholder 2"/>
          <p:cNvSpPr>
            <a:spLocks noGrp="1"/>
          </p:cNvSpPr>
          <p:nvPr>
            <p:ph idx="1"/>
          </p:nvPr>
        </p:nvSpPr>
        <p:spPr>
          <a:xfrm>
            <a:off x="762000" y="990600"/>
            <a:ext cx="8077200" cy="5029199"/>
          </a:xfrm>
        </p:spPr>
        <p:txBody>
          <a:bodyPr>
            <a:normAutofit/>
          </a:bodyPr>
          <a:lstStyle/>
          <a:p>
            <a:pPr marL="0" indent="0" algn="l">
              <a:buNone/>
            </a:pPr>
            <a:r>
              <a:rPr lang="en-US" b="1" dirty="0" smtClean="0"/>
              <a:t>Problem </a:t>
            </a:r>
            <a:r>
              <a:rPr lang="en-US" b="1" dirty="0"/>
              <a:t>2: One-Tailed </a:t>
            </a:r>
            <a:r>
              <a:rPr lang="en-US" b="1" dirty="0" smtClean="0"/>
              <a:t>Test</a:t>
            </a:r>
          </a:p>
          <a:p>
            <a:pPr marL="0" indent="0" algn="l">
              <a:buNone/>
            </a:pPr>
            <a:endParaRPr lang="en-US" b="1" dirty="0"/>
          </a:p>
          <a:p>
            <a:pPr marL="0" indent="0" algn="l">
              <a:buNone/>
            </a:pPr>
            <a:r>
              <a:rPr lang="en-US" dirty="0" smtClean="0"/>
              <a:t>Suppose </a:t>
            </a:r>
            <a:r>
              <a:rPr lang="en-US" dirty="0"/>
              <a:t>the previous example is stated a little bit differently. </a:t>
            </a:r>
            <a:endParaRPr lang="en-US" dirty="0" smtClean="0"/>
          </a:p>
          <a:p>
            <a:pPr marL="0" indent="0" algn="l">
              <a:buNone/>
            </a:pPr>
            <a:endParaRPr lang="en-US" dirty="0"/>
          </a:p>
          <a:p>
            <a:pPr marL="0" indent="0" algn="l">
              <a:buNone/>
            </a:pPr>
            <a:r>
              <a:rPr lang="en-US" dirty="0" smtClean="0"/>
              <a:t>Suppose </a:t>
            </a:r>
            <a:r>
              <a:rPr lang="en-US" dirty="0"/>
              <a:t>the CEO claims that </a:t>
            </a:r>
            <a:r>
              <a:rPr lang="en-US" sz="1800" i="1" dirty="0">
                <a:solidFill>
                  <a:srgbClr val="2C08C4"/>
                </a:solidFill>
              </a:rPr>
              <a:t>at least</a:t>
            </a:r>
            <a:r>
              <a:rPr lang="en-US" sz="1800" dirty="0">
                <a:solidFill>
                  <a:srgbClr val="2C08C4"/>
                </a:solidFill>
              </a:rPr>
              <a:t> 80 </a:t>
            </a:r>
            <a:r>
              <a:rPr lang="en-US" dirty="0"/>
              <a:t>percent of the company's 1,000,000 customers are very satisfied. Again, 100 customers are surveyed using simple random sampling. The result: 73 percent are very satisfied. Based on these results, should we accept or reject the CEO's hypothesis? Assume a significance level of 0.05</a:t>
            </a:r>
            <a:r>
              <a:rPr lang="en-US" dirty="0" smtClean="0"/>
              <a:t>.</a:t>
            </a:r>
          </a:p>
          <a:p>
            <a:pPr marL="0" indent="0" algn="l">
              <a:buNone/>
            </a:pPr>
            <a:endParaRPr lang="en-US" dirty="0"/>
          </a:p>
          <a:p>
            <a:pPr marL="0" indent="0" algn="l">
              <a:buNone/>
            </a:pPr>
            <a:r>
              <a:rPr lang="en-US" b="1" dirty="0" smtClean="0"/>
              <a:t>State </a:t>
            </a:r>
            <a:r>
              <a:rPr lang="en-US" b="1" dirty="0"/>
              <a:t>the hypotheses.</a:t>
            </a:r>
            <a:r>
              <a:rPr lang="en-US" dirty="0"/>
              <a:t> The first step is to state the null hypothesis and an alternative hypothesis.</a:t>
            </a:r>
          </a:p>
          <a:p>
            <a:pPr marL="0" indent="0" algn="l">
              <a:buNone/>
            </a:pPr>
            <a:r>
              <a:rPr lang="en-US" dirty="0" smtClean="0"/>
              <a:t>	Null </a:t>
            </a:r>
            <a:r>
              <a:rPr lang="en-US" dirty="0"/>
              <a:t>hypothesis: P &gt;= 0.80 </a:t>
            </a:r>
            <a:br>
              <a:rPr lang="en-US" dirty="0"/>
            </a:br>
            <a:r>
              <a:rPr lang="en-US" dirty="0" smtClean="0"/>
              <a:t>	Alternative </a:t>
            </a:r>
            <a:r>
              <a:rPr lang="en-US" dirty="0"/>
              <a:t>hypothesis: P &lt; 0.80</a:t>
            </a:r>
          </a:p>
          <a:p>
            <a:pPr marL="0" indent="0" algn="l">
              <a:buNone/>
            </a:pPr>
            <a:endParaRPr lang="en-US" dirty="0" smtClean="0"/>
          </a:p>
          <a:p>
            <a:pPr marL="0" indent="0" algn="l">
              <a:buNone/>
            </a:pPr>
            <a:r>
              <a:rPr lang="en-US" dirty="0" smtClean="0"/>
              <a:t>Note </a:t>
            </a:r>
            <a:r>
              <a:rPr lang="en-US" dirty="0"/>
              <a:t>that these hypotheses constitute a one-tailed test. The null hypothesis will be rejected only if the sample proportion is too small.</a:t>
            </a:r>
          </a:p>
          <a:p>
            <a:pPr marL="0" indent="0" algn="l">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812982723"/>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Proportion </a:t>
            </a:r>
            <a:r>
              <a:rPr lang="en-US" sz="2400" dirty="0"/>
              <a:t>cont..</a:t>
            </a:r>
            <a:endParaRPr lang="en-US" dirty="0"/>
          </a:p>
        </p:txBody>
      </p:sp>
      <p:sp>
        <p:nvSpPr>
          <p:cNvPr id="3" name="Content Placeholder 2"/>
          <p:cNvSpPr>
            <a:spLocks noGrp="1"/>
          </p:cNvSpPr>
          <p:nvPr>
            <p:ph idx="1"/>
          </p:nvPr>
        </p:nvSpPr>
        <p:spPr>
          <a:xfrm>
            <a:off x="762000" y="914400"/>
            <a:ext cx="8077200" cy="5410200"/>
          </a:xfrm>
        </p:spPr>
        <p:txBody>
          <a:bodyPr>
            <a:normAutofit/>
          </a:bodyPr>
          <a:lstStyle/>
          <a:p>
            <a:pPr marL="0" indent="0">
              <a:buNone/>
            </a:pPr>
            <a:r>
              <a:rPr lang="en-US" sz="1800" b="1" dirty="0"/>
              <a:t>Formulate an analysis plan</a:t>
            </a:r>
            <a:r>
              <a:rPr lang="en-US" sz="1800" dirty="0"/>
              <a:t>. For this analysis, the significance level is 0.05. The test method, shown in the next section, is a </a:t>
            </a:r>
            <a:r>
              <a:rPr lang="en-US" sz="1800" dirty="0">
                <a:hlinkClick r:id="rId2"/>
              </a:rPr>
              <a:t>one-sample z-test</a:t>
            </a:r>
            <a:r>
              <a:rPr lang="en-US" sz="1800" dirty="0"/>
              <a:t>.</a:t>
            </a:r>
          </a:p>
          <a:p>
            <a:pPr marL="0" indent="0">
              <a:buNone/>
            </a:pPr>
            <a:endParaRPr lang="en-US" sz="1800" b="1" dirty="0" smtClean="0"/>
          </a:p>
          <a:p>
            <a:pPr marL="0" indent="0">
              <a:buNone/>
            </a:pPr>
            <a:r>
              <a:rPr lang="en-US" sz="1800" b="1" dirty="0" smtClean="0"/>
              <a:t>Analyze </a:t>
            </a:r>
            <a:r>
              <a:rPr lang="en-US" sz="1800" b="1" dirty="0"/>
              <a:t>sample data</a:t>
            </a:r>
            <a:r>
              <a:rPr lang="en-US" sz="1800" dirty="0"/>
              <a:t>. Using sample data, we calculate the standard deviation (σ) and compute the z-score test statistic (z).</a:t>
            </a:r>
          </a:p>
          <a:p>
            <a:pPr marL="0" indent="0">
              <a:buNone/>
            </a:pPr>
            <a:r>
              <a:rPr lang="en-US" sz="1800" dirty="0" smtClean="0"/>
              <a:t>	σ </a:t>
            </a:r>
            <a:r>
              <a:rPr lang="en-US" sz="1800" dirty="0"/>
              <a:t>= </a:t>
            </a:r>
            <a:r>
              <a:rPr lang="en-US" sz="1800" dirty="0" err="1"/>
              <a:t>sqrt</a:t>
            </a:r>
            <a:r>
              <a:rPr lang="en-US" sz="1800" dirty="0"/>
              <a:t>[ P * ( 1 - P ) / n ] = </a:t>
            </a:r>
            <a:r>
              <a:rPr lang="en-US" sz="1800" dirty="0" err="1"/>
              <a:t>sqrt</a:t>
            </a:r>
            <a:r>
              <a:rPr lang="en-US" sz="1800" dirty="0"/>
              <a:t> [(0.8 * 0.2) / 100] = </a:t>
            </a:r>
            <a:r>
              <a:rPr lang="en-US" sz="1800" dirty="0" err="1"/>
              <a:t>sqrt</a:t>
            </a:r>
            <a:r>
              <a:rPr lang="en-US" sz="1800" dirty="0"/>
              <a:t>(0.0016) = 0.04 </a:t>
            </a:r>
            <a:br>
              <a:rPr lang="en-US" sz="1800" dirty="0"/>
            </a:br>
            <a:r>
              <a:rPr lang="en-US" sz="1800" dirty="0" smtClean="0"/>
              <a:t>	z </a:t>
            </a:r>
            <a:r>
              <a:rPr lang="en-US" sz="1800" dirty="0"/>
              <a:t>= (p - P) / σ = (.73 - .80)/0.04 = -1.75</a:t>
            </a:r>
          </a:p>
          <a:p>
            <a:pPr marL="0" indent="0">
              <a:buNone/>
            </a:pPr>
            <a:r>
              <a:rPr lang="en-US" sz="1800" dirty="0" smtClean="0"/>
              <a:t>where </a:t>
            </a:r>
            <a:r>
              <a:rPr lang="en-US" sz="1800" dirty="0"/>
              <a:t>P is the hypothesized value of population proportion in the null hypothesis, p is the sample proportion, and n is the sample size.</a:t>
            </a:r>
          </a:p>
          <a:p>
            <a:pPr marL="0" indent="0">
              <a:buNone/>
            </a:pPr>
            <a:endParaRPr lang="en-US" sz="1800" dirty="0" smtClean="0"/>
          </a:p>
          <a:p>
            <a:pPr marL="0" indent="0">
              <a:buNone/>
            </a:pPr>
            <a:r>
              <a:rPr lang="en-US" sz="1800" dirty="0" smtClean="0"/>
              <a:t>Since </a:t>
            </a:r>
            <a:r>
              <a:rPr lang="en-US" sz="1800" dirty="0"/>
              <a:t>we have a </a:t>
            </a:r>
            <a:r>
              <a:rPr lang="en-US" sz="1800" dirty="0">
                <a:hlinkClick r:id="rId3"/>
              </a:rPr>
              <a:t>one-tailed test</a:t>
            </a:r>
            <a:r>
              <a:rPr lang="en-US" sz="1800" dirty="0"/>
              <a:t>, the P-value is the probability that the z-score is less than -1.75. We use the </a:t>
            </a:r>
            <a:r>
              <a:rPr lang="en-US" sz="1800" dirty="0">
                <a:hlinkClick r:id="rId4"/>
              </a:rPr>
              <a:t>Normal Distribution Calculator</a:t>
            </a:r>
            <a:r>
              <a:rPr lang="en-US" sz="1800" dirty="0"/>
              <a:t> to find P(z &lt; -1.75) = 0.04. Thus, the P-value = 0.04.</a:t>
            </a:r>
          </a:p>
          <a:p>
            <a:pPr marL="0" indent="0">
              <a:buNone/>
            </a:pPr>
            <a:endParaRPr lang="en-US" sz="1800" b="1" dirty="0" smtClean="0"/>
          </a:p>
          <a:p>
            <a:pPr marL="0" indent="0">
              <a:buNone/>
            </a:pPr>
            <a:r>
              <a:rPr lang="en-US" sz="1800" b="1" dirty="0" smtClean="0"/>
              <a:t>Interpret </a:t>
            </a:r>
            <a:r>
              <a:rPr lang="en-US" sz="1800" b="1" dirty="0"/>
              <a:t>results</a:t>
            </a:r>
            <a:r>
              <a:rPr lang="en-US" sz="1800" dirty="0"/>
              <a:t>. Since the P-value (0.04) is less than the significance level (0.05), we cannot accept the null hypothesis</a:t>
            </a:r>
            <a:r>
              <a:rPr lang="en-US" sz="1800" dirty="0" smtClean="0"/>
              <a:t>.</a:t>
            </a:r>
            <a:endParaRPr lang="en-US" sz="1800"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4270118054"/>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Difference Between </a:t>
            </a:r>
            <a:r>
              <a:rPr lang="en-US" dirty="0" smtClean="0"/>
              <a:t>Proportions</a:t>
            </a:r>
            <a:endParaRPr lang="en-US" dirty="0"/>
          </a:p>
        </p:txBody>
      </p:sp>
      <p:sp>
        <p:nvSpPr>
          <p:cNvPr id="3" name="Content Placeholder 2"/>
          <p:cNvSpPr>
            <a:spLocks noGrp="1"/>
          </p:cNvSpPr>
          <p:nvPr>
            <p:ph idx="1"/>
          </p:nvPr>
        </p:nvSpPr>
        <p:spPr>
          <a:xfrm>
            <a:off x="685800" y="914400"/>
            <a:ext cx="8077200" cy="5334000"/>
          </a:xfrm>
        </p:spPr>
        <p:txBody>
          <a:bodyPr>
            <a:normAutofit fontScale="92500" lnSpcReduction="10000"/>
          </a:bodyPr>
          <a:lstStyle/>
          <a:p>
            <a:r>
              <a:rPr lang="en-US" sz="1800" b="1" dirty="0"/>
              <a:t>Problem 1: Two-Tailed Test</a:t>
            </a:r>
            <a:endParaRPr lang="en-US" sz="1800" dirty="0"/>
          </a:p>
          <a:p>
            <a:pPr marL="0" indent="0">
              <a:buNone/>
            </a:pPr>
            <a:r>
              <a:rPr lang="en-US" sz="1800" dirty="0"/>
              <a:t>Suppose the Acme Drug Company develops a new drug, designed to prevent colds. The company states that the drug is equally effective for men and women. To test this claim, they choose a </a:t>
            </a:r>
            <a:r>
              <a:rPr lang="en-US" sz="1800" dirty="0" err="1"/>
              <a:t>a</a:t>
            </a:r>
            <a:r>
              <a:rPr lang="en-US" sz="1800" dirty="0"/>
              <a:t> simple random sample of 100 women and 200 men from a population of 100,000 volunteers</a:t>
            </a:r>
            <a:r>
              <a:rPr lang="en-US" sz="1800" dirty="0" smtClean="0"/>
              <a:t>.</a:t>
            </a:r>
          </a:p>
          <a:p>
            <a:pPr marL="0" indent="0">
              <a:buNone/>
            </a:pPr>
            <a:endParaRPr lang="en-US" sz="1800" dirty="0"/>
          </a:p>
          <a:p>
            <a:pPr marL="0" indent="0">
              <a:buNone/>
            </a:pPr>
            <a:r>
              <a:rPr lang="en-US" sz="1800" dirty="0"/>
              <a:t>At the end of the study, 38% of the women caught a cold; and 51% of the men caught a cold. Based on these findings, can we reject the company's claim that the drug is equally effective for men and women? Use a 0.05 level of significance</a:t>
            </a:r>
            <a:r>
              <a:rPr lang="en-US" sz="1800" dirty="0" smtClean="0"/>
              <a:t>.</a:t>
            </a:r>
          </a:p>
          <a:p>
            <a:pPr marL="0" indent="0">
              <a:buNone/>
            </a:pPr>
            <a:endParaRPr lang="en-US" sz="1800" dirty="0"/>
          </a:p>
          <a:p>
            <a:pPr marL="0" indent="0">
              <a:buNone/>
            </a:pPr>
            <a:r>
              <a:rPr lang="en-US" sz="1800" b="1" i="1" dirty="0"/>
              <a:t>Solution</a:t>
            </a:r>
            <a:r>
              <a:rPr lang="en-US" sz="1800" i="1" dirty="0"/>
              <a:t>:</a:t>
            </a:r>
            <a:r>
              <a:rPr lang="en-US" sz="1800" dirty="0"/>
              <a:t> The solution to this problem takes four steps: (1) state the hypotheses, (2) formulate an analysis plan, (3) analyze sample data, and (4) interpret results. We work through those steps below:</a:t>
            </a:r>
          </a:p>
          <a:p>
            <a:r>
              <a:rPr lang="en-US" sz="1800" b="1" dirty="0"/>
              <a:t>State the hypotheses.</a:t>
            </a:r>
            <a:r>
              <a:rPr lang="en-US" sz="1800" dirty="0"/>
              <a:t> The first step is to state the null hypothesis and an alternative hypothesis.</a:t>
            </a:r>
          </a:p>
          <a:p>
            <a:pPr marL="0" indent="0" algn="l">
              <a:buNone/>
            </a:pPr>
            <a:r>
              <a:rPr lang="en-US" sz="1800" dirty="0" smtClean="0"/>
              <a:t>	Null </a:t>
            </a:r>
            <a:r>
              <a:rPr lang="en-US" sz="1800" dirty="0"/>
              <a:t>hypothesis: P</a:t>
            </a:r>
            <a:r>
              <a:rPr lang="en-US" sz="1800" baseline="-25000" dirty="0"/>
              <a:t>1</a:t>
            </a:r>
            <a:r>
              <a:rPr lang="en-US" sz="1800" dirty="0"/>
              <a:t> = P</a:t>
            </a:r>
            <a:r>
              <a:rPr lang="en-US" sz="1800" baseline="-25000" dirty="0"/>
              <a:t>2</a:t>
            </a:r>
            <a:r>
              <a:rPr lang="en-US" sz="1800" dirty="0"/>
              <a:t> </a:t>
            </a:r>
            <a:br>
              <a:rPr lang="en-US" sz="1800" dirty="0"/>
            </a:br>
            <a:r>
              <a:rPr lang="en-US" sz="1800" dirty="0" smtClean="0"/>
              <a:t>	Alternative </a:t>
            </a:r>
            <a:r>
              <a:rPr lang="en-US" sz="1800" dirty="0"/>
              <a:t>hypothesis: P</a:t>
            </a:r>
            <a:r>
              <a:rPr lang="en-US" sz="1800" baseline="-25000" dirty="0"/>
              <a:t>1</a:t>
            </a:r>
            <a:r>
              <a:rPr lang="en-US" sz="1800" dirty="0"/>
              <a:t> ≠ P</a:t>
            </a:r>
            <a:r>
              <a:rPr lang="en-US" sz="1800" baseline="-25000" dirty="0"/>
              <a:t>2</a:t>
            </a:r>
            <a:endParaRPr lang="en-US" sz="1800" dirty="0"/>
          </a:p>
          <a:p>
            <a:pPr marL="0" indent="0">
              <a:buNone/>
            </a:pPr>
            <a:endParaRPr lang="en-US" sz="1800" dirty="0" smtClean="0"/>
          </a:p>
          <a:p>
            <a:pPr marL="0" indent="0">
              <a:buNone/>
            </a:pPr>
            <a:r>
              <a:rPr lang="en-US" sz="1800" dirty="0" smtClean="0"/>
              <a:t>Note </a:t>
            </a:r>
            <a:r>
              <a:rPr lang="en-US" sz="1800" dirty="0"/>
              <a:t>that these hypotheses constitute a two-tailed test. The null hypothesis will be rejected if the proportion from population 1 is too big or if it is too small.</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175297561"/>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 Difference Between </a:t>
            </a:r>
            <a:r>
              <a:rPr lang="en-US" dirty="0" smtClean="0"/>
              <a:t>Proportions </a:t>
            </a:r>
            <a:r>
              <a:rPr lang="en-US" sz="1600" dirty="0" smtClean="0"/>
              <a:t>cont..</a:t>
            </a:r>
            <a:endParaRPr lang="en-US" sz="1600" dirty="0"/>
          </a:p>
        </p:txBody>
      </p:sp>
      <p:sp>
        <p:nvSpPr>
          <p:cNvPr id="3" name="Content Placeholder 2"/>
          <p:cNvSpPr>
            <a:spLocks noGrp="1"/>
          </p:cNvSpPr>
          <p:nvPr>
            <p:ph idx="1"/>
          </p:nvPr>
        </p:nvSpPr>
        <p:spPr>
          <a:xfrm>
            <a:off x="762000" y="990600"/>
            <a:ext cx="8077200" cy="5334000"/>
          </a:xfrm>
        </p:spPr>
        <p:txBody>
          <a:bodyPr>
            <a:normAutofit fontScale="92500" lnSpcReduction="20000"/>
          </a:bodyPr>
          <a:lstStyle/>
          <a:p>
            <a:pPr marL="0" indent="0">
              <a:buNone/>
            </a:pPr>
            <a:r>
              <a:rPr lang="en-US" sz="1700" b="1" dirty="0"/>
              <a:t>Formulate an analysis plan</a:t>
            </a:r>
            <a:r>
              <a:rPr lang="en-US" sz="1700" dirty="0"/>
              <a:t>. For this analysis, the significance level is 0.05. The test method is a two-proportion z-test</a:t>
            </a:r>
            <a:r>
              <a:rPr lang="en-US" sz="1700" dirty="0" smtClean="0"/>
              <a:t>.</a:t>
            </a:r>
          </a:p>
          <a:p>
            <a:pPr marL="0" indent="0">
              <a:buNone/>
            </a:pPr>
            <a:endParaRPr lang="en-US" sz="1700" dirty="0"/>
          </a:p>
          <a:p>
            <a:pPr marL="0" indent="0">
              <a:buNone/>
            </a:pPr>
            <a:r>
              <a:rPr lang="en-US" sz="1700" b="1" dirty="0"/>
              <a:t>Analyze sample data</a:t>
            </a:r>
            <a:r>
              <a:rPr lang="en-US" sz="1700" dirty="0"/>
              <a:t>. Using sample data, we calculate the pooled sample proportion (p) and the standard error (SE). Using those measures, we compute the z-score test statistic (z).</a:t>
            </a:r>
          </a:p>
          <a:p>
            <a:pPr marL="0" indent="0" algn="l">
              <a:buNone/>
            </a:pPr>
            <a:r>
              <a:rPr lang="en-US" sz="1700" dirty="0" smtClean="0"/>
              <a:t>	p </a:t>
            </a:r>
            <a:r>
              <a:rPr lang="en-US" sz="1700" dirty="0"/>
              <a:t>= (p</a:t>
            </a:r>
            <a:r>
              <a:rPr lang="en-US" sz="1700" baseline="-25000" dirty="0"/>
              <a:t>1</a:t>
            </a:r>
            <a:r>
              <a:rPr lang="en-US" sz="1700" dirty="0"/>
              <a:t> * n</a:t>
            </a:r>
            <a:r>
              <a:rPr lang="en-US" sz="1700" baseline="-25000" dirty="0"/>
              <a:t>1</a:t>
            </a:r>
            <a:r>
              <a:rPr lang="en-US" sz="1700" dirty="0"/>
              <a:t> + p</a:t>
            </a:r>
            <a:r>
              <a:rPr lang="en-US" sz="1700" baseline="-25000" dirty="0"/>
              <a:t>2</a:t>
            </a:r>
            <a:r>
              <a:rPr lang="en-US" sz="1700" dirty="0"/>
              <a:t> * n</a:t>
            </a:r>
            <a:r>
              <a:rPr lang="en-US" sz="1700" baseline="-25000" dirty="0"/>
              <a:t>2</a:t>
            </a:r>
            <a:r>
              <a:rPr lang="en-US" sz="1700" dirty="0"/>
              <a:t>) / (n</a:t>
            </a:r>
            <a:r>
              <a:rPr lang="en-US" sz="1700" baseline="-25000" dirty="0"/>
              <a:t>1</a:t>
            </a:r>
            <a:r>
              <a:rPr lang="en-US" sz="1700" dirty="0"/>
              <a:t> + n</a:t>
            </a:r>
            <a:r>
              <a:rPr lang="en-US" sz="1700" baseline="-25000" dirty="0"/>
              <a:t>2</a:t>
            </a:r>
            <a:r>
              <a:rPr lang="en-US" sz="1700" dirty="0"/>
              <a:t>) = [(0.38 * 100) + (0.51 * 200)] / (100 + 200) = </a:t>
            </a:r>
            <a:r>
              <a:rPr lang="en-US" sz="1700" dirty="0" smtClean="0"/>
              <a:t>	      140/300 </a:t>
            </a:r>
            <a:r>
              <a:rPr lang="en-US" sz="1700" dirty="0"/>
              <a:t>= 0.467 </a:t>
            </a:r>
            <a:br>
              <a:rPr lang="en-US" sz="1700" dirty="0"/>
            </a:br>
            <a:r>
              <a:rPr lang="en-US" sz="1700" dirty="0"/>
              <a:t/>
            </a:r>
            <a:br>
              <a:rPr lang="en-US" sz="1700" dirty="0"/>
            </a:br>
            <a:r>
              <a:rPr lang="en-US" sz="1700" dirty="0" smtClean="0"/>
              <a:t>	SE </a:t>
            </a:r>
            <a:r>
              <a:rPr lang="en-US" sz="1700" dirty="0"/>
              <a:t>= </a:t>
            </a:r>
            <a:r>
              <a:rPr lang="en-US" sz="1700" dirty="0" err="1"/>
              <a:t>sqrt</a:t>
            </a:r>
            <a:r>
              <a:rPr lang="en-US" sz="1700" dirty="0"/>
              <a:t>{ p * ( 1 - p ) * [ (1/n</a:t>
            </a:r>
            <a:r>
              <a:rPr lang="en-US" sz="1700" baseline="-25000" dirty="0"/>
              <a:t>1</a:t>
            </a:r>
            <a:r>
              <a:rPr lang="en-US" sz="1700" dirty="0"/>
              <a:t>) + (1/n</a:t>
            </a:r>
            <a:r>
              <a:rPr lang="en-US" sz="1700" baseline="-25000" dirty="0"/>
              <a:t>2</a:t>
            </a:r>
            <a:r>
              <a:rPr lang="en-US" sz="1700" dirty="0"/>
              <a:t>) ] } </a:t>
            </a:r>
            <a:br>
              <a:rPr lang="en-US" sz="1700" dirty="0"/>
            </a:br>
            <a:r>
              <a:rPr lang="en-US" sz="1700" dirty="0" smtClean="0"/>
              <a:t>	SE </a:t>
            </a:r>
            <a:r>
              <a:rPr lang="en-US" sz="1700" dirty="0"/>
              <a:t>= </a:t>
            </a:r>
            <a:r>
              <a:rPr lang="en-US" sz="1700" dirty="0" err="1"/>
              <a:t>sqrt</a:t>
            </a:r>
            <a:r>
              <a:rPr lang="en-US" sz="1700" dirty="0"/>
              <a:t> [ 0.467 * 0.533 * ( 1/100 + 1/200 ) ] = </a:t>
            </a:r>
            <a:r>
              <a:rPr lang="en-US" sz="1700" dirty="0" err="1"/>
              <a:t>sqrt</a:t>
            </a:r>
            <a:r>
              <a:rPr lang="en-US" sz="1700" dirty="0"/>
              <a:t> [0.003733] = 0.061 </a:t>
            </a:r>
            <a:br>
              <a:rPr lang="en-US" sz="1700" dirty="0"/>
            </a:br>
            <a:r>
              <a:rPr lang="en-US" sz="1700" dirty="0"/>
              <a:t/>
            </a:r>
            <a:br>
              <a:rPr lang="en-US" sz="1700" dirty="0"/>
            </a:br>
            <a:r>
              <a:rPr lang="en-US" sz="1700" dirty="0" smtClean="0"/>
              <a:t>	z </a:t>
            </a:r>
            <a:r>
              <a:rPr lang="en-US" sz="1700" dirty="0"/>
              <a:t>= (p</a:t>
            </a:r>
            <a:r>
              <a:rPr lang="en-US" sz="1700" baseline="-25000" dirty="0"/>
              <a:t>1</a:t>
            </a:r>
            <a:r>
              <a:rPr lang="en-US" sz="1700" dirty="0"/>
              <a:t> - p</a:t>
            </a:r>
            <a:r>
              <a:rPr lang="en-US" sz="1700" baseline="-25000" dirty="0"/>
              <a:t>2</a:t>
            </a:r>
            <a:r>
              <a:rPr lang="en-US" sz="1700" dirty="0"/>
              <a:t>) / SE = (0.38 - 0.51)/0.061 = -2.13</a:t>
            </a:r>
          </a:p>
          <a:p>
            <a:pPr marL="0" indent="0">
              <a:buNone/>
            </a:pPr>
            <a:r>
              <a:rPr lang="en-US" sz="1700" dirty="0"/>
              <a:t>where p</a:t>
            </a:r>
            <a:r>
              <a:rPr lang="en-US" sz="1700" baseline="-25000" dirty="0"/>
              <a:t>1</a:t>
            </a:r>
            <a:r>
              <a:rPr lang="en-US" sz="1700" dirty="0"/>
              <a:t> is the sample proportion in sample 1, where p</a:t>
            </a:r>
            <a:r>
              <a:rPr lang="en-US" sz="1700" baseline="-25000" dirty="0"/>
              <a:t>2</a:t>
            </a:r>
            <a:r>
              <a:rPr lang="en-US" sz="1700" dirty="0"/>
              <a:t> is the sample proportion in sample 2, n</a:t>
            </a:r>
            <a:r>
              <a:rPr lang="en-US" sz="1700" baseline="-25000" dirty="0"/>
              <a:t>1</a:t>
            </a:r>
            <a:r>
              <a:rPr lang="en-US" sz="1700" dirty="0"/>
              <a:t> is the size of sample 1, and n</a:t>
            </a:r>
            <a:r>
              <a:rPr lang="en-US" sz="1700" baseline="-25000" dirty="0"/>
              <a:t>2</a:t>
            </a:r>
            <a:r>
              <a:rPr lang="en-US" sz="1700" dirty="0"/>
              <a:t> is the size of sample 2.</a:t>
            </a:r>
          </a:p>
          <a:p>
            <a:endParaRPr lang="en-US" sz="1700" dirty="0" smtClean="0"/>
          </a:p>
          <a:p>
            <a:pPr marL="0" indent="0">
              <a:buNone/>
            </a:pPr>
            <a:r>
              <a:rPr lang="en-US" sz="1700" dirty="0" smtClean="0"/>
              <a:t>Since </a:t>
            </a:r>
            <a:r>
              <a:rPr lang="en-US" sz="1700" dirty="0"/>
              <a:t>we have a </a:t>
            </a:r>
            <a:r>
              <a:rPr lang="en-US" sz="1700" dirty="0">
                <a:hlinkClick r:id="rId2"/>
              </a:rPr>
              <a:t>two-tailed test</a:t>
            </a:r>
            <a:r>
              <a:rPr lang="en-US" sz="1700" dirty="0"/>
              <a:t>, the P-value is the probability that the z-score is less than -2.13 or greater than 2.13.</a:t>
            </a:r>
          </a:p>
          <a:p>
            <a:pPr marL="0" indent="0">
              <a:buNone/>
            </a:pPr>
            <a:endParaRPr lang="en-US" sz="1700" dirty="0" smtClean="0"/>
          </a:p>
          <a:p>
            <a:pPr marL="0" indent="0">
              <a:buNone/>
            </a:pPr>
            <a:r>
              <a:rPr lang="en-US" sz="1700" dirty="0" smtClean="0"/>
              <a:t>We </a:t>
            </a:r>
            <a:r>
              <a:rPr lang="en-US" sz="1700" dirty="0"/>
              <a:t>use the </a:t>
            </a:r>
            <a:r>
              <a:rPr lang="en-US" sz="1700" dirty="0">
                <a:hlinkClick r:id="rId3"/>
              </a:rPr>
              <a:t>Normal Distribution Calculator</a:t>
            </a:r>
            <a:r>
              <a:rPr lang="en-US" sz="1700" dirty="0"/>
              <a:t> to find P(z &lt; -2.13) = 0.017, and P(z &gt; 2.13) = 0.017. Thus, the P-value = 0.017 + 0.017 = 0.034.</a:t>
            </a:r>
          </a:p>
          <a:p>
            <a:endParaRPr lang="en-US" sz="1700" b="1" dirty="0" smtClean="0"/>
          </a:p>
          <a:p>
            <a:pPr marL="0" indent="0">
              <a:buNone/>
            </a:pPr>
            <a:r>
              <a:rPr lang="en-US" sz="1700" b="1" dirty="0" smtClean="0"/>
              <a:t>Interpret </a:t>
            </a:r>
            <a:r>
              <a:rPr lang="en-US" sz="1700" b="1" dirty="0"/>
              <a:t>results</a:t>
            </a:r>
            <a:r>
              <a:rPr lang="en-US" sz="1700" dirty="0"/>
              <a:t>. Since the P-va</a:t>
            </a:r>
            <a:r>
              <a:rPr lang="en-US" dirty="0"/>
              <a:t>lue (0.034) is less than the significance level (0.05), we </a:t>
            </a:r>
            <a:r>
              <a:rPr lang="en-US" sz="1700" dirty="0"/>
              <a:t>cannot accept the null hypothesis</a:t>
            </a:r>
            <a:r>
              <a:rPr lang="en-US" sz="1700" dirty="0" smtClean="0"/>
              <a:t>.</a:t>
            </a:r>
            <a:endParaRPr lang="en-US" sz="1700"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1738457129"/>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for a </a:t>
            </a:r>
            <a:r>
              <a:rPr lang="en-US" dirty="0" smtClean="0"/>
              <a:t>Mean</a:t>
            </a:r>
            <a:endParaRPr lang="en-US" dirty="0"/>
          </a:p>
        </p:txBody>
      </p:sp>
      <p:sp>
        <p:nvSpPr>
          <p:cNvPr id="3" name="Content Placeholder 2"/>
          <p:cNvSpPr>
            <a:spLocks noGrp="1"/>
          </p:cNvSpPr>
          <p:nvPr>
            <p:ph idx="1"/>
          </p:nvPr>
        </p:nvSpPr>
        <p:spPr>
          <a:xfrm>
            <a:off x="685800" y="914400"/>
            <a:ext cx="8077200" cy="5410200"/>
          </a:xfrm>
        </p:spPr>
        <p:txBody>
          <a:bodyPr>
            <a:normAutofit/>
          </a:bodyPr>
          <a:lstStyle/>
          <a:p>
            <a:pPr marL="0" indent="0">
              <a:buNone/>
            </a:pPr>
            <a:r>
              <a:rPr lang="en-US" b="1" dirty="0"/>
              <a:t>Problem 1: Two-Tailed Test</a:t>
            </a:r>
            <a:endParaRPr lang="en-US" dirty="0"/>
          </a:p>
          <a:p>
            <a:pPr marL="0" indent="0">
              <a:buNone/>
            </a:pPr>
            <a:r>
              <a:rPr lang="en-US" dirty="0"/>
              <a:t>An inventor has developed a new, energy-efficient lawn mower engine. He claims that the engine will run continuously for 5 hours (300 minutes) on a single gallon of regular gasoline. From his stock of 2000 engines, the inventor selects a simple random sample of 50 engines for testing. The engines run for an average of 295 minutes, with a standard deviation of 20 minutes. Test the null hypothesis that the mean run time is 300 minutes against the alternative hypothesis that the mean run time is not 300 minutes. Use a 0.05 level of significance. (Assume that run times for the population of engines are normally distributed.)</a:t>
            </a:r>
          </a:p>
          <a:p>
            <a:pPr marL="0" indent="0">
              <a:buNone/>
            </a:pPr>
            <a:endParaRPr lang="en-US" i="1" dirty="0" smtClean="0"/>
          </a:p>
          <a:p>
            <a:pPr marL="0" indent="0">
              <a:buNone/>
            </a:pPr>
            <a:r>
              <a:rPr lang="en-US" b="1" dirty="0" smtClean="0"/>
              <a:t>State </a:t>
            </a:r>
            <a:r>
              <a:rPr lang="en-US" b="1" dirty="0"/>
              <a:t>the hypotheses.</a:t>
            </a:r>
            <a:r>
              <a:rPr lang="en-US" dirty="0"/>
              <a:t> The first step is to state the null hypothesis and an alternative hypothesis.</a:t>
            </a:r>
          </a:p>
          <a:p>
            <a:pPr marL="800100" lvl="2" indent="0" algn="l">
              <a:buNone/>
            </a:pPr>
            <a:r>
              <a:rPr lang="en-US" dirty="0"/>
              <a:t>Null hypothesis: μ = 300 </a:t>
            </a:r>
            <a:br>
              <a:rPr lang="en-US" dirty="0"/>
            </a:br>
            <a:r>
              <a:rPr lang="en-US" dirty="0"/>
              <a:t>Alternative hypothesis: μ ≠ 300</a:t>
            </a:r>
          </a:p>
          <a:p>
            <a:pPr marL="0" indent="0">
              <a:buNone/>
            </a:pPr>
            <a:endParaRPr lang="en-US" dirty="0" smtClean="0"/>
          </a:p>
          <a:p>
            <a:pPr marL="0" indent="0">
              <a:buNone/>
            </a:pPr>
            <a:r>
              <a:rPr lang="en-US" dirty="0" smtClean="0"/>
              <a:t>Note </a:t>
            </a:r>
            <a:r>
              <a:rPr lang="en-US" dirty="0"/>
              <a:t>that these hypotheses constitute a two-tailed test. The null hypothesis will be rejected if the sample mean is too big or if it is too small.</a:t>
            </a:r>
          </a:p>
          <a:p>
            <a:pPr marL="0" indent="0">
              <a:buNone/>
            </a:pPr>
            <a:endParaRPr lang="en-US" dirty="0" smtClean="0"/>
          </a:p>
          <a:p>
            <a:pPr marL="0" indent="0">
              <a:buNone/>
            </a:pPr>
            <a:r>
              <a:rPr lang="en-US" b="1" dirty="0"/>
              <a:t>Formulate an analysis plan</a:t>
            </a:r>
            <a:r>
              <a:rPr lang="en-US" dirty="0"/>
              <a:t>. For this analysis, the significance level is 0.05. The test method is a </a:t>
            </a:r>
            <a:r>
              <a:rPr lang="en-US" dirty="0">
                <a:hlinkClick r:id="rId2"/>
              </a:rPr>
              <a:t>one-sample t-test</a:t>
            </a: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237177926"/>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Mean</a:t>
            </a:r>
          </a:p>
        </p:txBody>
      </p:sp>
      <p:sp>
        <p:nvSpPr>
          <p:cNvPr id="3" name="Content Placeholder 2"/>
          <p:cNvSpPr>
            <a:spLocks noGrp="1"/>
          </p:cNvSpPr>
          <p:nvPr>
            <p:ph idx="1"/>
          </p:nvPr>
        </p:nvSpPr>
        <p:spPr>
          <a:xfrm>
            <a:off x="762000" y="990600"/>
            <a:ext cx="8077200" cy="5181600"/>
          </a:xfrm>
        </p:spPr>
        <p:txBody>
          <a:bodyPr>
            <a:normAutofit fontScale="92500" lnSpcReduction="20000"/>
          </a:bodyPr>
          <a:lstStyle/>
          <a:p>
            <a:pPr marL="0" indent="0">
              <a:buNone/>
            </a:pPr>
            <a:r>
              <a:rPr lang="en-US" b="1" dirty="0"/>
              <a:t>Analyze sample data</a:t>
            </a:r>
            <a:r>
              <a:rPr lang="en-US" dirty="0"/>
              <a:t>. Using sample data, we compute the standard error (SE), degrees of freedom (DF), and the t statistic test statistic (t</a:t>
            </a:r>
            <a:r>
              <a:rPr lang="en-US" dirty="0" smtClean="0"/>
              <a:t>).</a:t>
            </a:r>
          </a:p>
          <a:p>
            <a:pPr marL="0" indent="0">
              <a:buNone/>
            </a:pPr>
            <a:endParaRPr lang="en-US" dirty="0"/>
          </a:p>
          <a:p>
            <a:pPr marL="1257300" lvl="3" indent="0" algn="l">
              <a:buNone/>
            </a:pPr>
            <a:r>
              <a:rPr lang="en-US" dirty="0"/>
              <a:t>SE = s / </a:t>
            </a:r>
            <a:r>
              <a:rPr lang="en-US" dirty="0" err="1"/>
              <a:t>sqrt</a:t>
            </a:r>
            <a:r>
              <a:rPr lang="en-US" dirty="0"/>
              <a:t>(n) = 20 / </a:t>
            </a:r>
            <a:r>
              <a:rPr lang="en-US" dirty="0" err="1"/>
              <a:t>sqrt</a:t>
            </a:r>
            <a:r>
              <a:rPr lang="en-US" dirty="0"/>
              <a:t>(50) = 20/7.07 = 2.83 </a:t>
            </a:r>
            <a:br>
              <a:rPr lang="en-US" dirty="0"/>
            </a:br>
            <a:r>
              <a:rPr lang="en-US" dirty="0"/>
              <a:t>DF = n - 1 = 50 - 1 = 49 </a:t>
            </a:r>
            <a:br>
              <a:rPr lang="en-US" dirty="0"/>
            </a:br>
            <a:r>
              <a:rPr lang="en-US" dirty="0"/>
              <a:t>t = (x - μ) / SE = (295 - 300)/2.83 = -</a:t>
            </a:r>
            <a:r>
              <a:rPr lang="en-US" dirty="0" smtClean="0"/>
              <a:t>1.77</a:t>
            </a:r>
          </a:p>
          <a:p>
            <a:pPr marL="0" lvl="3" indent="0" algn="l">
              <a:buNone/>
            </a:pPr>
            <a:endParaRPr lang="en-US" dirty="0" smtClean="0"/>
          </a:p>
          <a:p>
            <a:pPr marL="0" lvl="3" indent="0" algn="l">
              <a:buNone/>
            </a:pPr>
            <a:r>
              <a:rPr lang="en-US" dirty="0" smtClean="0"/>
              <a:t>where </a:t>
            </a:r>
            <a:r>
              <a:rPr lang="en-US" dirty="0"/>
              <a:t>s is the standard deviation of the sample, x is the sample mean, μ is the hypothesized population mean, and n is the sample size</a:t>
            </a:r>
            <a:r>
              <a:rPr lang="en-US" dirty="0" smtClean="0"/>
              <a:t>.</a:t>
            </a:r>
          </a:p>
          <a:p>
            <a:pPr marL="0" lvl="3" indent="0" algn="l">
              <a:buNone/>
            </a:pPr>
            <a:endParaRPr lang="en-US" dirty="0"/>
          </a:p>
          <a:p>
            <a:pPr marL="0" indent="0">
              <a:buNone/>
            </a:pPr>
            <a:r>
              <a:rPr lang="en-US" dirty="0"/>
              <a:t>Since we have a </a:t>
            </a:r>
            <a:r>
              <a:rPr lang="en-US" dirty="0">
                <a:hlinkClick r:id="rId2"/>
              </a:rPr>
              <a:t>two-tailed test</a:t>
            </a:r>
            <a:r>
              <a:rPr lang="en-US" dirty="0"/>
              <a:t>, the P-value is the probability that the t statistic having 49 degrees of freedom is less than -1.77 or greater than 1.77.</a:t>
            </a:r>
          </a:p>
          <a:p>
            <a:pPr marL="0" indent="0">
              <a:buNone/>
            </a:pPr>
            <a:endParaRPr lang="en-US" dirty="0" smtClean="0"/>
          </a:p>
          <a:p>
            <a:pPr marL="0" indent="0">
              <a:buNone/>
            </a:pPr>
            <a:r>
              <a:rPr lang="en-US" dirty="0" smtClean="0"/>
              <a:t>We </a:t>
            </a:r>
            <a:r>
              <a:rPr lang="en-US" dirty="0"/>
              <a:t>use the </a:t>
            </a:r>
            <a:r>
              <a:rPr lang="en-US" dirty="0">
                <a:hlinkClick r:id="rId3"/>
              </a:rPr>
              <a:t>t Distribution Calculator</a:t>
            </a:r>
            <a:r>
              <a:rPr lang="en-US" dirty="0"/>
              <a:t> to find P(t &lt; -1.77) = 0.04, and P(t &gt; 1.77) = 0.04. </a:t>
            </a:r>
            <a:endParaRPr lang="en-US" dirty="0" smtClean="0"/>
          </a:p>
          <a:p>
            <a:pPr marL="0" indent="0">
              <a:buNone/>
            </a:pPr>
            <a:endParaRPr lang="en-US" dirty="0"/>
          </a:p>
          <a:p>
            <a:pPr marL="0" indent="0">
              <a:buNone/>
            </a:pPr>
            <a:r>
              <a:rPr lang="en-US" dirty="0" smtClean="0"/>
              <a:t>Thus</a:t>
            </a:r>
            <a:r>
              <a:rPr lang="en-US" dirty="0"/>
              <a:t>, the P-value = 0.04 + 0.04 = 0.08.</a:t>
            </a:r>
          </a:p>
          <a:p>
            <a:pPr marL="0" indent="0">
              <a:buNone/>
            </a:pPr>
            <a:endParaRPr lang="en-US" b="1" dirty="0" smtClean="0"/>
          </a:p>
          <a:p>
            <a:pPr marL="0" indent="0">
              <a:buNone/>
            </a:pPr>
            <a:r>
              <a:rPr lang="en-US" b="1" dirty="0" smtClean="0"/>
              <a:t>Interpret </a:t>
            </a:r>
            <a:r>
              <a:rPr lang="en-US" b="1" dirty="0"/>
              <a:t>results</a:t>
            </a:r>
            <a:r>
              <a:rPr lang="en-US" dirty="0"/>
              <a:t>. Since the P-value (0.08) is greater than the significance level (0.05), we cannot reject the null hypothesis.</a:t>
            </a:r>
          </a:p>
          <a:p>
            <a:endParaRPr lang="en-US" b="1" dirty="0" smtClean="0"/>
          </a:p>
          <a:p>
            <a:r>
              <a:rPr lang="en-US" b="1" dirty="0" smtClean="0"/>
              <a:t>Note</a:t>
            </a:r>
            <a:r>
              <a:rPr lang="en-US" b="1" dirty="0"/>
              <a:t>:</a:t>
            </a:r>
            <a:r>
              <a:rPr lang="en-US" dirty="0"/>
              <a:t> If you use this approach on an exam, you may also want to mention why this approach is appropriate. Specifically, the approach is appropriate because the sampling method was simple random sampling, the population was normally distributed, and the sample size was small relative to the population size (less than 5</a:t>
            </a:r>
            <a:r>
              <a:rPr lang="en-US" dirty="0" smtClean="0"/>
              <a: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2916471070"/>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for a Mean</a:t>
            </a:r>
          </a:p>
        </p:txBody>
      </p:sp>
      <p:sp>
        <p:nvSpPr>
          <p:cNvPr id="3" name="Content Placeholder 2"/>
          <p:cNvSpPr>
            <a:spLocks noGrp="1"/>
          </p:cNvSpPr>
          <p:nvPr>
            <p:ph idx="1"/>
          </p:nvPr>
        </p:nvSpPr>
        <p:spPr/>
        <p:txBody>
          <a:bodyPr>
            <a:normAutofit/>
          </a:bodyPr>
          <a:lstStyle/>
          <a:p>
            <a:pPr algn="l"/>
            <a:r>
              <a:rPr lang="en-US" b="1" dirty="0"/>
              <a:t>Problem 2: One-Tailed Test</a:t>
            </a:r>
            <a:r>
              <a:rPr lang="en-US" dirty="0"/>
              <a:t/>
            </a:r>
            <a:br>
              <a:rPr lang="en-US" dirty="0"/>
            </a:br>
            <a:r>
              <a:rPr lang="en-US" dirty="0"/>
              <a:t/>
            </a:r>
            <a:br>
              <a:rPr lang="en-US" dirty="0"/>
            </a:br>
            <a:r>
              <a:rPr lang="en-US" dirty="0"/>
              <a:t>Bon Air Elementary School has 1000 students. The principal of the school thinks that the average IQ of students at Bon Air is at least 110. To prove her point, she administers an IQ test to 20 randomly selected students. Among the sampled students, the average IQ is 108 with a standard deviation of 10. Based on these results, should the principal accept or reject her original hypothesis? Assume a significance level of 0.01. (Assume that test scores in the population of engines are normally distributed</a:t>
            </a:r>
            <a:r>
              <a:rPr lang="en-US" dirty="0" smtClean="0"/>
              <a:t>.)</a:t>
            </a:r>
          </a:p>
          <a:p>
            <a:pPr marL="2171700" lvl="5" indent="0">
              <a:buNone/>
            </a:pPr>
            <a:r>
              <a:rPr lang="en-US" dirty="0"/>
              <a:t>Null hypothesis: </a:t>
            </a:r>
            <a:r>
              <a:rPr lang="el-GR" dirty="0"/>
              <a:t>μ &gt;= 110 </a:t>
            </a:r>
            <a:br>
              <a:rPr lang="el-GR" dirty="0"/>
            </a:br>
            <a:r>
              <a:rPr lang="en-US" dirty="0"/>
              <a:t>Alternative hypothesis: </a:t>
            </a:r>
            <a:r>
              <a:rPr lang="el-GR" dirty="0"/>
              <a:t>μ &lt; </a:t>
            </a:r>
            <a:r>
              <a:rPr lang="el-GR" dirty="0" smtClean="0"/>
              <a:t>110</a:t>
            </a:r>
            <a:endParaRPr lang="en-US" dirty="0" smtClean="0"/>
          </a:p>
          <a:p>
            <a:r>
              <a:rPr lang="en-US" b="1" dirty="0"/>
              <a:t>Formulate an analysis plan</a:t>
            </a:r>
            <a:r>
              <a:rPr lang="en-US" dirty="0"/>
              <a:t>. For this analysis, the significance level is 0.01. The test method is a </a:t>
            </a:r>
            <a:r>
              <a:rPr lang="en-US" dirty="0">
                <a:hlinkClick r:id="rId2"/>
              </a:rPr>
              <a:t>one-sample t-test</a:t>
            </a:r>
            <a:r>
              <a:rPr lang="en-US" dirty="0"/>
              <a:t>.</a:t>
            </a:r>
          </a:p>
          <a:p>
            <a:pPr marL="0" lvl="5"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339464070"/>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 for a Mean</a:t>
            </a:r>
          </a:p>
        </p:txBody>
      </p:sp>
      <p:sp>
        <p:nvSpPr>
          <p:cNvPr id="3" name="Content Placeholder 2"/>
          <p:cNvSpPr>
            <a:spLocks noGrp="1"/>
          </p:cNvSpPr>
          <p:nvPr>
            <p:ph idx="1"/>
          </p:nvPr>
        </p:nvSpPr>
        <p:spPr/>
        <p:txBody>
          <a:bodyPr>
            <a:normAutofit lnSpcReduction="10000"/>
          </a:bodyPr>
          <a:lstStyle/>
          <a:p>
            <a:pPr marL="0" indent="0">
              <a:buNone/>
            </a:pPr>
            <a:r>
              <a:rPr lang="en-US" b="1" dirty="0"/>
              <a:t>Analyze sample data</a:t>
            </a:r>
            <a:r>
              <a:rPr lang="en-US" dirty="0"/>
              <a:t>. Using sample data, we compute the standard error (SE), degrees of freedom (DF), and the t statistic test statistic (t).</a:t>
            </a:r>
          </a:p>
          <a:p>
            <a:pPr marL="0" indent="0" algn="l">
              <a:buNone/>
            </a:pPr>
            <a:r>
              <a:rPr lang="en-US" dirty="0"/>
              <a:t>SE = s / </a:t>
            </a:r>
            <a:r>
              <a:rPr lang="en-US" dirty="0" err="1"/>
              <a:t>sqrt</a:t>
            </a:r>
            <a:r>
              <a:rPr lang="en-US" dirty="0"/>
              <a:t>(n) = 10 / </a:t>
            </a:r>
            <a:r>
              <a:rPr lang="en-US" dirty="0" err="1"/>
              <a:t>sqrt</a:t>
            </a:r>
            <a:r>
              <a:rPr lang="en-US" dirty="0"/>
              <a:t>(20) = 10/4.472 = 2.236 </a:t>
            </a:r>
            <a:br>
              <a:rPr lang="en-US" dirty="0"/>
            </a:br>
            <a:r>
              <a:rPr lang="en-US" dirty="0"/>
              <a:t>DF = n - 1 = 20 - 1 = 19 </a:t>
            </a:r>
            <a:br>
              <a:rPr lang="en-US" dirty="0"/>
            </a:br>
            <a:r>
              <a:rPr lang="en-US" dirty="0"/>
              <a:t>t = (x - μ) / SE = (108 - 110)/2.236 = -0.894</a:t>
            </a:r>
          </a:p>
          <a:p>
            <a:pPr marL="0" indent="0">
              <a:buNone/>
            </a:pPr>
            <a:endParaRPr lang="en-US" dirty="0" smtClean="0"/>
          </a:p>
          <a:p>
            <a:pPr marL="0" indent="0">
              <a:buNone/>
            </a:pPr>
            <a:r>
              <a:rPr lang="en-US" dirty="0" smtClean="0"/>
              <a:t>where </a:t>
            </a:r>
            <a:r>
              <a:rPr lang="en-US" dirty="0"/>
              <a:t>s is the standard deviation of the sample, x is the sample mean, μ is the hypothesized population mean, and n is the sample size.</a:t>
            </a:r>
          </a:p>
          <a:p>
            <a:pPr marL="0" indent="0">
              <a:buNone/>
            </a:pPr>
            <a:endParaRPr lang="en-US" dirty="0" smtClean="0"/>
          </a:p>
          <a:p>
            <a:pPr marL="0" indent="0">
              <a:buNone/>
            </a:pPr>
            <a:r>
              <a:rPr lang="en-US" dirty="0" smtClean="0"/>
              <a:t>Here </a:t>
            </a:r>
            <a:r>
              <a:rPr lang="en-US" dirty="0"/>
              <a:t>is the logic of the analysis: Given the alternative hypothesis (μ &lt; 110), we want to know whether the observed sample mean is small enough to cause us to reject the null hypothesis.</a:t>
            </a:r>
          </a:p>
          <a:p>
            <a:pPr marL="0" indent="0">
              <a:buNone/>
            </a:pPr>
            <a:endParaRPr lang="en-US" dirty="0" smtClean="0"/>
          </a:p>
          <a:p>
            <a:pPr marL="0" indent="0">
              <a:buNone/>
            </a:pPr>
            <a:r>
              <a:rPr lang="en-US" dirty="0" smtClean="0"/>
              <a:t>The </a:t>
            </a:r>
            <a:r>
              <a:rPr lang="en-US" dirty="0"/>
              <a:t>observed sample mean produced a t statistic test statistic of -0.894. We use the </a:t>
            </a:r>
            <a:r>
              <a:rPr lang="en-US" dirty="0">
                <a:hlinkClick r:id="rId2"/>
              </a:rPr>
              <a:t>t Distribution Calculator</a:t>
            </a:r>
            <a:r>
              <a:rPr lang="en-US" dirty="0"/>
              <a:t> to find P(t &lt; -0.894) = 0.19. This means we would expect to find a sample mean of 108 or smaller in 19 percent of our samples, if the true population IQ were 110. Thus the P-value in this analysis is 0.19.</a:t>
            </a:r>
          </a:p>
          <a:p>
            <a:pPr marL="0" indent="0">
              <a:buNone/>
            </a:pPr>
            <a:endParaRPr lang="en-US" b="1" dirty="0" smtClean="0"/>
          </a:p>
          <a:p>
            <a:pPr marL="0" indent="0">
              <a:buNone/>
            </a:pPr>
            <a:r>
              <a:rPr lang="en-US" b="1" dirty="0" smtClean="0"/>
              <a:t>Interpret </a:t>
            </a:r>
            <a:r>
              <a:rPr lang="en-US" b="1" dirty="0"/>
              <a:t>results</a:t>
            </a:r>
            <a:r>
              <a:rPr lang="en-US" dirty="0"/>
              <a:t>. Since the P-value (0.19) is greater than the significance level (0.01), we cannot reject the null hypothesis.</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4120673882"/>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Probability-perspective</a:t>
            </a:r>
            <a:endParaRPr lang="en-US" dirty="0"/>
          </a:p>
        </p:txBody>
      </p:sp>
      <p:sp>
        <p:nvSpPr>
          <p:cNvPr id="3" name="Content Placeholder 2"/>
          <p:cNvSpPr>
            <a:spLocks noGrp="1"/>
          </p:cNvSpPr>
          <p:nvPr>
            <p:ph idx="1"/>
          </p:nvPr>
        </p:nvSpPr>
        <p:spPr>
          <a:xfrm>
            <a:off x="762000" y="1143000"/>
            <a:ext cx="8077200" cy="5257800"/>
          </a:xfrm>
        </p:spPr>
        <p:txBody>
          <a:bodyPr>
            <a:normAutofit lnSpcReduction="10000"/>
          </a:bodyPr>
          <a:lstStyle/>
          <a:p>
            <a:pPr marL="0" indent="0" algn="l">
              <a:buNone/>
            </a:pPr>
            <a:r>
              <a:rPr lang="en-US" sz="1800" b="1" dirty="0" smtClean="0">
                <a:solidFill>
                  <a:srgbClr val="2C08C4"/>
                </a:solidFill>
              </a:rPr>
              <a:t>Classical</a:t>
            </a:r>
            <a:r>
              <a:rPr lang="en-US" dirty="0" smtClean="0">
                <a:solidFill>
                  <a:srgbClr val="2C08C4"/>
                </a:solidFill>
              </a:rPr>
              <a:t> </a:t>
            </a:r>
            <a:r>
              <a:rPr lang="en-US" dirty="0" smtClean="0"/>
              <a:t>: This </a:t>
            </a:r>
            <a:r>
              <a:rPr lang="en-US" dirty="0"/>
              <a:t>is the perspective on probability that most people first encounter in formal education (although they may encounter the subjective perspective in informal education). </a:t>
            </a:r>
            <a:br>
              <a:rPr lang="en-US" dirty="0"/>
            </a:br>
            <a:r>
              <a:rPr lang="en-US" dirty="0"/>
              <a:t/>
            </a:r>
            <a:br>
              <a:rPr lang="en-US" dirty="0"/>
            </a:br>
            <a:r>
              <a:rPr lang="en-US" dirty="0"/>
              <a:t>For example, suppose we consider tossing a fair die. There are six possible numbers that could come up ("outcomes"), and, since the die is fair, each one is equally likely to occur. So we say each of these outcomes has probability 1/6. Since the event "an odd number comes up" consists of exactly three of these basic outcomes, we say the probability of "odd" is 3/6, i.e. 1/2</a:t>
            </a:r>
            <a:r>
              <a:rPr lang="en-US" dirty="0" smtClean="0"/>
              <a:t>.</a:t>
            </a:r>
          </a:p>
          <a:p>
            <a:pPr marL="0" indent="0" algn="l">
              <a:buNone/>
            </a:pPr>
            <a:endParaRPr lang="en-US" dirty="0"/>
          </a:p>
          <a:p>
            <a:pPr marL="0" indent="0" algn="l">
              <a:buNone/>
            </a:pPr>
            <a:endParaRPr lang="en-US" dirty="0" smtClean="0"/>
          </a:p>
          <a:p>
            <a:pPr marL="0" indent="0" algn="l">
              <a:buNone/>
            </a:pPr>
            <a:endParaRPr lang="en-US" dirty="0"/>
          </a:p>
          <a:p>
            <a:pPr marL="0" indent="0" algn="l">
              <a:buNone/>
            </a:pPr>
            <a:endParaRPr lang="en-US" dirty="0" smtClean="0"/>
          </a:p>
          <a:p>
            <a:pPr marL="0" indent="0" algn="l">
              <a:buNone/>
            </a:pPr>
            <a:r>
              <a:rPr lang="en-US" dirty="0"/>
              <a:t/>
            </a:r>
            <a:br>
              <a:rPr lang="en-US" dirty="0"/>
            </a:br>
            <a:r>
              <a:rPr lang="en-US" dirty="0"/>
              <a:t/>
            </a:r>
            <a:br>
              <a:rPr lang="en-US" dirty="0"/>
            </a:br>
            <a:endParaRPr lang="en-US" dirty="0" smtClean="0"/>
          </a:p>
          <a:p>
            <a:pPr marL="0" indent="0" algn="l">
              <a:buNone/>
            </a:pPr>
            <a:endParaRPr lang="en-US" dirty="0"/>
          </a:p>
          <a:p>
            <a:pPr marL="0" indent="0" algn="l">
              <a:buNone/>
            </a:pPr>
            <a:endParaRPr lang="en-US" dirty="0" smtClean="0"/>
          </a:p>
          <a:p>
            <a:pPr marL="0" indent="0" algn="l">
              <a:buNone/>
            </a:pPr>
            <a:r>
              <a:rPr lang="en-US" dirty="0" smtClean="0"/>
              <a:t>More </a:t>
            </a:r>
            <a:r>
              <a:rPr lang="en-US" dirty="0"/>
              <a:t>generally, if we have a situation (a "random process") in which there are n equally likely outcomes, and the event A consists of exactly m of these outcomes, we say that the probability of A is m/n. We may write this as "P(A) = m/n" for short.</a:t>
            </a:r>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890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200400"/>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80860"/>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Hypothesis Test: Difference Between </a:t>
            </a:r>
            <a:r>
              <a:rPr lang="en-US" dirty="0" smtClean="0"/>
              <a:t>Means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Problem 1: Two-Tailed Test</a:t>
            </a:r>
            <a:endParaRPr lang="en-US" dirty="0"/>
          </a:p>
          <a:p>
            <a:pPr marL="0" indent="0">
              <a:buNone/>
            </a:pPr>
            <a:r>
              <a:rPr lang="en-US" dirty="0"/>
              <a:t>Within a school district, students were randomly assigned to one of two Math teachers - Mrs. Smith and Mrs. Jones. After the assignment, Mrs. Smith had 30 students, and Mrs. Jones had 25 students.</a:t>
            </a:r>
          </a:p>
          <a:p>
            <a:pPr marL="0" indent="0">
              <a:buNone/>
            </a:pPr>
            <a:endParaRPr lang="en-US" dirty="0" smtClean="0"/>
          </a:p>
          <a:p>
            <a:pPr marL="0" indent="0">
              <a:buNone/>
            </a:pPr>
            <a:r>
              <a:rPr lang="en-US" dirty="0" smtClean="0"/>
              <a:t>At </a:t>
            </a:r>
            <a:r>
              <a:rPr lang="en-US" dirty="0"/>
              <a:t>the end of the year, each class took the same standardized test. Mrs. Smith's students had an average test score of 78, with a standard deviation of 10; and Mrs. Jones' students had an average test score of 85, with a standard deviation of 15.</a:t>
            </a:r>
          </a:p>
          <a:p>
            <a:pPr marL="0" indent="0">
              <a:buNone/>
            </a:pPr>
            <a:endParaRPr lang="en-US" dirty="0" smtClean="0"/>
          </a:p>
          <a:p>
            <a:pPr marL="0" indent="0">
              <a:buNone/>
            </a:pPr>
            <a:r>
              <a:rPr lang="en-US" dirty="0" smtClean="0"/>
              <a:t>Test </a:t>
            </a:r>
            <a:r>
              <a:rPr lang="en-US" dirty="0"/>
              <a:t>the hypothesis that Mrs. Smith and Mrs. Jones are equally effective teachers. Use a 0.10 level of significance. (Assume that student performance is approximately normal.)</a:t>
            </a:r>
          </a:p>
          <a:p>
            <a:pPr marL="0" indent="0">
              <a:buNone/>
            </a:pPr>
            <a:endParaRPr lang="en-US" i="1" dirty="0" smtClean="0"/>
          </a:p>
          <a:p>
            <a:pPr marL="0" indent="0">
              <a:buNone/>
            </a:pPr>
            <a:r>
              <a:rPr lang="en-US" b="1" dirty="0" smtClean="0"/>
              <a:t>State </a:t>
            </a:r>
            <a:r>
              <a:rPr lang="en-US" b="1" dirty="0"/>
              <a:t>the hypotheses.</a:t>
            </a:r>
            <a:r>
              <a:rPr lang="en-US" dirty="0"/>
              <a:t> The first step is to state the null hypothesis and an alternative hypothesis.</a:t>
            </a:r>
          </a:p>
          <a:p>
            <a:pPr marL="914400" lvl="5" indent="0">
              <a:buNone/>
            </a:pPr>
            <a:r>
              <a:rPr lang="en-US" dirty="0"/>
              <a:t>Null hypothesis: μ</a:t>
            </a:r>
            <a:r>
              <a:rPr lang="en-US" baseline="-25000" dirty="0"/>
              <a:t>1</a:t>
            </a:r>
            <a:r>
              <a:rPr lang="en-US" dirty="0"/>
              <a:t> - μ</a:t>
            </a:r>
            <a:r>
              <a:rPr lang="en-US" baseline="-25000" dirty="0"/>
              <a:t>2</a:t>
            </a:r>
            <a:r>
              <a:rPr lang="en-US" dirty="0"/>
              <a:t> = 0 </a:t>
            </a:r>
            <a:br>
              <a:rPr lang="en-US" dirty="0"/>
            </a:br>
            <a:r>
              <a:rPr lang="en-US" dirty="0"/>
              <a:t>Alternative hypothesis: μ</a:t>
            </a:r>
            <a:r>
              <a:rPr lang="en-US" baseline="-25000" dirty="0"/>
              <a:t>1</a:t>
            </a:r>
            <a:r>
              <a:rPr lang="en-US" dirty="0"/>
              <a:t> - μ</a:t>
            </a:r>
            <a:r>
              <a:rPr lang="en-US" baseline="-25000" dirty="0"/>
              <a:t>2</a:t>
            </a:r>
            <a:r>
              <a:rPr lang="en-US" dirty="0"/>
              <a:t> ≠ </a:t>
            </a:r>
            <a:r>
              <a:rPr lang="en-US" dirty="0" smtClean="0"/>
              <a:t>0</a:t>
            </a:r>
          </a:p>
          <a:p>
            <a:pPr marL="0" lvl="3" indent="0" algn="l">
              <a:buNone/>
            </a:pPr>
            <a:endParaRPr lang="en-US" dirty="0"/>
          </a:p>
          <a:p>
            <a:pPr marL="0" lvl="3" indent="0" algn="l">
              <a:buNone/>
            </a:pPr>
            <a:r>
              <a:rPr lang="en-US" dirty="0" smtClean="0"/>
              <a:t>Note </a:t>
            </a:r>
            <a:r>
              <a:rPr lang="en-US" dirty="0"/>
              <a:t>that these hypotheses constitute a two-tailed test. The null hypothesis will be rejected if the difference between sample means is too big or if it is too small.</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2430938257"/>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a:xfrm>
            <a:off x="762000" y="990600"/>
            <a:ext cx="8077200" cy="5257800"/>
          </a:xfrm>
        </p:spPr>
        <p:txBody>
          <a:bodyPr>
            <a:normAutofit fontScale="85000" lnSpcReduction="20000"/>
          </a:bodyPr>
          <a:lstStyle/>
          <a:p>
            <a:pPr marL="0" indent="0">
              <a:buNone/>
            </a:pPr>
            <a:r>
              <a:rPr lang="en-US" b="1" dirty="0"/>
              <a:t>Formulate an analysis plan</a:t>
            </a:r>
            <a:r>
              <a:rPr lang="en-US" dirty="0"/>
              <a:t>. For this analysis, the significance level is 0.10. Using sample data, we will conduct a </a:t>
            </a:r>
            <a:r>
              <a:rPr lang="en-US" dirty="0">
                <a:hlinkClick r:id="rId2"/>
              </a:rPr>
              <a:t>two-sample t-test</a:t>
            </a:r>
            <a:r>
              <a:rPr lang="en-US" dirty="0"/>
              <a:t> of the null hypothesis.</a:t>
            </a:r>
          </a:p>
          <a:p>
            <a:pPr marL="0" indent="0">
              <a:buNone/>
            </a:pPr>
            <a:endParaRPr lang="en-US" b="1" dirty="0" smtClean="0"/>
          </a:p>
          <a:p>
            <a:pPr marL="0" indent="0">
              <a:buNone/>
            </a:pPr>
            <a:r>
              <a:rPr lang="en-US" b="1" dirty="0" smtClean="0"/>
              <a:t>Analyze </a:t>
            </a:r>
            <a:r>
              <a:rPr lang="en-US" b="1" dirty="0"/>
              <a:t>sample data</a:t>
            </a:r>
            <a:r>
              <a:rPr lang="en-US" dirty="0"/>
              <a:t>. Using sample data, we compute the standard error (SE), degrees of freedom (DF), and the t statistic test statistic (t).</a:t>
            </a:r>
          </a:p>
          <a:p>
            <a:pPr marL="914400" lvl="2" indent="0" algn="l">
              <a:buNone/>
            </a:pPr>
            <a:r>
              <a:rPr lang="en-US" dirty="0"/>
              <a:t>SE = </a:t>
            </a:r>
            <a:r>
              <a:rPr lang="en-US" dirty="0" err="1"/>
              <a:t>sqrt</a:t>
            </a:r>
            <a:r>
              <a:rPr lang="en-US" dirty="0"/>
              <a:t>[(s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 </a:t>
            </a:r>
            <a:br>
              <a:rPr lang="en-US" dirty="0"/>
            </a:br>
            <a:r>
              <a:rPr lang="en-US" dirty="0"/>
              <a:t>SE = </a:t>
            </a:r>
            <a:r>
              <a:rPr lang="en-US" dirty="0" err="1"/>
              <a:t>sqrt</a:t>
            </a:r>
            <a:r>
              <a:rPr lang="en-US" dirty="0"/>
              <a:t>[(10</a:t>
            </a:r>
            <a:r>
              <a:rPr lang="en-US" baseline="30000" dirty="0"/>
              <a:t>2</a:t>
            </a:r>
            <a:r>
              <a:rPr lang="en-US" dirty="0"/>
              <a:t>/30) + (15</a:t>
            </a:r>
            <a:r>
              <a:rPr lang="en-US" baseline="30000" dirty="0"/>
              <a:t>2</a:t>
            </a:r>
            <a:r>
              <a:rPr lang="en-US" dirty="0"/>
              <a:t>/25] = </a:t>
            </a:r>
            <a:r>
              <a:rPr lang="en-US" dirty="0" err="1"/>
              <a:t>sqrt</a:t>
            </a:r>
            <a:r>
              <a:rPr lang="en-US" dirty="0"/>
              <a:t>(3.33 + 9) = </a:t>
            </a:r>
            <a:r>
              <a:rPr lang="en-US" dirty="0" err="1"/>
              <a:t>sqrt</a:t>
            </a:r>
            <a:r>
              <a:rPr lang="en-US" dirty="0"/>
              <a:t>(12.33) = 3.51 </a:t>
            </a:r>
            <a:br>
              <a:rPr lang="en-US" dirty="0"/>
            </a:br>
            <a:r>
              <a:rPr lang="en-US" dirty="0"/>
              <a:t/>
            </a:r>
            <a:br>
              <a:rPr lang="en-US" dirty="0"/>
            </a:br>
            <a:r>
              <a:rPr lang="en-US" dirty="0"/>
              <a:t>DF = (s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a:t>
            </a:r>
            <a:r>
              <a:rPr lang="en-US" baseline="30000" dirty="0"/>
              <a:t>2</a:t>
            </a:r>
            <a:r>
              <a:rPr lang="en-US" dirty="0"/>
              <a:t> / { [ (s</a:t>
            </a:r>
            <a:r>
              <a:rPr lang="en-US" baseline="-25000" dirty="0"/>
              <a:t>1</a:t>
            </a:r>
            <a:r>
              <a:rPr lang="en-US" baseline="30000" dirty="0"/>
              <a:t>2</a:t>
            </a:r>
            <a:r>
              <a:rPr lang="en-US" dirty="0"/>
              <a:t> / n</a:t>
            </a:r>
            <a:r>
              <a:rPr lang="en-US" baseline="-25000" dirty="0"/>
              <a:t>1</a:t>
            </a:r>
            <a:r>
              <a:rPr lang="en-US" dirty="0"/>
              <a:t>)</a:t>
            </a:r>
            <a:r>
              <a:rPr lang="en-US" baseline="30000" dirty="0"/>
              <a:t>2</a:t>
            </a:r>
            <a:r>
              <a:rPr lang="en-US" dirty="0"/>
              <a:t> / (n</a:t>
            </a:r>
            <a:r>
              <a:rPr lang="en-US" baseline="-25000" dirty="0"/>
              <a:t>1</a:t>
            </a:r>
            <a:r>
              <a:rPr lang="en-US" dirty="0"/>
              <a:t> - 1) ] + [ (s</a:t>
            </a:r>
            <a:r>
              <a:rPr lang="en-US" baseline="-25000" dirty="0"/>
              <a:t>2</a:t>
            </a:r>
            <a:r>
              <a:rPr lang="en-US" baseline="30000" dirty="0"/>
              <a:t>2</a:t>
            </a:r>
            <a:r>
              <a:rPr lang="en-US" dirty="0"/>
              <a:t> / n</a:t>
            </a:r>
            <a:r>
              <a:rPr lang="en-US" baseline="-25000" dirty="0"/>
              <a:t>2</a:t>
            </a:r>
            <a:r>
              <a:rPr lang="en-US" dirty="0"/>
              <a:t>)</a:t>
            </a:r>
            <a:r>
              <a:rPr lang="en-US" baseline="30000" dirty="0"/>
              <a:t>2</a:t>
            </a:r>
            <a:r>
              <a:rPr lang="en-US" dirty="0"/>
              <a:t> / (n</a:t>
            </a:r>
            <a:r>
              <a:rPr lang="en-US" baseline="-25000" dirty="0"/>
              <a:t>2</a:t>
            </a:r>
            <a:r>
              <a:rPr lang="en-US" dirty="0"/>
              <a:t> - 1) ] } </a:t>
            </a:r>
            <a:br>
              <a:rPr lang="en-US" dirty="0"/>
            </a:br>
            <a:r>
              <a:rPr lang="en-US" dirty="0"/>
              <a:t>DF = (10</a:t>
            </a:r>
            <a:r>
              <a:rPr lang="en-US" baseline="30000" dirty="0"/>
              <a:t>2</a:t>
            </a:r>
            <a:r>
              <a:rPr lang="en-US" dirty="0"/>
              <a:t>/30 + 15</a:t>
            </a:r>
            <a:r>
              <a:rPr lang="en-US" baseline="30000" dirty="0"/>
              <a:t>2</a:t>
            </a:r>
            <a:r>
              <a:rPr lang="en-US" dirty="0"/>
              <a:t>/25)</a:t>
            </a:r>
            <a:r>
              <a:rPr lang="en-US" baseline="30000" dirty="0"/>
              <a:t>2</a:t>
            </a:r>
            <a:r>
              <a:rPr lang="en-US" dirty="0"/>
              <a:t> / { [ (10</a:t>
            </a:r>
            <a:r>
              <a:rPr lang="en-US" baseline="30000" dirty="0"/>
              <a:t>2</a:t>
            </a:r>
            <a:r>
              <a:rPr lang="en-US" dirty="0"/>
              <a:t> / 30)</a:t>
            </a:r>
            <a:r>
              <a:rPr lang="en-US" baseline="30000" dirty="0"/>
              <a:t>2</a:t>
            </a:r>
            <a:r>
              <a:rPr lang="en-US" dirty="0"/>
              <a:t> / (29) ] + [ (15</a:t>
            </a:r>
            <a:r>
              <a:rPr lang="en-US" baseline="30000" dirty="0"/>
              <a:t>2</a:t>
            </a:r>
            <a:r>
              <a:rPr lang="en-US" dirty="0"/>
              <a:t> / 25)</a:t>
            </a:r>
            <a:r>
              <a:rPr lang="en-US" baseline="30000" dirty="0"/>
              <a:t>2</a:t>
            </a:r>
            <a:r>
              <a:rPr lang="en-US" dirty="0"/>
              <a:t> / (24) ] } </a:t>
            </a:r>
            <a:br>
              <a:rPr lang="en-US" dirty="0"/>
            </a:br>
            <a:r>
              <a:rPr lang="en-US" dirty="0"/>
              <a:t>DF = (3.33 + 9)</a:t>
            </a:r>
            <a:r>
              <a:rPr lang="en-US" baseline="30000" dirty="0"/>
              <a:t>2</a:t>
            </a:r>
            <a:r>
              <a:rPr lang="en-US" dirty="0"/>
              <a:t> / { [ (3.33)</a:t>
            </a:r>
            <a:r>
              <a:rPr lang="en-US" baseline="30000" dirty="0"/>
              <a:t>2</a:t>
            </a:r>
            <a:r>
              <a:rPr lang="en-US" dirty="0"/>
              <a:t> / (29) ] + [ (9)</a:t>
            </a:r>
            <a:r>
              <a:rPr lang="en-US" baseline="30000" dirty="0"/>
              <a:t>2</a:t>
            </a:r>
            <a:r>
              <a:rPr lang="en-US" dirty="0"/>
              <a:t> / (24) ] } = 152.03 / (0.382 + 3.375) = 152.03/3.757 = 40.47 </a:t>
            </a:r>
            <a:br>
              <a:rPr lang="en-US" dirty="0"/>
            </a:br>
            <a:r>
              <a:rPr lang="en-US" dirty="0"/>
              <a:t/>
            </a:r>
            <a:br>
              <a:rPr lang="en-US" dirty="0"/>
            </a:br>
            <a:r>
              <a:rPr lang="en-US" dirty="0"/>
              <a:t>t = [ (x</a:t>
            </a:r>
            <a:r>
              <a:rPr lang="en-US" baseline="-25000" dirty="0"/>
              <a:t>1</a:t>
            </a:r>
            <a:r>
              <a:rPr lang="en-US" dirty="0"/>
              <a:t> - x</a:t>
            </a:r>
            <a:r>
              <a:rPr lang="en-US" baseline="-25000" dirty="0"/>
              <a:t>2</a:t>
            </a:r>
            <a:r>
              <a:rPr lang="en-US" dirty="0"/>
              <a:t>) - d ] / SE = [ (78 - 85) - 0 ] / 3.51 = -7/3.51 = -1.99</a:t>
            </a:r>
          </a:p>
          <a:p>
            <a:endParaRPr lang="en-US" dirty="0" smtClean="0"/>
          </a:p>
          <a:p>
            <a:pPr marL="0" indent="0">
              <a:buNone/>
            </a:pPr>
            <a:r>
              <a:rPr lang="en-US" dirty="0" smtClean="0"/>
              <a:t>where </a:t>
            </a:r>
            <a:r>
              <a:rPr lang="en-US" dirty="0"/>
              <a:t>s</a:t>
            </a:r>
            <a:r>
              <a:rPr lang="en-US" baseline="-25000" dirty="0"/>
              <a:t>1</a:t>
            </a:r>
            <a:r>
              <a:rPr lang="en-US" dirty="0"/>
              <a:t> is the </a:t>
            </a:r>
            <a:r>
              <a:rPr lang="en-US" dirty="0">
                <a:hlinkClick r:id="rId3"/>
              </a:rPr>
              <a:t>standard deviation</a:t>
            </a:r>
            <a:r>
              <a:rPr lang="en-US" dirty="0"/>
              <a:t> of sample 1, s</a:t>
            </a:r>
            <a:r>
              <a:rPr lang="en-US" baseline="-25000" dirty="0"/>
              <a:t>2</a:t>
            </a:r>
            <a:r>
              <a:rPr lang="en-US" dirty="0"/>
              <a:t> is the standard deviation of sample 2, n</a:t>
            </a:r>
            <a:r>
              <a:rPr lang="en-US" baseline="-25000" dirty="0"/>
              <a:t>1</a:t>
            </a:r>
            <a:r>
              <a:rPr lang="en-US" dirty="0"/>
              <a:t> is the size of sample 1, n</a:t>
            </a:r>
            <a:r>
              <a:rPr lang="en-US" baseline="-25000" dirty="0"/>
              <a:t>2</a:t>
            </a:r>
            <a:r>
              <a:rPr lang="en-US" dirty="0"/>
              <a:t> is the size of sample 2, x</a:t>
            </a:r>
            <a:r>
              <a:rPr lang="en-US" baseline="-25000" dirty="0"/>
              <a:t>1</a:t>
            </a:r>
            <a:r>
              <a:rPr lang="en-US" dirty="0"/>
              <a:t> is the mean of sample 1, x</a:t>
            </a:r>
            <a:r>
              <a:rPr lang="en-US" baseline="-25000" dirty="0"/>
              <a:t>2</a:t>
            </a:r>
            <a:r>
              <a:rPr lang="en-US" dirty="0"/>
              <a:t> is the mean of sample 2, d is the hypothesized difference between the population means, and SE is the standard error.</a:t>
            </a:r>
          </a:p>
          <a:p>
            <a:pPr marL="0" indent="0">
              <a:buNone/>
            </a:pPr>
            <a:endParaRPr lang="en-US" dirty="0" smtClean="0"/>
          </a:p>
          <a:p>
            <a:pPr marL="0" indent="0">
              <a:buNone/>
            </a:pPr>
            <a:r>
              <a:rPr lang="en-US" dirty="0" smtClean="0"/>
              <a:t>Since </a:t>
            </a:r>
            <a:r>
              <a:rPr lang="en-US" dirty="0"/>
              <a:t>we have a </a:t>
            </a:r>
            <a:r>
              <a:rPr lang="en-US" dirty="0">
                <a:hlinkClick r:id="rId4"/>
              </a:rPr>
              <a:t>two-tailed test</a:t>
            </a:r>
            <a:r>
              <a:rPr lang="en-US" dirty="0"/>
              <a:t>, the P-value is the probability that a t statistic having 40 degrees of freedom is more extreme than -1.99; that is, less than -1.99 or greater than 1.99.</a:t>
            </a:r>
          </a:p>
          <a:p>
            <a:pPr marL="0" indent="0">
              <a:buNone/>
            </a:pPr>
            <a:endParaRPr lang="en-US" dirty="0" smtClean="0"/>
          </a:p>
          <a:p>
            <a:pPr marL="0" indent="0">
              <a:buNone/>
            </a:pPr>
            <a:r>
              <a:rPr lang="en-US" dirty="0" smtClean="0"/>
              <a:t>We </a:t>
            </a:r>
            <a:r>
              <a:rPr lang="en-US" dirty="0"/>
              <a:t>use the </a:t>
            </a:r>
            <a:r>
              <a:rPr lang="en-US" dirty="0">
                <a:hlinkClick r:id="rId5"/>
              </a:rPr>
              <a:t>t Distribution Calculator</a:t>
            </a:r>
            <a:r>
              <a:rPr lang="en-US" dirty="0"/>
              <a:t> to find P(t &lt; -1.99) = 0.027, and P(t &gt; 1.99) = 0.027. Thus, the P-value = 0.027 + 0.027 = 0.054.</a:t>
            </a:r>
          </a:p>
          <a:p>
            <a:pPr marL="0" indent="0">
              <a:buNone/>
            </a:pPr>
            <a:endParaRPr lang="en-US" b="1" dirty="0" smtClean="0"/>
          </a:p>
          <a:p>
            <a:pPr marL="0" indent="0">
              <a:buNone/>
            </a:pPr>
            <a:r>
              <a:rPr lang="en-US" b="1" dirty="0" smtClean="0"/>
              <a:t>Interpret </a:t>
            </a:r>
            <a:r>
              <a:rPr lang="en-US" b="1" dirty="0"/>
              <a:t>results</a:t>
            </a:r>
            <a:r>
              <a:rPr lang="en-US" dirty="0"/>
              <a:t>. Since the P-value (0.054) is less than the significance level (0.10), we cannot accept the null hypothesis.</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2849731276"/>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a:xfrm>
            <a:off x="762000" y="990600"/>
            <a:ext cx="8077200" cy="5029199"/>
          </a:xfrm>
        </p:spPr>
        <p:txBody>
          <a:bodyPr>
            <a:normAutofit fontScale="92500" lnSpcReduction="10000"/>
          </a:bodyPr>
          <a:lstStyle/>
          <a:p>
            <a:pPr marL="0" indent="0">
              <a:buNone/>
            </a:pPr>
            <a:endParaRPr lang="en-US" dirty="0" smtClean="0"/>
          </a:p>
          <a:p>
            <a:pPr marL="0" indent="0">
              <a:buNone/>
            </a:pPr>
            <a:r>
              <a:rPr lang="en-US" b="1" dirty="0"/>
              <a:t>Problem 2: One-Tailed </a:t>
            </a:r>
            <a:r>
              <a:rPr lang="en-US" b="1" dirty="0" smtClean="0"/>
              <a:t>Test</a:t>
            </a:r>
          </a:p>
          <a:p>
            <a:pPr marL="0" indent="0">
              <a:buNone/>
            </a:pPr>
            <a:endParaRPr lang="en-US" b="1" dirty="0"/>
          </a:p>
          <a:p>
            <a:pPr marL="0" indent="0">
              <a:buNone/>
            </a:pPr>
            <a:r>
              <a:rPr lang="en-US" dirty="0" smtClean="0"/>
              <a:t>The </a:t>
            </a:r>
            <a:r>
              <a:rPr lang="en-US" dirty="0"/>
              <a:t>Acme Company has developed a new battery. The engineer in charge claims that the new battery will operate continuously for </a:t>
            </a:r>
            <a:r>
              <a:rPr lang="en-US" i="1" dirty="0"/>
              <a:t>at least</a:t>
            </a:r>
            <a:r>
              <a:rPr lang="en-US" dirty="0"/>
              <a:t> 7 minutes longer than the old battery</a:t>
            </a:r>
            <a:r>
              <a:rPr lang="en-US" dirty="0" smtClean="0"/>
              <a:t>.</a:t>
            </a:r>
          </a:p>
          <a:p>
            <a:pPr marL="0" indent="0">
              <a:buNone/>
            </a:pPr>
            <a:endParaRPr lang="en-US" dirty="0"/>
          </a:p>
          <a:p>
            <a:pPr marL="0" indent="0">
              <a:buNone/>
            </a:pPr>
            <a:r>
              <a:rPr lang="en-US" dirty="0"/>
              <a:t>To test the claim, the company selects a simple random sample of 100 new batteries and 100 old batteries. The old batteries run continuously for 190 minutes with a standard deviation of 20 minutes; the new batteries, 200 minutes with a standard deviation of 40 minutes</a:t>
            </a:r>
            <a:r>
              <a:rPr lang="en-US" dirty="0" smtClean="0"/>
              <a:t>.</a:t>
            </a:r>
          </a:p>
          <a:p>
            <a:pPr marL="0" indent="0">
              <a:buNone/>
            </a:pPr>
            <a:endParaRPr lang="en-US" dirty="0"/>
          </a:p>
          <a:p>
            <a:pPr marL="0" indent="0">
              <a:buNone/>
            </a:pPr>
            <a:r>
              <a:rPr lang="en-US" dirty="0"/>
              <a:t>Test the engineer's claim that the new batteries run at least 7 minutes longer than the old. Use a 0.05 level of significance. (Assume that there are no outliers in either sample</a:t>
            </a:r>
            <a:r>
              <a:rPr lang="en-US" dirty="0" smtClean="0"/>
              <a:t>.)</a:t>
            </a:r>
          </a:p>
          <a:p>
            <a:pPr marL="0" indent="0">
              <a:buNone/>
            </a:pPr>
            <a:endParaRPr lang="en-US" dirty="0"/>
          </a:p>
          <a:p>
            <a:pPr marL="0" indent="0" algn="l">
              <a:buNone/>
            </a:pPr>
            <a:r>
              <a:rPr lang="en-US" b="1" dirty="0"/>
              <a:t>State the hypotheses.</a:t>
            </a:r>
            <a:r>
              <a:rPr lang="en-US" dirty="0"/>
              <a:t> The first step is to state the null hypothesis and an alternative hypothesis</a:t>
            </a:r>
            <a:r>
              <a:rPr lang="en-US" dirty="0" smtClean="0"/>
              <a:t>.</a:t>
            </a:r>
          </a:p>
          <a:p>
            <a:pPr marL="0" indent="0" algn="l">
              <a:buNone/>
            </a:pPr>
            <a:endParaRPr lang="en-US" dirty="0"/>
          </a:p>
          <a:p>
            <a:pPr marL="800100" lvl="2" indent="0" algn="l">
              <a:buNone/>
            </a:pPr>
            <a:r>
              <a:rPr lang="en-US" dirty="0"/>
              <a:t>Null hypothesis: μ</a:t>
            </a:r>
            <a:r>
              <a:rPr lang="en-US" baseline="-25000" dirty="0"/>
              <a:t>1</a:t>
            </a:r>
            <a:r>
              <a:rPr lang="en-US" dirty="0"/>
              <a:t> - μ</a:t>
            </a:r>
            <a:r>
              <a:rPr lang="en-US" baseline="-25000" dirty="0"/>
              <a:t>2</a:t>
            </a:r>
            <a:r>
              <a:rPr lang="en-US" dirty="0"/>
              <a:t> &gt;= 7 </a:t>
            </a:r>
            <a:br>
              <a:rPr lang="en-US" dirty="0"/>
            </a:br>
            <a:r>
              <a:rPr lang="en-US" dirty="0"/>
              <a:t>Alternative hypothesis: μ</a:t>
            </a:r>
            <a:r>
              <a:rPr lang="en-US" baseline="-25000" dirty="0"/>
              <a:t>1</a:t>
            </a:r>
            <a:r>
              <a:rPr lang="en-US" dirty="0"/>
              <a:t> - μ</a:t>
            </a:r>
            <a:r>
              <a:rPr lang="en-US" baseline="-25000" dirty="0"/>
              <a:t>2</a:t>
            </a:r>
            <a:r>
              <a:rPr lang="en-US" dirty="0"/>
              <a:t> &lt; </a:t>
            </a:r>
            <a:r>
              <a:rPr lang="en-US" dirty="0" smtClean="0"/>
              <a:t>7</a:t>
            </a:r>
          </a:p>
          <a:p>
            <a:pPr marL="0" indent="0" algn="l">
              <a:buNone/>
            </a:pPr>
            <a:endParaRPr lang="en-US" dirty="0"/>
          </a:p>
          <a:p>
            <a:pPr marL="0" indent="0" algn="l">
              <a:buNone/>
            </a:pPr>
            <a:r>
              <a:rPr lang="en-US" dirty="0"/>
              <a:t>Note that these hypotheses constitute a one-tailed test. The null hypothesis will be rejected if the mean difference between sample means is too small.</a:t>
            </a:r>
          </a:p>
          <a:p>
            <a:pPr marL="0" indent="0" algn="l">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1642750180"/>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a:xfrm>
            <a:off x="762000" y="990600"/>
            <a:ext cx="8077200" cy="5029199"/>
          </a:xfrm>
        </p:spPr>
        <p:txBody>
          <a:bodyPr>
            <a:normAutofit/>
          </a:bodyPr>
          <a:lstStyle/>
          <a:p>
            <a:pPr marL="0" indent="0">
              <a:buNone/>
            </a:pPr>
            <a:r>
              <a:rPr lang="en-US" b="1" dirty="0"/>
              <a:t>Formulate an analysis plan</a:t>
            </a:r>
            <a:r>
              <a:rPr lang="en-US" dirty="0"/>
              <a:t>. For this analysis, the significance level is 0.05. </a:t>
            </a:r>
          </a:p>
          <a:p>
            <a:pPr marL="0" indent="0">
              <a:buNone/>
            </a:pPr>
            <a:r>
              <a:rPr lang="en-US" b="1" dirty="0"/>
              <a:t>Analyze sample data</a:t>
            </a:r>
            <a:r>
              <a:rPr lang="en-US" dirty="0"/>
              <a:t>. Using sample data, we compute the standard error (SE), degrees of freedom (DF), and the t statistic test statistic (t).</a:t>
            </a:r>
          </a:p>
          <a:p>
            <a:pPr lvl="1" algn="l"/>
            <a:endParaRPr lang="en-US" dirty="0" smtClean="0"/>
          </a:p>
          <a:p>
            <a:pPr lvl="1" algn="l"/>
            <a:r>
              <a:rPr lang="en-US" dirty="0" smtClean="0"/>
              <a:t>SE </a:t>
            </a:r>
            <a:r>
              <a:rPr lang="en-US" dirty="0"/>
              <a:t>= </a:t>
            </a:r>
            <a:r>
              <a:rPr lang="en-US" dirty="0" err="1"/>
              <a:t>sqrt</a:t>
            </a:r>
            <a:r>
              <a:rPr lang="en-US" dirty="0"/>
              <a:t>[(s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 </a:t>
            </a:r>
            <a:br>
              <a:rPr lang="en-US" dirty="0"/>
            </a:br>
            <a:endParaRPr lang="en-US" dirty="0" smtClean="0"/>
          </a:p>
          <a:p>
            <a:pPr lvl="1" algn="l"/>
            <a:r>
              <a:rPr lang="en-US" dirty="0" smtClean="0"/>
              <a:t>SE </a:t>
            </a:r>
            <a:r>
              <a:rPr lang="en-US" dirty="0"/>
              <a:t>= </a:t>
            </a:r>
            <a:r>
              <a:rPr lang="en-US" dirty="0" err="1"/>
              <a:t>sqrt</a:t>
            </a:r>
            <a:r>
              <a:rPr lang="en-US" dirty="0"/>
              <a:t>[(40</a:t>
            </a:r>
            <a:r>
              <a:rPr lang="en-US" baseline="30000" dirty="0"/>
              <a:t>2</a:t>
            </a:r>
            <a:r>
              <a:rPr lang="en-US" dirty="0"/>
              <a:t>/100) + (20</a:t>
            </a:r>
            <a:r>
              <a:rPr lang="en-US" baseline="30000" dirty="0"/>
              <a:t>2</a:t>
            </a:r>
            <a:r>
              <a:rPr lang="en-US" dirty="0"/>
              <a:t>/100] = </a:t>
            </a:r>
            <a:r>
              <a:rPr lang="en-US" dirty="0" err="1"/>
              <a:t>sqrt</a:t>
            </a:r>
            <a:r>
              <a:rPr lang="en-US" dirty="0"/>
              <a:t>(16 + 4) = 4.472 </a:t>
            </a:r>
            <a:br>
              <a:rPr lang="en-US" dirty="0"/>
            </a:br>
            <a:r>
              <a:rPr lang="en-US" dirty="0"/>
              <a:t/>
            </a:r>
            <a:br>
              <a:rPr lang="en-US" dirty="0"/>
            </a:br>
            <a:r>
              <a:rPr lang="en-US" dirty="0"/>
              <a:t>DF = (s</a:t>
            </a:r>
            <a:r>
              <a:rPr lang="en-US" baseline="-25000" dirty="0"/>
              <a:t>1</a:t>
            </a:r>
            <a:r>
              <a:rPr lang="en-US" baseline="30000" dirty="0"/>
              <a:t>2</a:t>
            </a:r>
            <a:r>
              <a:rPr lang="en-US" dirty="0"/>
              <a:t>/n</a:t>
            </a:r>
            <a:r>
              <a:rPr lang="en-US" baseline="-25000" dirty="0"/>
              <a:t>1</a:t>
            </a:r>
            <a:r>
              <a:rPr lang="en-US" dirty="0"/>
              <a:t> + s</a:t>
            </a:r>
            <a:r>
              <a:rPr lang="en-US" baseline="-25000" dirty="0"/>
              <a:t>2</a:t>
            </a:r>
            <a:r>
              <a:rPr lang="en-US" baseline="30000" dirty="0"/>
              <a:t>2</a:t>
            </a:r>
            <a:r>
              <a:rPr lang="en-US" dirty="0"/>
              <a:t>/n</a:t>
            </a:r>
            <a:r>
              <a:rPr lang="en-US" baseline="-25000" dirty="0"/>
              <a:t>2</a:t>
            </a:r>
            <a:r>
              <a:rPr lang="en-US" dirty="0"/>
              <a:t>)</a:t>
            </a:r>
            <a:r>
              <a:rPr lang="en-US" baseline="30000" dirty="0"/>
              <a:t>2</a:t>
            </a:r>
            <a:r>
              <a:rPr lang="en-US" dirty="0"/>
              <a:t> / { [ (s</a:t>
            </a:r>
            <a:r>
              <a:rPr lang="en-US" baseline="-25000" dirty="0"/>
              <a:t>1</a:t>
            </a:r>
            <a:r>
              <a:rPr lang="en-US" baseline="30000" dirty="0"/>
              <a:t>2</a:t>
            </a:r>
            <a:r>
              <a:rPr lang="en-US" dirty="0"/>
              <a:t> / n</a:t>
            </a:r>
            <a:r>
              <a:rPr lang="en-US" baseline="-25000" dirty="0"/>
              <a:t>1</a:t>
            </a:r>
            <a:r>
              <a:rPr lang="en-US" dirty="0"/>
              <a:t>)</a:t>
            </a:r>
            <a:r>
              <a:rPr lang="en-US" baseline="30000" dirty="0"/>
              <a:t>2</a:t>
            </a:r>
            <a:r>
              <a:rPr lang="en-US" dirty="0"/>
              <a:t> / (n</a:t>
            </a:r>
            <a:r>
              <a:rPr lang="en-US" baseline="-25000" dirty="0"/>
              <a:t>1</a:t>
            </a:r>
            <a:r>
              <a:rPr lang="en-US" dirty="0"/>
              <a:t> - 1) ] + [ (s</a:t>
            </a:r>
            <a:r>
              <a:rPr lang="en-US" baseline="-25000" dirty="0"/>
              <a:t>2</a:t>
            </a:r>
            <a:r>
              <a:rPr lang="en-US" baseline="30000" dirty="0"/>
              <a:t>2</a:t>
            </a:r>
            <a:r>
              <a:rPr lang="en-US" dirty="0"/>
              <a:t> / n</a:t>
            </a:r>
            <a:r>
              <a:rPr lang="en-US" baseline="-25000" dirty="0"/>
              <a:t>2</a:t>
            </a:r>
            <a:r>
              <a:rPr lang="en-US" dirty="0"/>
              <a:t>)</a:t>
            </a:r>
            <a:r>
              <a:rPr lang="en-US" baseline="30000" dirty="0"/>
              <a:t>2</a:t>
            </a:r>
            <a:r>
              <a:rPr lang="en-US" dirty="0"/>
              <a:t> / (n</a:t>
            </a:r>
            <a:r>
              <a:rPr lang="en-US" baseline="-25000" dirty="0"/>
              <a:t>2</a:t>
            </a:r>
            <a:r>
              <a:rPr lang="en-US" dirty="0"/>
              <a:t> - 1) ] } </a:t>
            </a:r>
            <a:br>
              <a:rPr lang="en-US" dirty="0"/>
            </a:br>
            <a:r>
              <a:rPr lang="en-US" dirty="0"/>
              <a:t>DF = (40</a:t>
            </a:r>
            <a:r>
              <a:rPr lang="en-US" baseline="30000" dirty="0"/>
              <a:t>2</a:t>
            </a:r>
            <a:r>
              <a:rPr lang="en-US" dirty="0"/>
              <a:t>/100 + 20</a:t>
            </a:r>
            <a:r>
              <a:rPr lang="en-US" baseline="30000" dirty="0"/>
              <a:t>2</a:t>
            </a:r>
            <a:r>
              <a:rPr lang="en-US" dirty="0"/>
              <a:t>/100)</a:t>
            </a:r>
            <a:r>
              <a:rPr lang="en-US" baseline="30000" dirty="0"/>
              <a:t>2</a:t>
            </a:r>
            <a:r>
              <a:rPr lang="en-US" dirty="0"/>
              <a:t> / { [ (40</a:t>
            </a:r>
            <a:r>
              <a:rPr lang="en-US" baseline="30000" dirty="0"/>
              <a:t>2</a:t>
            </a:r>
            <a:r>
              <a:rPr lang="en-US" dirty="0"/>
              <a:t> / 100)</a:t>
            </a:r>
            <a:r>
              <a:rPr lang="en-US" baseline="30000" dirty="0"/>
              <a:t>2</a:t>
            </a:r>
            <a:r>
              <a:rPr lang="en-US" dirty="0"/>
              <a:t> / (99) ] + [ (20</a:t>
            </a:r>
            <a:r>
              <a:rPr lang="en-US" baseline="30000" dirty="0"/>
              <a:t>2</a:t>
            </a:r>
            <a:r>
              <a:rPr lang="en-US" dirty="0"/>
              <a:t> / 100)</a:t>
            </a:r>
            <a:r>
              <a:rPr lang="en-US" baseline="30000" dirty="0"/>
              <a:t>2</a:t>
            </a:r>
            <a:r>
              <a:rPr lang="en-US" dirty="0"/>
              <a:t> / (99) ] } </a:t>
            </a:r>
            <a:br>
              <a:rPr lang="en-US" dirty="0"/>
            </a:br>
            <a:r>
              <a:rPr lang="en-US" dirty="0"/>
              <a:t>DF = (20)</a:t>
            </a:r>
            <a:r>
              <a:rPr lang="en-US" baseline="30000" dirty="0"/>
              <a:t>2</a:t>
            </a:r>
            <a:r>
              <a:rPr lang="en-US" dirty="0"/>
              <a:t> / { [ (16)</a:t>
            </a:r>
            <a:r>
              <a:rPr lang="en-US" baseline="30000" dirty="0"/>
              <a:t>2</a:t>
            </a:r>
            <a:r>
              <a:rPr lang="en-US" dirty="0"/>
              <a:t> / (99) ] + [ (2)</a:t>
            </a:r>
            <a:r>
              <a:rPr lang="en-US" baseline="30000" dirty="0"/>
              <a:t>2</a:t>
            </a:r>
            <a:r>
              <a:rPr lang="en-US" dirty="0"/>
              <a:t> / (99) ] } = 400 / (2.586 + 0.162) = 145.56 </a:t>
            </a:r>
            <a:br>
              <a:rPr lang="en-US" dirty="0"/>
            </a:br>
            <a:r>
              <a:rPr lang="en-US" dirty="0"/>
              <a:t/>
            </a:r>
            <a:br>
              <a:rPr lang="en-US" dirty="0"/>
            </a:br>
            <a:r>
              <a:rPr lang="en-US" dirty="0"/>
              <a:t>t = [ (x</a:t>
            </a:r>
            <a:r>
              <a:rPr lang="en-US" baseline="-25000" dirty="0"/>
              <a:t>1</a:t>
            </a:r>
            <a:r>
              <a:rPr lang="en-US" dirty="0"/>
              <a:t> - x</a:t>
            </a:r>
            <a:r>
              <a:rPr lang="en-US" baseline="-25000" dirty="0"/>
              <a:t>2</a:t>
            </a:r>
            <a:r>
              <a:rPr lang="en-US" dirty="0"/>
              <a:t>) - d ] / SE = [(200 - 190) - 7] / 4.472 = 3/4.472 = 0.67</a:t>
            </a:r>
          </a:p>
          <a:p>
            <a:pPr marL="0" indent="0">
              <a:buNone/>
            </a:pPr>
            <a:endParaRPr lang="en-US" dirty="0" smtClean="0"/>
          </a:p>
          <a:p>
            <a:pPr marL="0" indent="0">
              <a:buNone/>
            </a:pPr>
            <a:r>
              <a:rPr lang="en-US" dirty="0" smtClean="0"/>
              <a:t>where </a:t>
            </a:r>
            <a:r>
              <a:rPr lang="en-US" dirty="0"/>
              <a:t>s</a:t>
            </a:r>
            <a:r>
              <a:rPr lang="en-US" baseline="-25000" dirty="0"/>
              <a:t>1</a:t>
            </a:r>
            <a:r>
              <a:rPr lang="en-US" dirty="0"/>
              <a:t> is the </a:t>
            </a:r>
            <a:r>
              <a:rPr lang="en-US" dirty="0">
                <a:hlinkClick r:id="rId2"/>
              </a:rPr>
              <a:t>standard deviation</a:t>
            </a:r>
            <a:r>
              <a:rPr lang="en-US" dirty="0"/>
              <a:t> of sample 1, s</a:t>
            </a:r>
            <a:r>
              <a:rPr lang="en-US" baseline="-25000" dirty="0"/>
              <a:t>2</a:t>
            </a:r>
            <a:r>
              <a:rPr lang="en-US" dirty="0"/>
              <a:t> is the standard deviation of sample 2, n</a:t>
            </a:r>
            <a:r>
              <a:rPr lang="en-US" baseline="-25000" dirty="0"/>
              <a:t>1</a:t>
            </a:r>
            <a:r>
              <a:rPr lang="en-US" dirty="0"/>
              <a:t> is the size of sample 1, n</a:t>
            </a:r>
            <a:r>
              <a:rPr lang="en-US" baseline="-25000" dirty="0"/>
              <a:t>2</a:t>
            </a:r>
            <a:r>
              <a:rPr lang="en-US" dirty="0"/>
              <a:t> is the size of sample 2, x</a:t>
            </a:r>
            <a:r>
              <a:rPr lang="en-US" baseline="-25000" dirty="0"/>
              <a:t>1</a:t>
            </a:r>
            <a:r>
              <a:rPr lang="en-US" dirty="0"/>
              <a:t> is the mean of sample 1, x</a:t>
            </a:r>
            <a:r>
              <a:rPr lang="en-US" baseline="-25000" dirty="0"/>
              <a:t>2</a:t>
            </a:r>
            <a:r>
              <a:rPr lang="en-US" dirty="0"/>
              <a:t> is the mean of sample 2, d is the hypothesized difference between population means, and SE is the standard error</a:t>
            </a:r>
            <a:r>
              <a:rPr lang="en-US" dirty="0" smtClean="0"/>
              <a: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1651263122"/>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Difference Between Means</a:t>
            </a:r>
          </a:p>
        </p:txBody>
      </p:sp>
      <p:sp>
        <p:nvSpPr>
          <p:cNvPr id="3" name="Content Placeholder 2"/>
          <p:cNvSpPr>
            <a:spLocks noGrp="1"/>
          </p:cNvSpPr>
          <p:nvPr>
            <p:ph idx="1"/>
          </p:nvPr>
        </p:nvSpPr>
        <p:spPr/>
        <p:txBody>
          <a:bodyPr/>
          <a:lstStyle/>
          <a:p>
            <a:pPr marL="0" indent="0">
              <a:buNone/>
            </a:pPr>
            <a:r>
              <a:rPr lang="en-US" dirty="0"/>
              <a:t>Here is the logic of the analysis: Given the alternative hypothesis (μ</a:t>
            </a:r>
            <a:r>
              <a:rPr lang="en-US" baseline="-25000" dirty="0"/>
              <a:t>1</a:t>
            </a:r>
            <a:r>
              <a:rPr lang="en-US" dirty="0"/>
              <a:t> - μ</a:t>
            </a:r>
            <a:r>
              <a:rPr lang="en-US" baseline="-25000" dirty="0"/>
              <a:t>2</a:t>
            </a:r>
            <a:r>
              <a:rPr lang="en-US" dirty="0"/>
              <a:t> &lt; 7), we want to know whether the observed difference in sample means is small enough (i.e., sufficiently less than 7) to cause us to reject the null hypothesis.</a:t>
            </a:r>
          </a:p>
          <a:p>
            <a:pPr marL="0" indent="0">
              <a:buNone/>
            </a:pPr>
            <a:endParaRPr lang="en-US" dirty="0" smtClean="0"/>
          </a:p>
          <a:p>
            <a:pPr marL="0" indent="0">
              <a:buNone/>
            </a:pPr>
            <a:r>
              <a:rPr lang="en-US" dirty="0" smtClean="0"/>
              <a:t>The </a:t>
            </a:r>
            <a:r>
              <a:rPr lang="en-US" dirty="0"/>
              <a:t>observed difference in sample means (10) produced a t statistic of 0.67. We use the </a:t>
            </a:r>
            <a:r>
              <a:rPr lang="en-US" dirty="0">
                <a:hlinkClick r:id="rId2"/>
              </a:rPr>
              <a:t>t Distribution Calculator</a:t>
            </a:r>
            <a:r>
              <a:rPr lang="en-US" dirty="0"/>
              <a:t> to find P(t </a:t>
            </a:r>
            <a:r>
              <a:rPr lang="en-US" u="sng" dirty="0"/>
              <a:t>&lt;</a:t>
            </a:r>
            <a:r>
              <a:rPr lang="en-US" dirty="0"/>
              <a:t> 0.67) = 0.75.</a:t>
            </a:r>
          </a:p>
          <a:p>
            <a:pPr marL="0" indent="0">
              <a:buNone/>
            </a:pPr>
            <a:endParaRPr lang="en-US" dirty="0" smtClean="0"/>
          </a:p>
          <a:p>
            <a:pPr marL="0" indent="0">
              <a:buNone/>
            </a:pPr>
            <a:r>
              <a:rPr lang="en-US" dirty="0" smtClean="0"/>
              <a:t>This </a:t>
            </a:r>
            <a:r>
              <a:rPr lang="en-US" dirty="0"/>
              <a:t>means we would expect to find an observed difference in sample means of 10 or less in 75% of our samples, if the true difference were actually 7. Therefore, the P-value in this analysis is 0.75.</a:t>
            </a:r>
          </a:p>
          <a:p>
            <a:pPr marL="0" indent="0">
              <a:buNone/>
            </a:pPr>
            <a:endParaRPr lang="en-US" b="1" dirty="0" smtClean="0"/>
          </a:p>
          <a:p>
            <a:pPr marL="0" indent="0">
              <a:buNone/>
            </a:pPr>
            <a:r>
              <a:rPr lang="en-US" b="1" dirty="0" smtClean="0"/>
              <a:t>Interpret </a:t>
            </a:r>
            <a:r>
              <a:rPr lang="en-US" b="1" dirty="0"/>
              <a:t>results</a:t>
            </a:r>
            <a:r>
              <a:rPr lang="en-US" dirty="0"/>
              <a:t>. Since the P-value (0.75) is greater than the significance level (0.05), we cannot reject the null hypothesis.</a:t>
            </a:r>
          </a:p>
          <a:p>
            <a:pPr marL="0" indent="0">
              <a:buNone/>
            </a:pP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3146839997"/>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Flow Chart</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69634"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018105" y="1143000"/>
            <a:ext cx="756499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932526"/>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a Z-test?</a:t>
            </a:r>
          </a:p>
          <a:p>
            <a:r>
              <a:rPr lang="en-US" dirty="0">
                <a:hlinkClick r:id="rId2"/>
              </a:rPr>
              <a:t>Learn more about Minitab 17 </a:t>
            </a:r>
            <a:endParaRPr lang="en-US" dirty="0"/>
          </a:p>
          <a:p>
            <a:r>
              <a:rPr lang="en-US" dirty="0"/>
              <a:t>A Z-test is a hypothesis test based on the Z-statistic, which follows the standard normal distribution under the null hypothesis.</a:t>
            </a:r>
          </a:p>
          <a:p>
            <a:r>
              <a:rPr lang="en-US" dirty="0"/>
              <a:t>The simplest Z-test is the 1-sample Z-test, which tests the mean of a normally distributed population with known variance. For example, the manager of a candy manufacturer wants to know whether the mean weight of a batch of candy boxes is equal to the target value of 10 ounces. From historical data, they know that the filling machine has a standard deviation of 0.5 ounces, so they use this value as the population standard deviation in a 1-sample Z-test.</a:t>
            </a:r>
          </a:p>
          <a:p>
            <a:r>
              <a:rPr lang="en-US" dirty="0"/>
              <a:t>You can also use Z-tests to determine whether predictor variables in </a:t>
            </a:r>
            <a:r>
              <a:rPr lang="en-US" dirty="0" err="1"/>
              <a:t>probit</a:t>
            </a:r>
            <a:r>
              <a:rPr lang="en-US" dirty="0"/>
              <a:t> analysis and logistic regression have a significant effect on the response. The null hypothesis states that the predictor is not significant.</a:t>
            </a:r>
          </a:p>
          <a:p>
            <a:r>
              <a:rPr lang="en-US" dirty="0"/>
              <a:t>You also have the option to use a Z-test to do a normal approximation for tests of Poisson rate and tests of proportions. These normal approximations are valid when the sample size and the number of events are adequately large.</a:t>
            </a:r>
          </a:p>
          <a:p>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2441892297"/>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842" y="19050"/>
            <a:ext cx="8001000" cy="685800"/>
          </a:xfrm>
        </p:spPr>
        <p:txBody>
          <a:bodyPr/>
          <a:lstStyle/>
          <a:p>
            <a:r>
              <a:rPr lang="en-US" dirty="0" smtClean="0"/>
              <a:t>Probability-perspective</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90119" name="Picture 7" descr="Image result for probability empir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81049"/>
            <a:ext cx="3846697" cy="2285999"/>
          </a:xfrm>
          <a:prstGeom prst="rect">
            <a:avLst/>
          </a:prstGeom>
          <a:noFill/>
          <a:extLst>
            <a:ext uri="{909E8E84-426E-40DD-AFC4-6F175D3DCCD1}">
              <a14:hiddenFill xmlns:a14="http://schemas.microsoft.com/office/drawing/2010/main">
                <a:solidFill>
                  <a:srgbClr val="FFFFFF"/>
                </a:solidFill>
              </a14:hiddenFill>
            </a:ext>
          </a:extLst>
        </p:spPr>
      </p:pic>
      <p:pic>
        <p:nvPicPr>
          <p:cNvPr id="90122"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9150" y="3276600"/>
            <a:ext cx="4247942" cy="2213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12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948" y="3305175"/>
            <a:ext cx="3410467" cy="1827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06551" y="926068"/>
            <a:ext cx="2544286" cy="369332"/>
          </a:xfrm>
          <a:prstGeom prst="rect">
            <a:avLst/>
          </a:prstGeom>
        </p:spPr>
        <p:txBody>
          <a:bodyPr wrap="none">
            <a:spAutoFit/>
          </a:bodyPr>
          <a:lstStyle/>
          <a:p>
            <a:r>
              <a:rPr lang="en-US" b="1" dirty="0">
                <a:solidFill>
                  <a:srgbClr val="2C08C4"/>
                </a:solidFill>
                <a:latin typeface="Arial" panose="020B0604020202020204" pitchFamily="34" charset="0"/>
                <a:cs typeface="Arial" panose="020B0604020202020204" pitchFamily="34" charset="0"/>
              </a:rPr>
              <a:t>Empirical Probability </a:t>
            </a:r>
          </a:p>
        </p:txBody>
      </p:sp>
    </p:spTree>
    <p:extLst>
      <p:ext uri="{BB962C8B-B14F-4D97-AF65-F5344CB8AC3E}">
        <p14:creationId xmlns:p14="http://schemas.microsoft.com/office/powerpoint/2010/main" val="348316951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Probability-perspective</a:t>
            </a:r>
          </a:p>
        </p:txBody>
      </p:sp>
      <p:sp>
        <p:nvSpPr>
          <p:cNvPr id="3" name="Content Placeholder 2"/>
          <p:cNvSpPr>
            <a:spLocks noGrp="1"/>
          </p:cNvSpPr>
          <p:nvPr>
            <p:ph idx="1"/>
          </p:nvPr>
        </p:nvSpPr>
        <p:spPr>
          <a:xfrm>
            <a:off x="838200" y="1676400"/>
            <a:ext cx="8077200" cy="3733800"/>
          </a:xfrm>
        </p:spPr>
        <p:txBody>
          <a:bodyPr>
            <a:normAutofit lnSpcReduction="10000"/>
          </a:bodyPr>
          <a:lstStyle/>
          <a:p>
            <a:pPr marL="0" indent="0" algn="l">
              <a:buNone/>
            </a:pPr>
            <a:r>
              <a:rPr lang="en-US" sz="1800" b="1" dirty="0">
                <a:solidFill>
                  <a:srgbClr val="2C08C4"/>
                </a:solidFill>
              </a:rPr>
              <a:t>Common misunderstanding</a:t>
            </a:r>
            <a:r>
              <a:rPr lang="en-US" sz="1800" dirty="0"/>
              <a:t>: </a:t>
            </a:r>
            <a:endParaRPr lang="en-US" sz="1800" dirty="0" smtClean="0"/>
          </a:p>
          <a:p>
            <a:pPr marL="0" indent="0" algn="l">
              <a:buNone/>
            </a:pPr>
            <a:endParaRPr lang="en-US" sz="1800" dirty="0"/>
          </a:p>
          <a:p>
            <a:pPr marL="0" indent="0" algn="l">
              <a:buNone/>
            </a:pPr>
            <a:endParaRPr lang="en-US" sz="1800" dirty="0" smtClean="0"/>
          </a:p>
          <a:p>
            <a:pPr marL="0" indent="0" algn="l">
              <a:buNone/>
            </a:pPr>
            <a:r>
              <a:rPr lang="en-US" sz="1800" dirty="0" smtClean="0"/>
              <a:t>If </a:t>
            </a:r>
            <a:r>
              <a:rPr lang="en-US" sz="1800" dirty="0"/>
              <a:t>there are only two possible outcomes, and you don't know which is true, the probability of each of these outcomes is 1/2.</a:t>
            </a:r>
            <a:br>
              <a:rPr lang="en-US" sz="1800" dirty="0"/>
            </a:br>
            <a:r>
              <a:rPr lang="en-US" sz="1800" dirty="0"/>
              <a:t/>
            </a:r>
            <a:br>
              <a:rPr lang="en-US" sz="1800" dirty="0"/>
            </a:br>
            <a:endParaRPr lang="en-US" sz="1800" dirty="0"/>
          </a:p>
          <a:p>
            <a:pPr algn="l"/>
            <a:r>
              <a:rPr lang="en-US" sz="1800" dirty="0"/>
              <a:t>In fact, probabilities in such "binary outcome" situations could be anything from 0 to 1. For example, if the outcomes of interest are "has cancer" and "does not have cancer," the probabilities of having cancer are (in most cases) much less than 1/2. The </a:t>
            </a:r>
            <a:r>
              <a:rPr lang="en-US" sz="1800" dirty="0">
                <a:hlinkClick r:id="rId2"/>
              </a:rPr>
              <a:t>empirical (frequentist)</a:t>
            </a:r>
            <a:r>
              <a:rPr lang="en-US" sz="1800" dirty="0"/>
              <a:t> perspective allows us to estimate such probabilities.</a:t>
            </a:r>
            <a:br>
              <a:rPr lang="en-US" sz="1800" dirty="0"/>
            </a:br>
            <a:endParaRPr lang="en-US" sz="1800"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Tree>
    <p:extLst>
      <p:ext uri="{BB962C8B-B14F-4D97-AF65-F5344CB8AC3E}">
        <p14:creationId xmlns:p14="http://schemas.microsoft.com/office/powerpoint/2010/main" val="250137109"/>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Confusing correlation and </a:t>
            </a:r>
            <a:r>
              <a:rPr lang="en-US" b="1" dirty="0" smtClean="0"/>
              <a:t>causation</a:t>
            </a:r>
            <a:endParaRPr lang="en-US"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pic>
        <p:nvPicPr>
          <p:cNvPr id="91139"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266092"/>
            <a:ext cx="3389031"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275" y="1008185"/>
            <a:ext cx="2362200" cy="2725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141"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057400" y="4114800"/>
            <a:ext cx="4839975" cy="2528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858369"/>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Misconceptions</a:t>
            </a:r>
            <a:endParaRPr lang="en-US" dirty="0"/>
          </a:p>
        </p:txBody>
      </p:sp>
      <p:sp>
        <p:nvSpPr>
          <p:cNvPr id="3" name="Content Placeholder 2"/>
          <p:cNvSpPr>
            <a:spLocks noGrp="1"/>
          </p:cNvSpPr>
          <p:nvPr>
            <p:ph idx="1"/>
          </p:nvPr>
        </p:nvSpPr>
        <p:spPr>
          <a:xfrm>
            <a:off x="762000" y="1143001"/>
            <a:ext cx="8077200" cy="1295399"/>
          </a:xfrm>
        </p:spPr>
        <p:txBody>
          <a:bodyPr/>
          <a:lstStyle/>
          <a:p>
            <a:pPr marL="0" indent="0">
              <a:buNone/>
            </a:pPr>
            <a:r>
              <a:rPr lang="en-US" b="1" dirty="0"/>
              <a:t>What is a Random Sample</a:t>
            </a:r>
            <a:r>
              <a:rPr lang="en-US" b="1" dirty="0" smtClean="0"/>
              <a:t>?</a:t>
            </a:r>
          </a:p>
          <a:p>
            <a:pPr marL="0" indent="0">
              <a:buNone/>
            </a:pPr>
            <a:r>
              <a:rPr lang="en-US" dirty="0"/>
              <a:t>a sample is not random because it has a pattern. </a:t>
            </a:r>
            <a:r>
              <a:rPr lang="en-US" dirty="0" smtClean="0"/>
              <a:t>!!</a:t>
            </a:r>
          </a:p>
          <a:p>
            <a:pPr marL="0" indent="0">
              <a:buNone/>
            </a:pPr>
            <a:r>
              <a:rPr lang="en-US" dirty="0" smtClean="0"/>
              <a:t>The </a:t>
            </a:r>
            <a:r>
              <a:rPr lang="en-US" dirty="0"/>
              <a:t>adjective "random" refers to </a:t>
            </a:r>
            <a:r>
              <a:rPr lang="en-US" i="1" dirty="0"/>
              <a:t>the method by which the sample is chosen</a:t>
            </a:r>
            <a:r>
              <a:rPr lang="en-US" dirty="0"/>
              <a:t>. </a:t>
            </a:r>
            <a:r>
              <a:rPr lang="en-US" b="1" dirty="0"/>
              <a:t>Thus the phrase "random sample" really means "</a:t>
            </a:r>
            <a:r>
              <a:rPr lang="en-US" b="1" i="1" dirty="0"/>
              <a:t>randomly </a:t>
            </a:r>
            <a:r>
              <a:rPr lang="en-US" b="1" i="1" u="sng" dirty="0"/>
              <a:t>chosen</a:t>
            </a:r>
            <a:r>
              <a:rPr lang="en-US" b="1" i="1" dirty="0"/>
              <a:t> sample</a:t>
            </a:r>
            <a:r>
              <a:rPr lang="en-US" b="1" i="1" dirty="0" smtClean="0"/>
              <a:t>.</a:t>
            </a:r>
            <a:r>
              <a:rPr lang="en-US" b="1" dirty="0" smtClean="0"/>
              <a:t>"</a:t>
            </a:r>
            <a:endParaRPr lang="en-US" b="1" dirty="0"/>
          </a:p>
        </p:txBody>
      </p:sp>
      <p:sp>
        <p:nvSpPr>
          <p:cNvPr id="4" name="Date Placeholder 3"/>
          <p:cNvSpPr>
            <a:spLocks noGrp="1"/>
          </p:cNvSpPr>
          <p:nvPr>
            <p:ph type="dt" sz="half" idx="10"/>
          </p:nvPr>
        </p:nvSpPr>
        <p:spPr/>
        <p:txBody>
          <a:bodyPr/>
          <a:lstStyle/>
          <a:p>
            <a:fld id="{FDA4EA2C-4819-4A80-8F95-F779EE04D339}" type="datetime1">
              <a:rPr lang="en-US" smtClean="0"/>
              <a:t>1/19/2017</a:t>
            </a:fld>
            <a:endParaRPr lang="en-US" dirty="0"/>
          </a:p>
        </p:txBody>
      </p:sp>
      <p:sp>
        <p:nvSpPr>
          <p:cNvPr id="5" name="Rectangle 4"/>
          <p:cNvSpPr/>
          <p:nvPr/>
        </p:nvSpPr>
        <p:spPr>
          <a:xfrm>
            <a:off x="914400" y="2602468"/>
            <a:ext cx="4989379" cy="369332"/>
          </a:xfrm>
          <a:prstGeom prst="rect">
            <a:avLst/>
          </a:prstGeom>
        </p:spPr>
        <p:txBody>
          <a:bodyPr wrap="none">
            <a:spAutoFit/>
          </a:bodyPr>
          <a:lstStyle/>
          <a:p>
            <a:r>
              <a:rPr lang="en-US" dirty="0">
                <a:solidFill>
                  <a:srgbClr val="2C08C4"/>
                </a:solidFill>
                <a:latin typeface="Arial" panose="020B0604020202020204" pitchFamily="34" charset="0"/>
                <a:cs typeface="Arial" panose="020B0604020202020204" pitchFamily="34" charset="0"/>
              </a:rPr>
              <a:t>Random Variables and Probability Distributions</a:t>
            </a:r>
          </a:p>
        </p:txBody>
      </p:sp>
      <p:sp>
        <p:nvSpPr>
          <p:cNvPr id="6" name="Rectangle 5"/>
          <p:cNvSpPr/>
          <p:nvPr/>
        </p:nvSpPr>
        <p:spPr>
          <a:xfrm>
            <a:off x="828675" y="3200400"/>
            <a:ext cx="7639911" cy="2554545"/>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Randomly pick (in a way that gives each student an equal chance of being chosen) a </a:t>
            </a:r>
            <a:r>
              <a:rPr lang="en-US" sz="1600" dirty="0" smtClean="0">
                <a:latin typeface="Arial" panose="020B0604020202020204" pitchFamily="34" charset="0"/>
                <a:cs typeface="Arial" panose="020B0604020202020204" pitchFamily="34" charset="0"/>
              </a:rPr>
              <a:t>University </a:t>
            </a:r>
            <a:r>
              <a:rPr lang="en-US" sz="1600" dirty="0">
                <a:latin typeface="Arial" panose="020B0604020202020204" pitchFamily="34" charset="0"/>
                <a:cs typeface="Arial" panose="020B0604020202020204" pitchFamily="34" charset="0"/>
              </a:rPr>
              <a:t>student and measure their height.</a:t>
            </a:r>
          </a:p>
          <a:p>
            <a:r>
              <a:rPr lang="en-US" sz="1600" dirty="0" smtClean="0">
                <a:latin typeface="Arial" panose="020B0604020202020204" pitchFamily="34" charset="0"/>
                <a:cs typeface="Arial" panose="020B0604020202020204" pitchFamily="34" charset="0"/>
              </a:rPr>
              <a:t>     Picking </a:t>
            </a:r>
            <a:r>
              <a:rPr lang="en-US" sz="1600" dirty="0">
                <a:latin typeface="Arial" panose="020B0604020202020204" pitchFamily="34" charset="0"/>
                <a:cs typeface="Arial" panose="020B0604020202020204" pitchFamily="34" charset="0"/>
              </a:rPr>
              <a:t>the student is the random process; their height is the random variable</a:t>
            </a:r>
            <a:r>
              <a:rPr lang="en-US" sz="1600" dirty="0" smtClean="0">
                <a:latin typeface="Arial" panose="020B0604020202020204" pitchFamily="34" charset="0"/>
                <a:cs typeface="Arial" panose="020B0604020202020204" pitchFamily="34" charset="0"/>
              </a:rPr>
              <a:t>.</a:t>
            </a:r>
          </a:p>
          <a:p>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Toss a coin and see whether it comes up heads or tails.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Tossing the coin is the random process; the variable is heads or tails</a:t>
            </a:r>
            <a:r>
              <a:rPr lang="en-US"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Toss two dice and take the product of the numbers that land up.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Tossing the dice is the random process; the product is the random variable.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124534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3820</Words>
  <Application>Microsoft Office PowerPoint</Application>
  <PresentationFormat>On-screen Show (4:3)</PresentationFormat>
  <Paragraphs>494</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Training</vt:lpstr>
      <vt:lpstr>Descriptive Statistics</vt:lpstr>
      <vt:lpstr>PowerPoint Presentation</vt:lpstr>
      <vt:lpstr>Statistics</vt:lpstr>
      <vt:lpstr>Terminology:  Variation, Variability, Uncertainty</vt:lpstr>
      <vt:lpstr>Probability-perspective</vt:lpstr>
      <vt:lpstr>Probability-perspective</vt:lpstr>
      <vt:lpstr>Probability-perspective</vt:lpstr>
      <vt:lpstr>Confusing correlation and causation</vt:lpstr>
      <vt:lpstr>Misconceptions</vt:lpstr>
      <vt:lpstr>Random Variable- probability distribution</vt:lpstr>
      <vt:lpstr>Overview of Frequentist Confidence Intervals</vt:lpstr>
      <vt:lpstr>Overview of Frequentist Confidence Intervals</vt:lpstr>
      <vt:lpstr>Overview of Frequentist Confidence Intervals</vt:lpstr>
      <vt:lpstr>Overview of Frequentist Confidence Intervals</vt:lpstr>
      <vt:lpstr>Overview of Frequentist Confidence Intervals</vt:lpstr>
      <vt:lpstr>Frequentist Hypothesis Tests and p-values</vt:lpstr>
      <vt:lpstr>Frequentist Hypothesis Tests and p-values</vt:lpstr>
      <vt:lpstr>PowerPoint Presentation</vt:lpstr>
      <vt:lpstr>p-values</vt:lpstr>
      <vt:lpstr>A statistical hypothesis</vt:lpstr>
      <vt:lpstr>P Value</vt:lpstr>
      <vt:lpstr>A Statistical Hypothesis</vt:lpstr>
      <vt:lpstr>A Statistical Hypothesis</vt:lpstr>
      <vt:lpstr>Hypothesis Tests</vt:lpstr>
      <vt:lpstr>Decision Errors</vt:lpstr>
      <vt:lpstr>Decision Rules</vt:lpstr>
      <vt:lpstr>One-Tailed and Two-Tailed Tests</vt:lpstr>
      <vt:lpstr>Power of a Hypothesis Test</vt:lpstr>
      <vt:lpstr>Factors That Affect Power</vt:lpstr>
      <vt:lpstr>Problem</vt:lpstr>
      <vt:lpstr>One Sample t -test</vt:lpstr>
      <vt:lpstr>PowerPoint Presentation</vt:lpstr>
      <vt:lpstr>PowerPoint Presentation</vt:lpstr>
      <vt:lpstr>The Two-Sample T-Test</vt:lpstr>
      <vt:lpstr>PowerPoint Presentation</vt:lpstr>
      <vt:lpstr>The Two-Sample T-Test</vt:lpstr>
      <vt:lpstr>PowerPoint Presentation</vt:lpstr>
      <vt:lpstr>The Two-Sample T-Test</vt:lpstr>
      <vt:lpstr>The Two-Sample T-Test</vt:lpstr>
      <vt:lpstr>Hypothesis Test for a Proportion</vt:lpstr>
      <vt:lpstr>Hypothesis Test for a Proportion cont..</vt:lpstr>
      <vt:lpstr>Hypothesis Test for a Proportion cont..</vt:lpstr>
      <vt:lpstr>Hypothesis Test for a Proportion cont..</vt:lpstr>
      <vt:lpstr>Hypothesis Test: Difference Between Proportions</vt:lpstr>
      <vt:lpstr>Hypothesis Test: Difference Between Proportions cont..</vt:lpstr>
      <vt:lpstr>Hypothesis Test for a Mean</vt:lpstr>
      <vt:lpstr>Hypothesis Test for a Mean</vt:lpstr>
      <vt:lpstr>Hypothesis Test for a Mean</vt:lpstr>
      <vt:lpstr>Hypothesis Test for a Mean</vt:lpstr>
      <vt:lpstr>Hypothesis Test: Difference Between Means</vt:lpstr>
      <vt:lpstr>Hypothesis Test: Difference Between Means</vt:lpstr>
      <vt:lpstr>Hypothesis Test: Difference Between Means</vt:lpstr>
      <vt:lpstr>Hypothesis Test: Difference Between Means</vt:lpstr>
      <vt:lpstr>Hypothesis Test: Difference Between Means</vt:lpstr>
      <vt:lpstr>Hypothesis Test Flow Chart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2016-12-26T06:51:24Z</dcterms:created>
  <dcterms:modified xsi:type="dcterms:W3CDTF">2017-01-20T02:46:31Z</dcterms:modified>
</cp:coreProperties>
</file>