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4"/>
  </p:sldMasterIdLst>
  <p:notesMasterIdLst>
    <p:notesMasterId r:id="rId30"/>
  </p:notesMasterIdLst>
  <p:sldIdLst>
    <p:sldId id="318" r:id="rId5"/>
    <p:sldId id="330" r:id="rId6"/>
    <p:sldId id="333" r:id="rId7"/>
    <p:sldId id="349" r:id="rId8"/>
    <p:sldId id="334" r:id="rId9"/>
    <p:sldId id="344" r:id="rId10"/>
    <p:sldId id="336" r:id="rId11"/>
    <p:sldId id="329" r:id="rId12"/>
    <p:sldId id="331" r:id="rId13"/>
    <p:sldId id="332" r:id="rId14"/>
    <p:sldId id="338" r:id="rId15"/>
    <p:sldId id="350" r:id="rId16"/>
    <p:sldId id="325" r:id="rId17"/>
    <p:sldId id="339" r:id="rId18"/>
    <p:sldId id="340" r:id="rId19"/>
    <p:sldId id="341" r:id="rId20"/>
    <p:sldId id="342" r:id="rId21"/>
    <p:sldId id="345" r:id="rId22"/>
    <p:sldId id="346" r:id="rId23"/>
    <p:sldId id="337" r:id="rId24"/>
    <p:sldId id="347" r:id="rId25"/>
    <p:sldId id="351" r:id="rId26"/>
    <p:sldId id="348" r:id="rId27"/>
    <p:sldId id="343" r:id="rId28"/>
    <p:sldId id="32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aveen thakkannavar" initials="pt" lastIdx="1" clrIdx="0">
    <p:extLst>
      <p:ext uri="{19B8F6BF-5375-455C-9EA6-DF929625EA0E}">
        <p15:presenceInfo xmlns:p15="http://schemas.microsoft.com/office/powerpoint/2012/main" userId="83a2dade361f74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5529" autoAdjust="0"/>
  </p:normalViewPr>
  <p:slideViewPr>
    <p:cSldViewPr snapToGrid="0">
      <p:cViewPr varScale="1">
        <p:scale>
          <a:sx n="67" d="100"/>
          <a:sy n="67" d="100"/>
        </p:scale>
        <p:origin x="76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103508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02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9320670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115097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dirty="0"/>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dirty="0"/>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5088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Graphic 12">
            <a:extLst>
              <a:ext uri="{FF2B5EF4-FFF2-40B4-BE49-F238E27FC236}">
                <a16:creationId xmlns:a16="http://schemas.microsoft.com/office/drawing/2014/main" id="{28F420C4-0725-41AE-823B-8278759EC4D8}"/>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id="{4C2CFB4F-DAB5-4462-BFD5-C4B77A0EB819}"/>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id="{EDDF1FB3-B67A-4B23-86BE-ECD83AD097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id="{9EA6E1D5-764B-4E53-AF6B-8820FDAFFC8D}"/>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2BF1FA7B-8B4E-4B05-A48B-577C2837922E}"/>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id="{71E13DC9-2377-4F63-AEA4-1BC40C355CB3}"/>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14295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
        <p:nvSpPr>
          <p:cNvPr id="8" name="Graphic 15">
            <a:extLst>
              <a:ext uri="{FF2B5EF4-FFF2-40B4-BE49-F238E27FC236}">
                <a16:creationId xmlns:a16="http://schemas.microsoft.com/office/drawing/2014/main" id="{246AB2A7-E7CA-4900-8FDD-ACF51E0A777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EBA1290D-F3E7-488C-90B4-C049C741C63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69310916-7CDB-4F47-BC13-388E58BEADAB}"/>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24445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Graphic 15">
            <a:extLst>
              <a:ext uri="{FF2B5EF4-FFF2-40B4-BE49-F238E27FC236}">
                <a16:creationId xmlns:a16="http://schemas.microsoft.com/office/drawing/2014/main" id="{AAE297B5-8F27-4754-ADE1-81D5E1829775}"/>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7C0DCE01-0A6A-45C3-9B2E-D9F68B3D6736}"/>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E242C2E3-AE22-4EB1-AE6A-626F210E9FC3}"/>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58883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11095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40636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1948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68162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9/3/20XX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2651428070"/>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717" r:id="rId12"/>
    <p:sldLayoutId id="2147483710" r:id="rId13"/>
    <p:sldLayoutId id="2147483713" r:id="rId14"/>
    <p:sldLayoutId id="2147483714"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machinelearningmastery.com/tutorial-first-neural-network-python-keras/" TargetMode="External"/><Relationship Id="rId3" Type="http://schemas.openxmlformats.org/officeDocument/2006/relationships/hyperlink" Target="https://www.frontiersin.org/articles/10.3389/fspas.2020.00028/full" TargetMode="External"/><Relationship Id="rId7" Type="http://schemas.openxmlformats.org/officeDocument/2006/relationships/hyperlink" Target="https://youtu.be/UeI4-kyuAwI" TargetMode="External"/><Relationship Id="rId2" Type="http://schemas.openxmlformats.org/officeDocument/2006/relationships/hyperlink" Target="https://www.kaggle.com/c/g2net-gravitational-wave-detection/overview" TargetMode="External"/><Relationship Id="rId1" Type="http://schemas.openxmlformats.org/officeDocument/2006/relationships/slideLayout" Target="../slideLayouts/slideLayout7.xml"/><Relationship Id="rId6" Type="http://schemas.openxmlformats.org/officeDocument/2006/relationships/hyperlink" Target="https://gwpy.github.io/docs/latest/index.html" TargetMode="External"/><Relationship Id="rId5" Type="http://schemas.openxmlformats.org/officeDocument/2006/relationships/hyperlink" Target="https://iopscience.iop.org/article/10.1088/1361-6382/ab685e" TargetMode="External"/><Relationship Id="rId10" Type="http://schemas.openxmlformats.org/officeDocument/2006/relationships/image" Target="../media/image1.png"/><Relationship Id="rId4" Type="http://schemas.openxmlformats.org/officeDocument/2006/relationships/hyperlink" Target="https://spaceplace.nasa.gov/gravitational-waves/en/#:~:text=How%20are%20gravitational%20waves%20detected,it%20squeezes%20and%20stretches%20space.&amp;text=A%20passing%20gravitational%20wave%20causes,to%20detect%20these%20tiny%20changes" TargetMode="External"/><Relationship Id="rId9" Type="http://schemas.openxmlformats.org/officeDocument/2006/relationships/hyperlink" Target="https://www.analyticsvidhya.com/blog/2021/01/image-classification-using-convolutional-neural-networks-a-step-by-step-guid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2557722" y="961542"/>
            <a:ext cx="6517178" cy="631334"/>
          </a:xfrm>
        </p:spPr>
        <p:txBody>
          <a:bodyPr>
            <a:noAutofit/>
          </a:bodyPr>
          <a:lstStyle/>
          <a:p>
            <a:r>
              <a:rPr lang="en-US" sz="4400" b="1" u="sng" dirty="0">
                <a:cs typeface="Calibri" panose="020F0502020204030204" pitchFamily="34" charset="0"/>
              </a:rPr>
              <a:t>DMA COURSE PROJECT</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525427" y="3126202"/>
            <a:ext cx="4825030" cy="2365899"/>
          </a:xfrm>
        </p:spPr>
        <p:txBody>
          <a:bodyPr>
            <a:normAutofit/>
          </a:bodyPr>
          <a:lstStyle/>
          <a:p>
            <a:pPr algn="l"/>
            <a:r>
              <a:rPr lang="en-US" sz="2800" b="1" u="sng" dirty="0">
                <a:latin typeface="+mj-lt"/>
              </a:rPr>
              <a:t>Team Members: </a:t>
            </a:r>
          </a:p>
          <a:p>
            <a:pPr algn="l"/>
            <a:r>
              <a:rPr lang="en-US" sz="2200" dirty="0"/>
              <a:t>Pradeep </a:t>
            </a:r>
            <a:r>
              <a:rPr lang="en-US" sz="2200" dirty="0" err="1"/>
              <a:t>Chegur</a:t>
            </a:r>
            <a:r>
              <a:rPr lang="en-US" sz="2200" dirty="0"/>
              <a:t>              – 01fe19bcs294</a:t>
            </a:r>
          </a:p>
          <a:p>
            <a:pPr algn="l"/>
            <a:r>
              <a:rPr lang="en-US" sz="2200" dirty="0"/>
              <a:t>Praveen Thakkannavar  – 01fe19bcs298</a:t>
            </a:r>
          </a:p>
          <a:p>
            <a:pPr algn="l"/>
            <a:r>
              <a:rPr lang="en-US" sz="2200" dirty="0" err="1"/>
              <a:t>Swagat</a:t>
            </a:r>
            <a:r>
              <a:rPr lang="en-US" sz="2200" dirty="0"/>
              <a:t> </a:t>
            </a:r>
            <a:r>
              <a:rPr lang="en-US" sz="2200" dirty="0" err="1"/>
              <a:t>Ingalagaon</a:t>
            </a:r>
            <a:r>
              <a:rPr lang="en-US" sz="2200" dirty="0"/>
              <a:t>         –  01fe19bcs299</a:t>
            </a:r>
          </a:p>
          <a:p>
            <a:pPr algn="l"/>
            <a:r>
              <a:rPr lang="en-US" sz="2200" dirty="0"/>
              <a:t>Naveen </a:t>
            </a:r>
            <a:r>
              <a:rPr lang="en-US" sz="2200" dirty="0" err="1"/>
              <a:t>Doddamani</a:t>
            </a:r>
            <a:r>
              <a:rPr lang="en-US" sz="2200" dirty="0"/>
              <a:t>       – 01FE19BCS305</a:t>
            </a:r>
          </a:p>
          <a:p>
            <a:endParaRPr lang="en-US" dirty="0"/>
          </a:p>
        </p:txBody>
      </p:sp>
      <p:sp>
        <p:nvSpPr>
          <p:cNvPr id="4" name="TextBox 3">
            <a:extLst>
              <a:ext uri="{FF2B5EF4-FFF2-40B4-BE49-F238E27FC236}">
                <a16:creationId xmlns:a16="http://schemas.microsoft.com/office/drawing/2014/main" id="{4982895E-090F-4B26-B3C8-B5B5C6DB9D6A}"/>
              </a:ext>
            </a:extLst>
          </p:cNvPr>
          <p:cNvSpPr txBox="1"/>
          <p:nvPr/>
        </p:nvSpPr>
        <p:spPr>
          <a:xfrm>
            <a:off x="3162800" y="1621271"/>
            <a:ext cx="5724025" cy="523220"/>
          </a:xfrm>
          <a:prstGeom prst="rect">
            <a:avLst/>
          </a:prstGeom>
          <a:noFill/>
        </p:spPr>
        <p:txBody>
          <a:bodyPr wrap="square" rtlCol="0">
            <a:spAutoFit/>
          </a:bodyPr>
          <a:lstStyle/>
          <a:p>
            <a:r>
              <a:rPr lang="en-US" sz="2800" u="sng" dirty="0">
                <a:cs typeface="Calibri" panose="020F0502020204030204" pitchFamily="34" charset="0"/>
              </a:rPr>
              <a:t>G2NET: Gravitational Wave Detection</a:t>
            </a:r>
            <a:endParaRPr lang="en-US" sz="2800" u="sng" dirty="0">
              <a:solidFill>
                <a:schemeClr val="tx1"/>
              </a:solidFill>
              <a:cs typeface="Calibri" panose="020F0502020204030204" pitchFamily="34" charset="0"/>
            </a:endParaRPr>
          </a:p>
        </p:txBody>
      </p:sp>
      <p:sp>
        <p:nvSpPr>
          <p:cNvPr id="6" name="TextBox 5">
            <a:extLst>
              <a:ext uri="{FF2B5EF4-FFF2-40B4-BE49-F238E27FC236}">
                <a16:creationId xmlns:a16="http://schemas.microsoft.com/office/drawing/2014/main" id="{376700BC-89B5-40BC-9E1D-042CCAF2DCBA}"/>
              </a:ext>
            </a:extLst>
          </p:cNvPr>
          <p:cNvSpPr txBox="1"/>
          <p:nvPr/>
        </p:nvSpPr>
        <p:spPr>
          <a:xfrm>
            <a:off x="8405046" y="5661164"/>
            <a:ext cx="3071673" cy="954107"/>
          </a:xfrm>
          <a:prstGeom prst="rect">
            <a:avLst/>
          </a:prstGeom>
          <a:noFill/>
        </p:spPr>
        <p:txBody>
          <a:bodyPr wrap="square" rtlCol="0">
            <a:spAutoFit/>
          </a:bodyPr>
          <a:lstStyle/>
          <a:p>
            <a:r>
              <a:rPr lang="en-IN" dirty="0"/>
              <a:t> </a:t>
            </a:r>
            <a:r>
              <a:rPr lang="en-IN" sz="2000" dirty="0"/>
              <a:t>Under the Guidance of</a:t>
            </a:r>
          </a:p>
          <a:p>
            <a:endParaRPr lang="en-IN" sz="1600" dirty="0"/>
          </a:p>
          <a:p>
            <a:r>
              <a:rPr lang="en-IN" sz="2000" dirty="0"/>
              <a:t>-Prof. Shankar G</a:t>
            </a:r>
          </a:p>
        </p:txBody>
      </p:sp>
      <p:pic>
        <p:nvPicPr>
          <p:cNvPr id="9" name="Picture 8">
            <a:extLst>
              <a:ext uri="{FF2B5EF4-FFF2-40B4-BE49-F238E27FC236}">
                <a16:creationId xmlns:a16="http://schemas.microsoft.com/office/drawing/2014/main" id="{2EF7AB5C-A6C3-44F0-AE23-D1B7C7362709}"/>
              </a:ext>
            </a:extLst>
          </p:cNvPr>
          <p:cNvPicPr>
            <a:picLocks noChangeAspect="1"/>
          </p:cNvPicPr>
          <p:nvPr/>
        </p:nvPicPr>
        <p:blipFill>
          <a:blip r:embed="rId2"/>
          <a:stretch>
            <a:fillRect/>
          </a:stretch>
        </p:blipFill>
        <p:spPr>
          <a:xfrm>
            <a:off x="8760823" y="20956"/>
            <a:ext cx="3431177" cy="771523"/>
          </a:xfrm>
          <a:prstGeom prst="rect">
            <a:avLst/>
          </a:prstGeom>
        </p:spPr>
      </p:pic>
      <p:sp>
        <p:nvSpPr>
          <p:cNvPr id="7" name="TextBox 6">
            <a:extLst>
              <a:ext uri="{FF2B5EF4-FFF2-40B4-BE49-F238E27FC236}">
                <a16:creationId xmlns:a16="http://schemas.microsoft.com/office/drawing/2014/main" id="{4AF05522-7F26-4B94-98B4-F4FD21483326}"/>
              </a:ext>
            </a:extLst>
          </p:cNvPr>
          <p:cNvSpPr txBox="1"/>
          <p:nvPr/>
        </p:nvSpPr>
        <p:spPr>
          <a:xfrm>
            <a:off x="4305300" y="2357195"/>
            <a:ext cx="2095500" cy="523220"/>
          </a:xfrm>
          <a:prstGeom prst="rect">
            <a:avLst/>
          </a:prstGeom>
          <a:noFill/>
        </p:spPr>
        <p:txBody>
          <a:bodyPr wrap="square" rtlCol="0">
            <a:spAutoFit/>
          </a:bodyPr>
          <a:lstStyle/>
          <a:p>
            <a:r>
              <a:rPr lang="en-US" sz="2800" dirty="0">
                <a:solidFill>
                  <a:schemeClr val="tx1"/>
                </a:solidFill>
                <a:cs typeface="Calibri" panose="020F0502020204030204" pitchFamily="34" charset="0"/>
              </a:rPr>
              <a:t>Team No:05</a:t>
            </a:r>
          </a:p>
        </p:txBody>
      </p:sp>
    </p:spTree>
    <p:extLst>
      <p:ext uri="{BB962C8B-B14F-4D97-AF65-F5344CB8AC3E}">
        <p14:creationId xmlns:p14="http://schemas.microsoft.com/office/powerpoint/2010/main" val="251281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4A24C4-72D6-44C4-AE92-DDE26CACA309}"/>
              </a:ext>
            </a:extLst>
          </p:cNvPr>
          <p:cNvSpPr txBox="1"/>
          <p:nvPr/>
        </p:nvSpPr>
        <p:spPr>
          <a:xfrm>
            <a:off x="413558" y="996600"/>
            <a:ext cx="7989917"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Before Applying further Pre-processing steps: </a:t>
            </a:r>
          </a:p>
        </p:txBody>
      </p:sp>
      <p:pic>
        <p:nvPicPr>
          <p:cNvPr id="7" name="Picture 6">
            <a:extLst>
              <a:ext uri="{FF2B5EF4-FFF2-40B4-BE49-F238E27FC236}">
                <a16:creationId xmlns:a16="http://schemas.microsoft.com/office/drawing/2014/main" id="{5F921A85-6927-4FDA-A08C-C78F25D9885C}"/>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B7E49407-AF56-4FC1-B1B8-569BBCC9AAC6}"/>
              </a:ext>
            </a:extLst>
          </p:cNvPr>
          <p:cNvSpPr txBox="1"/>
          <p:nvPr/>
        </p:nvSpPr>
        <p:spPr>
          <a:xfrm>
            <a:off x="413558" y="1550597"/>
            <a:ext cx="11364884" cy="461665"/>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Signal Spectrum before applying Whitening and Bandpass.</a:t>
            </a:r>
          </a:p>
        </p:txBody>
      </p:sp>
      <p:pic>
        <p:nvPicPr>
          <p:cNvPr id="10" name="Picture 9">
            <a:extLst>
              <a:ext uri="{FF2B5EF4-FFF2-40B4-BE49-F238E27FC236}">
                <a16:creationId xmlns:a16="http://schemas.microsoft.com/office/drawing/2014/main" id="{D29E5A49-31D1-45F6-B3A4-74C72F44EE40}"/>
              </a:ext>
            </a:extLst>
          </p:cNvPr>
          <p:cNvPicPr>
            <a:picLocks noChangeAspect="1"/>
          </p:cNvPicPr>
          <p:nvPr/>
        </p:nvPicPr>
        <p:blipFill>
          <a:blip r:embed="rId3"/>
          <a:stretch>
            <a:fillRect/>
          </a:stretch>
        </p:blipFill>
        <p:spPr>
          <a:xfrm>
            <a:off x="1364113" y="2012262"/>
            <a:ext cx="7856087" cy="4042960"/>
          </a:xfrm>
          <a:prstGeom prst="rect">
            <a:avLst/>
          </a:prstGeom>
        </p:spPr>
      </p:pic>
      <p:sp>
        <p:nvSpPr>
          <p:cNvPr id="11" name="TextBox 10">
            <a:extLst>
              <a:ext uri="{FF2B5EF4-FFF2-40B4-BE49-F238E27FC236}">
                <a16:creationId xmlns:a16="http://schemas.microsoft.com/office/drawing/2014/main" id="{06E58997-4FA7-4454-9118-7E1D687FDB27}"/>
              </a:ext>
            </a:extLst>
          </p:cNvPr>
          <p:cNvSpPr txBox="1"/>
          <p:nvPr/>
        </p:nvSpPr>
        <p:spPr>
          <a:xfrm>
            <a:off x="405937" y="5940851"/>
            <a:ext cx="10881187" cy="830997"/>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From above spectrum we can conclude that </a:t>
            </a:r>
            <a:r>
              <a:rPr lang="en-US" sz="2400" b="0" i="0" dirty="0">
                <a:solidFill>
                  <a:srgbClr val="000000"/>
                </a:solidFill>
                <a:effectLst/>
                <a:latin typeface="Calibri" panose="020F0502020204030204" pitchFamily="34" charset="0"/>
                <a:cs typeface="Calibri" panose="020F0502020204030204" pitchFamily="34" charset="0"/>
              </a:rPr>
              <a:t>there is a lot of low frequency noise. Hence moving on to next steps.</a:t>
            </a:r>
          </a:p>
        </p:txBody>
      </p:sp>
    </p:spTree>
    <p:extLst>
      <p:ext uri="{BB962C8B-B14F-4D97-AF65-F5344CB8AC3E}">
        <p14:creationId xmlns:p14="http://schemas.microsoft.com/office/powerpoint/2010/main" val="229423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DA7D68-3932-4A5B-A47B-3F2E8F6D971A}"/>
              </a:ext>
            </a:extLst>
          </p:cNvPr>
          <p:cNvSpPr txBox="1"/>
          <p:nvPr/>
        </p:nvSpPr>
        <p:spPr>
          <a:xfrm>
            <a:off x="481965" y="830494"/>
            <a:ext cx="10655531" cy="523220"/>
          </a:xfrm>
          <a:prstGeom prst="rect">
            <a:avLst/>
          </a:prstGeom>
          <a:noFill/>
        </p:spPr>
        <p:txBody>
          <a:bodyPr wrap="square" rtlCol="0" anchor="ctr">
            <a:spAutoFit/>
          </a:bodyPr>
          <a:lstStyle/>
          <a:p>
            <a:r>
              <a:rPr lang="en-US" sz="2800" b="1" dirty="0">
                <a:latin typeface="Calibri" panose="020F0502020204030204" pitchFamily="34" charset="0"/>
                <a:cs typeface="Calibri" panose="020F0502020204030204" pitchFamily="34" charset="0"/>
              </a:rPr>
              <a:t>Applying Further Pre-processing steps: </a:t>
            </a:r>
          </a:p>
        </p:txBody>
      </p:sp>
      <p:pic>
        <p:nvPicPr>
          <p:cNvPr id="8" name="Picture 7">
            <a:extLst>
              <a:ext uri="{FF2B5EF4-FFF2-40B4-BE49-F238E27FC236}">
                <a16:creationId xmlns:a16="http://schemas.microsoft.com/office/drawing/2014/main" id="{EE43EBFF-BA1D-495B-8A6A-BDF113D84849}"/>
              </a:ext>
            </a:extLst>
          </p:cNvPr>
          <p:cNvPicPr>
            <a:picLocks noChangeAspect="1"/>
          </p:cNvPicPr>
          <p:nvPr/>
        </p:nvPicPr>
        <p:blipFill>
          <a:blip r:embed="rId2"/>
          <a:stretch>
            <a:fillRect/>
          </a:stretch>
        </p:blipFill>
        <p:spPr>
          <a:xfrm>
            <a:off x="8760823" y="20956"/>
            <a:ext cx="3431177" cy="771523"/>
          </a:xfrm>
          <a:prstGeom prst="rect">
            <a:avLst/>
          </a:prstGeom>
        </p:spPr>
      </p:pic>
      <p:pic>
        <p:nvPicPr>
          <p:cNvPr id="4" name="Picture 3">
            <a:extLst>
              <a:ext uri="{FF2B5EF4-FFF2-40B4-BE49-F238E27FC236}">
                <a16:creationId xmlns:a16="http://schemas.microsoft.com/office/drawing/2014/main" id="{2DC44E13-B51B-4267-91B0-2E22E248302D}"/>
              </a:ext>
            </a:extLst>
          </p:cNvPr>
          <p:cNvPicPr>
            <a:picLocks noChangeAspect="1"/>
          </p:cNvPicPr>
          <p:nvPr/>
        </p:nvPicPr>
        <p:blipFill>
          <a:blip r:embed="rId3"/>
          <a:stretch>
            <a:fillRect/>
          </a:stretch>
        </p:blipFill>
        <p:spPr>
          <a:xfrm>
            <a:off x="720089" y="2889109"/>
            <a:ext cx="8414386" cy="3138397"/>
          </a:xfrm>
          <a:prstGeom prst="rect">
            <a:avLst/>
          </a:prstGeom>
        </p:spPr>
      </p:pic>
      <p:sp>
        <p:nvSpPr>
          <p:cNvPr id="10" name="TextBox 9">
            <a:extLst>
              <a:ext uri="{FF2B5EF4-FFF2-40B4-BE49-F238E27FC236}">
                <a16:creationId xmlns:a16="http://schemas.microsoft.com/office/drawing/2014/main" id="{50A7423C-A44E-47A8-B7F7-F7F2CC359AA8}"/>
              </a:ext>
            </a:extLst>
          </p:cNvPr>
          <p:cNvSpPr txBox="1"/>
          <p:nvPr/>
        </p:nvSpPr>
        <p:spPr>
          <a:xfrm>
            <a:off x="289282" y="1567933"/>
            <a:ext cx="11197868" cy="1200329"/>
          </a:xfrm>
          <a:prstGeom prst="rect">
            <a:avLst/>
          </a:prstGeom>
          <a:noFill/>
        </p:spPr>
        <p:txBody>
          <a:bodyPr wrap="square">
            <a:spAutoFit/>
          </a:bodyPr>
          <a:lstStyle/>
          <a:p>
            <a:pPr marL="342900" indent="-342900" algn="just">
              <a:buFont typeface="Arial" panose="020B0604020202020204" pitchFamily="34" charset="0"/>
              <a:buChar char="•"/>
            </a:pPr>
            <a:r>
              <a:rPr lang="en-IN" sz="2400" b="0" i="0" dirty="0">
                <a:solidFill>
                  <a:srgbClr val="000000"/>
                </a:solidFill>
                <a:effectLst/>
                <a:latin typeface="Calibri" panose="020F0502020204030204" pitchFamily="34" charset="0"/>
                <a:cs typeface="Calibri" panose="020F0502020204030204" pitchFamily="34" charset="0"/>
              </a:rPr>
              <a:t>Applying a </a:t>
            </a:r>
            <a:r>
              <a:rPr lang="en-IN" sz="2400" b="1" i="0" dirty="0">
                <a:solidFill>
                  <a:srgbClr val="000000"/>
                </a:solidFill>
                <a:effectLst/>
                <a:latin typeface="Calibri" panose="020F0502020204030204" pitchFamily="34" charset="0"/>
                <a:cs typeface="Calibri" panose="020F0502020204030204" pitchFamily="34" charset="0"/>
              </a:rPr>
              <a:t>whitening</a:t>
            </a:r>
            <a:r>
              <a:rPr lang="en-IN" sz="2400" b="0" i="0" dirty="0">
                <a:solidFill>
                  <a:srgbClr val="000000"/>
                </a:solidFill>
                <a:effectLst/>
                <a:latin typeface="Calibri" panose="020F0502020204030204" pitchFamily="34" charset="0"/>
                <a:cs typeface="Calibri" panose="020F0502020204030204" pitchFamily="34" charset="0"/>
              </a:rPr>
              <a:t> function: </a:t>
            </a:r>
            <a:r>
              <a:rPr lang="en-IN" sz="2400" dirty="0" err="1">
                <a:solidFill>
                  <a:srgbClr val="000000"/>
                </a:solidFill>
                <a:latin typeface="Calibri" panose="020F0502020204030204" pitchFamily="34" charset="0"/>
                <a:cs typeface="Calibri" panose="020F0502020204030204" pitchFamily="34" charset="0"/>
              </a:rPr>
              <a:t>whiten_data</a:t>
            </a:r>
            <a:r>
              <a:rPr kumimoji="0" lang="en-US" altLang="en-US" sz="2400" b="0" i="0" u="none" strike="noStrike" cap="none" normalizeH="0" baseline="0" dirty="0">
                <a:ln>
                  <a:noFill/>
                </a:ln>
                <a:solidFill>
                  <a:srgbClr val="055BE0"/>
                </a:solidFill>
                <a:effectLst/>
                <a:latin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signal</a:t>
            </a:r>
            <a:r>
              <a:rPr kumimoji="0" lang="en-US" altLang="en-US" sz="2400" b="0" i="0" u="none" strike="noStrike" cap="none" normalizeH="0" baseline="0" dirty="0">
                <a:ln>
                  <a:noFill/>
                </a:ln>
                <a:solidFill>
                  <a:srgbClr val="055BE0"/>
                </a:solidFill>
                <a:effectLst/>
                <a:latin typeface="Calibri" panose="020F0502020204030204" pitchFamily="34" charset="0"/>
                <a:cs typeface="Calibri" panose="020F0502020204030204" pitchFamily="34" charset="0"/>
              </a:rPr>
              <a:t>.</a:t>
            </a:r>
            <a:r>
              <a:rPr lang="en-US" altLang="en-US" sz="2400" dirty="0">
                <a:latin typeface="Calibri" panose="020F0502020204030204" pitchFamily="34" charset="0"/>
                <a:cs typeface="Calibri" panose="020F0502020204030204" pitchFamily="34" charset="0"/>
              </a:rPr>
              <a:t>whiten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Advantage is it ensures the data in each frequency bin equal significance by down weighting where the noise is loud.</a:t>
            </a:r>
          </a:p>
        </p:txBody>
      </p:sp>
    </p:spTree>
    <p:extLst>
      <p:ext uri="{BB962C8B-B14F-4D97-AF65-F5344CB8AC3E}">
        <p14:creationId xmlns:p14="http://schemas.microsoft.com/office/powerpoint/2010/main" val="28195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DA7D68-3932-4A5B-A47B-3F2E8F6D971A}"/>
              </a:ext>
            </a:extLst>
          </p:cNvPr>
          <p:cNvSpPr txBox="1"/>
          <p:nvPr/>
        </p:nvSpPr>
        <p:spPr>
          <a:xfrm>
            <a:off x="289282" y="909752"/>
            <a:ext cx="10655531" cy="523220"/>
          </a:xfrm>
          <a:prstGeom prst="rect">
            <a:avLst/>
          </a:prstGeom>
          <a:noFill/>
        </p:spPr>
        <p:txBody>
          <a:bodyPr wrap="square" rtlCol="0" anchor="ctr">
            <a:spAutoFit/>
          </a:bodyPr>
          <a:lstStyle/>
          <a:p>
            <a:r>
              <a:rPr lang="en-US" sz="2800" b="1" dirty="0">
                <a:latin typeface="Calibri" panose="020F0502020204030204" pitchFamily="34" charset="0"/>
                <a:cs typeface="Calibri" panose="020F0502020204030204" pitchFamily="34" charset="0"/>
              </a:rPr>
              <a:t>Applying Further Pre-processing steps: </a:t>
            </a:r>
          </a:p>
        </p:txBody>
      </p:sp>
      <p:pic>
        <p:nvPicPr>
          <p:cNvPr id="8" name="Picture 7">
            <a:extLst>
              <a:ext uri="{FF2B5EF4-FFF2-40B4-BE49-F238E27FC236}">
                <a16:creationId xmlns:a16="http://schemas.microsoft.com/office/drawing/2014/main" id="{EE43EBFF-BA1D-495B-8A6A-BDF113D84849}"/>
              </a:ext>
            </a:extLst>
          </p:cNvPr>
          <p:cNvPicPr>
            <a:picLocks noChangeAspect="1"/>
          </p:cNvPicPr>
          <p:nvPr/>
        </p:nvPicPr>
        <p:blipFill>
          <a:blip r:embed="rId2"/>
          <a:stretch>
            <a:fillRect/>
          </a:stretch>
        </p:blipFill>
        <p:spPr>
          <a:xfrm>
            <a:off x="8760823" y="20956"/>
            <a:ext cx="3431177" cy="771523"/>
          </a:xfrm>
          <a:prstGeom prst="rect">
            <a:avLst/>
          </a:prstGeom>
        </p:spPr>
      </p:pic>
      <p:sp>
        <p:nvSpPr>
          <p:cNvPr id="10" name="TextBox 9">
            <a:extLst>
              <a:ext uri="{FF2B5EF4-FFF2-40B4-BE49-F238E27FC236}">
                <a16:creationId xmlns:a16="http://schemas.microsoft.com/office/drawing/2014/main" id="{50A7423C-A44E-47A8-B7F7-F7F2CC359AA8}"/>
              </a:ext>
            </a:extLst>
          </p:cNvPr>
          <p:cNvSpPr txBox="1"/>
          <p:nvPr/>
        </p:nvSpPr>
        <p:spPr>
          <a:xfrm>
            <a:off x="289282" y="1567933"/>
            <a:ext cx="10054868" cy="1200329"/>
          </a:xfrm>
          <a:prstGeom prst="rect">
            <a:avLst/>
          </a:prstGeom>
          <a:noFill/>
        </p:spPr>
        <p:txBody>
          <a:bodyPr wrap="square">
            <a:spAutoFit/>
          </a:bodyPr>
          <a:lstStyle/>
          <a:p>
            <a:pPr marL="342900" indent="-342900" algn="just">
              <a:buFont typeface="Arial" panose="020B0604020202020204" pitchFamily="34" charset="0"/>
              <a:buChar char="•"/>
            </a:pPr>
            <a:r>
              <a:rPr lang="en-IN" sz="2400" b="0" i="0" dirty="0">
                <a:solidFill>
                  <a:srgbClr val="000000"/>
                </a:solidFill>
                <a:effectLst/>
                <a:latin typeface="Calibri" panose="020F0502020204030204" pitchFamily="34" charset="0"/>
                <a:cs typeface="Calibri" panose="020F0502020204030204" pitchFamily="34" charset="0"/>
              </a:rPr>
              <a:t>Applying a </a:t>
            </a:r>
            <a:r>
              <a:rPr lang="en-IN" sz="2400" b="1" i="0" dirty="0">
                <a:solidFill>
                  <a:srgbClr val="000000"/>
                </a:solidFill>
                <a:effectLst/>
                <a:latin typeface="Calibri" panose="020F0502020204030204" pitchFamily="34" charset="0"/>
                <a:cs typeface="Calibri" panose="020F0502020204030204" pitchFamily="34" charset="0"/>
              </a:rPr>
              <a:t>bandpass</a:t>
            </a:r>
            <a:r>
              <a:rPr lang="en-IN" sz="2400" b="0" i="0" dirty="0">
                <a:solidFill>
                  <a:srgbClr val="000000"/>
                </a:solidFill>
                <a:effectLst/>
                <a:latin typeface="Calibri" panose="020F0502020204030204" pitchFamily="34" charset="0"/>
                <a:cs typeface="Calibri" panose="020F0502020204030204" pitchFamily="34" charset="0"/>
              </a:rPr>
              <a:t> function: </a:t>
            </a:r>
            <a:r>
              <a:rPr lang="en-IN" sz="2400" dirty="0" err="1">
                <a:solidFill>
                  <a:srgbClr val="000000"/>
                </a:solidFill>
                <a:latin typeface="Calibri" panose="020F0502020204030204" pitchFamily="34" charset="0"/>
                <a:cs typeface="Calibri" panose="020F0502020204030204" pitchFamily="34" charset="0"/>
              </a:rPr>
              <a:t>bandpass_data</a:t>
            </a:r>
            <a:r>
              <a:rPr kumimoji="0" lang="en-US" altLang="en-US" sz="2400" b="0" i="0" u="none" strike="noStrike" cap="none" normalizeH="0" baseline="0" dirty="0">
                <a:ln>
                  <a:noFill/>
                </a:ln>
                <a:solidFill>
                  <a:srgbClr val="055BE0"/>
                </a:solidFill>
                <a:effectLst/>
                <a:latin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signal</a:t>
            </a:r>
            <a:r>
              <a:rPr kumimoji="0" lang="en-US" altLang="en-US" sz="2400" b="0" i="0" u="none" strike="noStrike" cap="none" normalizeH="0" baseline="0" dirty="0">
                <a:ln>
                  <a:noFill/>
                </a:ln>
                <a:solidFill>
                  <a:srgbClr val="055BE0"/>
                </a:solidFill>
                <a:effectLst/>
                <a:latin typeface="Calibri" panose="020F0502020204030204" pitchFamily="34" charset="0"/>
                <a:cs typeface="Calibri" panose="020F0502020204030204" pitchFamily="34" charset="0"/>
              </a:rPr>
              <a:t>.</a:t>
            </a:r>
            <a:r>
              <a:rPr lang="en-US" altLang="en-US" sz="2400" dirty="0">
                <a:latin typeface="Calibri" panose="020F0502020204030204" pitchFamily="34" charset="0"/>
                <a:cs typeface="Calibri" panose="020F0502020204030204" pitchFamily="34" charset="0"/>
              </a:rPr>
              <a:t> bandpass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 is to remove noise outside of the specific range.</a:t>
            </a:r>
          </a:p>
          <a:p>
            <a:pPr marL="342900" indent="-342900" algn="jus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Referred range is (35,350) mentioned in research paper.</a:t>
            </a:r>
          </a:p>
        </p:txBody>
      </p:sp>
      <p:pic>
        <p:nvPicPr>
          <p:cNvPr id="3" name="Picture 2">
            <a:extLst>
              <a:ext uri="{FF2B5EF4-FFF2-40B4-BE49-F238E27FC236}">
                <a16:creationId xmlns:a16="http://schemas.microsoft.com/office/drawing/2014/main" id="{F624793E-D99B-46E5-AAA5-C538992A4733}"/>
              </a:ext>
            </a:extLst>
          </p:cNvPr>
          <p:cNvPicPr>
            <a:picLocks noChangeAspect="1"/>
          </p:cNvPicPr>
          <p:nvPr/>
        </p:nvPicPr>
        <p:blipFill>
          <a:blip r:embed="rId3"/>
          <a:stretch>
            <a:fillRect/>
          </a:stretch>
        </p:blipFill>
        <p:spPr>
          <a:xfrm>
            <a:off x="553316" y="2899691"/>
            <a:ext cx="8390659" cy="3781891"/>
          </a:xfrm>
          <a:prstGeom prst="rect">
            <a:avLst/>
          </a:prstGeom>
        </p:spPr>
      </p:pic>
    </p:spTree>
    <p:extLst>
      <p:ext uri="{BB962C8B-B14F-4D97-AF65-F5344CB8AC3E}">
        <p14:creationId xmlns:p14="http://schemas.microsoft.com/office/powerpoint/2010/main" val="220438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1141BD-D8A0-4D1C-BDFA-E6C42DE2A310}"/>
              </a:ext>
            </a:extLst>
          </p:cNvPr>
          <p:cNvPicPr>
            <a:picLocks noChangeAspect="1"/>
          </p:cNvPicPr>
          <p:nvPr/>
        </p:nvPicPr>
        <p:blipFill>
          <a:blip r:embed="rId2"/>
          <a:stretch>
            <a:fillRect/>
          </a:stretch>
        </p:blipFill>
        <p:spPr>
          <a:xfrm>
            <a:off x="8760823" y="20956"/>
            <a:ext cx="3431177" cy="771523"/>
          </a:xfrm>
          <a:prstGeom prst="rect">
            <a:avLst/>
          </a:prstGeom>
        </p:spPr>
      </p:pic>
      <p:sp>
        <p:nvSpPr>
          <p:cNvPr id="10" name="TextBox 9">
            <a:extLst>
              <a:ext uri="{FF2B5EF4-FFF2-40B4-BE49-F238E27FC236}">
                <a16:creationId xmlns:a16="http://schemas.microsoft.com/office/drawing/2014/main" id="{1C399A7A-DD1B-4F36-8892-8A2313CDCBF4}"/>
              </a:ext>
            </a:extLst>
          </p:cNvPr>
          <p:cNvSpPr txBox="1"/>
          <p:nvPr/>
        </p:nvSpPr>
        <p:spPr>
          <a:xfrm>
            <a:off x="426720" y="792479"/>
            <a:ext cx="11338560" cy="6001643"/>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Learning Models Built:</a:t>
            </a:r>
          </a:p>
          <a:p>
            <a:endParaRPr lang="en-IN" sz="2000" b="1" dirty="0"/>
          </a:p>
          <a:p>
            <a:r>
              <a:rPr lang="en-IN" sz="2400" b="1" dirty="0">
                <a:latin typeface="Calibri" panose="020F0502020204030204" pitchFamily="34" charset="0"/>
                <a:cs typeface="Calibri" panose="020F0502020204030204" pitchFamily="34" charset="0"/>
              </a:rPr>
              <a:t>1. </a:t>
            </a:r>
            <a:r>
              <a:rPr lang="en-IN" sz="2400" b="1" dirty="0" err="1">
                <a:latin typeface="Calibri" panose="020F0502020204030204" pitchFamily="34" charset="0"/>
                <a:cs typeface="Calibri" panose="020F0502020204030204" pitchFamily="34" charset="0"/>
              </a:rPr>
              <a:t>Keras</a:t>
            </a:r>
            <a:r>
              <a:rPr lang="en-IN" sz="2400" b="1" dirty="0">
                <a:latin typeface="Calibri" panose="020F0502020204030204" pitchFamily="34" charset="0"/>
                <a:cs typeface="Calibri" panose="020F0502020204030204" pitchFamily="34" charset="0"/>
              </a:rPr>
              <a:t> Model:</a:t>
            </a:r>
            <a:endParaRPr lang="en-I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i="0" dirty="0">
                <a:effectLst/>
                <a:latin typeface="Calibri" panose="020F0502020204030204" pitchFamily="34" charset="0"/>
                <a:cs typeface="Calibri" panose="020F0502020204030204" pitchFamily="34" charset="0"/>
              </a:rPr>
              <a:t>Keras</a:t>
            </a:r>
            <a:r>
              <a:rPr lang="en-US" sz="2400" b="0" i="0" dirty="0">
                <a:effectLst/>
                <a:latin typeface="Calibri" panose="020F0502020204030204" pitchFamily="34" charset="0"/>
                <a:cs typeface="Calibri" panose="020F0502020204030204" pitchFamily="34" charset="0"/>
              </a:rPr>
              <a:t> is a powerful and easy-to-use free open source Python library for developing and evaluating deep learning </a:t>
            </a:r>
            <a:r>
              <a:rPr lang="en-US" sz="2400" dirty="0">
                <a:effectLst/>
                <a:latin typeface="Calibri" panose="020F0502020204030204" pitchFamily="34" charset="0"/>
                <a:cs typeface="Calibri" panose="020F0502020204030204" pitchFamily="34" charset="0"/>
              </a:rPr>
              <a:t>models</a:t>
            </a:r>
            <a:r>
              <a:rPr lang="en-US" sz="2400" b="0" i="0" dirty="0">
                <a:effectLst/>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i="0" dirty="0">
                <a:effectLst/>
                <a:latin typeface="Calibri" panose="020F0502020204030204" pitchFamily="34" charset="0"/>
                <a:cs typeface="Calibri" panose="020F0502020204030204" pitchFamily="34" charset="0"/>
              </a:rPr>
              <a:t>Keras</a:t>
            </a:r>
            <a:r>
              <a:rPr lang="en-US" sz="2400" b="0" i="0" dirty="0">
                <a:effectLst/>
                <a:latin typeface="Calibri" panose="020F0502020204030204" pitchFamily="34" charset="0"/>
                <a:cs typeface="Calibri" panose="020F0502020204030204" pitchFamily="34" charset="0"/>
              </a:rPr>
              <a:t> can be used to build a neural network to solve a classification </a:t>
            </a:r>
            <a:r>
              <a:rPr lang="en-US" sz="2400" dirty="0">
                <a:effectLst/>
                <a:latin typeface="Calibri" panose="020F0502020204030204" pitchFamily="34" charset="0"/>
                <a:cs typeface="Calibri" panose="020F0502020204030204" pitchFamily="34" charset="0"/>
              </a:rPr>
              <a:t>problem.</a:t>
            </a:r>
          </a:p>
          <a:p>
            <a:endParaRPr lang="en-IN" sz="2400" dirty="0">
              <a:latin typeface="Calibri" panose="020F0502020204030204" pitchFamily="34" charset="0"/>
              <a:cs typeface="Calibri" panose="020F0502020204030204" pitchFamily="34" charset="0"/>
            </a:endParaRPr>
          </a:p>
          <a:p>
            <a:pPr algn="l"/>
            <a:r>
              <a:rPr lang="en-US" sz="2400" i="0" dirty="0">
                <a:effectLst/>
                <a:latin typeface="Calibri" panose="020F0502020204030204" pitchFamily="34" charset="0"/>
                <a:cs typeface="Calibri" panose="020F0502020204030204" pitchFamily="34" charset="0"/>
              </a:rPr>
              <a:t>There are two ways to build Keras models: </a:t>
            </a:r>
          </a:p>
          <a:p>
            <a:pPr marL="457200" indent="-457200" algn="l">
              <a:buAutoNum type="arabicPeriod"/>
            </a:pPr>
            <a:r>
              <a:rPr lang="en-US" sz="2400" dirty="0">
                <a:latin typeface="Calibri" panose="020F0502020204030204" pitchFamily="34" charset="0"/>
                <a:cs typeface="Calibri" panose="020F0502020204030204" pitchFamily="34" charset="0"/>
              </a:rPr>
              <a:t>S</a:t>
            </a:r>
            <a:r>
              <a:rPr lang="en-US" sz="2400" i="0" dirty="0">
                <a:effectLst/>
                <a:latin typeface="Calibri" panose="020F0502020204030204" pitchFamily="34" charset="0"/>
                <a:cs typeface="Calibri" panose="020F0502020204030204" pitchFamily="34" charset="0"/>
              </a:rPr>
              <a:t>equential API</a:t>
            </a:r>
          </a:p>
          <a:p>
            <a:pPr marL="457200" indent="-457200" algn="l">
              <a:buAutoNum type="arabicPeriod"/>
            </a:pPr>
            <a:r>
              <a:rPr lang="en-US" sz="2400" dirty="0">
                <a:latin typeface="Calibri" panose="020F0502020204030204" pitchFamily="34" charset="0"/>
                <a:cs typeface="Calibri" panose="020F0502020204030204" pitchFamily="34" charset="0"/>
              </a:rPr>
              <a:t>F</a:t>
            </a:r>
            <a:r>
              <a:rPr lang="en-US" sz="2400" i="0" dirty="0">
                <a:effectLst/>
                <a:latin typeface="Calibri" panose="020F0502020204030204" pitchFamily="34" charset="0"/>
                <a:cs typeface="Calibri" panose="020F0502020204030204" pitchFamily="34" charset="0"/>
              </a:rPr>
              <a:t>unctional API</a:t>
            </a:r>
          </a:p>
          <a:p>
            <a:pPr algn="l"/>
            <a:endParaRPr lang="en-US" sz="2400" i="0" dirty="0">
              <a:effectLst/>
              <a:latin typeface="Calibri" panose="020F0502020204030204" pitchFamily="34" charset="0"/>
              <a:cs typeface="Calibri" panose="020F0502020204030204" pitchFamily="34" charset="0"/>
            </a:endParaRPr>
          </a:p>
          <a:p>
            <a:pPr marL="514350" indent="-5143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Sequential API a</a:t>
            </a:r>
            <a:r>
              <a:rPr lang="en-US" sz="2400" i="0" dirty="0">
                <a:effectLst/>
                <a:latin typeface="Calibri" panose="020F0502020204030204" pitchFamily="34" charset="0"/>
                <a:cs typeface="Calibri" panose="020F0502020204030204" pitchFamily="34" charset="0"/>
              </a:rPr>
              <a:t>llows </a:t>
            </a:r>
            <a:r>
              <a:rPr lang="en-US" sz="2400" dirty="0">
                <a:latin typeface="Calibri" panose="020F0502020204030204" pitchFamily="34" charset="0"/>
                <a:cs typeface="Calibri" panose="020F0502020204030204" pitchFamily="34" charset="0"/>
              </a:rPr>
              <a:t>t</a:t>
            </a:r>
            <a:r>
              <a:rPr lang="en-US" sz="2400" i="0" dirty="0">
                <a:effectLst/>
                <a:latin typeface="Calibri" panose="020F0502020204030204" pitchFamily="34" charset="0"/>
                <a:cs typeface="Calibri" panose="020F0502020204030204" pitchFamily="34" charset="0"/>
              </a:rPr>
              <a:t>o create models layer-by-layer for large data.</a:t>
            </a:r>
          </a:p>
          <a:p>
            <a:pPr marL="514350" indent="-514350" algn="l">
              <a:buFont typeface="Arial" panose="020B0604020202020204" pitchFamily="34" charset="0"/>
              <a:buChar char="•"/>
            </a:pPr>
            <a:r>
              <a:rPr lang="en-US" sz="2400" i="0" dirty="0">
                <a:effectLst/>
                <a:latin typeface="Calibri" panose="020F0502020204030204" pitchFamily="34" charset="0"/>
                <a:cs typeface="Calibri" panose="020F0502020204030204" pitchFamily="34" charset="0"/>
              </a:rPr>
              <a:t>Sequential API is easy to create multiple layers.</a:t>
            </a:r>
          </a:p>
          <a:p>
            <a:pPr marL="514350" indent="-5143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In Sequential API, each layer has exactly one input and one output.</a:t>
            </a:r>
          </a:p>
          <a:p>
            <a:pPr marL="514350" indent="-5143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Functional API is for multiple inputs and multiple outputs.</a:t>
            </a:r>
          </a:p>
          <a:p>
            <a:pPr marL="514350" indent="-514350" algn="l">
              <a:buFont typeface="Arial" panose="020B0604020202020204" pitchFamily="34" charset="0"/>
              <a:buChar char="•"/>
            </a:pPr>
            <a:r>
              <a:rPr lang="en-US" sz="2400" dirty="0">
                <a:latin typeface="Calibri" panose="020F0502020204030204" pitchFamily="34" charset="0"/>
                <a:cs typeface="Calibri" panose="020F0502020204030204" pitchFamily="34" charset="0"/>
              </a:rPr>
              <a:t>Our model built by using Sequential API.</a:t>
            </a:r>
          </a:p>
        </p:txBody>
      </p:sp>
    </p:spTree>
    <p:extLst>
      <p:ext uri="{BB962C8B-B14F-4D97-AF65-F5344CB8AC3E}">
        <p14:creationId xmlns:p14="http://schemas.microsoft.com/office/powerpoint/2010/main" val="143317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15D6B-A9BF-4EAC-AC82-0EA775EF71A6}"/>
              </a:ext>
            </a:extLst>
          </p:cNvPr>
          <p:cNvPicPr>
            <a:picLocks noChangeAspect="1"/>
          </p:cNvPicPr>
          <p:nvPr/>
        </p:nvPicPr>
        <p:blipFill>
          <a:blip r:embed="rId2"/>
          <a:stretch>
            <a:fillRect/>
          </a:stretch>
        </p:blipFill>
        <p:spPr>
          <a:xfrm>
            <a:off x="8760823" y="20956"/>
            <a:ext cx="3431177" cy="771523"/>
          </a:xfrm>
          <a:prstGeom prst="rect">
            <a:avLst/>
          </a:prstGeom>
        </p:spPr>
      </p:pic>
      <p:sp>
        <p:nvSpPr>
          <p:cNvPr id="8" name="TextBox 7">
            <a:extLst>
              <a:ext uri="{FF2B5EF4-FFF2-40B4-BE49-F238E27FC236}">
                <a16:creationId xmlns:a16="http://schemas.microsoft.com/office/drawing/2014/main" id="{3E19D066-80BC-46F3-90AF-EE068FAB654E}"/>
              </a:ext>
            </a:extLst>
          </p:cNvPr>
          <p:cNvSpPr txBox="1"/>
          <p:nvPr/>
        </p:nvSpPr>
        <p:spPr>
          <a:xfrm>
            <a:off x="387061" y="1031815"/>
            <a:ext cx="10191404" cy="5324535"/>
          </a:xfrm>
          <a:prstGeom prst="rect">
            <a:avLst/>
          </a:prstGeom>
          <a:noFill/>
        </p:spPr>
        <p:txBody>
          <a:bodyPr wrap="square">
            <a:spAutoFit/>
          </a:bodyPr>
          <a:lstStyle/>
          <a:p>
            <a:pPr algn="l"/>
            <a:r>
              <a:rPr lang="en-US" sz="2800" b="1" i="0" dirty="0">
                <a:solidFill>
                  <a:srgbClr val="000000"/>
                </a:solidFill>
                <a:effectLst/>
                <a:latin typeface="Calibri" panose="020F0502020204030204" pitchFamily="34" charset="0"/>
                <a:cs typeface="Calibri" panose="020F0502020204030204" pitchFamily="34" charset="0"/>
              </a:rPr>
              <a:t>Data Generator Class for Keras Sequential Model building:</a:t>
            </a:r>
          </a:p>
          <a:p>
            <a:pPr marL="342900" indent="-342900" algn="l">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Data Generator class is to handle large data with batching, so the RAM does not need to handle the full data at once.</a:t>
            </a:r>
          </a:p>
          <a:p>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Functions used in this class are:</a:t>
            </a:r>
          </a:p>
          <a:p>
            <a:pPr marL="342900" indent="-342900">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1. Initialization : To pass parameters.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2.</a:t>
            </a:r>
            <a:r>
              <a:rPr kumimoji="0" lang="en-US" altLang="en-US" sz="2400" b="0" i="1" u="none" strike="noStrike" cap="none" normalizeH="0" baseline="0" dirty="0">
                <a:ln>
                  <a:noFill/>
                </a:ln>
                <a:solidFill>
                  <a:srgbClr val="BA2121"/>
                </a:solidFill>
                <a:effectLst/>
                <a:latin typeface="Roboto Mono"/>
              </a:rPr>
              <a:t> </a:t>
            </a:r>
            <a:r>
              <a:rPr kumimoji="0" lang="en-US" altLang="en-US" sz="2400" b="0" u="none" strike="noStrike" cap="none" normalizeH="0" baseline="0" dirty="0">
                <a:ln>
                  <a:noFill/>
                </a:ln>
                <a:effectLst/>
                <a:latin typeface="Calibri" panose="020F0502020204030204" pitchFamily="34" charset="0"/>
                <a:cs typeface="Calibri" panose="020F0502020204030204" pitchFamily="34" charset="0"/>
              </a:rPr>
              <a:t>Length : Returns the number of steps in an epoch.</a:t>
            </a:r>
          </a:p>
          <a:p>
            <a:r>
              <a:rPr kumimoji="0" lang="en-US" altLang="en-US" sz="2400" b="0" u="none" strike="noStrike" cap="none" normalizeH="0" baseline="0" dirty="0">
                <a:ln>
                  <a:noFill/>
                </a:ln>
                <a:effectLst/>
                <a:latin typeface="Calibri" panose="020F0502020204030204" pitchFamily="34" charset="0"/>
                <a:cs typeface="Calibri" panose="020F0502020204030204" pitchFamily="34" charset="0"/>
              </a:rPr>
              <a:t>     3. </a:t>
            </a:r>
            <a:r>
              <a:rPr lang="en-US" altLang="en-US" sz="2400" dirty="0" err="1">
                <a:latin typeface="Calibri" panose="020F0502020204030204" pitchFamily="34" charset="0"/>
                <a:cs typeface="Calibri" panose="020F0502020204030204" pitchFamily="34" charset="0"/>
              </a:rPr>
              <a:t>G</a:t>
            </a:r>
            <a:r>
              <a:rPr kumimoji="0" lang="en-US" altLang="en-US" sz="2400" b="0" i="0" u="none" strike="noStrike" cap="none" normalizeH="0" baseline="0" dirty="0" err="1">
                <a:ln>
                  <a:noFill/>
                </a:ln>
                <a:effectLst/>
                <a:latin typeface="Calibri" panose="020F0502020204030204" pitchFamily="34" charset="0"/>
                <a:cs typeface="Calibri" panose="020F0502020204030204" pitchFamily="34" charset="0"/>
              </a:rPr>
              <a:t>etitem</a:t>
            </a:r>
            <a:r>
              <a:rPr kumimoji="0" lang="en-US" altLang="en-US" sz="2400" b="0" i="0" u="none" strike="noStrike" cap="none" normalizeH="0" baseline="0" dirty="0">
                <a:ln>
                  <a:noFill/>
                </a:ln>
                <a:solidFill>
                  <a:srgbClr val="0000FF"/>
                </a:solidFill>
                <a:effectLst/>
                <a:latin typeface="Calibri" panose="020F0502020204030204" pitchFamily="34" charset="0"/>
                <a:cs typeface="Calibri" panose="020F0502020204030204" pitchFamily="34" charset="0"/>
              </a:rPr>
              <a:t> </a:t>
            </a:r>
            <a:r>
              <a:rPr kumimoji="0" lang="en-US" altLang="en-US" sz="2400" b="0" i="0" u="none" strike="noStrike" cap="none" normalizeH="0" baseline="0" dirty="0">
                <a:ln>
                  <a:noFill/>
                </a:ln>
                <a:effectLst/>
                <a:latin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rgbClr val="0000FF"/>
                </a:solidFill>
                <a:effectLst/>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To </a:t>
            </a:r>
            <a:r>
              <a:rPr kumimoji="0" lang="en-US" altLang="en-US" sz="2400" b="0" u="none" strike="noStrike" cap="none" normalizeH="0" baseline="0" dirty="0">
                <a:ln>
                  <a:noFill/>
                </a:ln>
                <a:effectLst/>
                <a:latin typeface="Calibri" panose="020F0502020204030204" pitchFamily="34" charset="0"/>
                <a:cs typeface="Calibri" panose="020F0502020204030204" pitchFamily="34" charset="0"/>
              </a:rPr>
              <a:t>obtain a given batch of data. </a:t>
            </a:r>
          </a:p>
          <a:p>
            <a:r>
              <a:rPr kumimoji="0" lang="en-US" altLang="en-US" sz="2400" b="0" u="none" strike="noStrike" cap="none" normalizeH="0" baseline="0" dirty="0">
                <a:ln>
                  <a:noFill/>
                </a:ln>
                <a:effectLst/>
                <a:latin typeface="Calibri" panose="020F0502020204030204" pitchFamily="34" charset="0"/>
                <a:cs typeface="Calibri" panose="020F0502020204030204" pitchFamily="34" charset="0"/>
              </a:rPr>
              <a:t>     4. </a:t>
            </a:r>
            <a:r>
              <a:rPr lang="en-US" altLang="en-US" sz="2400" dirty="0">
                <a:latin typeface="Calibri" panose="020F0502020204030204" pitchFamily="34" charset="0"/>
                <a:cs typeface="Calibri" panose="020F0502020204030204" pitchFamily="34" charset="0"/>
              </a:rPr>
              <a:t>D</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ata</a:t>
            </a:r>
            <a:r>
              <a:rPr lang="en-US" altLang="en-US" sz="2400" dirty="0">
                <a:latin typeface="Calibri" panose="020F0502020204030204" pitchFamily="34" charset="0"/>
                <a:cs typeface="Calibri" panose="020F0502020204030204" pitchFamily="34" charset="0"/>
              </a:rPr>
              <a:t> G</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eneration : To produce batches of data.</a:t>
            </a:r>
          </a:p>
          <a:p>
            <a:endParaRPr lang="en-US" alt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this model, we used</a:t>
            </a:r>
          </a:p>
          <a:p>
            <a:pPr marL="457200" indent="-457200">
              <a:buFont typeface="+mj-lt"/>
              <a:buAutoNum type="arabicPeriod"/>
            </a:pPr>
            <a:r>
              <a:rPr lang="en-US" altLang="en-US" sz="2400" dirty="0">
                <a:latin typeface="Calibri" panose="020F0502020204030204" pitchFamily="34" charset="0"/>
                <a:cs typeface="Calibri" panose="020F0502020204030204" pitchFamily="34" charset="0"/>
              </a:rPr>
              <a:t>Used 1 </a:t>
            </a:r>
            <a:r>
              <a:rPr kumimoji="0" lang="en-US" altLang="en-US" sz="24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Convoluted2D layer, 1 Flatten layer and 2 Dense layers.</a:t>
            </a:r>
            <a:endParaRPr lang="en-US" altLang="en-US" sz="2400" dirty="0">
              <a:latin typeface="Calibri" panose="020F0502020204030204" pitchFamily="34" charset="0"/>
              <a:cs typeface="Calibri" panose="020F0502020204030204" pitchFamily="34" charset="0"/>
            </a:endParaRPr>
          </a:p>
          <a:p>
            <a:pPr marL="457200" indent="-457200">
              <a:buFont typeface="+mj-lt"/>
              <a:buAutoNum type="arabicPeriod"/>
            </a:pPr>
            <a:r>
              <a:rPr kumimoji="0" lang="en-US" altLang="en-US" sz="2400" b="0" u="none" strike="noStrike" cap="none" normalizeH="0" baseline="0" dirty="0">
                <a:ln>
                  <a:noFill/>
                </a:ln>
                <a:effectLst/>
                <a:latin typeface="Calibri" panose="020F0502020204030204" pitchFamily="34" charset="0"/>
                <a:cs typeface="Calibri" panose="020F0502020204030204" pitchFamily="34" charset="0"/>
              </a:rPr>
              <a:t>Epoch used: 01</a:t>
            </a:r>
          </a:p>
        </p:txBody>
      </p:sp>
    </p:spTree>
    <p:extLst>
      <p:ext uri="{BB962C8B-B14F-4D97-AF65-F5344CB8AC3E}">
        <p14:creationId xmlns:p14="http://schemas.microsoft.com/office/powerpoint/2010/main" val="350067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311839FD-D3A8-406B-B04B-F4F41F4E69E1}"/>
              </a:ext>
            </a:extLst>
          </p:cNvPr>
          <p:cNvSpPr txBox="1">
            <a:spLocks/>
          </p:cNvSpPr>
          <p:nvPr/>
        </p:nvSpPr>
        <p:spPr>
          <a:xfrm>
            <a:off x="838200" y="992057"/>
            <a:ext cx="10515600" cy="50201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Calibri" panose="020F0502020204030204" pitchFamily="34" charset="0"/>
                <a:cs typeface="Calibri" panose="020F0502020204030204" pitchFamily="34" charset="0"/>
              </a:rPr>
              <a:t>Result:</a:t>
            </a:r>
          </a:p>
          <a:p>
            <a:r>
              <a:rPr lang="en-IN" sz="2400" dirty="0">
                <a:latin typeface="Calibri" panose="020F0502020204030204" pitchFamily="34" charset="0"/>
                <a:cs typeface="Calibri" panose="020F0502020204030204" pitchFamily="34" charset="0"/>
              </a:rPr>
              <a:t>We got Sample Submission like this:</a:t>
            </a:r>
          </a:p>
          <a:p>
            <a:pPr marL="0" indent="0">
              <a:buNone/>
            </a:pPr>
            <a:endParaRPr lang="pt-BR" sz="2000" dirty="0">
              <a:cs typeface="Calibri" panose="020F0502020204030204" pitchFamily="34" charset="0"/>
            </a:endParaRPr>
          </a:p>
        </p:txBody>
      </p:sp>
      <p:pic>
        <p:nvPicPr>
          <p:cNvPr id="6" name="Picture 5">
            <a:extLst>
              <a:ext uri="{FF2B5EF4-FFF2-40B4-BE49-F238E27FC236}">
                <a16:creationId xmlns:a16="http://schemas.microsoft.com/office/drawing/2014/main" id="{652273F4-D9B0-4D04-9FB2-B8EC94746897}"/>
              </a:ext>
            </a:extLst>
          </p:cNvPr>
          <p:cNvPicPr>
            <a:picLocks noChangeAspect="1"/>
          </p:cNvPicPr>
          <p:nvPr/>
        </p:nvPicPr>
        <p:blipFill>
          <a:blip r:embed="rId2"/>
          <a:stretch>
            <a:fillRect/>
          </a:stretch>
        </p:blipFill>
        <p:spPr>
          <a:xfrm>
            <a:off x="8760823" y="20956"/>
            <a:ext cx="3431177" cy="771523"/>
          </a:xfrm>
          <a:prstGeom prst="rect">
            <a:avLst/>
          </a:prstGeom>
        </p:spPr>
      </p:pic>
      <p:pic>
        <p:nvPicPr>
          <p:cNvPr id="8" name="Picture 7">
            <a:extLst>
              <a:ext uri="{FF2B5EF4-FFF2-40B4-BE49-F238E27FC236}">
                <a16:creationId xmlns:a16="http://schemas.microsoft.com/office/drawing/2014/main" id="{45985156-D69C-4310-A396-5370F2E69F68}"/>
              </a:ext>
            </a:extLst>
          </p:cNvPr>
          <p:cNvPicPr>
            <a:picLocks noChangeAspect="1"/>
          </p:cNvPicPr>
          <p:nvPr/>
        </p:nvPicPr>
        <p:blipFill>
          <a:blip r:embed="rId3"/>
          <a:stretch>
            <a:fillRect/>
          </a:stretch>
        </p:blipFill>
        <p:spPr>
          <a:xfrm>
            <a:off x="2190750" y="2114967"/>
            <a:ext cx="3060796" cy="3750976"/>
          </a:xfrm>
          <a:prstGeom prst="rect">
            <a:avLst/>
          </a:prstGeom>
        </p:spPr>
      </p:pic>
      <p:sp>
        <p:nvSpPr>
          <p:cNvPr id="9" name="TextBox 8">
            <a:extLst>
              <a:ext uri="{FF2B5EF4-FFF2-40B4-BE49-F238E27FC236}">
                <a16:creationId xmlns:a16="http://schemas.microsoft.com/office/drawing/2014/main" id="{17A6CB7B-1062-4765-B580-9AF5DEF24AB6}"/>
              </a:ext>
            </a:extLst>
          </p:cNvPr>
          <p:cNvSpPr txBox="1"/>
          <p:nvPr/>
        </p:nvSpPr>
        <p:spPr>
          <a:xfrm>
            <a:off x="838200" y="6012179"/>
            <a:ext cx="6093228" cy="461665"/>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Validation Accuracy : 0.4983</a:t>
            </a:r>
          </a:p>
        </p:txBody>
      </p:sp>
    </p:spTree>
    <p:extLst>
      <p:ext uri="{BB962C8B-B14F-4D97-AF65-F5344CB8AC3E}">
        <p14:creationId xmlns:p14="http://schemas.microsoft.com/office/powerpoint/2010/main" val="326287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879FDE-B316-47F1-AF36-D2B5039E5FA5}"/>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79DFB617-B216-4B55-BFBC-D3410E8E31CA}"/>
              </a:ext>
            </a:extLst>
          </p:cNvPr>
          <p:cNvSpPr txBox="1"/>
          <p:nvPr/>
        </p:nvSpPr>
        <p:spPr>
          <a:xfrm>
            <a:off x="842356" y="2013466"/>
            <a:ext cx="10507288" cy="3785652"/>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 convolutional neural network models are used everywhere in the image data space. </a:t>
            </a:r>
          </a:p>
          <a:p>
            <a:pPr marL="285750" indent="-28575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They work phenomenally well on computer vision tasks like image classification, object detection, image recognition, etc.</a:t>
            </a:r>
          </a:p>
          <a:p>
            <a:pPr marL="285750" indent="-285750">
              <a:buFont typeface="Arial" panose="020B0604020202020204" pitchFamily="34" charset="0"/>
              <a:buChar char="•"/>
            </a:pPr>
            <a:endParaRPr lang="en-US" sz="2400" dirty="0">
              <a:solidFill>
                <a:srgbClr val="222222"/>
              </a:solidFill>
              <a:latin typeface="Calibri" panose="020F0502020204030204" pitchFamily="34" charset="0"/>
              <a:cs typeface="Calibri" panose="020F0502020204030204" pitchFamily="34" charset="0"/>
            </a:endParaRPr>
          </a:p>
          <a:p>
            <a:endParaRPr lang="en-US" sz="2400" dirty="0">
              <a:solidFill>
                <a:srgbClr val="22222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In this model, we used</a:t>
            </a:r>
          </a:p>
          <a:p>
            <a:pPr marL="457200" indent="-457200">
              <a:buAutoNum type="arabicPeriod"/>
            </a:pPr>
            <a:r>
              <a:rPr lang="en-IN" sz="2400" dirty="0">
                <a:latin typeface="Calibri" panose="020F0502020204030204" pitchFamily="34" charset="0"/>
                <a:cs typeface="Calibri" panose="020F0502020204030204" pitchFamily="34" charset="0"/>
              </a:rPr>
              <a:t>Epoch used: 03</a:t>
            </a:r>
          </a:p>
          <a:p>
            <a:pPr marL="457200" indent="-457200">
              <a:buFontTx/>
              <a:buAutoNum type="arabicPeriod"/>
            </a:pPr>
            <a:r>
              <a:rPr lang="en-IN" sz="2400" dirty="0">
                <a:latin typeface="Calibri" panose="020F0502020204030204" pitchFamily="34" charset="0"/>
                <a:cs typeface="Calibri" panose="020F0502020204030204" pitchFamily="34" charset="0"/>
              </a:rPr>
              <a:t>Added 3 pairs of </a:t>
            </a:r>
            <a:r>
              <a:rPr kumimoji="0" lang="en-US" altLang="en-US" sz="24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Convoluted2D layer and MaxPooling2D layer, 1 Flatten layer and 2 Dense layers.</a:t>
            </a:r>
            <a:endParaRPr lang="en-IN" sz="2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4EF23ED-1E6A-4D1D-9EF8-596878E032F0}"/>
              </a:ext>
            </a:extLst>
          </p:cNvPr>
          <p:cNvSpPr txBox="1"/>
          <p:nvPr/>
        </p:nvSpPr>
        <p:spPr>
          <a:xfrm>
            <a:off x="658611" y="1258907"/>
            <a:ext cx="6093228" cy="523220"/>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2. Simple CNN Model:</a:t>
            </a:r>
          </a:p>
        </p:txBody>
      </p:sp>
    </p:spTree>
    <p:extLst>
      <p:ext uri="{BB962C8B-B14F-4D97-AF65-F5344CB8AC3E}">
        <p14:creationId xmlns:p14="http://schemas.microsoft.com/office/powerpoint/2010/main" val="60389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51CFE10F-030C-423E-9F00-BD68366B0D8C}"/>
              </a:ext>
            </a:extLst>
          </p:cNvPr>
          <p:cNvSpPr txBox="1">
            <a:spLocks/>
          </p:cNvSpPr>
          <p:nvPr/>
        </p:nvSpPr>
        <p:spPr>
          <a:xfrm>
            <a:off x="838200" y="1114425"/>
            <a:ext cx="10515600" cy="5241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Calibri" panose="020F0502020204030204" pitchFamily="34" charset="0"/>
                <a:cs typeface="Calibri" panose="020F0502020204030204" pitchFamily="34" charset="0"/>
              </a:rPr>
              <a:t>Result:</a:t>
            </a:r>
          </a:p>
          <a:p>
            <a:r>
              <a:rPr lang="en-IN" sz="2400" dirty="0">
                <a:latin typeface="Calibri" panose="020F0502020204030204" pitchFamily="34" charset="0"/>
                <a:cs typeface="Calibri" panose="020F0502020204030204" pitchFamily="34" charset="0"/>
              </a:rPr>
              <a:t>We got Sample Submission like this</a:t>
            </a:r>
            <a:r>
              <a:rPr lang="en-IN" dirty="0">
                <a:latin typeface="Calibri" panose="020F0502020204030204" pitchFamily="34" charset="0"/>
                <a:cs typeface="Calibri" panose="020F0502020204030204" pitchFamily="34" charset="0"/>
              </a:rPr>
              <a:t>:</a:t>
            </a:r>
          </a:p>
          <a:p>
            <a:pPr marL="0" indent="0">
              <a:buNone/>
            </a:pPr>
            <a:endParaRPr lang="en-IN" sz="2800" dirty="0">
              <a:latin typeface="Calibri" panose="020F0502020204030204" pitchFamily="34" charset="0"/>
              <a:cs typeface="Calibri" panose="020F0502020204030204" pitchFamily="34" charset="0"/>
            </a:endParaRPr>
          </a:p>
          <a:p>
            <a:pPr marL="0" indent="0">
              <a:buNone/>
            </a:pPr>
            <a:endParaRPr lang="en-IN" b="1" dirty="0">
              <a:latin typeface="Calibri" panose="020F0502020204030204" pitchFamily="34" charset="0"/>
              <a:cs typeface="Calibri" panose="020F0502020204030204" pitchFamily="34" charset="0"/>
            </a:endParaRPr>
          </a:p>
          <a:p>
            <a:pPr marL="0" indent="0">
              <a:buNone/>
            </a:pPr>
            <a:endParaRPr lang="en-US" sz="2000" b="1" dirty="0">
              <a:cs typeface="Calibri" panose="020F0502020204030204" pitchFamily="34" charset="0"/>
            </a:endParaRPr>
          </a:p>
        </p:txBody>
      </p:sp>
      <p:pic>
        <p:nvPicPr>
          <p:cNvPr id="6" name="Picture 5">
            <a:extLst>
              <a:ext uri="{FF2B5EF4-FFF2-40B4-BE49-F238E27FC236}">
                <a16:creationId xmlns:a16="http://schemas.microsoft.com/office/drawing/2014/main" id="{F33B04AC-AB19-4A5A-94A0-ACB2D2FC8BE5}"/>
              </a:ext>
            </a:extLst>
          </p:cNvPr>
          <p:cNvPicPr>
            <a:picLocks noChangeAspect="1"/>
          </p:cNvPicPr>
          <p:nvPr/>
        </p:nvPicPr>
        <p:blipFill>
          <a:blip r:embed="rId2"/>
          <a:stretch>
            <a:fillRect/>
          </a:stretch>
        </p:blipFill>
        <p:spPr>
          <a:xfrm>
            <a:off x="8760823" y="20956"/>
            <a:ext cx="3431177" cy="771523"/>
          </a:xfrm>
          <a:prstGeom prst="rect">
            <a:avLst/>
          </a:prstGeom>
        </p:spPr>
      </p:pic>
      <p:pic>
        <p:nvPicPr>
          <p:cNvPr id="7" name="Picture 6">
            <a:extLst>
              <a:ext uri="{FF2B5EF4-FFF2-40B4-BE49-F238E27FC236}">
                <a16:creationId xmlns:a16="http://schemas.microsoft.com/office/drawing/2014/main" id="{BE98CF2E-BE6C-43E7-9EC3-2EC223D1116E}"/>
              </a:ext>
            </a:extLst>
          </p:cNvPr>
          <p:cNvPicPr>
            <a:picLocks noChangeAspect="1"/>
          </p:cNvPicPr>
          <p:nvPr/>
        </p:nvPicPr>
        <p:blipFill>
          <a:blip r:embed="rId3"/>
          <a:stretch>
            <a:fillRect/>
          </a:stretch>
        </p:blipFill>
        <p:spPr>
          <a:xfrm>
            <a:off x="1559342" y="2143125"/>
            <a:ext cx="4844215" cy="3382227"/>
          </a:xfrm>
          <a:prstGeom prst="rect">
            <a:avLst/>
          </a:prstGeom>
        </p:spPr>
      </p:pic>
      <p:sp>
        <p:nvSpPr>
          <p:cNvPr id="9" name="TextBox 8">
            <a:extLst>
              <a:ext uri="{FF2B5EF4-FFF2-40B4-BE49-F238E27FC236}">
                <a16:creationId xmlns:a16="http://schemas.microsoft.com/office/drawing/2014/main" id="{58A41476-6B3D-4AF8-BFDD-BF043849A23B}"/>
              </a:ext>
            </a:extLst>
          </p:cNvPr>
          <p:cNvSpPr txBox="1"/>
          <p:nvPr/>
        </p:nvSpPr>
        <p:spPr>
          <a:xfrm>
            <a:off x="838200" y="5674412"/>
            <a:ext cx="6093228" cy="830997"/>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New Validation Accuracy : 0.8351</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Accuracy Improved : 0.3368</a:t>
            </a:r>
          </a:p>
        </p:txBody>
      </p:sp>
    </p:spTree>
    <p:extLst>
      <p:ext uri="{BB962C8B-B14F-4D97-AF65-F5344CB8AC3E}">
        <p14:creationId xmlns:p14="http://schemas.microsoft.com/office/powerpoint/2010/main" val="60845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879FDE-B316-47F1-AF36-D2B5039E5FA5}"/>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79DFB617-B216-4B55-BFBC-D3410E8E31CA}"/>
              </a:ext>
            </a:extLst>
          </p:cNvPr>
          <p:cNvSpPr txBox="1"/>
          <p:nvPr/>
        </p:nvSpPr>
        <p:spPr>
          <a:xfrm>
            <a:off x="838200" y="1781075"/>
            <a:ext cx="10507288" cy="4154984"/>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111111"/>
                </a:solidFill>
                <a:effectLst/>
                <a:latin typeface="Roboto" panose="02000000000000000000" pitchFamily="2" charset="0"/>
              </a:rPr>
              <a:t>In general, the </a:t>
            </a:r>
            <a:r>
              <a:rPr lang="en-US" sz="2400" b="0" i="0" dirty="0" err="1">
                <a:solidFill>
                  <a:srgbClr val="111111"/>
                </a:solidFill>
                <a:effectLst/>
                <a:latin typeface="Roboto" panose="02000000000000000000" pitchFamily="2" charset="0"/>
              </a:rPr>
              <a:t>EfficientNet</a:t>
            </a:r>
            <a:r>
              <a:rPr lang="en-US" sz="2400" b="0" i="0" dirty="0">
                <a:solidFill>
                  <a:srgbClr val="111111"/>
                </a:solidFill>
                <a:effectLst/>
                <a:latin typeface="Roboto" panose="02000000000000000000" pitchFamily="2" charset="0"/>
              </a:rPr>
              <a:t> models achieve both </a:t>
            </a:r>
            <a:r>
              <a:rPr lang="en-US" sz="2400" b="1" i="0" dirty="0">
                <a:solidFill>
                  <a:srgbClr val="111111"/>
                </a:solidFill>
                <a:effectLst/>
                <a:latin typeface="Roboto" panose="02000000000000000000" pitchFamily="2" charset="0"/>
              </a:rPr>
              <a:t>higher accuracy and better efficiency</a:t>
            </a:r>
            <a:r>
              <a:rPr lang="en-US" sz="2400" b="0" i="0" dirty="0">
                <a:solidFill>
                  <a:srgbClr val="111111"/>
                </a:solidFill>
                <a:effectLst/>
                <a:latin typeface="Roboto" panose="02000000000000000000" pitchFamily="2" charset="0"/>
              </a:rPr>
              <a:t> over existing CNNs, reducing parameter size and FLOPS by an order of magnitude.</a:t>
            </a:r>
          </a:p>
          <a:p>
            <a:pPr marL="285750" indent="-285750">
              <a:buFont typeface="Arial" panose="020B0604020202020204" pitchFamily="34" charset="0"/>
              <a:buChar char="•"/>
            </a:pPr>
            <a:r>
              <a:rPr lang="en-US" sz="2400" b="0" i="0" dirty="0">
                <a:solidFill>
                  <a:srgbClr val="111111"/>
                </a:solidFill>
                <a:effectLst/>
                <a:latin typeface="Roboto" panose="02000000000000000000" pitchFamily="2" charset="0"/>
              </a:rPr>
              <a:t>The conventional practice for model scaling is to arbitrarily increase the CNN depth or width, or to use larger input image resolution for training and evaluation.</a:t>
            </a:r>
          </a:p>
          <a:p>
            <a:endParaRPr lang="en-US" sz="2400" dirty="0">
              <a:solidFill>
                <a:srgbClr val="222222"/>
              </a:solidFill>
              <a:latin typeface="Calibri" panose="020F0502020204030204" pitchFamily="34" charset="0"/>
              <a:cs typeface="Calibri" panose="020F0502020204030204" pitchFamily="34" charset="0"/>
            </a:endParaRPr>
          </a:p>
          <a:p>
            <a:endParaRPr lang="en-US" sz="2400" dirty="0">
              <a:solidFill>
                <a:srgbClr val="22222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In this model, we used</a:t>
            </a:r>
          </a:p>
          <a:p>
            <a:pPr marL="457200" indent="-457200">
              <a:buAutoNum type="arabicPeriod"/>
            </a:pPr>
            <a:r>
              <a:rPr lang="en-IN" sz="2400" dirty="0">
                <a:latin typeface="Calibri" panose="020F0502020204030204" pitchFamily="34" charset="0"/>
                <a:cs typeface="Calibri" panose="020F0502020204030204" pitchFamily="34" charset="0"/>
              </a:rPr>
              <a:t>Epoch used: 04</a:t>
            </a:r>
          </a:p>
          <a:p>
            <a:pPr marL="457200" indent="-457200">
              <a:buFontTx/>
              <a:buAutoNum type="arabicPeriod"/>
            </a:pPr>
            <a:r>
              <a:rPr lang="en-IN" sz="2400" dirty="0">
                <a:latin typeface="Calibri" panose="020F0502020204030204" pitchFamily="34" charset="0"/>
                <a:cs typeface="Calibri" panose="020F0502020204030204" pitchFamily="34" charset="0"/>
              </a:rPr>
              <a:t>Added 6  </a:t>
            </a:r>
            <a:r>
              <a:rPr kumimoji="0" lang="en-US" altLang="en-US" sz="24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Convoluted2D layer, </a:t>
            </a:r>
            <a:r>
              <a:rPr lang="en-US" altLang="en-US" sz="2400" dirty="0">
                <a:latin typeface="Calibri" panose="020F0502020204030204" pitchFamily="34" charset="0"/>
                <a:cs typeface="Calibri" panose="020F0502020204030204" pitchFamily="34" charset="0"/>
              </a:rPr>
              <a:t>3</a:t>
            </a:r>
            <a:r>
              <a:rPr kumimoji="0" lang="en-US" altLang="en-US" sz="2400" b="0" u="none" strike="noStrike" cap="none" normalizeH="0" baseline="0" dirty="0">
                <a:ln>
                  <a:noFill/>
                </a:ln>
                <a:solidFill>
                  <a:schemeClr val="tx1"/>
                </a:solidFill>
                <a:effectLst/>
                <a:latin typeface="Calibri" panose="020F0502020204030204" pitchFamily="34" charset="0"/>
                <a:cs typeface="Calibri" panose="020F0502020204030204" pitchFamily="34" charset="0"/>
              </a:rPr>
              <a:t> Flatten layer.</a:t>
            </a:r>
            <a:endParaRPr lang="en-IN" sz="2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4EF23ED-1E6A-4D1D-9EF8-596878E032F0}"/>
              </a:ext>
            </a:extLst>
          </p:cNvPr>
          <p:cNvSpPr txBox="1"/>
          <p:nvPr/>
        </p:nvSpPr>
        <p:spPr>
          <a:xfrm>
            <a:off x="534786" y="1058882"/>
            <a:ext cx="6093228" cy="523220"/>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3. Efficient net CNN Model:</a:t>
            </a:r>
          </a:p>
        </p:txBody>
      </p:sp>
    </p:spTree>
    <p:extLst>
      <p:ext uri="{BB962C8B-B14F-4D97-AF65-F5344CB8AC3E}">
        <p14:creationId xmlns:p14="http://schemas.microsoft.com/office/powerpoint/2010/main" val="168954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51CFE10F-030C-423E-9F00-BD68366B0D8C}"/>
              </a:ext>
            </a:extLst>
          </p:cNvPr>
          <p:cNvSpPr txBox="1">
            <a:spLocks/>
          </p:cNvSpPr>
          <p:nvPr/>
        </p:nvSpPr>
        <p:spPr>
          <a:xfrm>
            <a:off x="838200" y="981075"/>
            <a:ext cx="10515600" cy="53752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Calibri" panose="020F0502020204030204" pitchFamily="34" charset="0"/>
                <a:cs typeface="Calibri" panose="020F0502020204030204" pitchFamily="34" charset="0"/>
              </a:rPr>
              <a:t>Result:</a:t>
            </a:r>
          </a:p>
          <a:p>
            <a:r>
              <a:rPr lang="en-IN" sz="2400" dirty="0">
                <a:latin typeface="Calibri" panose="020F0502020204030204" pitchFamily="34" charset="0"/>
                <a:cs typeface="Calibri" panose="020F0502020204030204" pitchFamily="34" charset="0"/>
              </a:rPr>
              <a:t>We got Sample Submission like this</a:t>
            </a:r>
            <a:r>
              <a:rPr lang="en-IN" dirty="0">
                <a:latin typeface="Calibri" panose="020F0502020204030204" pitchFamily="34" charset="0"/>
                <a:cs typeface="Calibri" panose="020F0502020204030204" pitchFamily="34" charset="0"/>
              </a:rPr>
              <a:t>:</a:t>
            </a:r>
          </a:p>
          <a:p>
            <a:pPr marL="0" indent="0">
              <a:buNone/>
            </a:pPr>
            <a:endParaRPr lang="en-IN" sz="2800" dirty="0">
              <a:latin typeface="Calibri" panose="020F0502020204030204" pitchFamily="34" charset="0"/>
              <a:cs typeface="Calibri" panose="020F0502020204030204" pitchFamily="34" charset="0"/>
            </a:endParaRPr>
          </a:p>
          <a:p>
            <a:pPr marL="0" indent="0">
              <a:buNone/>
            </a:pPr>
            <a:endParaRPr lang="en-IN" b="1" dirty="0">
              <a:latin typeface="Calibri" panose="020F0502020204030204" pitchFamily="34" charset="0"/>
              <a:cs typeface="Calibri" panose="020F0502020204030204" pitchFamily="34" charset="0"/>
            </a:endParaRPr>
          </a:p>
          <a:p>
            <a:pPr marL="0" indent="0">
              <a:buNone/>
            </a:pPr>
            <a:endParaRPr lang="en-US" sz="2000" b="1" dirty="0">
              <a:cs typeface="Calibri" panose="020F0502020204030204" pitchFamily="34" charset="0"/>
            </a:endParaRPr>
          </a:p>
        </p:txBody>
      </p:sp>
      <p:pic>
        <p:nvPicPr>
          <p:cNvPr id="6" name="Picture 5">
            <a:extLst>
              <a:ext uri="{FF2B5EF4-FFF2-40B4-BE49-F238E27FC236}">
                <a16:creationId xmlns:a16="http://schemas.microsoft.com/office/drawing/2014/main" id="{F33B04AC-AB19-4A5A-94A0-ACB2D2FC8BE5}"/>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58A41476-6B3D-4AF8-BFDD-BF043849A23B}"/>
              </a:ext>
            </a:extLst>
          </p:cNvPr>
          <p:cNvSpPr txBox="1"/>
          <p:nvPr/>
        </p:nvSpPr>
        <p:spPr>
          <a:xfrm>
            <a:off x="838199" y="5379621"/>
            <a:ext cx="6657975" cy="830997"/>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New Validation Accuracy : 0.8624</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Accuracy Improved : 0.0273</a:t>
            </a:r>
          </a:p>
        </p:txBody>
      </p:sp>
      <p:pic>
        <p:nvPicPr>
          <p:cNvPr id="3" name="Picture 2">
            <a:extLst>
              <a:ext uri="{FF2B5EF4-FFF2-40B4-BE49-F238E27FC236}">
                <a16:creationId xmlns:a16="http://schemas.microsoft.com/office/drawing/2014/main" id="{F807EEB4-B9FC-438D-ACAF-88DF86917BAE}"/>
              </a:ext>
            </a:extLst>
          </p:cNvPr>
          <p:cNvPicPr>
            <a:picLocks noChangeAspect="1"/>
          </p:cNvPicPr>
          <p:nvPr/>
        </p:nvPicPr>
        <p:blipFill>
          <a:blip r:embed="rId3"/>
          <a:stretch>
            <a:fillRect/>
          </a:stretch>
        </p:blipFill>
        <p:spPr>
          <a:xfrm>
            <a:off x="2039779" y="2065178"/>
            <a:ext cx="3690070" cy="3168712"/>
          </a:xfrm>
          <a:prstGeom prst="rect">
            <a:avLst/>
          </a:prstGeom>
        </p:spPr>
      </p:pic>
    </p:spTree>
    <p:extLst>
      <p:ext uri="{BB962C8B-B14F-4D97-AF65-F5344CB8AC3E}">
        <p14:creationId xmlns:p14="http://schemas.microsoft.com/office/powerpoint/2010/main" val="61381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6711CAC5-E9E4-4221-8C6F-D25B60564B5F}"/>
              </a:ext>
            </a:extLst>
          </p:cNvPr>
          <p:cNvSpPr txBox="1">
            <a:spLocks/>
          </p:cNvSpPr>
          <p:nvPr/>
        </p:nvSpPr>
        <p:spPr>
          <a:xfrm>
            <a:off x="399011" y="1107151"/>
            <a:ext cx="10954789" cy="41506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Problem Statement:</a:t>
            </a:r>
          </a:p>
          <a:p>
            <a:r>
              <a:rPr lang="en-US" sz="2400" dirty="0">
                <a:latin typeface="Calibri" panose="020F0502020204030204" pitchFamily="34" charset="0"/>
                <a:cs typeface="Calibri" panose="020F0502020204030204" pitchFamily="34" charset="0"/>
              </a:rPr>
              <a:t>Detecting of Gravitational Waves from binary black holes collisions.</a:t>
            </a:r>
          </a:p>
          <a:p>
            <a:endParaRPr lang="en-US" sz="2200" b="1" dirty="0">
              <a:latin typeface="Calibri" panose="020F0502020204030204" pitchFamily="34" charset="0"/>
              <a:cs typeface="Calibri" panose="020F0502020204030204" pitchFamily="34" charset="0"/>
            </a:endParaRPr>
          </a:p>
          <a:p>
            <a:pPr marL="0" indent="0">
              <a:buNone/>
            </a:pPr>
            <a:r>
              <a:rPr lang="en-US" sz="2800" b="1" dirty="0">
                <a:latin typeface="Calibri" panose="020F0502020204030204" pitchFamily="34" charset="0"/>
                <a:cs typeface="Calibri" panose="020F0502020204030204" pitchFamily="34" charset="0"/>
              </a:rPr>
              <a:t>Challenge</a:t>
            </a:r>
            <a:r>
              <a:rPr lang="en-US" sz="2800" b="1" dirty="0">
                <a:solidFill>
                  <a:srgbClr val="333333"/>
                </a:solidFill>
                <a:latin typeface="Calibri" panose="020F0502020204030204" pitchFamily="34" charset="0"/>
                <a:cs typeface="Calibri" panose="020F0502020204030204" pitchFamily="34" charset="0"/>
              </a:rPr>
              <a:t>:</a:t>
            </a:r>
            <a:endParaRPr lang="en-US" b="1" dirty="0">
              <a:solidFill>
                <a:srgbClr val="333333"/>
              </a:solidFill>
              <a:cs typeface="Calibri" panose="020F0502020204030204" pitchFamily="34" charset="0"/>
            </a:endParaRPr>
          </a:p>
          <a:p>
            <a:r>
              <a:rPr lang="en-US" sz="2400" b="0" i="0" dirty="0">
                <a:effectLst/>
                <a:latin typeface="Calibri" panose="020F0502020204030204" pitchFamily="34" charset="0"/>
                <a:cs typeface="Calibri" panose="020F0502020204030204" pitchFamily="34" charset="0"/>
              </a:rPr>
              <a:t>To build a model that analyze and detect Gravitational Wave time-series data from a network of Earth-based detectors.</a:t>
            </a:r>
            <a:endParaRPr lang="en-IN" sz="2400" dirty="0">
              <a:latin typeface="Calibri" panose="020F0502020204030204" pitchFamily="34" charset="0"/>
              <a:cs typeface="Calibri" panose="020F0502020204030204" pitchFamily="34" charset="0"/>
            </a:endParaRPr>
          </a:p>
          <a:p>
            <a:pPr marL="0" indent="0">
              <a:buNone/>
            </a:pPr>
            <a:endParaRPr lang="en-US" b="1" dirty="0">
              <a:solidFill>
                <a:srgbClr val="333333"/>
              </a:solidFill>
              <a:cs typeface="Calibri" panose="020F0502020204030204" pitchFamily="34" charset="0"/>
            </a:endParaRPr>
          </a:p>
          <a:p>
            <a:pPr marL="0" indent="0">
              <a:buNone/>
            </a:pPr>
            <a:r>
              <a:rPr lang="en-US" sz="2800" b="1" dirty="0">
                <a:latin typeface="Calibri" panose="020F0502020204030204" pitchFamily="34" charset="0"/>
                <a:cs typeface="Calibri" panose="020F0502020204030204" pitchFamily="34" charset="0"/>
              </a:rPr>
              <a:t>Challenge Deadline: </a:t>
            </a:r>
          </a:p>
          <a:p>
            <a:r>
              <a:rPr lang="en-US" sz="2400" b="0" i="0" dirty="0">
                <a:effectLst/>
                <a:latin typeface="Calibri" panose="020F0502020204030204" pitchFamily="34" charset="0"/>
                <a:cs typeface="Calibri" panose="020F0502020204030204" pitchFamily="34" charset="0"/>
              </a:rPr>
              <a:t>September 30, 2021.</a:t>
            </a:r>
          </a:p>
        </p:txBody>
      </p:sp>
      <p:pic>
        <p:nvPicPr>
          <p:cNvPr id="8" name="Picture 7">
            <a:extLst>
              <a:ext uri="{FF2B5EF4-FFF2-40B4-BE49-F238E27FC236}">
                <a16:creationId xmlns:a16="http://schemas.microsoft.com/office/drawing/2014/main" id="{7CE64FE3-56EC-42AA-AB1E-EAE883C38E94}"/>
              </a:ext>
            </a:extLst>
          </p:cNvPr>
          <p:cNvPicPr>
            <a:picLocks noChangeAspect="1"/>
          </p:cNvPicPr>
          <p:nvPr/>
        </p:nvPicPr>
        <p:blipFill>
          <a:blip r:embed="rId2"/>
          <a:stretch>
            <a:fillRect/>
          </a:stretch>
        </p:blipFill>
        <p:spPr>
          <a:xfrm>
            <a:off x="8760823" y="23676"/>
            <a:ext cx="3431177" cy="771523"/>
          </a:xfrm>
          <a:prstGeom prst="rect">
            <a:avLst/>
          </a:prstGeom>
        </p:spPr>
      </p:pic>
    </p:spTree>
    <p:extLst>
      <p:ext uri="{BB962C8B-B14F-4D97-AF65-F5344CB8AC3E}">
        <p14:creationId xmlns:p14="http://schemas.microsoft.com/office/powerpoint/2010/main" val="84262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7B1E8-FFCB-4E41-9ADE-FCF01CAC659C}"/>
              </a:ext>
            </a:extLst>
          </p:cNvPr>
          <p:cNvSpPr txBox="1"/>
          <p:nvPr/>
        </p:nvSpPr>
        <p:spPr>
          <a:xfrm>
            <a:off x="640079" y="792479"/>
            <a:ext cx="1789612"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Summary:</a:t>
            </a:r>
          </a:p>
        </p:txBody>
      </p:sp>
      <p:graphicFrame>
        <p:nvGraphicFramePr>
          <p:cNvPr id="3" name="Table 4">
            <a:extLst>
              <a:ext uri="{FF2B5EF4-FFF2-40B4-BE49-F238E27FC236}">
                <a16:creationId xmlns:a16="http://schemas.microsoft.com/office/drawing/2014/main" id="{10DA1A54-1684-4A68-97E2-0424D861BCE0}"/>
              </a:ext>
            </a:extLst>
          </p:cNvPr>
          <p:cNvGraphicFramePr>
            <a:graphicFrameLocks noGrp="1"/>
          </p:cNvGraphicFramePr>
          <p:nvPr>
            <p:extLst>
              <p:ext uri="{D42A27DB-BD31-4B8C-83A1-F6EECF244321}">
                <p14:modId xmlns:p14="http://schemas.microsoft.com/office/powerpoint/2010/main" val="4246612675"/>
              </p:ext>
            </p:extLst>
          </p:nvPr>
        </p:nvGraphicFramePr>
        <p:xfrm>
          <a:off x="640079" y="1371599"/>
          <a:ext cx="10776859" cy="5402645"/>
        </p:xfrm>
        <a:graphic>
          <a:graphicData uri="http://schemas.openxmlformats.org/drawingml/2006/table">
            <a:tbl>
              <a:tblPr firstRow="1" bandRow="1">
                <a:tableStyleId>{93296810-A885-4BE3-A3E7-6D5BEEA58F35}</a:tableStyleId>
              </a:tblPr>
              <a:tblGrid>
                <a:gridCol w="2264135">
                  <a:extLst>
                    <a:ext uri="{9D8B030D-6E8A-4147-A177-3AD203B41FA5}">
                      <a16:colId xmlns:a16="http://schemas.microsoft.com/office/drawing/2014/main" val="1619923542"/>
                    </a:ext>
                  </a:extLst>
                </a:gridCol>
                <a:gridCol w="2940828">
                  <a:extLst>
                    <a:ext uri="{9D8B030D-6E8A-4147-A177-3AD203B41FA5}">
                      <a16:colId xmlns:a16="http://schemas.microsoft.com/office/drawing/2014/main" val="1136912168"/>
                    </a:ext>
                  </a:extLst>
                </a:gridCol>
                <a:gridCol w="2785948">
                  <a:extLst>
                    <a:ext uri="{9D8B030D-6E8A-4147-A177-3AD203B41FA5}">
                      <a16:colId xmlns:a16="http://schemas.microsoft.com/office/drawing/2014/main" val="2559822466"/>
                    </a:ext>
                  </a:extLst>
                </a:gridCol>
                <a:gridCol w="2785948">
                  <a:extLst>
                    <a:ext uri="{9D8B030D-6E8A-4147-A177-3AD203B41FA5}">
                      <a16:colId xmlns:a16="http://schemas.microsoft.com/office/drawing/2014/main" val="4268514294"/>
                    </a:ext>
                  </a:extLst>
                </a:gridCol>
              </a:tblGrid>
              <a:tr h="403651">
                <a:tc>
                  <a:txBody>
                    <a:bodyPr/>
                    <a:lstStyle/>
                    <a:p>
                      <a:r>
                        <a:rPr lang="en-IN" sz="1600" dirty="0">
                          <a:latin typeface="Calibri" panose="020F0502020204030204" pitchFamily="34" charset="0"/>
                          <a:cs typeface="Calibri" panose="020F0502020204030204" pitchFamily="34" charset="0"/>
                        </a:rPr>
                        <a:t>       Model Name</a:t>
                      </a:r>
                    </a:p>
                  </a:txBody>
                  <a:tcPr/>
                </a:tc>
                <a:tc>
                  <a:txBody>
                    <a:bodyPr/>
                    <a:lstStyle/>
                    <a:p>
                      <a:r>
                        <a:rPr lang="en-IN" sz="1600" dirty="0">
                          <a:latin typeface="Calibri" panose="020F0502020204030204" pitchFamily="34" charset="0"/>
                          <a:cs typeface="Calibri" panose="020F0502020204030204" pitchFamily="34" charset="0"/>
                        </a:rPr>
                        <a:t>        Keras Model</a:t>
                      </a:r>
                    </a:p>
                  </a:txBody>
                  <a:tcPr/>
                </a:tc>
                <a:tc>
                  <a:txBody>
                    <a:bodyPr/>
                    <a:lstStyle/>
                    <a:p>
                      <a:r>
                        <a:rPr lang="en-IN" sz="1600" dirty="0">
                          <a:latin typeface="Calibri" panose="020F0502020204030204" pitchFamily="34" charset="0"/>
                          <a:cs typeface="Calibri" panose="020F0502020204030204" pitchFamily="34" charset="0"/>
                        </a:rPr>
                        <a:t>      Simple CNN Model</a:t>
                      </a:r>
                    </a:p>
                  </a:txBody>
                  <a:tcPr/>
                </a:tc>
                <a:tc>
                  <a:txBody>
                    <a:bodyPr/>
                    <a:lstStyle/>
                    <a:p>
                      <a:r>
                        <a:rPr lang="en-US" sz="1600" dirty="0">
                          <a:latin typeface="Calibri" panose="020F0502020204030204" pitchFamily="34" charset="0"/>
                          <a:cs typeface="Calibri" panose="020F0502020204030204" pitchFamily="34" charset="0"/>
                        </a:rPr>
                        <a:t>Efficient-Net CNN  Model</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68547070"/>
                  </a:ext>
                </a:extLst>
              </a:tr>
              <a:tr h="403651">
                <a:tc>
                  <a:txBody>
                    <a:bodyPr/>
                    <a:lstStyle/>
                    <a:p>
                      <a:r>
                        <a:rPr lang="en-IN" sz="1600" dirty="0">
                          <a:latin typeface="Calibri" panose="020F0502020204030204" pitchFamily="34" charset="0"/>
                          <a:cs typeface="Calibri" panose="020F0502020204030204" pitchFamily="34" charset="0"/>
                        </a:rPr>
                        <a:t>      Epoch Used</a:t>
                      </a:r>
                    </a:p>
                  </a:txBody>
                  <a:tcPr/>
                </a:tc>
                <a:tc>
                  <a:txBody>
                    <a:bodyPr/>
                    <a:lstStyle/>
                    <a:p>
                      <a:r>
                        <a:rPr lang="en-IN" sz="1600" dirty="0">
                          <a:latin typeface="Calibri" panose="020F0502020204030204" pitchFamily="34" charset="0"/>
                          <a:cs typeface="Calibri" panose="020F0502020204030204" pitchFamily="34" charset="0"/>
                        </a:rPr>
                        <a:t>                01</a:t>
                      </a:r>
                    </a:p>
                  </a:txBody>
                  <a:tcPr/>
                </a:tc>
                <a:tc>
                  <a:txBody>
                    <a:bodyPr/>
                    <a:lstStyle/>
                    <a:p>
                      <a:r>
                        <a:rPr lang="en-IN" sz="1600" dirty="0">
                          <a:latin typeface="Calibri" panose="020F0502020204030204" pitchFamily="34" charset="0"/>
                          <a:cs typeface="Calibri" panose="020F0502020204030204" pitchFamily="34" charset="0"/>
                        </a:rPr>
                        <a:t>                     03</a:t>
                      </a:r>
                    </a:p>
                  </a:txBody>
                  <a:tcPr/>
                </a:tc>
                <a:tc>
                  <a:txBody>
                    <a:bodyPr/>
                    <a:lstStyle/>
                    <a:p>
                      <a:r>
                        <a:rPr lang="en-US" sz="1600" dirty="0">
                          <a:latin typeface="Calibri" panose="020F0502020204030204" pitchFamily="34" charset="0"/>
                          <a:cs typeface="Calibri" panose="020F0502020204030204" pitchFamily="34" charset="0"/>
                        </a:rPr>
                        <a:t>04</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21626421"/>
                  </a:ext>
                </a:extLst>
              </a:tr>
              <a:tr h="403651">
                <a:tc>
                  <a:txBody>
                    <a:bodyPr/>
                    <a:lstStyle/>
                    <a:p>
                      <a:r>
                        <a:rPr lang="en-IN" sz="1600" dirty="0">
                          <a:latin typeface="Calibri" panose="020F0502020204030204" pitchFamily="34" charset="0"/>
                          <a:cs typeface="Calibri" panose="020F0502020204030204" pitchFamily="34" charset="0"/>
                        </a:rPr>
                        <a:t> Convoluted 2D Layer</a:t>
                      </a:r>
                    </a:p>
                  </a:txBody>
                  <a:tcPr/>
                </a:tc>
                <a:tc>
                  <a:txBody>
                    <a:bodyPr/>
                    <a:lstStyle/>
                    <a:p>
                      <a:r>
                        <a:rPr lang="en-IN" sz="1600" dirty="0">
                          <a:latin typeface="Calibri" panose="020F0502020204030204" pitchFamily="34" charset="0"/>
                          <a:cs typeface="Calibri" panose="020F0502020204030204" pitchFamily="34" charset="0"/>
                        </a:rPr>
                        <a:t>                01</a:t>
                      </a:r>
                    </a:p>
                  </a:txBody>
                  <a:tcPr/>
                </a:tc>
                <a:tc>
                  <a:txBody>
                    <a:bodyPr/>
                    <a:lstStyle/>
                    <a:p>
                      <a:r>
                        <a:rPr lang="en-IN" sz="1600" dirty="0">
                          <a:latin typeface="Calibri" panose="020F0502020204030204" pitchFamily="34" charset="0"/>
                          <a:cs typeface="Calibri" panose="020F0502020204030204" pitchFamily="34" charset="0"/>
                        </a:rPr>
                        <a:t>                     03</a:t>
                      </a:r>
                    </a:p>
                  </a:txBody>
                  <a:tcPr/>
                </a:tc>
                <a:tc>
                  <a:txBody>
                    <a:bodyPr/>
                    <a:lstStyle/>
                    <a:p>
                      <a:r>
                        <a:rPr lang="en-US" sz="1600" dirty="0">
                          <a:latin typeface="Calibri" panose="020F0502020204030204" pitchFamily="34" charset="0"/>
                          <a:cs typeface="Calibri" panose="020F0502020204030204" pitchFamily="34" charset="0"/>
                        </a:rPr>
                        <a:t>06</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47101540"/>
                  </a:ext>
                </a:extLst>
              </a:tr>
              <a:tr h="403651">
                <a:tc>
                  <a:txBody>
                    <a:bodyPr/>
                    <a:lstStyle/>
                    <a:p>
                      <a:r>
                        <a:rPr lang="en-IN" sz="1600" dirty="0">
                          <a:latin typeface="Calibri" panose="020F0502020204030204" pitchFamily="34" charset="0"/>
                          <a:cs typeface="Calibri" panose="020F0502020204030204" pitchFamily="34" charset="0"/>
                        </a:rPr>
                        <a:t> Maxpooling 2D Layer</a:t>
                      </a:r>
                    </a:p>
                  </a:txBody>
                  <a:tcPr/>
                </a:tc>
                <a:tc>
                  <a:txBody>
                    <a:bodyPr/>
                    <a:lstStyle/>
                    <a:p>
                      <a:r>
                        <a:rPr lang="en-IN" sz="1600" dirty="0">
                          <a:latin typeface="Calibri" panose="020F0502020204030204" pitchFamily="34" charset="0"/>
                          <a:cs typeface="Calibri" panose="020F0502020204030204" pitchFamily="34" charset="0"/>
                        </a:rPr>
                        <a:t>                00</a:t>
                      </a:r>
                    </a:p>
                  </a:txBody>
                  <a:tcPr/>
                </a:tc>
                <a:tc>
                  <a:txBody>
                    <a:bodyPr/>
                    <a:lstStyle/>
                    <a:p>
                      <a:r>
                        <a:rPr lang="en-IN" sz="1600" dirty="0">
                          <a:latin typeface="Calibri" panose="020F0502020204030204" pitchFamily="34" charset="0"/>
                          <a:cs typeface="Calibri" panose="020F0502020204030204" pitchFamily="34" charset="0"/>
                        </a:rPr>
                        <a:t>                     03</a:t>
                      </a:r>
                    </a:p>
                  </a:txBody>
                  <a:tcPr/>
                </a:tc>
                <a:tc>
                  <a:txBody>
                    <a:bodyPr/>
                    <a:lstStyle/>
                    <a:p>
                      <a:r>
                        <a:rPr lang="en-US" sz="1600" dirty="0">
                          <a:latin typeface="Calibri" panose="020F0502020204030204" pitchFamily="34" charset="0"/>
                          <a:cs typeface="Calibri" panose="020F0502020204030204" pitchFamily="34" charset="0"/>
                        </a:rPr>
                        <a:t>00</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18840924"/>
                  </a:ext>
                </a:extLst>
              </a:tr>
              <a:tr h="534928">
                <a:tc>
                  <a:txBody>
                    <a:bodyPr/>
                    <a:lstStyle/>
                    <a:p>
                      <a:r>
                        <a:rPr lang="en-IN" sz="1600" dirty="0">
                          <a:latin typeface="Calibri" panose="020F0502020204030204" pitchFamily="34" charset="0"/>
                          <a:cs typeface="Calibri" panose="020F0502020204030204" pitchFamily="34" charset="0"/>
                        </a:rPr>
                        <a:t>     Flatten Layer</a:t>
                      </a:r>
                    </a:p>
                  </a:txBody>
                  <a:tcPr/>
                </a:tc>
                <a:tc>
                  <a:txBody>
                    <a:bodyPr/>
                    <a:lstStyle/>
                    <a:p>
                      <a:r>
                        <a:rPr lang="en-IN" sz="1600" dirty="0">
                          <a:latin typeface="Calibri" panose="020F0502020204030204" pitchFamily="34" charset="0"/>
                          <a:cs typeface="Calibri" panose="020F0502020204030204" pitchFamily="34" charset="0"/>
                        </a:rPr>
                        <a:t>                01</a:t>
                      </a:r>
                    </a:p>
                  </a:txBody>
                  <a:tcPr/>
                </a:tc>
                <a:tc>
                  <a:txBody>
                    <a:bodyPr/>
                    <a:lstStyle/>
                    <a:p>
                      <a:r>
                        <a:rPr lang="en-IN" sz="1600" dirty="0">
                          <a:latin typeface="Calibri" panose="020F0502020204030204" pitchFamily="34" charset="0"/>
                          <a:cs typeface="Calibri" panose="020F0502020204030204" pitchFamily="34" charset="0"/>
                        </a:rPr>
                        <a:t>                     01</a:t>
                      </a:r>
                    </a:p>
                  </a:txBody>
                  <a:tcPr/>
                </a:tc>
                <a:tc>
                  <a:txBody>
                    <a:bodyPr/>
                    <a:lstStyle/>
                    <a:p>
                      <a:r>
                        <a:rPr lang="en-US" sz="1600" dirty="0">
                          <a:latin typeface="Calibri" panose="020F0502020204030204" pitchFamily="34" charset="0"/>
                          <a:cs typeface="Calibri" panose="020F0502020204030204" pitchFamily="34" charset="0"/>
                        </a:rPr>
                        <a:t>03</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42265205"/>
                  </a:ext>
                </a:extLst>
              </a:tr>
              <a:tr h="403651">
                <a:tc>
                  <a:txBody>
                    <a:bodyPr/>
                    <a:lstStyle/>
                    <a:p>
                      <a:r>
                        <a:rPr lang="en-IN" sz="1600" dirty="0">
                          <a:latin typeface="Calibri" panose="020F0502020204030204" pitchFamily="34" charset="0"/>
                          <a:cs typeface="Calibri" panose="020F0502020204030204" pitchFamily="34" charset="0"/>
                        </a:rPr>
                        <a:t>     Dense Layer</a:t>
                      </a:r>
                    </a:p>
                  </a:txBody>
                  <a:tcPr/>
                </a:tc>
                <a:tc>
                  <a:txBody>
                    <a:bodyPr/>
                    <a:lstStyle/>
                    <a:p>
                      <a:r>
                        <a:rPr lang="en-IN" sz="1600" dirty="0">
                          <a:latin typeface="Calibri" panose="020F0502020204030204" pitchFamily="34" charset="0"/>
                          <a:cs typeface="Calibri" panose="020F0502020204030204" pitchFamily="34" charset="0"/>
                        </a:rPr>
                        <a:t>                02</a:t>
                      </a:r>
                    </a:p>
                  </a:txBody>
                  <a:tcPr/>
                </a:tc>
                <a:tc>
                  <a:txBody>
                    <a:bodyPr/>
                    <a:lstStyle/>
                    <a:p>
                      <a:r>
                        <a:rPr lang="en-IN" sz="1600" dirty="0">
                          <a:latin typeface="Calibri" panose="020F0502020204030204" pitchFamily="34" charset="0"/>
                          <a:cs typeface="Calibri" panose="020F0502020204030204" pitchFamily="34" charset="0"/>
                        </a:rPr>
                        <a:t>                     03</a:t>
                      </a:r>
                    </a:p>
                  </a:txBody>
                  <a:tcPr/>
                </a:tc>
                <a:tc>
                  <a:txBody>
                    <a:bodyPr/>
                    <a:lstStyle/>
                    <a:p>
                      <a:r>
                        <a:rPr lang="en-US" sz="1600" dirty="0">
                          <a:latin typeface="Calibri" panose="020F0502020204030204" pitchFamily="34" charset="0"/>
                          <a:cs typeface="Calibri" panose="020F0502020204030204" pitchFamily="34" charset="0"/>
                        </a:rPr>
                        <a:t>00</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07680432"/>
                  </a:ext>
                </a:extLst>
              </a:tr>
              <a:tr h="403651">
                <a:tc>
                  <a:txBody>
                    <a:bodyPr/>
                    <a:lstStyle/>
                    <a:p>
                      <a:r>
                        <a:rPr lang="en-IN" sz="1600" dirty="0">
                          <a:latin typeface="Calibri" panose="020F0502020204030204" pitchFamily="34" charset="0"/>
                          <a:cs typeface="Calibri" panose="020F0502020204030204" pitchFamily="34" charset="0"/>
                        </a:rPr>
                        <a:t>        Accuracy </a:t>
                      </a:r>
                    </a:p>
                  </a:txBody>
                  <a:tcPr/>
                </a:tc>
                <a:tc>
                  <a:txBody>
                    <a:bodyPr/>
                    <a:lstStyle/>
                    <a:p>
                      <a:r>
                        <a:rPr lang="en-IN" sz="1600" dirty="0">
                          <a:latin typeface="Calibri" panose="020F0502020204030204" pitchFamily="34" charset="0"/>
                          <a:cs typeface="Calibri" panose="020F0502020204030204" pitchFamily="34" charset="0"/>
                        </a:rPr>
                        <a:t>             0.4983</a:t>
                      </a:r>
                    </a:p>
                  </a:txBody>
                  <a:tcPr/>
                </a:tc>
                <a:tc>
                  <a:txBody>
                    <a:bodyPr/>
                    <a:lstStyle/>
                    <a:p>
                      <a:r>
                        <a:rPr lang="en-IN" sz="1600" dirty="0">
                          <a:latin typeface="Calibri" panose="020F0502020204030204" pitchFamily="34" charset="0"/>
                          <a:cs typeface="Calibri" panose="020F0502020204030204" pitchFamily="34" charset="0"/>
                        </a:rPr>
                        <a:t>                 0.8351</a:t>
                      </a:r>
                    </a:p>
                  </a:txBody>
                  <a:tcPr/>
                </a:tc>
                <a:tc>
                  <a:txBody>
                    <a:bodyPr/>
                    <a:lstStyle/>
                    <a:p>
                      <a:r>
                        <a:rPr lang="en-US" sz="1600" dirty="0">
                          <a:latin typeface="Calibri" panose="020F0502020204030204" pitchFamily="34" charset="0"/>
                          <a:cs typeface="Calibri" panose="020F0502020204030204" pitchFamily="34" charset="0"/>
                        </a:rPr>
                        <a:t>0.8624</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97774191"/>
                  </a:ext>
                </a:extLst>
              </a:tr>
              <a:tr h="1815479">
                <a:tc>
                  <a:txBody>
                    <a:bodyPr/>
                    <a:lstStyle/>
                    <a:p>
                      <a:r>
                        <a:rPr lang="en-IN" sz="1600" dirty="0">
                          <a:latin typeface="Calibri" panose="020F0502020204030204" pitchFamily="34" charset="0"/>
                          <a:cs typeface="Calibri" panose="020F0502020204030204" pitchFamily="34" charset="0"/>
                        </a:rPr>
                        <a:t>     Justification</a:t>
                      </a:r>
                    </a:p>
                  </a:txBody>
                  <a:tcPr/>
                </a:tc>
                <a:tc>
                  <a:txBody>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A first basic model.</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Epoch used only one.</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Layers used are less.</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No Combination of Convoluted with Maxpooling layer.</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Hence accuracy is less.</a:t>
                      </a:r>
                    </a:p>
                  </a:txBody>
                  <a:tcPr/>
                </a:tc>
                <a:tc>
                  <a:txBody>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Next to Keras Model.</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Epoch used three.</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At most 3 layers are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Calibri" panose="020F0502020204030204" pitchFamily="34" charset="0"/>
                          <a:cs typeface="Calibri" panose="020F0502020204030204" pitchFamily="34" charset="0"/>
                        </a:rPr>
                        <a:t>Combination of Convoluted with Maxpooling layer.</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Hence accuracy is more.</a:t>
                      </a:r>
                    </a:p>
                  </a:txBody>
                  <a:tcPr/>
                </a:tc>
                <a:tc>
                  <a:txBody>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Next to Simple CNN model.</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Epoch Used are four.</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At most 6 layers are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Calibri" panose="020F0502020204030204" pitchFamily="34" charset="0"/>
                          <a:cs typeface="Calibri" panose="020F0502020204030204" pitchFamily="34" charset="0"/>
                        </a:rPr>
                        <a:t>No Combination of Convoluted with Maxpooling layer.</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Accuracy is maximum among three.</a:t>
                      </a:r>
                    </a:p>
                  </a:txBody>
                  <a:tcPr/>
                </a:tc>
                <a:extLst>
                  <a:ext uri="{0D108BD9-81ED-4DB2-BD59-A6C34878D82A}">
                    <a16:rowId xmlns:a16="http://schemas.microsoft.com/office/drawing/2014/main" val="1144711459"/>
                  </a:ext>
                </a:extLst>
              </a:tr>
              <a:tr h="403651">
                <a:tc>
                  <a:txBody>
                    <a:bodyPr/>
                    <a:lstStyle/>
                    <a:p>
                      <a:r>
                        <a:rPr lang="en-IN" sz="1600" dirty="0">
                          <a:latin typeface="Calibri" panose="020F0502020204030204" pitchFamily="34" charset="0"/>
                          <a:cs typeface="Calibri" panose="020F0502020204030204" pitchFamily="34" charset="0"/>
                        </a:rPr>
                        <a:t>Leader Board Ranking</a:t>
                      </a:r>
                    </a:p>
                  </a:txBody>
                  <a:tcPr/>
                </a:tc>
                <a:tc>
                  <a:txBody>
                    <a:bodyPr/>
                    <a:lstStyle/>
                    <a:p>
                      <a:r>
                        <a:rPr lang="en-IN" sz="1600" dirty="0">
                          <a:latin typeface="Calibri" panose="020F0502020204030204" pitchFamily="34" charset="0"/>
                          <a:cs typeface="Calibri" panose="020F0502020204030204" pitchFamily="34" charset="0"/>
                        </a:rPr>
                        <a:t>              1165</a:t>
                      </a:r>
                    </a:p>
                  </a:txBody>
                  <a:tcPr/>
                </a:tc>
                <a:tc>
                  <a:txBody>
                    <a:bodyPr/>
                    <a:lstStyle/>
                    <a:p>
                      <a:r>
                        <a:rPr lang="en-IN" sz="1600" dirty="0">
                          <a:latin typeface="Calibri" panose="020F0502020204030204" pitchFamily="34" charset="0"/>
                          <a:cs typeface="Calibri" panose="020F0502020204030204" pitchFamily="34" charset="0"/>
                        </a:rPr>
                        <a:t>                  1019</a:t>
                      </a:r>
                    </a:p>
                  </a:txBody>
                  <a:tcPr/>
                </a:tc>
                <a:tc>
                  <a:txBody>
                    <a:bodyPr/>
                    <a:lstStyle/>
                    <a:p>
                      <a:r>
                        <a:rPr lang="en-US" sz="1600" dirty="0">
                          <a:latin typeface="Calibri" panose="020F0502020204030204" pitchFamily="34" charset="0"/>
                          <a:cs typeface="Calibri" panose="020F0502020204030204" pitchFamily="34" charset="0"/>
                        </a:rPr>
                        <a:t>578</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5707073"/>
                  </a:ext>
                </a:extLst>
              </a:tr>
            </a:tbl>
          </a:graphicData>
        </a:graphic>
      </p:graphicFrame>
      <p:pic>
        <p:nvPicPr>
          <p:cNvPr id="4" name="Picture 3">
            <a:extLst>
              <a:ext uri="{FF2B5EF4-FFF2-40B4-BE49-F238E27FC236}">
                <a16:creationId xmlns:a16="http://schemas.microsoft.com/office/drawing/2014/main" id="{5C8C0172-EAC5-45AF-B84C-C254360EAC3A}"/>
              </a:ext>
            </a:extLst>
          </p:cNvPr>
          <p:cNvPicPr>
            <a:picLocks noChangeAspect="1"/>
          </p:cNvPicPr>
          <p:nvPr/>
        </p:nvPicPr>
        <p:blipFill>
          <a:blip r:embed="rId3"/>
          <a:stretch>
            <a:fillRect/>
          </a:stretch>
        </p:blipFill>
        <p:spPr>
          <a:xfrm>
            <a:off x="8760823" y="20956"/>
            <a:ext cx="3431177" cy="771523"/>
          </a:xfrm>
          <a:prstGeom prst="rect">
            <a:avLst/>
          </a:prstGeom>
        </p:spPr>
      </p:pic>
    </p:spTree>
    <p:extLst>
      <p:ext uri="{BB962C8B-B14F-4D97-AF65-F5344CB8AC3E}">
        <p14:creationId xmlns:p14="http://schemas.microsoft.com/office/powerpoint/2010/main" val="254184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3B04AC-AB19-4A5A-94A0-ACB2D2FC8BE5}"/>
              </a:ext>
            </a:extLst>
          </p:cNvPr>
          <p:cNvPicPr>
            <a:picLocks noChangeAspect="1"/>
          </p:cNvPicPr>
          <p:nvPr/>
        </p:nvPicPr>
        <p:blipFill>
          <a:blip r:embed="rId2"/>
          <a:stretch>
            <a:fillRect/>
          </a:stretch>
        </p:blipFill>
        <p:spPr>
          <a:xfrm>
            <a:off x="8760823" y="20956"/>
            <a:ext cx="3431177" cy="771523"/>
          </a:xfrm>
          <a:prstGeom prst="rect">
            <a:avLst/>
          </a:prstGeom>
        </p:spPr>
      </p:pic>
      <p:pic>
        <p:nvPicPr>
          <p:cNvPr id="4" name="Picture 3">
            <a:extLst>
              <a:ext uri="{FF2B5EF4-FFF2-40B4-BE49-F238E27FC236}">
                <a16:creationId xmlns:a16="http://schemas.microsoft.com/office/drawing/2014/main" id="{B20B1FF2-6239-4C68-84E5-2C3D714E1A8C}"/>
              </a:ext>
            </a:extLst>
          </p:cNvPr>
          <p:cNvPicPr>
            <a:picLocks noChangeAspect="1"/>
          </p:cNvPicPr>
          <p:nvPr/>
        </p:nvPicPr>
        <p:blipFill>
          <a:blip r:embed="rId3"/>
          <a:stretch>
            <a:fillRect/>
          </a:stretch>
        </p:blipFill>
        <p:spPr>
          <a:xfrm>
            <a:off x="7393892" y="3014115"/>
            <a:ext cx="4408730" cy="3241141"/>
          </a:xfrm>
          <a:prstGeom prst="rect">
            <a:avLst/>
          </a:prstGeom>
        </p:spPr>
      </p:pic>
      <p:sp>
        <p:nvSpPr>
          <p:cNvPr id="17" name="TextBox 16">
            <a:extLst>
              <a:ext uri="{FF2B5EF4-FFF2-40B4-BE49-F238E27FC236}">
                <a16:creationId xmlns:a16="http://schemas.microsoft.com/office/drawing/2014/main" id="{AFE2D333-80D2-408D-9E9C-CF3AB45F9A69}"/>
              </a:ext>
            </a:extLst>
          </p:cNvPr>
          <p:cNvSpPr txBox="1"/>
          <p:nvPr/>
        </p:nvSpPr>
        <p:spPr>
          <a:xfrm>
            <a:off x="632867" y="1299298"/>
            <a:ext cx="6413909"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Plotting epoch vs train loss and test loss</a:t>
            </a:r>
          </a:p>
        </p:txBody>
      </p:sp>
      <p:sp>
        <p:nvSpPr>
          <p:cNvPr id="19" name="TextBox 18">
            <a:extLst>
              <a:ext uri="{FF2B5EF4-FFF2-40B4-BE49-F238E27FC236}">
                <a16:creationId xmlns:a16="http://schemas.microsoft.com/office/drawing/2014/main" id="{A52D3B93-7847-4396-B85E-A38B186CCA4E}"/>
              </a:ext>
            </a:extLst>
          </p:cNvPr>
          <p:cNvSpPr txBox="1"/>
          <p:nvPr/>
        </p:nvSpPr>
        <p:spPr>
          <a:xfrm>
            <a:off x="632867" y="2930103"/>
            <a:ext cx="3503691" cy="461665"/>
          </a:xfrm>
          <a:prstGeom prst="rect">
            <a:avLst/>
          </a:prstGeom>
          <a:noFill/>
        </p:spPr>
        <p:txBody>
          <a:bodyPr wrap="square" rtlCol="0">
            <a:spAutoFit/>
          </a:bodyPr>
          <a:lstStyle/>
          <a:p>
            <a:r>
              <a:rPr lang="en-US" sz="2400" dirty="0"/>
              <a:t>C</a:t>
            </a:r>
            <a:r>
              <a:rPr lang="en-IN" sz="2400" dirty="0"/>
              <a:t>NN Model:</a:t>
            </a:r>
            <a:endParaRPr lang="en-US" sz="2400" dirty="0"/>
          </a:p>
        </p:txBody>
      </p:sp>
      <p:sp>
        <p:nvSpPr>
          <p:cNvPr id="20" name="TextBox 19">
            <a:extLst>
              <a:ext uri="{FF2B5EF4-FFF2-40B4-BE49-F238E27FC236}">
                <a16:creationId xmlns:a16="http://schemas.microsoft.com/office/drawing/2014/main" id="{486BDBA1-7106-4EF4-92C1-8315CEFC1240}"/>
              </a:ext>
            </a:extLst>
          </p:cNvPr>
          <p:cNvSpPr txBox="1"/>
          <p:nvPr/>
        </p:nvSpPr>
        <p:spPr>
          <a:xfrm>
            <a:off x="632867" y="827252"/>
            <a:ext cx="5145386" cy="461665"/>
          </a:xfrm>
          <a:prstGeom prst="rect">
            <a:avLst/>
          </a:prstGeom>
          <a:noFill/>
        </p:spPr>
        <p:txBody>
          <a:bodyPr wrap="square" rtlCol="0">
            <a:spAutoFit/>
          </a:bodyPr>
          <a:lstStyle/>
          <a:p>
            <a:r>
              <a:rPr lang="en-US" sz="2400" b="1" dirty="0"/>
              <a:t>Model Visualization:</a:t>
            </a:r>
            <a:endParaRPr lang="en-IN" sz="2400" b="1" dirty="0"/>
          </a:p>
        </p:txBody>
      </p:sp>
      <p:sp>
        <p:nvSpPr>
          <p:cNvPr id="2" name="TextBox 1">
            <a:extLst>
              <a:ext uri="{FF2B5EF4-FFF2-40B4-BE49-F238E27FC236}">
                <a16:creationId xmlns:a16="http://schemas.microsoft.com/office/drawing/2014/main" id="{22A12396-00CA-48FB-9D85-24A07384D779}"/>
              </a:ext>
            </a:extLst>
          </p:cNvPr>
          <p:cNvSpPr txBox="1"/>
          <p:nvPr/>
        </p:nvSpPr>
        <p:spPr>
          <a:xfrm>
            <a:off x="632867" y="3531751"/>
            <a:ext cx="6225134"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As we can clearly see that the validation loss and Train loss is decreasing as we increase the number of epochs this means that to attain high accuracy the number of epochs should be more.</a:t>
            </a:r>
            <a:endParaRPr lang="en-IN" sz="2400" dirty="0"/>
          </a:p>
        </p:txBody>
      </p:sp>
      <p:sp>
        <p:nvSpPr>
          <p:cNvPr id="11" name="TextBox 10">
            <a:extLst>
              <a:ext uri="{FF2B5EF4-FFF2-40B4-BE49-F238E27FC236}">
                <a16:creationId xmlns:a16="http://schemas.microsoft.com/office/drawing/2014/main" id="{D3AD486B-8BB6-442D-B812-C89592F3A8EC}"/>
              </a:ext>
            </a:extLst>
          </p:cNvPr>
          <p:cNvSpPr txBox="1"/>
          <p:nvPr/>
        </p:nvSpPr>
        <p:spPr>
          <a:xfrm>
            <a:off x="632867" y="2243390"/>
            <a:ext cx="5145386" cy="461665"/>
          </a:xfrm>
          <a:prstGeom prst="rect">
            <a:avLst/>
          </a:prstGeom>
          <a:noFill/>
        </p:spPr>
        <p:txBody>
          <a:bodyPr wrap="square" rtlCol="0">
            <a:spAutoFit/>
          </a:bodyPr>
          <a:lstStyle/>
          <a:p>
            <a:r>
              <a:rPr lang="en-US" sz="2400" b="1" dirty="0"/>
              <a:t>Inference:</a:t>
            </a:r>
            <a:endParaRPr lang="en-IN" sz="2400" b="1" dirty="0"/>
          </a:p>
        </p:txBody>
      </p:sp>
    </p:spTree>
    <p:extLst>
      <p:ext uri="{BB962C8B-B14F-4D97-AF65-F5344CB8AC3E}">
        <p14:creationId xmlns:p14="http://schemas.microsoft.com/office/powerpoint/2010/main" val="3574741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3B04AC-AB19-4A5A-94A0-ACB2D2FC8BE5}"/>
              </a:ext>
            </a:extLst>
          </p:cNvPr>
          <p:cNvPicPr>
            <a:picLocks noChangeAspect="1"/>
          </p:cNvPicPr>
          <p:nvPr/>
        </p:nvPicPr>
        <p:blipFill>
          <a:blip r:embed="rId2"/>
          <a:stretch>
            <a:fillRect/>
          </a:stretch>
        </p:blipFill>
        <p:spPr>
          <a:xfrm>
            <a:off x="8760823" y="20956"/>
            <a:ext cx="3431177" cy="771523"/>
          </a:xfrm>
          <a:prstGeom prst="rect">
            <a:avLst/>
          </a:prstGeom>
        </p:spPr>
      </p:pic>
      <p:pic>
        <p:nvPicPr>
          <p:cNvPr id="7" name="Picture 6">
            <a:extLst>
              <a:ext uri="{FF2B5EF4-FFF2-40B4-BE49-F238E27FC236}">
                <a16:creationId xmlns:a16="http://schemas.microsoft.com/office/drawing/2014/main" id="{C515A24B-4AF8-45FB-981B-CA75EECBA5A6}"/>
              </a:ext>
            </a:extLst>
          </p:cNvPr>
          <p:cNvPicPr>
            <a:picLocks noChangeAspect="1"/>
          </p:cNvPicPr>
          <p:nvPr/>
        </p:nvPicPr>
        <p:blipFill>
          <a:blip r:embed="rId3"/>
          <a:stretch>
            <a:fillRect/>
          </a:stretch>
        </p:blipFill>
        <p:spPr>
          <a:xfrm>
            <a:off x="7180758" y="3159286"/>
            <a:ext cx="4282038" cy="3235211"/>
          </a:xfrm>
          <a:prstGeom prst="rect">
            <a:avLst/>
          </a:prstGeom>
        </p:spPr>
      </p:pic>
      <p:sp>
        <p:nvSpPr>
          <p:cNvPr id="17" name="TextBox 16">
            <a:extLst>
              <a:ext uri="{FF2B5EF4-FFF2-40B4-BE49-F238E27FC236}">
                <a16:creationId xmlns:a16="http://schemas.microsoft.com/office/drawing/2014/main" id="{AFE2D333-80D2-408D-9E9C-CF3AB45F9A69}"/>
              </a:ext>
            </a:extLst>
          </p:cNvPr>
          <p:cNvSpPr txBox="1"/>
          <p:nvPr/>
        </p:nvSpPr>
        <p:spPr>
          <a:xfrm>
            <a:off x="979983" y="1272753"/>
            <a:ext cx="6413909"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Plotting epoch vs train loss and test loss</a:t>
            </a:r>
          </a:p>
        </p:txBody>
      </p:sp>
      <p:sp>
        <p:nvSpPr>
          <p:cNvPr id="20" name="TextBox 19">
            <a:extLst>
              <a:ext uri="{FF2B5EF4-FFF2-40B4-BE49-F238E27FC236}">
                <a16:creationId xmlns:a16="http://schemas.microsoft.com/office/drawing/2014/main" id="{486BDBA1-7106-4EF4-92C1-8315CEFC1240}"/>
              </a:ext>
            </a:extLst>
          </p:cNvPr>
          <p:cNvSpPr txBox="1"/>
          <p:nvPr/>
        </p:nvSpPr>
        <p:spPr>
          <a:xfrm>
            <a:off x="979983" y="816873"/>
            <a:ext cx="5145386" cy="461665"/>
          </a:xfrm>
          <a:prstGeom prst="rect">
            <a:avLst/>
          </a:prstGeom>
          <a:noFill/>
        </p:spPr>
        <p:txBody>
          <a:bodyPr wrap="square" rtlCol="0">
            <a:spAutoFit/>
          </a:bodyPr>
          <a:lstStyle/>
          <a:p>
            <a:r>
              <a:rPr lang="en-US" sz="2400" b="1" dirty="0"/>
              <a:t>Model Visualization:</a:t>
            </a:r>
            <a:endParaRPr lang="en-IN" sz="2400" b="1" dirty="0"/>
          </a:p>
        </p:txBody>
      </p:sp>
      <p:sp>
        <p:nvSpPr>
          <p:cNvPr id="21" name="TextBox 20">
            <a:extLst>
              <a:ext uri="{FF2B5EF4-FFF2-40B4-BE49-F238E27FC236}">
                <a16:creationId xmlns:a16="http://schemas.microsoft.com/office/drawing/2014/main" id="{4467E1AF-C295-49D4-996F-503DDE7DC9AF}"/>
              </a:ext>
            </a:extLst>
          </p:cNvPr>
          <p:cNvSpPr txBox="1"/>
          <p:nvPr/>
        </p:nvSpPr>
        <p:spPr>
          <a:xfrm>
            <a:off x="979983" y="2516512"/>
            <a:ext cx="3431177" cy="461665"/>
          </a:xfrm>
          <a:prstGeom prst="rect">
            <a:avLst/>
          </a:prstGeom>
          <a:noFill/>
        </p:spPr>
        <p:txBody>
          <a:bodyPr wrap="square" rtlCol="0">
            <a:spAutoFit/>
          </a:bodyPr>
          <a:lstStyle/>
          <a:p>
            <a:r>
              <a:rPr lang="en-US" sz="2400" dirty="0"/>
              <a:t>Efficient Net Model:</a:t>
            </a:r>
            <a:endParaRPr lang="en-IN" sz="2400" dirty="0"/>
          </a:p>
        </p:txBody>
      </p:sp>
      <p:sp>
        <p:nvSpPr>
          <p:cNvPr id="3" name="TextBox 2">
            <a:extLst>
              <a:ext uri="{FF2B5EF4-FFF2-40B4-BE49-F238E27FC236}">
                <a16:creationId xmlns:a16="http://schemas.microsoft.com/office/drawing/2014/main" id="{CBE33101-843D-4B83-B999-87AE73399A6B}"/>
              </a:ext>
            </a:extLst>
          </p:cNvPr>
          <p:cNvSpPr txBox="1"/>
          <p:nvPr/>
        </p:nvSpPr>
        <p:spPr>
          <a:xfrm>
            <a:off x="979983" y="2978177"/>
            <a:ext cx="5535117"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As we can clearly see that the validation loss and Train loss is decreasing as we increase the number of epochs up till epoch value is three.</a:t>
            </a:r>
          </a:p>
          <a:p>
            <a:pPr marL="342900" indent="-342900">
              <a:buFont typeface="Arial" panose="020B0604020202020204" pitchFamily="34" charset="0"/>
              <a:buChar char="•"/>
            </a:pPr>
            <a:r>
              <a:rPr lang="en-US" sz="2400" dirty="0"/>
              <a:t>This means that to attain high accuracy and to avoid the data loss the number of epochs should not exceed three so that the accuracy is maximum and loss is minimized.</a:t>
            </a:r>
            <a:endParaRPr lang="en-IN" sz="2400" dirty="0"/>
          </a:p>
        </p:txBody>
      </p:sp>
      <p:sp>
        <p:nvSpPr>
          <p:cNvPr id="11" name="TextBox 10">
            <a:extLst>
              <a:ext uri="{FF2B5EF4-FFF2-40B4-BE49-F238E27FC236}">
                <a16:creationId xmlns:a16="http://schemas.microsoft.com/office/drawing/2014/main" id="{07102B17-3DA4-47F2-9655-2D92C1FF339A}"/>
              </a:ext>
            </a:extLst>
          </p:cNvPr>
          <p:cNvSpPr txBox="1"/>
          <p:nvPr/>
        </p:nvSpPr>
        <p:spPr>
          <a:xfrm>
            <a:off x="979983" y="1894632"/>
            <a:ext cx="5145386" cy="461665"/>
          </a:xfrm>
          <a:prstGeom prst="rect">
            <a:avLst/>
          </a:prstGeom>
          <a:noFill/>
        </p:spPr>
        <p:txBody>
          <a:bodyPr wrap="square" rtlCol="0">
            <a:spAutoFit/>
          </a:bodyPr>
          <a:lstStyle/>
          <a:p>
            <a:r>
              <a:rPr lang="en-US" sz="2400" b="1" dirty="0"/>
              <a:t>Inference:</a:t>
            </a:r>
            <a:endParaRPr lang="en-IN" sz="2400" b="1" dirty="0"/>
          </a:p>
        </p:txBody>
      </p:sp>
    </p:spTree>
    <p:extLst>
      <p:ext uri="{BB962C8B-B14F-4D97-AF65-F5344CB8AC3E}">
        <p14:creationId xmlns:p14="http://schemas.microsoft.com/office/powerpoint/2010/main" val="370707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3B04AC-AB19-4A5A-94A0-ACB2D2FC8BE5}"/>
              </a:ext>
            </a:extLst>
          </p:cNvPr>
          <p:cNvPicPr>
            <a:picLocks noChangeAspect="1"/>
          </p:cNvPicPr>
          <p:nvPr/>
        </p:nvPicPr>
        <p:blipFill>
          <a:blip r:embed="rId2"/>
          <a:stretch>
            <a:fillRect/>
          </a:stretch>
        </p:blipFill>
        <p:spPr>
          <a:xfrm>
            <a:off x="8760823" y="20956"/>
            <a:ext cx="3431177" cy="771523"/>
          </a:xfrm>
          <a:prstGeom prst="rect">
            <a:avLst/>
          </a:prstGeom>
        </p:spPr>
      </p:pic>
      <p:sp>
        <p:nvSpPr>
          <p:cNvPr id="2" name="TextBox 1">
            <a:extLst>
              <a:ext uri="{FF2B5EF4-FFF2-40B4-BE49-F238E27FC236}">
                <a16:creationId xmlns:a16="http://schemas.microsoft.com/office/drawing/2014/main" id="{1C00E540-8E5F-4F6B-A681-504E7BA825BE}"/>
              </a:ext>
            </a:extLst>
          </p:cNvPr>
          <p:cNvSpPr txBox="1"/>
          <p:nvPr/>
        </p:nvSpPr>
        <p:spPr>
          <a:xfrm>
            <a:off x="470780" y="1189682"/>
            <a:ext cx="10357165" cy="3016210"/>
          </a:xfrm>
          <a:prstGeom prst="rect">
            <a:avLst/>
          </a:prstGeom>
          <a:noFill/>
        </p:spPr>
        <p:txBody>
          <a:bodyPr wrap="square" rtlCol="0">
            <a:spAutoFit/>
          </a:bodyPr>
          <a:lstStyle/>
          <a:p>
            <a:r>
              <a:rPr lang="en-US" sz="2800" b="1" dirty="0"/>
              <a:t>Conclusions :</a:t>
            </a:r>
          </a:p>
          <a:p>
            <a:endParaRPr lang="en-US" dirty="0"/>
          </a:p>
          <a:p>
            <a:pPr marL="342900" indent="-342900">
              <a:buFont typeface="Arial" panose="020B0604020202020204" pitchFamily="34" charset="0"/>
              <a:buChar char="•"/>
            </a:pPr>
            <a:r>
              <a:rPr lang="en-US" sz="2400" dirty="0"/>
              <a:t>We understood complete KDD process.</a:t>
            </a:r>
          </a:p>
          <a:p>
            <a:pPr marL="342900" indent="-342900">
              <a:buFont typeface="Arial" panose="020B0604020202020204" pitchFamily="34" charset="0"/>
              <a:buChar char="•"/>
            </a:pPr>
            <a:r>
              <a:rPr lang="en-US" sz="2400" dirty="0"/>
              <a:t>We explored different Pre-processing steps that required for our problem statement.</a:t>
            </a:r>
          </a:p>
          <a:p>
            <a:pPr marL="342900" indent="-342900">
              <a:buFont typeface="Arial" panose="020B0604020202020204" pitchFamily="34" charset="0"/>
              <a:buChar char="•"/>
            </a:pPr>
            <a:r>
              <a:rPr lang="en-US" sz="2400" dirty="0"/>
              <a:t>We improved accuracy by adding more epochs and layers.</a:t>
            </a:r>
          </a:p>
          <a:p>
            <a:pPr marL="342900" indent="-342900">
              <a:buFont typeface="Arial" panose="020B0604020202020204" pitchFamily="34" charset="0"/>
              <a:buChar char="•"/>
            </a:pPr>
            <a:r>
              <a:rPr lang="en-US" sz="2400" dirty="0"/>
              <a:t>We started from basic model that is Keras model to higher model that is Efficient net model.</a:t>
            </a:r>
          </a:p>
        </p:txBody>
      </p:sp>
    </p:spTree>
    <p:extLst>
      <p:ext uri="{BB962C8B-B14F-4D97-AF65-F5344CB8AC3E}">
        <p14:creationId xmlns:p14="http://schemas.microsoft.com/office/powerpoint/2010/main" val="4275495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F8079EE-531E-49CB-B9DF-AE6ED331152F}"/>
              </a:ext>
            </a:extLst>
          </p:cNvPr>
          <p:cNvSpPr txBox="1">
            <a:spLocks/>
          </p:cNvSpPr>
          <p:nvPr/>
        </p:nvSpPr>
        <p:spPr>
          <a:xfrm>
            <a:off x="489065" y="695325"/>
            <a:ext cx="11293359" cy="6000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cs typeface="Calibri" panose="020F0502020204030204" pitchFamily="34" charset="0"/>
              </a:rPr>
              <a:t>References:</a:t>
            </a:r>
          </a:p>
          <a:p>
            <a:r>
              <a:rPr lang="en-US" sz="2200" dirty="0">
                <a:latin typeface="Calibri" panose="020F0502020204030204" pitchFamily="34" charset="0"/>
                <a:cs typeface="Calibri" panose="020F0502020204030204" pitchFamily="34" charset="0"/>
                <a:hlinkClick r:id="rId2"/>
              </a:rPr>
              <a:t>https://www.kaggle.com/c/g2net-gravitational-wave-detection/overview</a:t>
            </a:r>
            <a:r>
              <a:rPr lang="en-US" sz="2200" dirty="0">
                <a:latin typeface="Calibri" panose="020F0502020204030204" pitchFamily="34" charset="0"/>
                <a:cs typeface="Calibri" panose="020F0502020204030204" pitchFamily="34" charset="0"/>
              </a:rPr>
              <a:t> – Challenge Link.</a:t>
            </a:r>
          </a:p>
          <a:p>
            <a:r>
              <a:rPr lang="en-US" sz="2200" dirty="0">
                <a:latin typeface="Calibri" panose="020F0502020204030204" pitchFamily="34" charset="0"/>
                <a:cs typeface="Calibri" panose="020F0502020204030204" pitchFamily="34" charset="0"/>
                <a:hlinkClick r:id="rId3"/>
              </a:rPr>
              <a:t>https://www.frontiersin.org/articles/10.3389/fspas.2020.00028/full</a:t>
            </a:r>
            <a:r>
              <a:rPr lang="en-US" sz="2200" dirty="0">
                <a:latin typeface="Calibri" panose="020F0502020204030204" pitchFamily="34" charset="0"/>
                <a:cs typeface="Calibri" panose="020F0502020204030204" pitchFamily="34" charset="0"/>
              </a:rPr>
              <a:t> – Information about Binary black hole.</a:t>
            </a:r>
          </a:p>
          <a:p>
            <a:r>
              <a:rPr lang="en-US" sz="2200" dirty="0">
                <a:latin typeface="Calibri" panose="020F0502020204030204" pitchFamily="34" charset="0"/>
                <a:cs typeface="Calibri" panose="020F0502020204030204" pitchFamily="34" charset="0"/>
                <a:hlinkClick r:id="rId4"/>
              </a:rPr>
              <a:t>https://spaceplace.nasa.gov/gravitational-waves/en/#:~:text=How%20are%20gravitational%20waves%20detected,it%20squeezes%20and%20stretches%20space.&amp;text=A%20passing%20gravitational%20wave%20causes,to%20detect%20these%20tiny%20changes</a:t>
            </a:r>
            <a:r>
              <a:rPr lang="en-US" sz="2200" dirty="0">
                <a:latin typeface="Calibri" panose="020F0502020204030204" pitchFamily="34" charset="0"/>
                <a:cs typeface="Calibri" panose="020F0502020204030204" pitchFamily="34" charset="0"/>
              </a:rPr>
              <a:t> – Information about Gravitational Wave.</a:t>
            </a:r>
          </a:p>
          <a:p>
            <a:r>
              <a:rPr lang="en-IN" sz="2200" b="0" i="0" u="none" strike="noStrike" dirty="0">
                <a:solidFill>
                  <a:srgbClr val="20BEFF"/>
                </a:solidFill>
                <a:effectLst/>
                <a:latin typeface="Calibri" panose="020F0502020204030204" pitchFamily="34" charset="0"/>
                <a:cs typeface="Calibri" panose="020F0502020204030204" pitchFamily="34" charset="0"/>
                <a:hlinkClick r:id="rId5"/>
              </a:rPr>
              <a:t>https://iopscience.iop.org/article/10.1088/1361-6382/ab685e</a:t>
            </a:r>
            <a:r>
              <a:rPr lang="en-IN" sz="2200" b="0" i="0" u="none" strike="noStrike" dirty="0">
                <a:solidFill>
                  <a:srgbClr val="20BEFF"/>
                </a:solidFill>
                <a:effectLst/>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 guide to LIGO–Virgo detector noise and extraction of transient gravitational-wave signals.</a:t>
            </a:r>
          </a:p>
          <a:p>
            <a:r>
              <a:rPr lang="en-IN" sz="2200" b="0" i="0" u="none" strike="noStrike" dirty="0">
                <a:solidFill>
                  <a:srgbClr val="20BEFF"/>
                </a:solidFill>
                <a:effectLst/>
                <a:latin typeface="Calibri" panose="020F0502020204030204" pitchFamily="34" charset="0"/>
                <a:cs typeface="Calibri" panose="020F0502020204030204" pitchFamily="34" charset="0"/>
                <a:hlinkClick r:id="rId6"/>
              </a:rPr>
              <a:t>https://gwpy.github.io/docs/latest/index.html</a:t>
            </a:r>
            <a:r>
              <a:rPr lang="en-IN" sz="2200" u="none" strike="noStrike" dirty="0">
                <a:solidFill>
                  <a:srgbClr val="20BEFF"/>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Basics of GWPY.</a:t>
            </a:r>
          </a:p>
          <a:p>
            <a:r>
              <a:rPr lang="en-US" sz="2200" dirty="0">
                <a:latin typeface="Calibri" panose="020F0502020204030204" pitchFamily="34" charset="0"/>
                <a:cs typeface="Calibri" panose="020F0502020204030204" pitchFamily="34" charset="0"/>
                <a:hlinkClick r:id="rId7"/>
              </a:rPr>
              <a:t>https://youtu.be/UeI4-kyuAwI</a:t>
            </a:r>
            <a:r>
              <a:rPr lang="en-US" sz="2200" dirty="0">
                <a:latin typeface="Calibri" panose="020F0502020204030204" pitchFamily="34" charset="0"/>
                <a:cs typeface="Calibri" panose="020F0502020204030204" pitchFamily="34" charset="0"/>
              </a:rPr>
              <a:t> </a:t>
            </a:r>
            <a:r>
              <a:rPr lang="en-IN" sz="2200" u="none" strike="noStrike" dirty="0">
                <a:solidFill>
                  <a:srgbClr val="20BEFF"/>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Reference video for the project.</a:t>
            </a:r>
          </a:p>
          <a:p>
            <a:r>
              <a:rPr lang="en-IN" sz="2200" b="0" i="0" dirty="0">
                <a:effectLst/>
                <a:latin typeface="Calibri" panose="020F0502020204030204" pitchFamily="34" charset="0"/>
                <a:cs typeface="Calibri" panose="020F0502020204030204" pitchFamily="34" charset="0"/>
                <a:hlinkClick r:id="rId8"/>
              </a:rPr>
              <a:t>https://machinelearningmastery.com/tutorial-first-neural-network-python-keras/</a:t>
            </a:r>
            <a:r>
              <a:rPr lang="en-IN" sz="2200" b="0" i="0" dirty="0">
                <a:effectLst/>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Information about </a:t>
            </a:r>
            <a:r>
              <a:rPr lang="en-US" sz="2200" dirty="0" err="1">
                <a:latin typeface="Calibri" panose="020F0502020204030204" pitchFamily="34" charset="0"/>
                <a:cs typeface="Calibri" panose="020F0502020204030204" pitchFamily="34" charset="0"/>
              </a:rPr>
              <a:t>keras</a:t>
            </a:r>
            <a:r>
              <a:rPr lang="en-US" sz="2200" dirty="0">
                <a:latin typeface="Calibri" panose="020F0502020204030204" pitchFamily="34" charset="0"/>
                <a:cs typeface="Calibri" panose="020F0502020204030204" pitchFamily="34" charset="0"/>
              </a:rPr>
              <a:t> model.</a:t>
            </a:r>
          </a:p>
          <a:p>
            <a:r>
              <a:rPr lang="en-US" sz="2200" dirty="0">
                <a:latin typeface="Calibri" panose="020F0502020204030204" pitchFamily="34" charset="0"/>
                <a:cs typeface="Calibri" panose="020F0502020204030204" pitchFamily="34" charset="0"/>
                <a:hlinkClick r:id="rId9"/>
              </a:rPr>
              <a:t>https://www.analyticsvidhya.com/blog/2021/01/image-classification-using-convolutional-neural-networks-a-step-by-step-guide/</a:t>
            </a:r>
            <a:r>
              <a:rPr lang="en-US" sz="2200" dirty="0">
                <a:latin typeface="Calibri" panose="020F0502020204030204" pitchFamily="34" charset="0"/>
                <a:cs typeface="Calibri" panose="020F0502020204030204" pitchFamily="34" charset="0"/>
              </a:rPr>
              <a:t> – Information about CNN model.</a:t>
            </a:r>
            <a:endParaRPr lang="en-IN" sz="2200" b="0" i="0" dirty="0">
              <a:effectLst/>
              <a:latin typeface="Calibri" panose="020F0502020204030204" pitchFamily="34" charset="0"/>
              <a:cs typeface="Calibri" panose="020F0502020204030204" pitchFamily="34" charset="0"/>
            </a:endParaRPr>
          </a:p>
          <a:p>
            <a:pPr marL="0" indent="0">
              <a:buNone/>
            </a:pPr>
            <a:endParaRPr lang="en-US" sz="2000" b="1" dirty="0">
              <a:latin typeface="+mj-lt"/>
              <a:cs typeface="Calibri" panose="020F0502020204030204" pitchFamily="34" charset="0"/>
            </a:endParaRPr>
          </a:p>
        </p:txBody>
      </p:sp>
      <p:pic>
        <p:nvPicPr>
          <p:cNvPr id="6" name="Picture 5">
            <a:extLst>
              <a:ext uri="{FF2B5EF4-FFF2-40B4-BE49-F238E27FC236}">
                <a16:creationId xmlns:a16="http://schemas.microsoft.com/office/drawing/2014/main" id="{BB19DE3F-2A9D-46E6-A484-23FC75F0E075}"/>
              </a:ext>
            </a:extLst>
          </p:cNvPr>
          <p:cNvPicPr>
            <a:picLocks noChangeAspect="1"/>
          </p:cNvPicPr>
          <p:nvPr/>
        </p:nvPicPr>
        <p:blipFill>
          <a:blip r:embed="rId10"/>
          <a:stretch>
            <a:fillRect/>
          </a:stretch>
        </p:blipFill>
        <p:spPr>
          <a:xfrm>
            <a:off x="8760823" y="20956"/>
            <a:ext cx="3431177" cy="771523"/>
          </a:xfrm>
          <a:prstGeom prst="rect">
            <a:avLst/>
          </a:prstGeom>
        </p:spPr>
      </p:pic>
    </p:spTree>
    <p:extLst>
      <p:ext uri="{BB962C8B-B14F-4D97-AF65-F5344CB8AC3E}">
        <p14:creationId xmlns:p14="http://schemas.microsoft.com/office/powerpoint/2010/main" val="1320076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5BD967-3472-4B69-9E7C-416FE65001C8}"/>
              </a:ext>
            </a:extLst>
          </p:cNvPr>
          <p:cNvSpPr txBox="1"/>
          <p:nvPr/>
        </p:nvSpPr>
        <p:spPr>
          <a:xfrm>
            <a:off x="3607998" y="2767280"/>
            <a:ext cx="4976004" cy="1323439"/>
          </a:xfrm>
          <a:prstGeom prst="rect">
            <a:avLst/>
          </a:prstGeom>
          <a:noFill/>
        </p:spPr>
        <p:txBody>
          <a:bodyPr wrap="square" rtlCol="0">
            <a:spAutoFit/>
          </a:bodyPr>
          <a:lstStyle/>
          <a:p>
            <a:r>
              <a:rPr lang="en-IN" sz="8000" b="1" dirty="0">
                <a:latin typeface="+mj-lt"/>
                <a:cs typeface="Microsoft Uighur" panose="02000000000000000000" pitchFamily="2" charset="-78"/>
              </a:rPr>
              <a:t>THANK YOU</a:t>
            </a:r>
          </a:p>
        </p:txBody>
      </p:sp>
      <p:pic>
        <p:nvPicPr>
          <p:cNvPr id="3" name="Picture 2">
            <a:extLst>
              <a:ext uri="{FF2B5EF4-FFF2-40B4-BE49-F238E27FC236}">
                <a16:creationId xmlns:a16="http://schemas.microsoft.com/office/drawing/2014/main" id="{A2EC9BC1-94A4-4B6F-AB7E-705B24F93694}"/>
              </a:ext>
            </a:extLst>
          </p:cNvPr>
          <p:cNvPicPr>
            <a:picLocks noChangeAspect="1"/>
          </p:cNvPicPr>
          <p:nvPr/>
        </p:nvPicPr>
        <p:blipFill>
          <a:blip r:embed="rId2"/>
          <a:stretch>
            <a:fillRect/>
          </a:stretch>
        </p:blipFill>
        <p:spPr>
          <a:xfrm>
            <a:off x="8760823" y="20956"/>
            <a:ext cx="3431177" cy="771523"/>
          </a:xfrm>
          <a:prstGeom prst="rect">
            <a:avLst/>
          </a:prstGeom>
        </p:spPr>
      </p:pic>
    </p:spTree>
    <p:extLst>
      <p:ext uri="{BB962C8B-B14F-4D97-AF65-F5344CB8AC3E}">
        <p14:creationId xmlns:p14="http://schemas.microsoft.com/office/powerpoint/2010/main" val="398415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C444EC-E8DE-41C5-B488-FDF4CD3D64E4}"/>
              </a:ext>
            </a:extLst>
          </p:cNvPr>
          <p:cNvSpPr txBox="1"/>
          <p:nvPr/>
        </p:nvSpPr>
        <p:spPr>
          <a:xfrm>
            <a:off x="789881" y="874886"/>
            <a:ext cx="5533507"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Understanding of Dataset:</a:t>
            </a:r>
          </a:p>
        </p:txBody>
      </p:sp>
      <p:pic>
        <p:nvPicPr>
          <p:cNvPr id="7" name="Picture 6">
            <a:extLst>
              <a:ext uri="{FF2B5EF4-FFF2-40B4-BE49-F238E27FC236}">
                <a16:creationId xmlns:a16="http://schemas.microsoft.com/office/drawing/2014/main" id="{18C682D9-0FAC-4954-8EA9-68E3CB24A5D3}"/>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4C4BE4CB-EF68-4EE2-81D0-CD2F5FFC2FF9}"/>
              </a:ext>
            </a:extLst>
          </p:cNvPr>
          <p:cNvSpPr txBox="1"/>
          <p:nvPr/>
        </p:nvSpPr>
        <p:spPr>
          <a:xfrm>
            <a:off x="789881" y="2991056"/>
            <a:ext cx="1895475"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Train DATA:</a:t>
            </a:r>
          </a:p>
        </p:txBody>
      </p:sp>
      <p:sp>
        <p:nvSpPr>
          <p:cNvPr id="10" name="TextBox 9">
            <a:extLst>
              <a:ext uri="{FF2B5EF4-FFF2-40B4-BE49-F238E27FC236}">
                <a16:creationId xmlns:a16="http://schemas.microsoft.com/office/drawing/2014/main" id="{6D1B65CA-2DA5-48C9-B3E2-2C89A9C81BB9}"/>
              </a:ext>
            </a:extLst>
          </p:cNvPr>
          <p:cNvSpPr txBox="1"/>
          <p:nvPr/>
        </p:nvSpPr>
        <p:spPr>
          <a:xfrm>
            <a:off x="6650430" y="3125811"/>
            <a:ext cx="1770262"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Test DATA:</a:t>
            </a:r>
          </a:p>
        </p:txBody>
      </p:sp>
      <p:sp>
        <p:nvSpPr>
          <p:cNvPr id="11" name="TextBox 10">
            <a:extLst>
              <a:ext uri="{FF2B5EF4-FFF2-40B4-BE49-F238E27FC236}">
                <a16:creationId xmlns:a16="http://schemas.microsoft.com/office/drawing/2014/main" id="{C80514A5-3CF0-4AB1-917F-0D9C1B42E825}"/>
              </a:ext>
            </a:extLst>
          </p:cNvPr>
          <p:cNvSpPr txBox="1"/>
          <p:nvPr/>
        </p:nvSpPr>
        <p:spPr>
          <a:xfrm>
            <a:off x="838199" y="3514276"/>
            <a:ext cx="3694315"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Number of rows : 560000</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Number of Columns : 2</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Attributes : ID, Target.</a:t>
            </a:r>
          </a:p>
        </p:txBody>
      </p:sp>
      <p:sp>
        <p:nvSpPr>
          <p:cNvPr id="13" name="TextBox 12">
            <a:extLst>
              <a:ext uri="{FF2B5EF4-FFF2-40B4-BE49-F238E27FC236}">
                <a16:creationId xmlns:a16="http://schemas.microsoft.com/office/drawing/2014/main" id="{FDD08000-48A1-48C3-BD9F-FF9F2B29031F}"/>
              </a:ext>
            </a:extLst>
          </p:cNvPr>
          <p:cNvSpPr txBox="1"/>
          <p:nvPr/>
        </p:nvSpPr>
        <p:spPr>
          <a:xfrm>
            <a:off x="6650430" y="3649031"/>
            <a:ext cx="3779446"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Number of rows : 226000</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Number of Columns : 2</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Attributes : ID, Target</a:t>
            </a:r>
            <a:r>
              <a:rPr lang="en-US" sz="1800" dirty="0">
                <a:latin typeface="Calibri" panose="020F0502020204030204" pitchFamily="34" charset="0"/>
                <a:cs typeface="Calibri" panose="020F0502020204030204" pitchFamily="34" charset="0"/>
              </a:rPr>
              <a:t>.</a:t>
            </a:r>
          </a:p>
        </p:txBody>
      </p:sp>
      <p:graphicFrame>
        <p:nvGraphicFramePr>
          <p:cNvPr id="3" name="Table 2">
            <a:extLst>
              <a:ext uri="{FF2B5EF4-FFF2-40B4-BE49-F238E27FC236}">
                <a16:creationId xmlns:a16="http://schemas.microsoft.com/office/drawing/2014/main" id="{E0F7825D-E64E-4BEF-8133-947563FD942D}"/>
              </a:ext>
            </a:extLst>
          </p:cNvPr>
          <p:cNvGraphicFramePr>
            <a:graphicFrameLocks noGrp="1"/>
          </p:cNvGraphicFramePr>
          <p:nvPr>
            <p:extLst>
              <p:ext uri="{D42A27DB-BD31-4B8C-83A1-F6EECF244321}">
                <p14:modId xmlns:p14="http://schemas.microsoft.com/office/powerpoint/2010/main" val="3251366449"/>
              </p:ext>
            </p:extLst>
          </p:nvPr>
        </p:nvGraphicFramePr>
        <p:xfrm>
          <a:off x="838199" y="4984115"/>
          <a:ext cx="9682177" cy="1737360"/>
        </p:xfrm>
        <a:graphic>
          <a:graphicData uri="http://schemas.openxmlformats.org/drawingml/2006/table">
            <a:tbl>
              <a:tblPr firstRow="1" bandRow="1">
                <a:tableStyleId>{5C22544A-7EE6-4342-B048-85BDC9FD1C3A}</a:tableStyleId>
              </a:tblPr>
              <a:tblGrid>
                <a:gridCol w="2869191">
                  <a:extLst>
                    <a:ext uri="{9D8B030D-6E8A-4147-A177-3AD203B41FA5}">
                      <a16:colId xmlns:a16="http://schemas.microsoft.com/office/drawing/2014/main" val="3090618558"/>
                    </a:ext>
                  </a:extLst>
                </a:gridCol>
                <a:gridCol w="6812986">
                  <a:extLst>
                    <a:ext uri="{9D8B030D-6E8A-4147-A177-3AD203B41FA5}">
                      <a16:colId xmlns:a16="http://schemas.microsoft.com/office/drawing/2014/main" val="1758689420"/>
                    </a:ext>
                  </a:extLst>
                </a:gridCol>
              </a:tblGrid>
              <a:tr h="370840">
                <a:tc>
                  <a:txBody>
                    <a:bodyPr/>
                    <a:lstStyle/>
                    <a:p>
                      <a:r>
                        <a:rPr lang="en-US" sz="2400" dirty="0">
                          <a:latin typeface="Calibri" panose="020F0502020204030204" pitchFamily="34" charset="0"/>
                          <a:cs typeface="Calibri" panose="020F0502020204030204" pitchFamily="34" charset="0"/>
                        </a:rPr>
                        <a:t>Attributes</a:t>
                      </a:r>
                    </a:p>
                  </a:txBody>
                  <a:tcPr/>
                </a:tc>
                <a:tc>
                  <a:txBody>
                    <a:bodyPr/>
                    <a:lstStyle/>
                    <a:p>
                      <a:r>
                        <a:rPr lang="en-US" sz="2400" dirty="0">
                          <a:latin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943548272"/>
                  </a:ext>
                </a:extLst>
              </a:tr>
              <a:tr h="370840">
                <a:tc>
                  <a:txBody>
                    <a:bodyPr/>
                    <a:lstStyle/>
                    <a:p>
                      <a:r>
                        <a:rPr lang="en-US" sz="2400" dirty="0">
                          <a:latin typeface="Calibri" panose="020F0502020204030204" pitchFamily="34" charset="0"/>
                          <a:cs typeface="Calibri" panose="020F0502020204030204" pitchFamily="34" charset="0"/>
                        </a:rPr>
                        <a:t>ID</a:t>
                      </a:r>
                    </a:p>
                  </a:txBody>
                  <a:tcPr/>
                </a:tc>
                <a:tc>
                  <a:txBody>
                    <a:bodyPr/>
                    <a:lstStyle/>
                    <a:p>
                      <a:pPr algn="l"/>
                      <a:r>
                        <a:rPr lang="en-US" sz="2400" dirty="0">
                          <a:latin typeface="Calibri" panose="020F0502020204030204" pitchFamily="34" charset="0"/>
                          <a:cs typeface="Calibri" panose="020F0502020204030204" pitchFamily="34" charset="0"/>
                        </a:rPr>
                        <a:t>Unique value for every wave</a:t>
                      </a:r>
                    </a:p>
                  </a:txBody>
                  <a:tcPr/>
                </a:tc>
                <a:extLst>
                  <a:ext uri="{0D108BD9-81ED-4DB2-BD59-A6C34878D82A}">
                    <a16:rowId xmlns:a16="http://schemas.microsoft.com/office/drawing/2014/main" val="2035086703"/>
                  </a:ext>
                </a:extLst>
              </a:tr>
              <a:tr h="370840">
                <a:tc>
                  <a:txBody>
                    <a:bodyPr/>
                    <a:lstStyle/>
                    <a:p>
                      <a:r>
                        <a:rPr lang="en-US" sz="2400" dirty="0">
                          <a:latin typeface="Calibri" panose="020F0502020204030204" pitchFamily="34" charset="0"/>
                          <a:cs typeface="Calibri" panose="020F0502020204030204" pitchFamily="34" charset="0"/>
                        </a:rPr>
                        <a:t>Target</a:t>
                      </a:r>
                    </a:p>
                  </a:txBody>
                  <a:tcPr/>
                </a:tc>
                <a:tc>
                  <a:txBody>
                    <a:bodyPr/>
                    <a:lstStyle/>
                    <a:p>
                      <a:r>
                        <a:rPr lang="en-US" sz="2400" dirty="0">
                          <a:latin typeface="Calibri" panose="020F0502020204030204" pitchFamily="34" charset="0"/>
                          <a:cs typeface="Calibri" panose="020F0502020204030204" pitchFamily="34" charset="0"/>
                        </a:rPr>
                        <a:t>The value for detecting when Gravitational Wave signal is present in data</a:t>
                      </a:r>
                    </a:p>
                  </a:txBody>
                  <a:tcPr/>
                </a:tc>
                <a:extLst>
                  <a:ext uri="{0D108BD9-81ED-4DB2-BD59-A6C34878D82A}">
                    <a16:rowId xmlns:a16="http://schemas.microsoft.com/office/drawing/2014/main" val="644065855"/>
                  </a:ext>
                </a:extLst>
              </a:tr>
            </a:tbl>
          </a:graphicData>
        </a:graphic>
      </p:graphicFrame>
      <p:sp>
        <p:nvSpPr>
          <p:cNvPr id="2" name="TextBox 1">
            <a:extLst>
              <a:ext uri="{FF2B5EF4-FFF2-40B4-BE49-F238E27FC236}">
                <a16:creationId xmlns:a16="http://schemas.microsoft.com/office/drawing/2014/main" id="{6A1F2233-256B-4B7F-B188-17078D2EC4E1}"/>
              </a:ext>
            </a:extLst>
          </p:cNvPr>
          <p:cNvSpPr txBox="1"/>
          <p:nvPr/>
        </p:nvSpPr>
        <p:spPr>
          <a:xfrm>
            <a:off x="789881" y="1609725"/>
            <a:ext cx="9639995" cy="147732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202124"/>
                </a:solidFill>
                <a:highlight>
                  <a:srgbClr val="FFFFFF"/>
                </a:highlight>
              </a:rPr>
              <a:t>Given a set of time series data containing simulated gravitational wave measurements from a network of 3 gravitational wave interferometers (LIGO Hanford, LIGO Livingston, and Virgo).</a:t>
            </a:r>
          </a:p>
          <a:p>
            <a:endParaRPr lang="en-IN" dirty="0"/>
          </a:p>
        </p:txBody>
      </p:sp>
    </p:spTree>
    <p:extLst>
      <p:ext uri="{BB962C8B-B14F-4D97-AF65-F5344CB8AC3E}">
        <p14:creationId xmlns:p14="http://schemas.microsoft.com/office/powerpoint/2010/main" val="221634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C444EC-E8DE-41C5-B488-FDF4CD3D64E4}"/>
              </a:ext>
            </a:extLst>
          </p:cNvPr>
          <p:cNvSpPr txBox="1"/>
          <p:nvPr/>
        </p:nvSpPr>
        <p:spPr>
          <a:xfrm>
            <a:off x="520325" y="1148731"/>
            <a:ext cx="3431177"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Data Visualization:</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6B573EA-B27C-4817-B69F-B6D8C2CA0CBD}"/>
              </a:ext>
            </a:extLst>
          </p:cNvPr>
          <p:cNvPicPr>
            <a:picLocks noChangeAspect="1"/>
          </p:cNvPicPr>
          <p:nvPr/>
        </p:nvPicPr>
        <p:blipFill>
          <a:blip r:embed="rId2"/>
          <a:stretch>
            <a:fillRect/>
          </a:stretch>
        </p:blipFill>
        <p:spPr>
          <a:xfrm>
            <a:off x="8777449" y="29665"/>
            <a:ext cx="3431177" cy="771523"/>
          </a:xfrm>
          <a:prstGeom prst="rect">
            <a:avLst/>
          </a:prstGeom>
        </p:spPr>
      </p:pic>
      <p:pic>
        <p:nvPicPr>
          <p:cNvPr id="13" name="Content Placeholder 12">
            <a:extLst>
              <a:ext uri="{FF2B5EF4-FFF2-40B4-BE49-F238E27FC236}">
                <a16:creationId xmlns:a16="http://schemas.microsoft.com/office/drawing/2014/main" id="{C3CFEA05-E82F-484B-B59D-39EC76E206EB}"/>
              </a:ext>
            </a:extLst>
          </p:cNvPr>
          <p:cNvPicPr>
            <a:picLocks noGrp="1" noChangeAspect="1"/>
          </p:cNvPicPr>
          <p:nvPr>
            <p:ph idx="1"/>
          </p:nvPr>
        </p:nvPicPr>
        <p:blipFill>
          <a:blip r:embed="rId3"/>
          <a:stretch>
            <a:fillRect/>
          </a:stretch>
        </p:blipFill>
        <p:spPr>
          <a:xfrm>
            <a:off x="6674173" y="1705525"/>
            <a:ext cx="5168254" cy="3326984"/>
          </a:xfrm>
        </p:spPr>
      </p:pic>
      <p:pic>
        <p:nvPicPr>
          <p:cNvPr id="15" name="Picture 14">
            <a:extLst>
              <a:ext uri="{FF2B5EF4-FFF2-40B4-BE49-F238E27FC236}">
                <a16:creationId xmlns:a16="http://schemas.microsoft.com/office/drawing/2014/main" id="{16735881-AE63-44FF-9F9A-070CD872B455}"/>
              </a:ext>
            </a:extLst>
          </p:cNvPr>
          <p:cNvPicPr>
            <a:picLocks noChangeAspect="1"/>
          </p:cNvPicPr>
          <p:nvPr/>
        </p:nvPicPr>
        <p:blipFill>
          <a:blip r:embed="rId4"/>
          <a:stretch>
            <a:fillRect/>
          </a:stretch>
        </p:blipFill>
        <p:spPr>
          <a:xfrm>
            <a:off x="7446933" y="5152475"/>
            <a:ext cx="3279834" cy="933498"/>
          </a:xfrm>
          <a:prstGeom prst="rect">
            <a:avLst/>
          </a:prstGeom>
        </p:spPr>
      </p:pic>
      <p:sp>
        <p:nvSpPr>
          <p:cNvPr id="16" name="Google Shape;109;p19">
            <a:extLst>
              <a:ext uri="{FF2B5EF4-FFF2-40B4-BE49-F238E27FC236}">
                <a16:creationId xmlns:a16="http://schemas.microsoft.com/office/drawing/2014/main" id="{35E1C7F2-A25B-44C0-89E6-CBE3D642B034}"/>
              </a:ext>
            </a:extLst>
          </p:cNvPr>
          <p:cNvSpPr txBox="1"/>
          <p:nvPr/>
        </p:nvSpPr>
        <p:spPr>
          <a:xfrm>
            <a:off x="520325" y="1681476"/>
            <a:ext cx="5575675" cy="413853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360"/>
              </a:spcBef>
              <a:spcAft>
                <a:spcPts val="0"/>
              </a:spcAft>
              <a:buNone/>
            </a:pPr>
            <a:r>
              <a:rPr lang="en" sz="2400" b="1" dirty="0">
                <a:solidFill>
                  <a:srgbClr val="202124"/>
                </a:solidFill>
                <a:highlight>
                  <a:schemeClr val="lt1"/>
                </a:highlight>
              </a:rPr>
              <a:t>Target(0 or 1) VS count :</a:t>
            </a:r>
          </a:p>
          <a:p>
            <a:pPr marL="0" lvl="0" indent="0" algn="l" rtl="0">
              <a:lnSpc>
                <a:spcPct val="115000"/>
              </a:lnSpc>
              <a:spcBef>
                <a:spcPts val="360"/>
              </a:spcBef>
              <a:spcAft>
                <a:spcPts val="0"/>
              </a:spcAft>
              <a:buNone/>
            </a:pPr>
            <a:r>
              <a:rPr lang="en" sz="2400" dirty="0"/>
              <a:t>X-axis : value of ‘target’</a:t>
            </a:r>
            <a:endParaRPr sz="2400" dirty="0"/>
          </a:p>
          <a:p>
            <a:pPr marL="0" lvl="0" indent="0" algn="l" rtl="0">
              <a:spcBef>
                <a:spcPts val="0"/>
              </a:spcBef>
              <a:spcAft>
                <a:spcPts val="0"/>
              </a:spcAft>
              <a:buNone/>
            </a:pPr>
            <a:r>
              <a:rPr lang="en" sz="2400" dirty="0"/>
              <a:t>Y axis : 1 unit = 50,000 records</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 sz="2400" b="1" dirty="0"/>
              <a:t>Inference :</a:t>
            </a:r>
            <a:endParaRPr sz="2400" b="1" dirty="0"/>
          </a:p>
          <a:p>
            <a:pPr marL="0" lvl="0" indent="0" algn="l" rtl="0">
              <a:spcBef>
                <a:spcPts val="0"/>
              </a:spcBef>
              <a:spcAft>
                <a:spcPts val="0"/>
              </a:spcAft>
              <a:buNone/>
            </a:pPr>
            <a:r>
              <a:rPr lang="en" sz="2400" dirty="0"/>
              <a:t>Out of the total </a:t>
            </a:r>
            <a:r>
              <a:rPr lang="en" sz="2400" dirty="0">
                <a:highlight>
                  <a:schemeClr val="lt1"/>
                </a:highlight>
              </a:rPr>
              <a:t>5,60,000</a:t>
            </a:r>
            <a:r>
              <a:rPr lang="en" sz="2400" dirty="0"/>
              <a:t> observations :</a:t>
            </a:r>
            <a:endParaRPr sz="2400" dirty="0"/>
          </a:p>
          <a:p>
            <a:pPr marL="457200" lvl="0" indent="-317500" algn="l" rtl="0">
              <a:spcBef>
                <a:spcPts val="0"/>
              </a:spcBef>
              <a:spcAft>
                <a:spcPts val="0"/>
              </a:spcAft>
              <a:buSzPts val="1400"/>
              <a:buChar char="●"/>
            </a:pPr>
            <a:r>
              <a:rPr lang="en" sz="2400" dirty="0"/>
              <a:t>In 2,80,070 records no GW signals were detected.</a:t>
            </a:r>
            <a:endParaRPr sz="2400" dirty="0"/>
          </a:p>
          <a:p>
            <a:pPr marL="457200" lvl="0" indent="-317500" algn="l" rtl="0">
              <a:spcBef>
                <a:spcPts val="0"/>
              </a:spcBef>
              <a:spcAft>
                <a:spcPts val="0"/>
              </a:spcAft>
              <a:buSzPts val="1400"/>
              <a:buChar char="●"/>
            </a:pPr>
            <a:r>
              <a:rPr lang="en" sz="2400" dirty="0"/>
              <a:t>In 2,79,930 records GW signals were detected.</a:t>
            </a:r>
            <a:endParaRPr sz="2400" dirty="0">
              <a:latin typeface="Roboto"/>
              <a:ea typeface="Roboto"/>
              <a:cs typeface="Roboto"/>
              <a:sym typeface="Roboto"/>
            </a:endParaRPr>
          </a:p>
        </p:txBody>
      </p:sp>
    </p:spTree>
    <p:extLst>
      <p:ext uri="{BB962C8B-B14F-4D97-AF65-F5344CB8AC3E}">
        <p14:creationId xmlns:p14="http://schemas.microsoft.com/office/powerpoint/2010/main" val="1995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C444EC-E8DE-41C5-B488-FDF4CD3D64E4}"/>
              </a:ext>
            </a:extLst>
          </p:cNvPr>
          <p:cNvSpPr txBox="1"/>
          <p:nvPr/>
        </p:nvSpPr>
        <p:spPr>
          <a:xfrm>
            <a:off x="1434461" y="735883"/>
            <a:ext cx="3431177"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Data Visualization:</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6B573EA-B27C-4817-B69F-B6D8C2CA0CBD}"/>
              </a:ext>
            </a:extLst>
          </p:cNvPr>
          <p:cNvPicPr>
            <a:picLocks noChangeAspect="1"/>
          </p:cNvPicPr>
          <p:nvPr/>
        </p:nvPicPr>
        <p:blipFill>
          <a:blip r:embed="rId2"/>
          <a:stretch>
            <a:fillRect/>
          </a:stretch>
        </p:blipFill>
        <p:spPr>
          <a:xfrm>
            <a:off x="8777449" y="29665"/>
            <a:ext cx="3431177" cy="771523"/>
          </a:xfrm>
          <a:prstGeom prst="rect">
            <a:avLst/>
          </a:prstGeom>
        </p:spPr>
      </p:pic>
      <p:pic>
        <p:nvPicPr>
          <p:cNvPr id="9" name="Content Placeholder 5">
            <a:extLst>
              <a:ext uri="{FF2B5EF4-FFF2-40B4-BE49-F238E27FC236}">
                <a16:creationId xmlns:a16="http://schemas.microsoft.com/office/drawing/2014/main" id="{E8CA4EF5-32B5-492A-BB6C-C6083D3DCF63}"/>
              </a:ext>
            </a:extLst>
          </p:cNvPr>
          <p:cNvPicPr>
            <a:picLocks noGrp="1" noChangeAspect="1"/>
          </p:cNvPicPr>
          <p:nvPr>
            <p:ph idx="1"/>
          </p:nvPr>
        </p:nvPicPr>
        <p:blipFill>
          <a:blip r:embed="rId3"/>
          <a:stretch>
            <a:fillRect/>
          </a:stretch>
        </p:blipFill>
        <p:spPr>
          <a:xfrm>
            <a:off x="982454" y="1193798"/>
            <a:ext cx="10227092" cy="2673350"/>
          </a:xfrm>
        </p:spPr>
      </p:pic>
      <p:pic>
        <p:nvPicPr>
          <p:cNvPr id="10" name="Picture 9">
            <a:extLst>
              <a:ext uri="{FF2B5EF4-FFF2-40B4-BE49-F238E27FC236}">
                <a16:creationId xmlns:a16="http://schemas.microsoft.com/office/drawing/2014/main" id="{626E9D61-B6B9-46B8-ADE4-611B7D31AA6D}"/>
              </a:ext>
            </a:extLst>
          </p:cNvPr>
          <p:cNvPicPr>
            <a:picLocks noChangeAspect="1"/>
          </p:cNvPicPr>
          <p:nvPr/>
        </p:nvPicPr>
        <p:blipFill>
          <a:blip r:embed="rId4"/>
          <a:stretch>
            <a:fillRect/>
          </a:stretch>
        </p:blipFill>
        <p:spPr>
          <a:xfrm>
            <a:off x="1139186" y="3867149"/>
            <a:ext cx="10070360" cy="2854325"/>
          </a:xfrm>
          <a:prstGeom prst="rect">
            <a:avLst/>
          </a:prstGeom>
        </p:spPr>
      </p:pic>
    </p:spTree>
    <p:extLst>
      <p:ext uri="{BB962C8B-B14F-4D97-AF65-F5344CB8AC3E}">
        <p14:creationId xmlns:p14="http://schemas.microsoft.com/office/powerpoint/2010/main" val="243569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2C444EC-E8DE-41C5-B488-FDF4CD3D64E4}"/>
              </a:ext>
            </a:extLst>
          </p:cNvPr>
          <p:cNvSpPr txBox="1"/>
          <p:nvPr/>
        </p:nvSpPr>
        <p:spPr>
          <a:xfrm>
            <a:off x="924444" y="913882"/>
            <a:ext cx="4488873"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Constant Q-Transform:</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0334C7D-EAEA-4527-A7A0-16C8D6AB7AB4}"/>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757E7B22-F5D1-434B-B3F8-5BF884576E3A}"/>
              </a:ext>
            </a:extLst>
          </p:cNvPr>
          <p:cNvSpPr txBox="1"/>
          <p:nvPr/>
        </p:nvSpPr>
        <p:spPr>
          <a:xfrm>
            <a:off x="896215" y="1512569"/>
            <a:ext cx="10771910" cy="120032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Another way to visualize a GW signal is to perform a constant Q-transform (or CQT). </a:t>
            </a:r>
          </a:p>
          <a:p>
            <a:pPr marL="342900" indent="-34290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This is a time-frequency representation widely used in processing musical data</a:t>
            </a:r>
            <a:r>
              <a:rPr lang="en-IN" sz="2400" b="0" i="0" dirty="0">
                <a:solidFill>
                  <a:srgbClr val="000000"/>
                </a:solidFill>
                <a:effectLst/>
                <a:latin typeface="Calibri" panose="020F0502020204030204" pitchFamily="34" charset="0"/>
                <a:cs typeface="Calibri" panose="020F0502020204030204" pitchFamily="34" charset="0"/>
              </a:rPr>
              <a:t>.</a:t>
            </a:r>
            <a:endParaRPr lang="en-US" sz="2400" b="0" i="0" dirty="0">
              <a:solidFill>
                <a:srgbClr val="000000"/>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489FC24-B7E2-4144-AE61-CF1176EDA99E}"/>
              </a:ext>
            </a:extLst>
          </p:cNvPr>
          <p:cNvSpPr txBox="1"/>
          <p:nvPr/>
        </p:nvSpPr>
        <p:spPr>
          <a:xfrm>
            <a:off x="924444" y="2844224"/>
            <a:ext cx="3049385" cy="400110"/>
          </a:xfrm>
          <a:prstGeom prst="rect">
            <a:avLst/>
          </a:prstGeom>
          <a:noFill/>
        </p:spPr>
        <p:txBody>
          <a:bodyPr wrap="square">
            <a:spAutoFit/>
          </a:bodyPr>
          <a:lstStyle/>
          <a:p>
            <a:r>
              <a:rPr lang="en-IN" sz="2000" dirty="0"/>
              <a:t>Id: 3a14e1e694  Target: 0</a:t>
            </a:r>
          </a:p>
        </p:txBody>
      </p:sp>
      <p:sp>
        <p:nvSpPr>
          <p:cNvPr id="14" name="TextBox 13">
            <a:extLst>
              <a:ext uri="{FF2B5EF4-FFF2-40B4-BE49-F238E27FC236}">
                <a16:creationId xmlns:a16="http://schemas.microsoft.com/office/drawing/2014/main" id="{26CE1B0F-8907-433E-A171-43825D2EB0D8}"/>
              </a:ext>
            </a:extLst>
          </p:cNvPr>
          <p:cNvSpPr txBox="1"/>
          <p:nvPr/>
        </p:nvSpPr>
        <p:spPr>
          <a:xfrm>
            <a:off x="6693480" y="2875002"/>
            <a:ext cx="3049385" cy="369332"/>
          </a:xfrm>
          <a:prstGeom prst="rect">
            <a:avLst/>
          </a:prstGeom>
          <a:noFill/>
        </p:spPr>
        <p:txBody>
          <a:bodyPr wrap="square">
            <a:spAutoFit/>
          </a:bodyPr>
          <a:lstStyle/>
          <a:p>
            <a:r>
              <a:rPr lang="en-IN" dirty="0"/>
              <a:t>Id: 7945e449f3  Target: 1</a:t>
            </a:r>
          </a:p>
        </p:txBody>
      </p:sp>
      <p:pic>
        <p:nvPicPr>
          <p:cNvPr id="15" name="Picture 14">
            <a:extLst>
              <a:ext uri="{FF2B5EF4-FFF2-40B4-BE49-F238E27FC236}">
                <a16:creationId xmlns:a16="http://schemas.microsoft.com/office/drawing/2014/main" id="{A579C120-159F-4900-BE5F-3C5C7913BA24}"/>
              </a:ext>
            </a:extLst>
          </p:cNvPr>
          <p:cNvPicPr>
            <a:picLocks noChangeAspect="1"/>
          </p:cNvPicPr>
          <p:nvPr/>
        </p:nvPicPr>
        <p:blipFill>
          <a:blip r:embed="rId3"/>
          <a:stretch>
            <a:fillRect/>
          </a:stretch>
        </p:blipFill>
        <p:spPr>
          <a:xfrm>
            <a:off x="598515" y="3244334"/>
            <a:ext cx="5497484" cy="3375541"/>
          </a:xfrm>
          <a:prstGeom prst="rect">
            <a:avLst/>
          </a:prstGeom>
        </p:spPr>
      </p:pic>
      <p:pic>
        <p:nvPicPr>
          <p:cNvPr id="16" name="Picture 15">
            <a:extLst>
              <a:ext uri="{FF2B5EF4-FFF2-40B4-BE49-F238E27FC236}">
                <a16:creationId xmlns:a16="http://schemas.microsoft.com/office/drawing/2014/main" id="{284A5063-CC58-4F69-8A4F-D98F7B43D925}"/>
              </a:ext>
            </a:extLst>
          </p:cNvPr>
          <p:cNvPicPr>
            <a:picLocks noChangeAspect="1"/>
          </p:cNvPicPr>
          <p:nvPr/>
        </p:nvPicPr>
        <p:blipFill>
          <a:blip r:embed="rId4"/>
          <a:stretch>
            <a:fillRect/>
          </a:stretch>
        </p:blipFill>
        <p:spPr>
          <a:xfrm>
            <a:off x="6191252" y="3228976"/>
            <a:ext cx="5670701" cy="3305174"/>
          </a:xfrm>
          <a:prstGeom prst="rect">
            <a:avLst/>
          </a:prstGeom>
        </p:spPr>
      </p:pic>
    </p:spTree>
    <p:extLst>
      <p:ext uri="{BB962C8B-B14F-4D97-AF65-F5344CB8AC3E}">
        <p14:creationId xmlns:p14="http://schemas.microsoft.com/office/powerpoint/2010/main" val="235963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79198A-04C0-451D-8BA2-17F104BE810F}"/>
              </a:ext>
            </a:extLst>
          </p:cNvPr>
          <p:cNvSpPr txBox="1"/>
          <p:nvPr/>
        </p:nvSpPr>
        <p:spPr>
          <a:xfrm>
            <a:off x="492529" y="889595"/>
            <a:ext cx="6177742"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Pre-processing of Data: </a:t>
            </a:r>
          </a:p>
        </p:txBody>
      </p:sp>
      <p:pic>
        <p:nvPicPr>
          <p:cNvPr id="8" name="Picture 7">
            <a:extLst>
              <a:ext uri="{FF2B5EF4-FFF2-40B4-BE49-F238E27FC236}">
                <a16:creationId xmlns:a16="http://schemas.microsoft.com/office/drawing/2014/main" id="{0122AC6C-C7BA-4D6C-B0DF-BB9B1CC7081F}"/>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B7304546-4D12-4EFC-8D03-45689290EA13}"/>
              </a:ext>
            </a:extLst>
          </p:cNvPr>
          <p:cNvSpPr txBox="1"/>
          <p:nvPr/>
        </p:nvSpPr>
        <p:spPr>
          <a:xfrm>
            <a:off x="492529" y="1458497"/>
            <a:ext cx="11061296" cy="526297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a:t>
            </a:r>
            <a:r>
              <a:rPr lang="en-US" sz="2400" b="0" i="0" dirty="0">
                <a:effectLst/>
                <a:latin typeface="Calibri" panose="020F0502020204030204" pitchFamily="34" charset="0"/>
                <a:cs typeface="Calibri" panose="020F0502020204030204" pitchFamily="34" charset="0"/>
              </a:rPr>
              <a:t>raining set of time series data contains simulated gravitational wave measurements from a network of 3 gravitational wave interferometers (LIGO Hanford, LIGO Livingston, and Virgo). </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Each time series contains either </a:t>
            </a:r>
            <a:r>
              <a:rPr lang="en-US" sz="2400" b="1" i="0" dirty="0">
                <a:effectLst/>
                <a:latin typeface="Calibri" panose="020F0502020204030204" pitchFamily="34" charset="0"/>
                <a:cs typeface="Calibri" panose="020F0502020204030204" pitchFamily="34" charset="0"/>
              </a:rPr>
              <a:t>detector noise or detector noise plus a simulated gravitational wave signal</a:t>
            </a:r>
            <a:r>
              <a:rPr lang="en-US" sz="2400" b="0" i="0" dirty="0">
                <a:effectLst/>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Data cleaning here is about cleaning of digital signals - applying standard steps specific to “Digital Signal Processing” to avoid noise.</a:t>
            </a:r>
          </a:p>
          <a:p>
            <a:pPr algn="just"/>
            <a:endParaRPr lang="en-US" sz="2400" b="0" i="0" dirty="0">
              <a:solidFill>
                <a:srgbClr val="000000"/>
              </a:solidFill>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3 steps of data pre-processing are:</a:t>
            </a:r>
          </a:p>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 </a:t>
            </a:r>
            <a:r>
              <a:rPr lang="en-US" sz="2400" b="0" i="0" dirty="0">
                <a:effectLst/>
                <a:latin typeface="Calibri" panose="020F0502020204030204" pitchFamily="34" charset="0"/>
                <a:cs typeface="Calibri" panose="020F0502020204030204" pitchFamily="34" charset="0"/>
              </a:rPr>
              <a:t>Applying a </a:t>
            </a:r>
            <a:r>
              <a:rPr lang="en-US" sz="2400" b="1" dirty="0">
                <a:latin typeface="Calibri" panose="020F0502020204030204" pitchFamily="34" charset="0"/>
                <a:cs typeface="Calibri" panose="020F0502020204030204" pitchFamily="34" charset="0"/>
              </a:rPr>
              <a:t>W</a:t>
            </a:r>
            <a:r>
              <a:rPr lang="en-US" sz="2400" b="1" i="0" dirty="0">
                <a:effectLst/>
                <a:latin typeface="Calibri" panose="020F0502020204030204" pitchFamily="34" charset="0"/>
                <a:cs typeface="Calibri" panose="020F0502020204030204" pitchFamily="34" charset="0"/>
              </a:rPr>
              <a:t>indow </a:t>
            </a:r>
            <a:r>
              <a:rPr lang="en-US" sz="2400" i="0" dirty="0">
                <a:effectLst/>
                <a:latin typeface="Calibri" panose="020F0502020204030204" pitchFamily="34" charset="0"/>
                <a:cs typeface="Calibri" panose="020F0502020204030204" pitchFamily="34" charset="0"/>
              </a:rPr>
              <a:t>function</a:t>
            </a:r>
            <a:r>
              <a:rPr lang="en-US" sz="2400" b="0" i="0" dirty="0">
                <a:effectLst/>
                <a:latin typeface="Calibri" panose="020F0502020204030204" pitchFamily="34" charset="0"/>
                <a:cs typeface="Calibri" panose="020F0502020204030204" pitchFamily="34" charset="0"/>
              </a:rPr>
              <a:t>.</a:t>
            </a:r>
          </a:p>
          <a:p>
            <a:pPr algn="just">
              <a:buFont typeface="+mj-lt"/>
              <a:buAutoNum type="arabicPeriod"/>
            </a:pPr>
            <a:r>
              <a:rPr lang="en-US" sz="2400" b="0" i="0" dirty="0">
                <a:effectLst/>
                <a:latin typeface="Calibri" panose="020F0502020204030204" pitchFamily="34" charset="0"/>
                <a:cs typeface="Calibri" panose="020F0502020204030204" pitchFamily="34" charset="0"/>
              </a:rPr>
              <a:t> </a:t>
            </a:r>
            <a:r>
              <a:rPr lang="en-US" sz="2400" b="1" i="0" dirty="0">
                <a:effectLst/>
                <a:latin typeface="Calibri" panose="020F0502020204030204" pitchFamily="34" charset="0"/>
                <a:cs typeface="Calibri" panose="020F0502020204030204" pitchFamily="34" charset="0"/>
              </a:rPr>
              <a:t>Whitening</a:t>
            </a:r>
            <a:r>
              <a:rPr lang="en-US" sz="2400" b="0" i="0" dirty="0">
                <a:effectLst/>
                <a:latin typeface="Calibri" panose="020F0502020204030204" pitchFamily="34" charset="0"/>
                <a:cs typeface="Calibri" panose="020F0502020204030204" pitchFamily="34" charset="0"/>
              </a:rPr>
              <a:t> the spectrum.</a:t>
            </a:r>
          </a:p>
          <a:p>
            <a:pPr algn="just">
              <a:buFont typeface="+mj-lt"/>
              <a:buAutoNum type="arabicPeriod"/>
            </a:pPr>
            <a:r>
              <a:rPr lang="en-US" sz="2400" b="0" i="0" dirty="0">
                <a:effectLst/>
                <a:latin typeface="Calibri" panose="020F0502020204030204" pitchFamily="34" charset="0"/>
                <a:cs typeface="Calibri" panose="020F0502020204030204" pitchFamily="34" charset="0"/>
              </a:rPr>
              <a:t> </a:t>
            </a:r>
            <a:r>
              <a:rPr lang="en-US" sz="2400" b="1" i="0" dirty="0">
                <a:effectLst/>
                <a:latin typeface="Calibri" panose="020F0502020204030204" pitchFamily="34" charset="0"/>
                <a:cs typeface="Calibri" panose="020F0502020204030204" pitchFamily="34" charset="0"/>
              </a:rPr>
              <a:t>Bandpass</a:t>
            </a:r>
            <a:r>
              <a:rPr lang="en-US" sz="2400" b="0" i="0" dirty="0">
                <a:effectLst/>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 Above steps referred from research paper named “</a:t>
            </a:r>
            <a:r>
              <a:rPr lang="en-US" sz="2400" b="1" dirty="0">
                <a:latin typeface="Calibri" panose="020F0502020204030204" pitchFamily="34" charset="0"/>
                <a:cs typeface="Calibri" panose="020F0502020204030204" pitchFamily="34" charset="0"/>
              </a:rPr>
              <a:t>A guide to LIGO–Virgo detector noise and extraction of transient gravitational-wave signals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0567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0135C8-57C1-4611-B439-B9AB3568C244}"/>
              </a:ext>
            </a:extLst>
          </p:cNvPr>
          <p:cNvPicPr>
            <a:picLocks noChangeAspect="1"/>
          </p:cNvPicPr>
          <p:nvPr/>
        </p:nvPicPr>
        <p:blipFill>
          <a:blip r:embed="rId2"/>
          <a:stretch>
            <a:fillRect/>
          </a:stretch>
        </p:blipFill>
        <p:spPr>
          <a:xfrm>
            <a:off x="8760823" y="20956"/>
            <a:ext cx="3431177" cy="771523"/>
          </a:xfrm>
          <a:prstGeom prst="rect">
            <a:avLst/>
          </a:prstGeom>
        </p:spPr>
      </p:pic>
      <p:sp>
        <p:nvSpPr>
          <p:cNvPr id="8" name="TextBox 7">
            <a:extLst>
              <a:ext uri="{FF2B5EF4-FFF2-40B4-BE49-F238E27FC236}">
                <a16:creationId xmlns:a16="http://schemas.microsoft.com/office/drawing/2014/main" id="{8BA86A8A-3AB9-491A-827A-36F69964C51A}"/>
              </a:ext>
            </a:extLst>
          </p:cNvPr>
          <p:cNvSpPr txBox="1"/>
          <p:nvPr/>
        </p:nvSpPr>
        <p:spPr>
          <a:xfrm>
            <a:off x="384564" y="1025080"/>
            <a:ext cx="6093228"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Before Pre-processing of a Single Data: </a:t>
            </a:r>
          </a:p>
        </p:txBody>
      </p:sp>
      <p:sp>
        <p:nvSpPr>
          <p:cNvPr id="10" name="TextBox 9">
            <a:extLst>
              <a:ext uri="{FF2B5EF4-FFF2-40B4-BE49-F238E27FC236}">
                <a16:creationId xmlns:a16="http://schemas.microsoft.com/office/drawing/2014/main" id="{E6CE9378-C7B4-4E98-A7E7-EB09E0EDA832}"/>
              </a:ext>
            </a:extLst>
          </p:cNvPr>
          <p:cNvSpPr txBox="1"/>
          <p:nvPr/>
        </p:nvSpPr>
        <p:spPr>
          <a:xfrm>
            <a:off x="565539" y="1563075"/>
            <a:ext cx="6830883" cy="461665"/>
          </a:xfrm>
          <a:prstGeom prst="rect">
            <a:avLst/>
          </a:prstGeom>
          <a:noFill/>
        </p:spPr>
        <p:txBody>
          <a:bodyPr wrap="square">
            <a:spAutoFit/>
          </a:bodyPr>
          <a:lstStyle/>
          <a:p>
            <a:pPr marL="285750" indent="-285750" algn="just">
              <a:buFont typeface="Arial" panose="020B0604020202020204" pitchFamily="34" charset="0"/>
              <a:buChar char="•"/>
            </a:pPr>
            <a:r>
              <a:rPr kumimoji="0" lang="en-US" altLang="en-US" sz="2400" b="0" i="0" u="none" strike="noStrike" cap="none" normalizeH="0" baseline="0" dirty="0">
                <a:ln>
                  <a:noFill/>
                </a:ln>
                <a:effectLst/>
                <a:latin typeface="Calibri" panose="020F0502020204030204" pitchFamily="34" charset="0"/>
                <a:cs typeface="Calibri" panose="020F0502020204030204" pitchFamily="34" charset="0"/>
              </a:rPr>
              <a:t>Selecting 000a5b6e5c.npy signal.</a:t>
            </a:r>
            <a:endParaRPr lang="en-US" altLang="en-US"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A68DAD3F-5AF0-46CF-88BB-D551E3DBF66D}"/>
              </a:ext>
            </a:extLst>
          </p:cNvPr>
          <p:cNvPicPr>
            <a:picLocks noChangeAspect="1"/>
          </p:cNvPicPr>
          <p:nvPr/>
        </p:nvPicPr>
        <p:blipFill>
          <a:blip r:embed="rId3"/>
          <a:stretch>
            <a:fillRect/>
          </a:stretch>
        </p:blipFill>
        <p:spPr>
          <a:xfrm>
            <a:off x="834287" y="2163042"/>
            <a:ext cx="9014563" cy="3809399"/>
          </a:xfrm>
          <a:prstGeom prst="rect">
            <a:avLst/>
          </a:prstGeom>
        </p:spPr>
      </p:pic>
      <p:sp>
        <p:nvSpPr>
          <p:cNvPr id="13" name="TextBox 12">
            <a:extLst>
              <a:ext uri="{FF2B5EF4-FFF2-40B4-BE49-F238E27FC236}">
                <a16:creationId xmlns:a16="http://schemas.microsoft.com/office/drawing/2014/main" id="{20F6C6D7-1D26-40D2-915F-A193DAFDAC64}"/>
              </a:ext>
            </a:extLst>
          </p:cNvPr>
          <p:cNvSpPr txBox="1"/>
          <p:nvPr/>
        </p:nvSpPr>
        <p:spPr>
          <a:xfrm>
            <a:off x="590200" y="5832921"/>
            <a:ext cx="11201749" cy="830997"/>
          </a:xfrm>
          <a:prstGeom prst="rect">
            <a:avLst/>
          </a:prstGeom>
          <a:noFill/>
        </p:spPr>
        <p:txBody>
          <a:bodyPr wrap="square">
            <a:spAutoFit/>
          </a:bodyPr>
          <a:lstStyle/>
          <a:p>
            <a:pPr marL="342900" indent="-342900" algn="just">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As signal is largely expandable across the ends, there is a need of window function to suppress spectral damage.</a:t>
            </a:r>
            <a:endParaRPr kumimoji="0" lang="en-US" altLang="en-US" sz="2400" b="0" i="0" u="none" strike="noStrike" cap="none" normalizeH="0" baseline="0" dirty="0">
              <a:ln>
                <a:noFill/>
              </a:ln>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74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924409C-C799-4A5B-8E6D-849886BCC12E}"/>
              </a:ext>
            </a:extLst>
          </p:cNvPr>
          <p:cNvSpPr txBox="1"/>
          <p:nvPr/>
        </p:nvSpPr>
        <p:spPr>
          <a:xfrm>
            <a:off x="342802" y="1285469"/>
            <a:ext cx="5244742"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Applying Pre-processing steps: </a:t>
            </a:r>
            <a:endParaRPr lang="en-IN" sz="2800" b="1" dirty="0"/>
          </a:p>
        </p:txBody>
      </p:sp>
      <p:pic>
        <p:nvPicPr>
          <p:cNvPr id="8" name="Picture 7">
            <a:extLst>
              <a:ext uri="{FF2B5EF4-FFF2-40B4-BE49-F238E27FC236}">
                <a16:creationId xmlns:a16="http://schemas.microsoft.com/office/drawing/2014/main" id="{C1DC28F6-5776-444D-AFE3-13D599786E51}"/>
              </a:ext>
            </a:extLst>
          </p:cNvPr>
          <p:cNvPicPr>
            <a:picLocks noChangeAspect="1"/>
          </p:cNvPicPr>
          <p:nvPr/>
        </p:nvPicPr>
        <p:blipFill>
          <a:blip r:embed="rId2"/>
          <a:stretch>
            <a:fillRect/>
          </a:stretch>
        </p:blipFill>
        <p:spPr>
          <a:xfrm>
            <a:off x="8760823" y="20956"/>
            <a:ext cx="3431177" cy="771523"/>
          </a:xfrm>
          <a:prstGeom prst="rect">
            <a:avLst/>
          </a:prstGeom>
        </p:spPr>
      </p:pic>
      <p:sp>
        <p:nvSpPr>
          <p:cNvPr id="9" name="TextBox 8">
            <a:extLst>
              <a:ext uri="{FF2B5EF4-FFF2-40B4-BE49-F238E27FC236}">
                <a16:creationId xmlns:a16="http://schemas.microsoft.com/office/drawing/2014/main" id="{4BD50FFD-98C0-4C4A-BD05-0C187BBCE79C}"/>
              </a:ext>
            </a:extLst>
          </p:cNvPr>
          <p:cNvSpPr txBox="1"/>
          <p:nvPr/>
        </p:nvSpPr>
        <p:spPr>
          <a:xfrm>
            <a:off x="289284" y="1893018"/>
            <a:ext cx="8077200" cy="830997"/>
          </a:xfrm>
          <a:prstGeom prst="rect">
            <a:avLst/>
          </a:prstGeom>
          <a:noFill/>
        </p:spPr>
        <p:txBody>
          <a:bodyPr wrap="square">
            <a:spAutoFit/>
          </a:bodyPr>
          <a:lstStyle/>
          <a:p>
            <a:pPr marL="342900" indent="-342900" algn="just">
              <a:buFont typeface="Arial" panose="020B0604020202020204" pitchFamily="34" charset="0"/>
              <a:buChar char="•"/>
            </a:pPr>
            <a:r>
              <a:rPr lang="en-IN" sz="2400" b="0" i="0" dirty="0">
                <a:solidFill>
                  <a:srgbClr val="000000"/>
                </a:solidFill>
                <a:effectLst/>
                <a:latin typeface="Calibri" panose="020F0502020204030204" pitchFamily="34" charset="0"/>
                <a:cs typeface="Calibri" panose="020F0502020204030204" pitchFamily="34" charset="0"/>
              </a:rPr>
              <a:t>Applying a </a:t>
            </a:r>
            <a:r>
              <a:rPr lang="en-IN" sz="2400" b="1" i="0" dirty="0">
                <a:solidFill>
                  <a:srgbClr val="000000"/>
                </a:solidFill>
                <a:effectLst/>
                <a:latin typeface="Calibri" panose="020F0502020204030204" pitchFamily="34" charset="0"/>
                <a:cs typeface="Calibri" panose="020F0502020204030204" pitchFamily="34" charset="0"/>
              </a:rPr>
              <a:t>window</a:t>
            </a:r>
            <a:r>
              <a:rPr lang="en-IN" sz="2400" b="0" i="0" dirty="0">
                <a:solidFill>
                  <a:srgbClr val="000000"/>
                </a:solidFill>
                <a:effectLst/>
                <a:latin typeface="Calibri" panose="020F0502020204030204" pitchFamily="34" charset="0"/>
                <a:cs typeface="Calibri" panose="020F0502020204030204" pitchFamily="34" charset="0"/>
              </a:rPr>
              <a:t> function: </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window </a:t>
            </a:r>
            <a:r>
              <a:rPr kumimoji="0" lang="en-US" altLang="en-US" sz="2400" b="0" i="0" u="none" strike="noStrike" cap="none" normalizeH="0" baseline="0" dirty="0">
                <a:ln>
                  <a:noFill/>
                </a:ln>
                <a:solidFill>
                  <a:srgbClr val="055BE0"/>
                </a:solidFill>
                <a:effectLst/>
                <a:latin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signal</a:t>
            </a:r>
            <a:r>
              <a:rPr kumimoji="0" lang="en-US" altLang="en-US" sz="2400" b="0" i="0" u="none" strike="noStrike" cap="none" normalizeH="0" baseline="0" dirty="0">
                <a:ln>
                  <a:noFill/>
                </a:ln>
                <a:solidFill>
                  <a:srgbClr val="055BE0"/>
                </a:solidFill>
                <a:effectLst/>
                <a:latin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tukey();</a:t>
            </a:r>
          </a:p>
          <a:p>
            <a:pPr marL="342900" indent="-342900" algn="just">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Advantage is signals will suffer less modification.</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A8BA5B7-DF1C-4CDF-827D-1404CC7E8D04}"/>
              </a:ext>
            </a:extLst>
          </p:cNvPr>
          <p:cNvPicPr>
            <a:picLocks noChangeAspect="1"/>
          </p:cNvPicPr>
          <p:nvPr/>
        </p:nvPicPr>
        <p:blipFill>
          <a:blip r:embed="rId3"/>
          <a:stretch>
            <a:fillRect/>
          </a:stretch>
        </p:blipFill>
        <p:spPr>
          <a:xfrm>
            <a:off x="6289340" y="3469542"/>
            <a:ext cx="5850210" cy="2821145"/>
          </a:xfrm>
          <a:prstGeom prst="rect">
            <a:avLst/>
          </a:prstGeom>
        </p:spPr>
      </p:pic>
      <p:sp>
        <p:nvSpPr>
          <p:cNvPr id="11" name="TextBox 10">
            <a:extLst>
              <a:ext uri="{FF2B5EF4-FFF2-40B4-BE49-F238E27FC236}">
                <a16:creationId xmlns:a16="http://schemas.microsoft.com/office/drawing/2014/main" id="{07DFB7A7-BB3B-4824-BB9B-D3E41EAEFE20}"/>
              </a:ext>
            </a:extLst>
          </p:cNvPr>
          <p:cNvSpPr txBox="1"/>
          <p:nvPr/>
        </p:nvSpPr>
        <p:spPr>
          <a:xfrm>
            <a:off x="342802" y="6259810"/>
            <a:ext cx="6093228" cy="46166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Successfully suppressed spectral leakage.</a:t>
            </a:r>
          </a:p>
        </p:txBody>
      </p:sp>
      <p:pic>
        <p:nvPicPr>
          <p:cNvPr id="12" name="Picture 11">
            <a:extLst>
              <a:ext uri="{FF2B5EF4-FFF2-40B4-BE49-F238E27FC236}">
                <a16:creationId xmlns:a16="http://schemas.microsoft.com/office/drawing/2014/main" id="{4E315BB5-F021-4F9C-A675-8638571445C8}"/>
              </a:ext>
            </a:extLst>
          </p:cNvPr>
          <p:cNvPicPr>
            <a:picLocks noChangeAspect="1"/>
          </p:cNvPicPr>
          <p:nvPr/>
        </p:nvPicPr>
        <p:blipFill>
          <a:blip r:embed="rId4"/>
          <a:stretch>
            <a:fillRect/>
          </a:stretch>
        </p:blipFill>
        <p:spPr>
          <a:xfrm>
            <a:off x="196112" y="3438665"/>
            <a:ext cx="6093228" cy="2821145"/>
          </a:xfrm>
          <a:prstGeom prst="rect">
            <a:avLst/>
          </a:prstGeom>
        </p:spPr>
      </p:pic>
      <p:sp>
        <p:nvSpPr>
          <p:cNvPr id="2" name="TextBox 1">
            <a:extLst>
              <a:ext uri="{FF2B5EF4-FFF2-40B4-BE49-F238E27FC236}">
                <a16:creationId xmlns:a16="http://schemas.microsoft.com/office/drawing/2014/main" id="{95C7D21B-C80D-4920-8734-F2D206741432}"/>
              </a:ext>
            </a:extLst>
          </p:cNvPr>
          <p:cNvSpPr txBox="1"/>
          <p:nvPr/>
        </p:nvSpPr>
        <p:spPr>
          <a:xfrm>
            <a:off x="342802" y="2942213"/>
            <a:ext cx="4649585" cy="461665"/>
          </a:xfrm>
          <a:prstGeom prst="rect">
            <a:avLst/>
          </a:prstGeom>
          <a:noFill/>
        </p:spPr>
        <p:txBody>
          <a:bodyPr wrap="square" rtlCol="0">
            <a:spAutoFit/>
          </a:bodyPr>
          <a:lstStyle/>
          <a:p>
            <a:r>
              <a:rPr lang="en-IN" sz="2400" dirty="0"/>
              <a:t>Before applying window function</a:t>
            </a:r>
          </a:p>
        </p:txBody>
      </p:sp>
      <p:sp>
        <p:nvSpPr>
          <p:cNvPr id="13" name="TextBox 12">
            <a:extLst>
              <a:ext uri="{FF2B5EF4-FFF2-40B4-BE49-F238E27FC236}">
                <a16:creationId xmlns:a16="http://schemas.microsoft.com/office/drawing/2014/main" id="{7A01438C-F77C-4443-A89E-9AC87D04163A}"/>
              </a:ext>
            </a:extLst>
          </p:cNvPr>
          <p:cNvSpPr txBox="1"/>
          <p:nvPr/>
        </p:nvSpPr>
        <p:spPr>
          <a:xfrm>
            <a:off x="6436030" y="2942214"/>
            <a:ext cx="4649585" cy="461665"/>
          </a:xfrm>
          <a:prstGeom prst="rect">
            <a:avLst/>
          </a:prstGeom>
          <a:noFill/>
        </p:spPr>
        <p:txBody>
          <a:bodyPr wrap="square" rtlCol="0">
            <a:spAutoFit/>
          </a:bodyPr>
          <a:lstStyle/>
          <a:p>
            <a:r>
              <a:rPr lang="en-IN" sz="2400" dirty="0"/>
              <a:t>After applying window function</a:t>
            </a:r>
          </a:p>
        </p:txBody>
      </p:sp>
    </p:spTree>
    <p:extLst>
      <p:ext uri="{BB962C8B-B14F-4D97-AF65-F5344CB8AC3E}">
        <p14:creationId xmlns:p14="http://schemas.microsoft.com/office/powerpoint/2010/main" val="746153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3864</TotalTime>
  <Words>1546</Words>
  <Application>Microsoft Office PowerPoint</Application>
  <PresentationFormat>Widescreen</PresentationFormat>
  <Paragraphs>213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Roboto</vt:lpstr>
      <vt:lpstr>Roboto Mono</vt:lpstr>
      <vt:lpstr>Office Theme</vt:lpstr>
      <vt:lpstr>DMA COURSE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Course project</dc:title>
  <dc:creator>Naveen Doddamani</dc:creator>
  <cp:lastModifiedBy>Pradeep Chegur</cp:lastModifiedBy>
  <cp:revision>180</cp:revision>
  <dcterms:created xsi:type="dcterms:W3CDTF">2021-08-23T07:26:14Z</dcterms:created>
  <dcterms:modified xsi:type="dcterms:W3CDTF">2021-10-23T07:32:48Z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