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07" r:id="rId1"/>
  </p:sldMasterIdLst>
  <p:notesMasterIdLst>
    <p:notesMasterId r:id="rId29"/>
  </p:notesMasterIdLst>
  <p:sldIdLst>
    <p:sldId id="256" r:id="rId2"/>
    <p:sldId id="308" r:id="rId3"/>
    <p:sldId id="309" r:id="rId4"/>
    <p:sldId id="310" r:id="rId5"/>
    <p:sldId id="312" r:id="rId6"/>
    <p:sldId id="313" r:id="rId7"/>
    <p:sldId id="315" r:id="rId8"/>
    <p:sldId id="316" r:id="rId9"/>
    <p:sldId id="317" r:id="rId10"/>
    <p:sldId id="314" r:id="rId11"/>
    <p:sldId id="319" r:id="rId12"/>
    <p:sldId id="331" r:id="rId13"/>
    <p:sldId id="333" r:id="rId14"/>
    <p:sldId id="338" r:id="rId15"/>
    <p:sldId id="335" r:id="rId16"/>
    <p:sldId id="327" r:id="rId17"/>
    <p:sldId id="328" r:id="rId18"/>
    <p:sldId id="330" r:id="rId19"/>
    <p:sldId id="329" r:id="rId20"/>
    <p:sldId id="323" r:id="rId21"/>
    <p:sldId id="326" r:id="rId22"/>
    <p:sldId id="336" r:id="rId23"/>
    <p:sldId id="321" r:id="rId24"/>
    <p:sldId id="337" r:id="rId25"/>
    <p:sldId id="322" r:id="rId26"/>
    <p:sldId id="320" r:id="rId27"/>
    <p:sldId id="324" r:id="rId28"/>
  </p:sldIdLst>
  <p:sldSz cx="9144000" cy="6858000" type="screen4x3"/>
  <p:notesSz cx="6858000" cy="9144000"/>
  <p:embeddedFontLst>
    <p:embeddedFont>
      <p:font typeface="Open Sans Semibold" panose="020B0604020202020204" charset="0"/>
      <p:bold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Open Sans Light" panose="020B0604020202020204" charset="0"/>
      <p:regular r:id="rId34"/>
      <p: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4" autoAdjust="0"/>
    <p:restoredTop sz="93993" autoAdjust="0"/>
  </p:normalViewPr>
  <p:slideViewPr>
    <p:cSldViewPr snapToGrid="0">
      <p:cViewPr varScale="1">
        <p:scale>
          <a:sx n="87" d="100"/>
          <a:sy n="87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72533-68B7-4272-924E-23EC3950534F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8E13-6AE3-4B80-AD69-F730BC92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7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8E13-6AE3-4B80-AD69-F730BC92F7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8E13-6AE3-4B80-AD69-F730BC92F7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2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8E13-6AE3-4B80-AD69-F730BC92F7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8E13-6AE3-4B80-AD69-F730BC92F7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5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1712-4955-4A39-988A-542E92842A1C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HiPC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0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D45-7983-4199-BD82-6B7ECE73702E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HiPC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760-A525-499E-BE4C-AA8E275DD734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HiPC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4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37D7-7E8B-4F9F-A791-8A17D372B565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HiPC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D891-BFA0-41DF-9962-356C3FF290DA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HiPC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54C8-5B68-4D49-88E2-0E8A9427E038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HiPC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55AE-F586-4456-BFA7-C38DC2C1EB8F}" type="datetime1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HiPC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2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8C7-8890-4470-8A1E-1E7FA1F65515}" type="datetime1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HiPC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8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746D-46CB-4486-8E73-0482FA51DD70}" type="datetime1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HiPC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3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684B-14D4-4B64-9F6E-4CCBC0F5B2D3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HiPC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E2C3-95A4-4949-98B6-89CABD3AD440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HiPC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0D92-4238-4524-8692-DAA4206EA4DB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HiPC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EFBD-44DB-4206-A53D-A3D76C2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7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670" y="2035876"/>
            <a:ext cx="7717420" cy="129202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PHX: Memory Speed HPC </a:t>
            </a:r>
            <a:r>
              <a:rPr lang="en-US" sz="3600" b="1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I/O with NVM</a:t>
            </a:r>
            <a:endParaRPr lang="en-US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1869" y="4474057"/>
            <a:ext cx="6678790" cy="647282"/>
          </a:xfrm>
        </p:spPr>
        <p:txBody>
          <a:bodyPr>
            <a:normAutofit fontScale="25000" lnSpcReduction="20000"/>
          </a:bodyPr>
          <a:lstStyle/>
          <a:p>
            <a:endParaRPr lang="en-US" sz="1500" dirty="0"/>
          </a:p>
          <a:p>
            <a:r>
              <a:rPr lang="en-US" sz="6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Sudarsun Kannan, Ada Gavrilovska, Karsten Schwan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8976" y="4073947"/>
            <a:ext cx="378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Pradeep </a:t>
            </a:r>
            <a:r>
              <a:rPr lang="en-US" sz="2000" b="1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Fernando</a:t>
            </a:r>
            <a:endParaRPr lang="en-US" sz="20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0242" name="Picture 2" descr="http://www.comm.gatech.edu/sites/all/themes/gt/images/logos/gt-logo-footer-reti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27" y="5136559"/>
            <a:ext cx="2098886" cy="111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cercs.gatech.edu/images/CERCS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30" y="5224648"/>
            <a:ext cx="1431629" cy="9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9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50"/>
    </mc:Choice>
    <mc:Fallback xmlns="">
      <p:transition spd="slow" advTm="1655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Problem: Limited NVRAM Bandwidth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4130"/>
            <a:ext cx="7886700" cy="944059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Simultaneous bandwidth usage of both NVRAM and DRAM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88168" y="3031958"/>
            <a:ext cx="842211" cy="2334127"/>
            <a:chOff x="1564105" y="3248526"/>
            <a:chExt cx="842211" cy="2334127"/>
          </a:xfrm>
        </p:grpSpPr>
        <p:sp>
          <p:nvSpPr>
            <p:cNvPr id="4" name="Rounded Rectangle 3"/>
            <p:cNvSpPr/>
            <p:nvPr/>
          </p:nvSpPr>
          <p:spPr>
            <a:xfrm>
              <a:off x="1564105" y="3248526"/>
              <a:ext cx="842211" cy="233412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64895" y="3429000"/>
              <a:ext cx="216568" cy="21656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864895" y="3789947"/>
              <a:ext cx="240631" cy="24063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64895" y="4235116"/>
              <a:ext cx="216568" cy="21656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1864895" y="4710363"/>
              <a:ext cx="216568" cy="192506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/>
            <p:cNvSpPr/>
            <p:nvPr/>
          </p:nvSpPr>
          <p:spPr>
            <a:xfrm>
              <a:off x="1864895" y="5125453"/>
              <a:ext cx="216568" cy="192505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594684" y="3429000"/>
            <a:ext cx="854242" cy="9384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14073" y="4451684"/>
            <a:ext cx="2803358" cy="451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14073" y="2674385"/>
            <a:ext cx="175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DRAM Staging Buffer</a:t>
            </a:r>
            <a:endParaRPr lang="en-US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4684" y="5168841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NVRAM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Striped Right Arrow 14"/>
          <p:cNvSpPr/>
          <p:nvPr/>
        </p:nvSpPr>
        <p:spPr>
          <a:xfrm>
            <a:off x="3645568" y="3392906"/>
            <a:ext cx="1624263" cy="896353"/>
          </a:xfrm>
          <a:prstGeom prst="stripedRightArrow">
            <a:avLst>
              <a:gd name="adj1" fmla="val 44631"/>
              <a:gd name="adj2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/>
          <p:cNvSpPr/>
          <p:nvPr/>
        </p:nvSpPr>
        <p:spPr>
          <a:xfrm>
            <a:off x="3645568" y="4451684"/>
            <a:ext cx="1624263" cy="499310"/>
          </a:xfrm>
          <a:prstGeom prst="stripedRightArrow">
            <a:avLst>
              <a:gd name="adj1" fmla="val 44631"/>
              <a:gd name="adj2" fmla="val 5134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574757" y="3453064"/>
            <a:ext cx="770021" cy="733926"/>
            <a:chOff x="2574757" y="3453064"/>
            <a:chExt cx="770021" cy="733926"/>
          </a:xfrm>
        </p:grpSpPr>
        <p:sp>
          <p:nvSpPr>
            <p:cNvPr id="17" name="Rounded Rectangle 16"/>
            <p:cNvSpPr/>
            <p:nvPr/>
          </p:nvSpPr>
          <p:spPr>
            <a:xfrm>
              <a:off x="2574757" y="3453064"/>
              <a:ext cx="770021" cy="7339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677027" y="3603459"/>
              <a:ext cx="216568" cy="21656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3062037" y="3577026"/>
              <a:ext cx="240631" cy="2406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03357" y="3895224"/>
              <a:ext cx="216568" cy="21656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74757" y="4493795"/>
            <a:ext cx="770021" cy="409074"/>
            <a:chOff x="2574757" y="4493795"/>
            <a:chExt cx="770021" cy="409074"/>
          </a:xfrm>
        </p:grpSpPr>
        <p:sp>
          <p:nvSpPr>
            <p:cNvPr id="21" name="Rounded Rectangle 20"/>
            <p:cNvSpPr/>
            <p:nvPr/>
          </p:nvSpPr>
          <p:spPr>
            <a:xfrm>
              <a:off x="2574757" y="4493795"/>
              <a:ext cx="770021" cy="4090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>
              <a:off x="2646948" y="4629150"/>
              <a:ext cx="216568" cy="192506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3037973" y="4629151"/>
              <a:ext cx="216568" cy="192505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Bent Arrow 24"/>
          <p:cNvSpPr/>
          <p:nvPr/>
        </p:nvSpPr>
        <p:spPr>
          <a:xfrm rot="5400000">
            <a:off x="6630742" y="3567365"/>
            <a:ext cx="731240" cy="743269"/>
          </a:xfrm>
          <a:prstGeom prst="bentArrow">
            <a:avLst>
              <a:gd name="adj1" fmla="val 13414"/>
              <a:gd name="adj2" fmla="val 26448"/>
              <a:gd name="adj3" fmla="val 25000"/>
              <a:gd name="adj4" fmla="val 6981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30979" y="3453064"/>
            <a:ext cx="116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De-stage</a:t>
            </a:r>
            <a:endParaRPr lang="en-US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4716" y="5346580"/>
            <a:ext cx="2430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Objects snapshots from application heap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2677027" y="2264456"/>
            <a:ext cx="2147636" cy="947976"/>
          </a:xfrm>
          <a:prstGeom prst="wedgeRoundRectCallout">
            <a:avLst>
              <a:gd name="adj1" fmla="val -29657"/>
              <a:gd name="adj2" fmla="val 8154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Split the objects to DRAM &amp; NVRAM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851335" y="4465017"/>
            <a:ext cx="1437774" cy="406716"/>
            <a:chOff x="5961648" y="5918886"/>
            <a:chExt cx="1437774" cy="406716"/>
          </a:xfrm>
        </p:grpSpPr>
        <p:sp>
          <p:nvSpPr>
            <p:cNvPr id="32" name="Rounded Rectangle 31"/>
            <p:cNvSpPr/>
            <p:nvPr/>
          </p:nvSpPr>
          <p:spPr>
            <a:xfrm>
              <a:off x="5961648" y="5918886"/>
              <a:ext cx="1437774" cy="4067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124074" y="6031468"/>
              <a:ext cx="216568" cy="21656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6560219" y="5976686"/>
              <a:ext cx="240631" cy="2406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20427" y="6013960"/>
              <a:ext cx="216568" cy="21656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0.33889 0.0032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16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6 L 0.33854 -0.0016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4" grpId="0"/>
      <p:bldP spid="15" grpId="0" animBg="1"/>
      <p:bldP spid="16" grpId="0" animBg="1"/>
      <p:bldP spid="25" grpId="0" animBg="1"/>
      <p:bldP spid="26" grpId="0"/>
      <p:bldP spid="27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Checkpoint Data Split 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97192"/>
            <a:ext cx="7886700" cy="27797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Optimal data split ratio is same as the device bandwidth </a:t>
            </a: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Prioritize staging for late access variables – immune to optimizations (e.g. Pre-copy)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Memory budget allocated for staging.</a:t>
            </a:r>
          </a:p>
          <a:p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2135" y="1352604"/>
            <a:ext cx="8290112" cy="1803031"/>
            <a:chOff x="474009" y="1857931"/>
            <a:chExt cx="8290112" cy="1803031"/>
          </a:xfrm>
        </p:grpSpPr>
        <p:sp>
          <p:nvSpPr>
            <p:cNvPr id="6" name="Rounded Rectangle 5"/>
            <p:cNvSpPr/>
            <p:nvPr/>
          </p:nvSpPr>
          <p:spPr>
            <a:xfrm>
              <a:off x="474009" y="1865780"/>
              <a:ext cx="8290112" cy="1795182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400" y="2107336"/>
              <a:ext cx="2483084" cy="12963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77" y="2266008"/>
              <a:ext cx="2219606" cy="979030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3074124" y="1865780"/>
              <a:ext cx="525276" cy="17951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252674" y="1857931"/>
              <a:ext cx="525276" cy="17951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http://cdn.computerhope.com/computer-memory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140" y="2266008"/>
              <a:ext cx="1385957" cy="1216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2713" y="273534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Fault Tolerance of Staged Data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Staging Buffer Data Loss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9399"/>
            <a:ext cx="7886700" cy="943226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Staged data is vulnerable to transient node failures.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325550" y="3773315"/>
            <a:ext cx="848030" cy="77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Explosion 1 8"/>
          <p:cNvSpPr/>
          <p:nvPr/>
        </p:nvSpPr>
        <p:spPr>
          <a:xfrm>
            <a:off x="3217081" y="2026433"/>
            <a:ext cx="2746480" cy="1576593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Node restart</a:t>
            </a:r>
            <a:endParaRPr lang="en-US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14082" y="2689292"/>
            <a:ext cx="3729981" cy="2875150"/>
            <a:chOff x="1094681" y="3665674"/>
            <a:chExt cx="3729981" cy="2875150"/>
          </a:xfrm>
        </p:grpSpPr>
        <p:sp>
          <p:nvSpPr>
            <p:cNvPr id="34" name="TextBox 33"/>
            <p:cNvSpPr txBox="1"/>
            <p:nvPr/>
          </p:nvSpPr>
          <p:spPr>
            <a:xfrm>
              <a:off x="1944993" y="6160129"/>
              <a:ext cx="1443908" cy="380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NVRAM</a:t>
              </a:r>
              <a:endPara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094681" y="3665674"/>
              <a:ext cx="3729981" cy="2368410"/>
              <a:chOff x="1094681" y="3665674"/>
              <a:chExt cx="3729981" cy="236841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094681" y="4006713"/>
                <a:ext cx="3729981" cy="2027371"/>
                <a:chOff x="695668" y="1425085"/>
                <a:chExt cx="3136744" cy="2703162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927847" y="1748118"/>
                  <a:ext cx="2904565" cy="238012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pic>
              <p:nvPicPr>
                <p:cNvPr id="20" name="Picture 2" descr="http://www.clker.com/cliparts/4/a/o/k/E/Q/server-hi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5668" y="1425085"/>
                  <a:ext cx="476464" cy="8671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Rectangle 30"/>
              <p:cNvSpPr/>
              <p:nvPr/>
            </p:nvSpPr>
            <p:spPr>
              <a:xfrm>
                <a:off x="1944993" y="4420289"/>
                <a:ext cx="826754" cy="9673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44993" y="5442973"/>
                <a:ext cx="2713149" cy="4650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64382" y="3665674"/>
                <a:ext cx="1697485" cy="666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DRAM Staging Buffer</a:t>
                </a:r>
                <a:endParaRPr lang="en-US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Bent Arrow 34"/>
              <p:cNvSpPr/>
              <p:nvPr/>
            </p:nvSpPr>
            <p:spPr>
              <a:xfrm rot="5400000">
                <a:off x="2957843" y="4581863"/>
                <a:ext cx="753740" cy="719352"/>
              </a:xfrm>
              <a:prstGeom prst="bentArrow">
                <a:avLst>
                  <a:gd name="adj1" fmla="val 13414"/>
                  <a:gd name="adj2" fmla="val 26448"/>
                  <a:gd name="adj3" fmla="val 25000"/>
                  <a:gd name="adj4" fmla="val 6981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81289" y="4444352"/>
                <a:ext cx="1129508" cy="380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De-stage</a:t>
                </a:r>
                <a:endParaRPr lang="en-US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974702" y="4566368"/>
                <a:ext cx="770021" cy="73392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076972" y="4716763"/>
                <a:ext cx="216568" cy="2165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461982" y="4690330"/>
                <a:ext cx="240631" cy="2406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203302" y="5008528"/>
                <a:ext cx="216568" cy="21656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034859" y="5458072"/>
                <a:ext cx="770021" cy="40907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/>
              <p:cNvSpPr/>
              <p:nvPr/>
            </p:nvSpPr>
            <p:spPr>
              <a:xfrm>
                <a:off x="2107050" y="5593427"/>
                <a:ext cx="216568" cy="192506"/>
              </a:xfrm>
              <a:prstGeom prst="hexagon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rapezoid 42"/>
              <p:cNvSpPr/>
              <p:nvPr/>
            </p:nvSpPr>
            <p:spPr>
              <a:xfrm>
                <a:off x="2498075" y="5593428"/>
                <a:ext cx="216568" cy="192505"/>
              </a:xfrm>
              <a:prstGeom prst="trapezoid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5206737" y="2935610"/>
            <a:ext cx="3729981" cy="2027371"/>
            <a:chOff x="1094681" y="4006713"/>
            <a:chExt cx="3729981" cy="2027371"/>
          </a:xfrm>
        </p:grpSpPr>
        <p:grpSp>
          <p:nvGrpSpPr>
            <p:cNvPr id="49" name="Group 48"/>
            <p:cNvGrpSpPr/>
            <p:nvPr/>
          </p:nvGrpSpPr>
          <p:grpSpPr>
            <a:xfrm>
              <a:off x="1094681" y="4006713"/>
              <a:ext cx="3729981" cy="2027371"/>
              <a:chOff x="695668" y="1425085"/>
              <a:chExt cx="3136744" cy="270316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927847" y="1748118"/>
                <a:ext cx="2904565" cy="23801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pic>
            <p:nvPicPr>
              <p:cNvPr id="63" name="Picture 2" descr="http://www.clker.com/cliparts/4/a/o/k/E/Q/server-h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668" y="1425085"/>
                <a:ext cx="476464" cy="867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Rectangle 49"/>
            <p:cNvSpPr/>
            <p:nvPr/>
          </p:nvSpPr>
          <p:spPr>
            <a:xfrm>
              <a:off x="1944993" y="4420289"/>
              <a:ext cx="826754" cy="9673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44993" y="5442973"/>
              <a:ext cx="2713149" cy="4650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034859" y="5458072"/>
              <a:ext cx="770021" cy="4090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>
              <a:off x="2107050" y="5593427"/>
              <a:ext cx="216568" cy="192506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apezoid 60"/>
            <p:cNvSpPr/>
            <p:nvPr/>
          </p:nvSpPr>
          <p:spPr>
            <a:xfrm>
              <a:off x="2498075" y="5593428"/>
              <a:ext cx="216568" cy="192505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ounded Rectangular Callout 63"/>
          <p:cNvSpPr/>
          <p:nvPr/>
        </p:nvSpPr>
        <p:spPr>
          <a:xfrm rot="10800000">
            <a:off x="5342019" y="5183745"/>
            <a:ext cx="2610853" cy="663601"/>
          </a:xfrm>
          <a:prstGeom prst="wedgeRoundRectCallout">
            <a:avLst>
              <a:gd name="adj1" fmla="val -36983"/>
              <a:gd name="adj2" fmla="val 10399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482827" y="5374094"/>
            <a:ext cx="224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Persistent data loss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5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64" grpId="0" animBg="1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ent Arrow 87"/>
          <p:cNvSpPr/>
          <p:nvPr/>
        </p:nvSpPr>
        <p:spPr>
          <a:xfrm rot="5400000">
            <a:off x="1916127" y="2222036"/>
            <a:ext cx="753740" cy="719352"/>
          </a:xfrm>
          <a:prstGeom prst="bentArrow">
            <a:avLst>
              <a:gd name="adj1" fmla="val 13414"/>
              <a:gd name="adj2" fmla="val 26448"/>
              <a:gd name="adj3" fmla="val 25000"/>
              <a:gd name="adj4" fmla="val 6981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Buddy Node Replication (N=2)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209772" y="2046600"/>
            <a:ext cx="848030" cy="77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Explosion 1 8"/>
          <p:cNvSpPr/>
          <p:nvPr/>
        </p:nvSpPr>
        <p:spPr>
          <a:xfrm>
            <a:off x="6408603" y="847190"/>
            <a:ext cx="2746480" cy="1576593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Node restart</a:t>
            </a:r>
            <a:endParaRPr lang="en-US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9230" y="1554488"/>
            <a:ext cx="3729981" cy="2027371"/>
            <a:chOff x="695668" y="1425085"/>
            <a:chExt cx="3136744" cy="2703162"/>
          </a:xfrm>
        </p:grpSpPr>
        <p:sp>
          <p:nvSpPr>
            <p:cNvPr id="19" name="Rounded Rectangle 18"/>
            <p:cNvSpPr/>
            <p:nvPr/>
          </p:nvSpPr>
          <p:spPr>
            <a:xfrm>
              <a:off x="927847" y="1748118"/>
              <a:ext cx="2904565" cy="23801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0" name="Picture 2" descr="http://www.clker.com/cliparts/4/a/o/k/E/Q/server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668" y="1425085"/>
              <a:ext cx="476464" cy="867139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sp>
        <p:nvSpPr>
          <p:cNvPr id="31" name="Rectangle 30"/>
          <p:cNvSpPr/>
          <p:nvPr/>
        </p:nvSpPr>
        <p:spPr>
          <a:xfrm>
            <a:off x="1039542" y="1968064"/>
            <a:ext cx="826754" cy="9673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39542" y="2990748"/>
            <a:ext cx="2713149" cy="465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58931" y="1213449"/>
            <a:ext cx="23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DRAM staging </a:t>
            </a: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  <a:r>
              <a:rPr lang="en-US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uffer</a:t>
            </a:r>
            <a:endParaRPr lang="en-US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41227" y="1887548"/>
            <a:ext cx="183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Replicate and de-stage</a:t>
            </a:r>
            <a:endParaRPr lang="en-US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9251" y="2114143"/>
            <a:ext cx="770021" cy="733926"/>
            <a:chOff x="1069251" y="2114143"/>
            <a:chExt cx="770021" cy="733926"/>
          </a:xfrm>
        </p:grpSpPr>
        <p:sp>
          <p:nvSpPr>
            <p:cNvPr id="37" name="Rounded Rectangle 36"/>
            <p:cNvSpPr/>
            <p:nvPr/>
          </p:nvSpPr>
          <p:spPr>
            <a:xfrm>
              <a:off x="1069251" y="2114143"/>
              <a:ext cx="770021" cy="7339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171521" y="2264538"/>
              <a:ext cx="216568" cy="21656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1556531" y="2238105"/>
              <a:ext cx="240631" cy="2406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97851" y="2556303"/>
              <a:ext cx="216568" cy="21656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129408" y="3005847"/>
            <a:ext cx="770021" cy="409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/>
          <p:cNvSpPr/>
          <p:nvPr/>
        </p:nvSpPr>
        <p:spPr>
          <a:xfrm>
            <a:off x="1201599" y="3141202"/>
            <a:ext cx="216568" cy="192506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/>
          <p:cNvSpPr/>
          <p:nvPr/>
        </p:nvSpPr>
        <p:spPr>
          <a:xfrm>
            <a:off x="1592624" y="3141203"/>
            <a:ext cx="216568" cy="192505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4339622" y="1860400"/>
            <a:ext cx="2399556" cy="1785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/>
          <p:cNvSpPr/>
          <p:nvPr/>
        </p:nvSpPr>
        <p:spPr>
          <a:xfrm>
            <a:off x="4803271" y="2124829"/>
            <a:ext cx="826754" cy="14319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1452919" y="5313436"/>
            <a:ext cx="848030" cy="77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7" name="Group 46"/>
          <p:cNvGrpSpPr/>
          <p:nvPr/>
        </p:nvGrpSpPr>
        <p:grpSpPr>
          <a:xfrm>
            <a:off x="2429262" y="4566897"/>
            <a:ext cx="3729981" cy="2027371"/>
            <a:chOff x="1094681" y="4006713"/>
            <a:chExt cx="3729981" cy="2027371"/>
          </a:xfrm>
        </p:grpSpPr>
        <p:grpSp>
          <p:nvGrpSpPr>
            <p:cNvPr id="52" name="Group 51"/>
            <p:cNvGrpSpPr/>
            <p:nvPr/>
          </p:nvGrpSpPr>
          <p:grpSpPr>
            <a:xfrm>
              <a:off x="1094681" y="4006713"/>
              <a:ext cx="3729981" cy="2027371"/>
              <a:chOff x="695668" y="1425085"/>
              <a:chExt cx="3136744" cy="2703162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927847" y="1748118"/>
                <a:ext cx="2904565" cy="23801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pic>
            <p:nvPicPr>
              <p:cNvPr id="66" name="Picture 2" descr="http://www.clker.com/cliparts/4/a/o/k/E/Q/server-h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668" y="1425085"/>
                <a:ext cx="476464" cy="867139"/>
              </a:xfrm>
              <a:prstGeom prst="rect">
                <a:avLst/>
              </a:prstGeom>
              <a:solidFill>
                <a:srgbClr val="FFFFFF"/>
              </a:solidFill>
              <a:extLst/>
            </p:spPr>
          </p:pic>
        </p:grpSp>
        <p:sp>
          <p:nvSpPr>
            <p:cNvPr id="53" name="Rectangle 52"/>
            <p:cNvSpPr/>
            <p:nvPr/>
          </p:nvSpPr>
          <p:spPr>
            <a:xfrm>
              <a:off x="1944993" y="4420289"/>
              <a:ext cx="826754" cy="9673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44993" y="5442973"/>
              <a:ext cx="2713149" cy="4650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034859" y="5458072"/>
              <a:ext cx="770021" cy="4090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>
              <a:off x="2107050" y="5593427"/>
              <a:ext cx="216568" cy="192506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rapezoid 56"/>
            <p:cNvSpPr/>
            <p:nvPr/>
          </p:nvSpPr>
          <p:spPr>
            <a:xfrm>
              <a:off x="2498075" y="5593428"/>
              <a:ext cx="216568" cy="192505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03271" y="1311442"/>
            <a:ext cx="17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Buddy node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1" name="Picture 2" descr="http://www.clker.com/cliparts/4/a/o/k/E/Q/server-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948" y="1594668"/>
            <a:ext cx="566575" cy="650354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80" name="Rounded Rectangle 79"/>
          <p:cNvSpPr/>
          <p:nvPr/>
        </p:nvSpPr>
        <p:spPr>
          <a:xfrm>
            <a:off x="6442980" y="4809172"/>
            <a:ext cx="2399556" cy="1785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Rectangle 80"/>
          <p:cNvSpPr/>
          <p:nvPr/>
        </p:nvSpPr>
        <p:spPr>
          <a:xfrm>
            <a:off x="6906629" y="5073601"/>
            <a:ext cx="826754" cy="14319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937738" y="5749362"/>
            <a:ext cx="770021" cy="7339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040008" y="5899757"/>
            <a:ext cx="216568" cy="2165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/>
          <p:cNvSpPr/>
          <p:nvPr/>
        </p:nvSpPr>
        <p:spPr>
          <a:xfrm>
            <a:off x="7425018" y="5873324"/>
            <a:ext cx="240631" cy="2406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166338" y="6191522"/>
            <a:ext cx="216568" cy="21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2" descr="http://www.clker.com/cliparts/4/a/o/k/E/Q/server-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06" y="4543440"/>
            <a:ext cx="566575" cy="650354"/>
          </a:xfrm>
          <a:prstGeom prst="rect">
            <a:avLst/>
          </a:prstGeom>
          <a:solidFill>
            <a:schemeClr val="bg1"/>
          </a:solidFill>
          <a:extLst/>
        </p:spPr>
      </p:pic>
      <p:cxnSp>
        <p:nvCxnSpPr>
          <p:cNvPr id="10" name="Straight Arrow Connector 9"/>
          <p:cNvCxnSpPr/>
          <p:nvPr/>
        </p:nvCxnSpPr>
        <p:spPr>
          <a:xfrm>
            <a:off x="1907673" y="2519991"/>
            <a:ext cx="3002922" cy="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396116" y="5580765"/>
            <a:ext cx="6119234" cy="1018475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3029586" y="4027556"/>
            <a:ext cx="3276720" cy="1046045"/>
          </a:xfrm>
          <a:prstGeom prst="wedgeRoundRectCallout">
            <a:avLst>
              <a:gd name="adj1" fmla="val -759"/>
              <a:gd name="adj2" fmla="val 9240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Consistent restart state using buddy replica of staging buffer</a:t>
            </a:r>
            <a:endParaRPr lang="en-US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064869" y="2111774"/>
            <a:ext cx="770021" cy="733926"/>
            <a:chOff x="1069251" y="2114143"/>
            <a:chExt cx="770021" cy="733926"/>
          </a:xfrm>
        </p:grpSpPr>
        <p:sp>
          <p:nvSpPr>
            <p:cNvPr id="90" name="Rounded Rectangle 89"/>
            <p:cNvSpPr/>
            <p:nvPr/>
          </p:nvSpPr>
          <p:spPr>
            <a:xfrm>
              <a:off x="1069251" y="2114143"/>
              <a:ext cx="770021" cy="7339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171521" y="2264538"/>
              <a:ext cx="216568" cy="21656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1556531" y="2238105"/>
              <a:ext cx="240631" cy="2406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297851" y="2556303"/>
              <a:ext cx="216568" cy="21656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788596" y="3005847"/>
            <a:ext cx="85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DRAM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14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05585" y="3048643"/>
            <a:ext cx="1443908" cy="38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NVRAM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3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0.41198 0.0078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90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7" grpId="0" animBg="1"/>
      <p:bldP spid="9" grpId="0" animBg="1"/>
      <p:bldP spid="62" grpId="0" animBg="1"/>
      <p:bldP spid="50" grpId="0" animBg="1"/>
      <p:bldP spid="46" grpId="0" animBg="1"/>
      <p:bldP spid="6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13" grpId="0" animBg="1"/>
      <p:bldP spid="14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Failure Probability of Staged Data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535905"/>
            <a:ext cx="7886700" cy="1641058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N=2, buddy replication scheme brings down the staged data loss probability to negligible level.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905"/>
            <a:ext cx="8939463" cy="24370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248482" y="3165868"/>
            <a:ext cx="1690981" cy="467670"/>
          </a:xfrm>
          <a:prstGeom prst="ellipse">
            <a:avLst/>
          </a:prstGeom>
          <a:solidFill>
            <a:srgbClr val="92D050">
              <a:alpha val="36000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194884" y="3525253"/>
            <a:ext cx="529390" cy="7218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4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98" y="286769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Energy Cost Analysis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Energy Overheads of PHX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4131"/>
            <a:ext cx="4398094" cy="4209718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PHX energy overheads</a:t>
            </a:r>
          </a:p>
          <a:p>
            <a:pPr marL="457200" lvl="1" indent="0">
              <a:buNone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Checkpoint staging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Stage buffer replication</a:t>
            </a:r>
          </a:p>
          <a:p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Depends on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Interconnect technology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Distance to buddy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DRAM write costs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7209" y="1420567"/>
            <a:ext cx="3660962" cy="3499598"/>
            <a:chOff x="726142" y="1956547"/>
            <a:chExt cx="3660962" cy="3499598"/>
          </a:xfrm>
        </p:grpSpPr>
        <p:sp>
          <p:nvSpPr>
            <p:cNvPr id="5" name="Rounded Rectangle 4"/>
            <p:cNvSpPr/>
            <p:nvPr/>
          </p:nvSpPr>
          <p:spPr>
            <a:xfrm>
              <a:off x="726142" y="1956547"/>
              <a:ext cx="3660962" cy="3499598"/>
            </a:xfrm>
            <a:prstGeom prst="roundRect">
              <a:avLst>
                <a:gd name="adj" fmla="val 975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6" name="Picture 2" descr="http://www.clker.com/cliparts/4/a/o/k/E/Q/server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623" y="3587712"/>
              <a:ext cx="585644" cy="90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clipartix.com/wp-content/uploads/2016/05/Lightning-bolt-clip-art-at-clker-vector-clip-ar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623" y="4422074"/>
              <a:ext cx="445179" cy="520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08891" y="4848110"/>
              <a:ext cx="143458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Energy costs of data staging</a:t>
              </a:r>
            </a:p>
          </p:txBody>
        </p:sp>
        <p:pic>
          <p:nvPicPr>
            <p:cNvPr id="9" name="Picture 2" descr="http://www.clker.com/cliparts/4/a/o/k/E/Q/server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1677" y="3587711"/>
              <a:ext cx="585644" cy="90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rved Down Arrow 9"/>
            <p:cNvSpPr/>
            <p:nvPr/>
          </p:nvSpPr>
          <p:spPr>
            <a:xfrm>
              <a:off x="1718631" y="3212105"/>
              <a:ext cx="1834309" cy="537072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pic>
          <p:nvPicPr>
            <p:cNvPr id="11" name="Picture 4" descr="http://clipartix.com/wp-content/uploads/2016/05/Lightning-bolt-clip-art-at-clker-vector-clip-ar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7831" y="3275738"/>
              <a:ext cx="445179" cy="520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022470" y="3795987"/>
              <a:ext cx="120822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Buddy replication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8623" y="2113173"/>
              <a:ext cx="315532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Additional energy costs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179980" y="2727357"/>
              <a:ext cx="2753285" cy="573280"/>
            </a:xfrm>
            <a:prstGeom prst="round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" name="Picture 6" descr="switche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112" y="2847822"/>
              <a:ext cx="572367" cy="24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switche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311" y="2853409"/>
              <a:ext cx="572367" cy="24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2343480" y="2968321"/>
              <a:ext cx="545831" cy="55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5" idx="1"/>
            </p:cNvCxnSpPr>
            <p:nvPr/>
          </p:nvCxnSpPr>
          <p:spPr>
            <a:xfrm>
              <a:off x="1503802" y="2968320"/>
              <a:ext cx="267311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08720" y="2972127"/>
              <a:ext cx="267311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Energy Savings of PHX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4131"/>
            <a:ext cx="4183982" cy="4481344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Fast PHX checkpoints cut down the total simulation time.</a:t>
            </a:r>
          </a:p>
          <a:p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Energy savings!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29200" y="1836231"/>
            <a:ext cx="3888698" cy="3499598"/>
            <a:chOff x="4461468" y="1956547"/>
            <a:chExt cx="4105266" cy="3499598"/>
          </a:xfrm>
        </p:grpSpPr>
        <p:sp>
          <p:nvSpPr>
            <p:cNvPr id="5" name="Rounded Rectangle 4"/>
            <p:cNvSpPr/>
            <p:nvPr/>
          </p:nvSpPr>
          <p:spPr>
            <a:xfrm>
              <a:off x="4461468" y="1956547"/>
              <a:ext cx="4105266" cy="3499598"/>
            </a:xfrm>
            <a:prstGeom prst="roundRect">
              <a:avLst>
                <a:gd name="adj" fmla="val 975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759068" y="2823761"/>
              <a:ext cx="2668835" cy="3305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54355" y="2862056"/>
              <a:ext cx="1501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Execution </a:t>
              </a:r>
              <a:endPara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r>
                <a:rPr lang="en-US" sz="1200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time – naive</a:t>
              </a:r>
              <a:endPara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05291" y="3495262"/>
              <a:ext cx="1322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Execution </a:t>
              </a:r>
              <a:endPara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r>
                <a:rPr lang="en-US" sz="1200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time – PHX</a:t>
              </a:r>
              <a:endPara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759068" y="3460897"/>
              <a:ext cx="1958249" cy="33050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7940407" y="3526087"/>
              <a:ext cx="264404" cy="710587"/>
            </a:xfrm>
            <a:prstGeom prst="rightBrace">
              <a:avLst>
                <a:gd name="adj1" fmla="val 18560"/>
                <a:gd name="adj2" fmla="val 48641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55166" y="4079684"/>
              <a:ext cx="968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Time reduction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312446" y="3212105"/>
              <a:ext cx="1254288" cy="14135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PHX Saves Energy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884821"/>
            <a:ext cx="7886700" cy="129214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DRAM:NVRAM bandwidth ratio of 2:1 PHX can stage up to ~750 MB (total checkpoint size is 1GB) when the buddy node is one switch away</a:t>
            </a:r>
          </a:p>
          <a:p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08" y="1169581"/>
            <a:ext cx="6592303" cy="3728678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5621756" y="1974036"/>
            <a:ext cx="2078455" cy="770021"/>
          </a:xfrm>
          <a:prstGeom prst="wedgeRoundRectCallout">
            <a:avLst>
              <a:gd name="adj1" fmla="val -26622"/>
              <a:gd name="adj2" fmla="val 11884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Break even point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780674"/>
            <a:ext cx="9144000" cy="3081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Careful selection of PHX configuration parameters will lead to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both fast checkpoints and energy savings.</a:t>
            </a:r>
            <a:endParaRPr lang="en-US" sz="28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7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129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Node Local Persistent I/O ?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9702"/>
            <a:ext cx="7886700" cy="4837261"/>
          </a:xfrm>
        </p:spPr>
        <p:txBody>
          <a:bodyPr/>
          <a:lstStyle/>
          <a:p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Node local checkpoint/ restart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Recover from transient failures ( node restart)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Transient/ soft failures – not permanent failures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More soft failures in future machines</a:t>
            </a:r>
          </a:p>
          <a:p>
            <a:pPr>
              <a:buFontTx/>
              <a:buChar char="-"/>
            </a:pP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Locally stored analytics output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Co-running analytics</a:t>
            </a:r>
          </a:p>
          <a:p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9"/>
    </mc:Choice>
    <mc:Fallback xmlns="">
      <p:transition spd="slow" advTm="825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Evaluation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4130"/>
            <a:ext cx="7886700" cy="4762833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Four node cluster run in the stampede supercomputer</a:t>
            </a:r>
          </a:p>
          <a:p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Emulated NVRAM using software delays</a:t>
            </a:r>
          </a:p>
          <a:p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Three application benchmarks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GTC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CM1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S3D 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GTC Benchmark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4130"/>
            <a:ext cx="7886700" cy="4762833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Checkpoint data-intensive application</a:t>
            </a:r>
          </a:p>
          <a:p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Staging buffer size -- 50% of checkpoint data per interval</a:t>
            </a:r>
          </a:p>
          <a:p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Lot of early access variables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GTC Benchmark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62589"/>
            <a:ext cx="7608282" cy="47625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6521116" y="2021305"/>
            <a:ext cx="0" cy="348915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/>
          <p:cNvSpPr/>
          <p:nvPr/>
        </p:nvSpPr>
        <p:spPr>
          <a:xfrm rot="10800000">
            <a:off x="3007895" y="2676775"/>
            <a:ext cx="2797342" cy="1167063"/>
          </a:xfrm>
          <a:prstGeom prst="wedgeRoundRectCallout">
            <a:avLst>
              <a:gd name="adj1" fmla="val -71851"/>
              <a:gd name="adj2" fmla="val 3672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4463" y="2815389"/>
            <a:ext cx="2442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Checkpoint time is 37% compared to compute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379024" y="890337"/>
            <a:ext cx="1715815" cy="1130968"/>
          </a:xfrm>
          <a:prstGeom prst="wedgeRoundRectCallout">
            <a:avLst>
              <a:gd name="adj1" fmla="val -53091"/>
              <a:gd name="adj2" fmla="val 7101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2x Improvement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236996" y="2021305"/>
            <a:ext cx="0" cy="157613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09712" y="2021305"/>
            <a:ext cx="0" cy="315227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7628021" y="2562726"/>
            <a:ext cx="1347537" cy="1175993"/>
          </a:xfrm>
          <a:prstGeom prst="wedgeRoundRectCallout">
            <a:avLst>
              <a:gd name="adj1" fmla="val -49404"/>
              <a:gd name="adj2" fmla="val 7068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12x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24853" y="3236495"/>
            <a:ext cx="2478505" cy="1371600"/>
          </a:xfrm>
          <a:prstGeom prst="wedgeRoundRectCallout">
            <a:avLst>
              <a:gd name="adj1" fmla="val 26740"/>
              <a:gd name="adj2" fmla="val 12741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NVRAM bandwidth seen by a core. 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7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4" grpId="0" animBg="1"/>
      <p:bldP spid="15" grpId="0" animBg="1"/>
      <p:bldP spid="1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CM1 Benchmark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4130"/>
            <a:ext cx="7886700" cy="4762833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Compute heavy application</a:t>
            </a:r>
          </a:p>
          <a:p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Staging buffer = 50% checkpoint data </a:t>
            </a:r>
            <a:r>
              <a:rPr lang="en-US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 interval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 early access variables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07" y="1536866"/>
            <a:ext cx="6857585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CM1 Benchmark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014411" y="2009274"/>
            <a:ext cx="0" cy="161223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/>
          <p:cNvSpPr/>
          <p:nvPr/>
        </p:nvSpPr>
        <p:spPr>
          <a:xfrm>
            <a:off x="6770770" y="646536"/>
            <a:ext cx="1864895" cy="1179095"/>
          </a:xfrm>
          <a:prstGeom prst="wedgeRoundRectCallout">
            <a:avLst>
              <a:gd name="adj1" fmla="val -31156"/>
              <a:gd name="adj2" fmla="val 6862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2x time reduction</a:t>
            </a:r>
            <a:endParaRPr lang="en-US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4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Total Simulation Time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4130"/>
            <a:ext cx="7886700" cy="4762833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Application – GTC</a:t>
            </a: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Total time over 10 compute iterations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25" y="2752268"/>
            <a:ext cx="6941279" cy="262584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134726" y="3356811"/>
            <a:ext cx="0" cy="79408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5212659" y="2389839"/>
            <a:ext cx="1973179" cy="724858"/>
          </a:xfrm>
          <a:prstGeom prst="wedgeRoundRectCallout">
            <a:avLst>
              <a:gd name="adj1" fmla="val 42581"/>
              <a:gd name="adj2" fmla="val 857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18% improvement</a:t>
            </a:r>
            <a:endParaRPr lang="en-US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7418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Summary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9178"/>
            <a:ext cx="7886700" cy="502778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PHX – a bandwidth aware checkpoint/ restart </a:t>
            </a: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scheme for NVM</a:t>
            </a:r>
          </a:p>
          <a:p>
            <a:pPr lvl="1">
              <a:buFontTx/>
              <a:buChar char="-"/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Reduce C/R time , accelerate simulation </a:t>
            </a: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time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Reduce energy requirements</a:t>
            </a:r>
          </a:p>
          <a:p>
            <a:pPr lvl="1">
              <a:buFontTx/>
              <a:buChar char="-"/>
            </a:pP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technique shows promising results in the evaluated </a:t>
            </a: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scale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C/R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costs will only increase with scale, so solutions like PHX will only gain </a:t>
            </a: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importance</a:t>
            </a:r>
          </a:p>
          <a:p>
            <a:pPr lvl="1">
              <a:buFontTx/>
              <a:buChar char="-"/>
            </a:pP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Future work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Evaluate against analytics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workloads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Deployment and evaluation at scale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Will be carried out as part of the UNITY SSIO/ SICM ECP projects, funder by US DoE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823"/>
            <a:ext cx="7886700" cy="118694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Thanks!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234"/>
            <a:ext cx="7886700" cy="22915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Pradeep Fernando</a:t>
            </a: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pradeepfn@gatech.edu</a:t>
            </a:r>
          </a:p>
          <a:p>
            <a:pPr marL="0" indent="0" algn="ctr">
              <a:buNone/>
            </a:pPr>
            <a:endParaRPr lang="en-US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Sudarsun Kannan, Ada Gavrilovska, Karsten Schwan</a:t>
            </a:r>
          </a:p>
          <a:p>
            <a:pPr marL="0" indent="0" algn="ctr">
              <a:buNone/>
            </a:pPr>
            <a:r>
              <a:rPr lang="en-US" sz="17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thank IEEE TCPP and the National Science Foundation for providing travel support to attend IEEE </a:t>
            </a:r>
            <a:r>
              <a:rPr lang="en-US" sz="17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HiPC</a:t>
            </a:r>
            <a:r>
              <a:rPr lang="en-US" sz="17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2016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8071" y="5135376"/>
            <a:ext cx="7886700" cy="804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Q&amp;A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NVRAM is Ideal for Persistent I/O 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4130"/>
            <a:ext cx="7886700" cy="4762833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Read/ write latencies comparable to DRAM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100x faster than SSD</a:t>
            </a:r>
          </a:p>
          <a:p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Persistent data writes 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retention time is &gt;10 years for Memristor</a:t>
            </a:r>
          </a:p>
          <a:p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Denser memory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Low chip area per bit -&gt; more capacity</a:t>
            </a:r>
          </a:p>
          <a:p>
            <a:pPr>
              <a:buFontTx/>
              <a:buChar char="-"/>
            </a:pP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Memory device -&gt; load/ store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NVRAM Bandwidth?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4130"/>
            <a:ext cx="7886700" cy="4762833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HPC applications move data in bulk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I/O after implicit/explicit synchronization</a:t>
            </a:r>
          </a:p>
          <a:p>
            <a:pPr marL="0" indent="0">
              <a:buNone/>
            </a:pP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More I/O in future </a:t>
            </a:r>
            <a:r>
              <a:rPr lang="en-US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Exascale</a:t>
            </a: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simulations</a:t>
            </a:r>
          </a:p>
          <a:p>
            <a:pPr marL="457200" lvl="1" indent="0">
              <a:buNone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More cores per node -&gt; more data</a:t>
            </a:r>
          </a:p>
          <a:p>
            <a:pPr marL="0" indent="0">
              <a:buNone/>
            </a:pP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Poor bandwidth scaling of NVRAM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Device physics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RAID like structures -&gt; more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Key Idea: Aggregate Bandwidth Checkpoints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4130"/>
            <a:ext cx="4400550" cy="476283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NVRAM provides denser persistent memory, but has limited bandwidth</a:t>
            </a:r>
          </a:p>
          <a:p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DRAM has superior bandwidth compared to NVRAMs (4x-8x)</a:t>
            </a:r>
          </a:p>
          <a:p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Accelerate critical path data movement with bandwidth aggregation</a:t>
            </a:r>
          </a:p>
          <a:p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45718" y="2550695"/>
            <a:ext cx="3669632" cy="3985992"/>
            <a:chOff x="5243513" y="1634380"/>
            <a:chExt cx="3339073" cy="3771338"/>
          </a:xfrm>
        </p:grpSpPr>
        <p:sp>
          <p:nvSpPr>
            <p:cNvPr id="5" name="Rounded Rectangle 4"/>
            <p:cNvSpPr/>
            <p:nvPr/>
          </p:nvSpPr>
          <p:spPr>
            <a:xfrm>
              <a:off x="7523629" y="1976718"/>
              <a:ext cx="1058957" cy="3429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NVRAM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655777" y="1634380"/>
              <a:ext cx="788240" cy="17845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DRAM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670877" y="3446915"/>
              <a:ext cx="1914525" cy="477546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5243513" y="2028524"/>
              <a:ext cx="489137" cy="2038866"/>
            </a:xfrm>
            <a:prstGeom prst="leftBrace">
              <a:avLst>
                <a:gd name="adj1" fmla="val 59879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643984" y="2013677"/>
              <a:ext cx="1099376" cy="1042620"/>
            </a:xfrm>
            <a:prstGeom prst="rightArrow">
              <a:avLst>
                <a:gd name="adj1" fmla="val 50000"/>
                <a:gd name="adj2" fmla="val 4129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60" y="279257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Phoenix (PHX) Design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 : Software Stack Overheads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4130"/>
            <a:ext cx="7886700" cy="873863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 NVRAM as a block device under file system lengthens the I/O path.</a:t>
            </a:r>
          </a:p>
          <a:p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89508" y="2450492"/>
            <a:ext cx="4354681" cy="3726471"/>
            <a:chOff x="289508" y="2450492"/>
            <a:chExt cx="4354681" cy="372647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17359" y="3205163"/>
              <a:ext cx="400651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89508" y="3359907"/>
              <a:ext cx="1575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Kernel Space</a:t>
              </a:r>
              <a:endPara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418348" y="2796089"/>
              <a:ext cx="0" cy="61857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1576136" y="3382142"/>
              <a:ext cx="3068053" cy="2794821"/>
              <a:chOff x="1215188" y="3870674"/>
              <a:chExt cx="3068053" cy="279482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407694" y="3870674"/>
                <a:ext cx="2755232" cy="2129311"/>
                <a:chOff x="842210" y="3826042"/>
                <a:chExt cx="2755232" cy="2129311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842211" y="3826042"/>
                  <a:ext cx="2755231" cy="34891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VFS </a:t>
                  </a:r>
                  <a:endParaRPr lang="en-US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842211" y="4419507"/>
                  <a:ext cx="2755231" cy="34891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File system </a:t>
                  </a:r>
                  <a:endParaRPr lang="en-US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842210" y="5014791"/>
                  <a:ext cx="2755231" cy="34891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Generic block device </a:t>
                  </a:r>
                  <a:endParaRPr lang="en-US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842211" y="5606437"/>
                  <a:ext cx="2755231" cy="34891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Device driver </a:t>
                  </a:r>
                  <a:endParaRPr lang="en-US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</p:grpSp>
          <p:sp>
            <p:nvSpPr>
              <p:cNvPr id="19" name="Rounded Rectangle 18"/>
              <p:cNvSpPr/>
              <p:nvPr/>
            </p:nvSpPr>
            <p:spPr>
              <a:xfrm>
                <a:off x="1215188" y="6176963"/>
                <a:ext cx="3068053" cy="48853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NVRAM</a:t>
                </a:r>
                <a:endParaRPr lang="en-US" dirty="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426369" y="4875460"/>
              <a:ext cx="0" cy="41900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426369" y="4195450"/>
              <a:ext cx="0" cy="41900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8348" y="3609913"/>
              <a:ext cx="0" cy="41900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442412" y="5478927"/>
              <a:ext cx="0" cy="41900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982452" y="5359601"/>
              <a:ext cx="0" cy="41900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970420" y="4919807"/>
              <a:ext cx="0" cy="28707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970420" y="4195450"/>
              <a:ext cx="0" cy="43253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970420" y="3543073"/>
              <a:ext cx="0" cy="43253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970420" y="2796089"/>
              <a:ext cx="0" cy="586053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039354" y="2478840"/>
              <a:ext cx="806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write</a:t>
              </a:r>
              <a:endPara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57598" y="24504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read</a:t>
              </a:r>
              <a:endPara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9183" y="2671048"/>
              <a:ext cx="1443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User space</a:t>
              </a:r>
              <a:endPara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51757" y="2478840"/>
            <a:ext cx="4092243" cy="2584506"/>
            <a:chOff x="5051757" y="2478840"/>
            <a:chExt cx="4092243" cy="2584506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137485" y="4215738"/>
              <a:ext cx="400651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5051757" y="2478840"/>
              <a:ext cx="3688933" cy="2584506"/>
              <a:chOff x="5051757" y="2478840"/>
              <a:chExt cx="3688933" cy="2584506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5181599" y="4574814"/>
                <a:ext cx="3068053" cy="48853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NVRAM</a:t>
                </a:r>
                <a:endParaRPr lang="en-US" dirty="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534651" y="3708499"/>
                <a:ext cx="1980699" cy="31639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Mapped memory</a:t>
                </a:r>
                <a:endParaRPr lang="en-US" dirty="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40" name="Straight Arrow Connector 39"/>
              <p:cNvCxnSpPr>
                <a:stCxn id="37" idx="0"/>
                <a:endCxn id="38" idx="2"/>
              </p:cNvCxnSpPr>
              <p:nvPr/>
            </p:nvCxnSpPr>
            <p:spPr>
              <a:xfrm flipV="1">
                <a:off x="6715626" y="4024891"/>
                <a:ext cx="809375" cy="549923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7199394" y="4195450"/>
                <a:ext cx="1315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map/ </a:t>
                </a:r>
                <a:r>
                  <a:rPr lang="en-US" dirty="0" err="1" smtClean="0"/>
                  <a:t>brk</a:t>
                </a:r>
                <a:endParaRPr lang="en-US" dirty="0"/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7014411" y="2848172"/>
                <a:ext cx="0" cy="911168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8249652" y="2848172"/>
                <a:ext cx="0" cy="911168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97316" y="2478840"/>
                <a:ext cx="1034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Store</a:t>
                </a:r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857372" y="2479175"/>
                <a:ext cx="883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Load</a:t>
                </a:r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051757" y="3655224"/>
                <a:ext cx="1443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User space</a:t>
                </a:r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4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 : NVRAM Access Latencies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4130"/>
            <a:ext cx="7886700" cy="1401259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NVRAM writes/ reads are expensive</a:t>
            </a:r>
          </a:p>
          <a:p>
            <a:pPr marL="457200" lvl="1" indent="0">
              <a:buNone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Writes takes 4x more time than DRAM 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Application works with a DRAM allocated object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53000" y="4860758"/>
            <a:ext cx="3733800" cy="7940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59906" y="5943600"/>
            <a:ext cx="17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NVRAM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32350" y="2963839"/>
            <a:ext cx="4648197" cy="3422835"/>
            <a:chOff x="140369" y="2890097"/>
            <a:chExt cx="4648197" cy="3422835"/>
          </a:xfrm>
        </p:grpSpPr>
        <p:sp>
          <p:nvSpPr>
            <p:cNvPr id="5" name="Rounded Rectangle 4"/>
            <p:cNvSpPr/>
            <p:nvPr/>
          </p:nvSpPr>
          <p:spPr>
            <a:xfrm>
              <a:off x="1359568" y="4692315"/>
              <a:ext cx="2117558" cy="101065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Vertical Scroll 6"/>
            <p:cNvSpPr/>
            <p:nvPr/>
          </p:nvSpPr>
          <p:spPr>
            <a:xfrm>
              <a:off x="2346157" y="2890097"/>
              <a:ext cx="1130969" cy="922515"/>
            </a:xfrm>
            <a:prstGeom prst="verticalScroll">
              <a:avLst>
                <a:gd name="adj" fmla="val 221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91916" y="5943600"/>
              <a:ext cx="1780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DRAM</a:t>
              </a:r>
              <a:endPara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7893" y="3282671"/>
              <a:ext cx="1780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Application</a:t>
              </a:r>
              <a:endPara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91916" y="4957011"/>
              <a:ext cx="709863" cy="48126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</a:t>
              </a:r>
              <a:r>
                <a:rPr lang="en-US" dirty="0" smtClean="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oo</a:t>
              </a:r>
              <a:endPara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84521" y="4957011"/>
              <a:ext cx="709863" cy="48126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bar</a:t>
              </a:r>
              <a:endPara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802732" y="3887320"/>
              <a:ext cx="757989" cy="10590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560721" y="3887320"/>
              <a:ext cx="278731" cy="1069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0369" y="3905235"/>
              <a:ext cx="2382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Object handles/ keys:     foo, bar</a:t>
              </a:r>
              <a:endPara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3669632" y="5017167"/>
            <a:ext cx="938463" cy="4812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983830" y="3887320"/>
            <a:ext cx="541422" cy="86515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89156" y="3887320"/>
            <a:ext cx="188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Checkpoint call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4521" y="5017166"/>
            <a:ext cx="709863" cy="4812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bar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91915" y="5017165"/>
            <a:ext cx="709863" cy="4812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oo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51522" y="5017168"/>
            <a:ext cx="908384" cy="4812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foo:v1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54679" y="5017167"/>
            <a:ext cx="930441" cy="4812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bar:v1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43316 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41094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20" grpId="0" animBg="1"/>
      <p:bldP spid="23" grpId="0" animBg="1"/>
      <p:bldP spid="24" grpId="0"/>
      <p:bldP spid="26" grpId="0" animBg="1"/>
      <p:bldP spid="26" grpId="1" animBg="1"/>
      <p:bldP spid="27" grpId="0" animBg="1"/>
      <p:bldP spid="27" grpId="1" animBg="1"/>
      <p:bldP spid="19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4" y="2430379"/>
            <a:ext cx="8155855" cy="2851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45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Resulting PHX C/R API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7025" y="1428857"/>
            <a:ext cx="8399775" cy="5104290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28650" y="3188368"/>
            <a:ext cx="7886700" cy="8065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066935" y="1848234"/>
            <a:ext cx="3884560" cy="1053764"/>
          </a:xfrm>
          <a:prstGeom prst="wedgeRoundRectCallout">
            <a:avLst>
              <a:gd name="adj1" fmla="val -60833"/>
              <a:gd name="adj2" fmla="val 8076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Allocate checkpoint object</a:t>
            </a:r>
            <a:endParaRPr lang="en-US" sz="2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 rot="10800000">
            <a:off x="4913624" y="5083576"/>
            <a:ext cx="3971559" cy="1299410"/>
          </a:xfrm>
          <a:prstGeom prst="wedgeRoundRectCallout">
            <a:avLst>
              <a:gd name="adj1" fmla="val 68749"/>
              <a:gd name="adj2" fmla="val 6990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650" y="4752942"/>
            <a:ext cx="3943350" cy="661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66934" y="5269423"/>
            <a:ext cx="3619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Create a versioned copy and move it to NVRAM</a:t>
            </a:r>
            <a:endParaRPr lang="en-US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FBD-44DB-4206-A53D-A3D76C242C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0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9395</TotalTime>
  <Words>782</Words>
  <Application>Microsoft Office PowerPoint</Application>
  <PresentationFormat>On-screen Show (4:3)</PresentationFormat>
  <Paragraphs>217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Open Sans Semibold</vt:lpstr>
      <vt:lpstr>Calibri Light</vt:lpstr>
      <vt:lpstr>Open Sans Light</vt:lpstr>
      <vt:lpstr>Arial</vt:lpstr>
      <vt:lpstr>Calibri</vt:lpstr>
      <vt:lpstr>Office Theme</vt:lpstr>
      <vt:lpstr>PHX: Memory Speed HPC I/O with NVM</vt:lpstr>
      <vt:lpstr>Node Local Persistent I/O ?</vt:lpstr>
      <vt:lpstr>NVRAM is Ideal for Persistent I/O </vt:lpstr>
      <vt:lpstr>NVRAM Bandwidth?</vt:lpstr>
      <vt:lpstr>Key Idea: Aggregate Bandwidth Checkpoints</vt:lpstr>
      <vt:lpstr>Phoenix (PHX) Design</vt:lpstr>
      <vt:lpstr>Problem : Software Stack Overheads</vt:lpstr>
      <vt:lpstr>Problem : NVRAM Access Latencies</vt:lpstr>
      <vt:lpstr>Resulting PHX C/R API</vt:lpstr>
      <vt:lpstr>Problem: Limited NVRAM Bandwidth</vt:lpstr>
      <vt:lpstr>Checkpoint Data Split </vt:lpstr>
      <vt:lpstr>Fault Tolerance of Staged Data</vt:lpstr>
      <vt:lpstr>Staging Buffer Data Loss</vt:lpstr>
      <vt:lpstr>Buddy Node Replication (N=2)</vt:lpstr>
      <vt:lpstr>Failure Probability of Staged Data</vt:lpstr>
      <vt:lpstr>Energy Cost Analysis</vt:lpstr>
      <vt:lpstr>Energy Overheads of PHX</vt:lpstr>
      <vt:lpstr>Energy Savings of PHX</vt:lpstr>
      <vt:lpstr>PHX Saves Energy</vt:lpstr>
      <vt:lpstr>Evaluation</vt:lpstr>
      <vt:lpstr>GTC Benchmark</vt:lpstr>
      <vt:lpstr>GTC Benchmark</vt:lpstr>
      <vt:lpstr>CM1 Benchmark</vt:lpstr>
      <vt:lpstr>CM1 Benchmark</vt:lpstr>
      <vt:lpstr>Total Simulation Time</vt:lpstr>
      <vt:lpstr>Summary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Fernando</dc:creator>
  <cp:lastModifiedBy>Pradeep Fernando</cp:lastModifiedBy>
  <cp:revision>300</cp:revision>
  <dcterms:created xsi:type="dcterms:W3CDTF">2016-05-09T10:20:28Z</dcterms:created>
  <dcterms:modified xsi:type="dcterms:W3CDTF">2016-12-20T20:53:20Z</dcterms:modified>
</cp:coreProperties>
</file>