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79" r:id="rId3"/>
    <p:sldId id="483" r:id="rId4"/>
    <p:sldId id="482" r:id="rId5"/>
    <p:sldId id="484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5F5E30-DB95-4FE3-8D90-06D787CF0E6D}">
          <p14:sldIdLst>
            <p14:sldId id="257"/>
            <p14:sldId id="279"/>
            <p14:sldId id="483"/>
            <p14:sldId id="482"/>
            <p14:sldId id="4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4B"/>
    <a:srgbClr val="00F658"/>
    <a:srgbClr val="00D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4" autoAdjust="0"/>
    <p:restoredTop sz="94580"/>
  </p:normalViewPr>
  <p:slideViewPr>
    <p:cSldViewPr snapToGrid="0">
      <p:cViewPr varScale="1">
        <p:scale>
          <a:sx n="162" d="100"/>
          <a:sy n="16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4AA31-B057-4951-9A87-4E7C39AF2C3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6D96E-A516-446C-BEC6-A2DD0AE9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0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07330-4E7F-4A9A-923E-380A05E5D9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6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25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31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6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1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5"/>
            <a:ext cx="5029200" cy="63094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20774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2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63094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20774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1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77DA8D-24FA-4D76-967F-88523B637915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8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4" y="167162"/>
            <a:ext cx="8725515" cy="411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0" indent="-231770">
              <a:buNone/>
              <a:defRPr sz="4400">
                <a:solidFill>
                  <a:schemeClr val="tx1"/>
                </a:solidFill>
              </a:defRPr>
            </a:lvl2pPr>
            <a:lvl3pPr marL="228594" indent="-22859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2057C5-72C0-4C0D-ABC1-D9A8C0F2AB8D}" type="datetime1">
              <a:rPr lang="en-US" smtClean="0"/>
              <a:t>4/15/20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4" y="167162"/>
            <a:ext cx="8725515" cy="411480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2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976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9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8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15" y="170022"/>
            <a:ext cx="8725514" cy="408232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0225FD0D-EBE8-4745-BB66-7415B21CC167}" type="datetime1">
              <a:rPr lang="en-US" smtClean="0"/>
              <a:t>4/15/20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252901" y="4690872"/>
            <a:ext cx="86381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 bwMode="black">
          <a:xfrm>
            <a:off x="7485913" y="4780026"/>
            <a:ext cx="1278163" cy="27432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94451" y="4817548"/>
            <a:ext cx="274320" cy="1385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1200" b="1">
                <a:solidFill>
                  <a:schemeClr val="accent6"/>
                </a:solidFill>
              </a:defRPr>
            </a:lvl1pPr>
          </a:lstStyle>
          <a:p>
            <a:pPr lvl="0"/>
            <a:fld id="{AC52838F-A68A-4F5D-BCA8-C72DCD99BE5F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74882" y="4840632"/>
            <a:ext cx="1023582" cy="11541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defRPr sz="1000"/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sz="750" dirty="0"/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42575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82" r:id="rId5"/>
    <p:sldLayoutId id="2147483685" r:id="rId6"/>
    <p:sldLayoutId id="2147483693" r:id="rId7"/>
    <p:sldLayoutId id="2147483694" r:id="rId8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189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378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1968639"/>
            <a:ext cx="8042564" cy="775597"/>
          </a:xfrm>
        </p:spPr>
        <p:txBody>
          <a:bodyPr/>
          <a:lstStyle/>
          <a:p>
            <a:pPr algn="ctr"/>
            <a:r>
              <a:rPr lang="en-US" sz="2800" dirty="0">
                <a:latin typeface="+mj-lt"/>
                <a:cs typeface="Calibri" panose="020F0502020204030204" pitchFamily="34" charset="0"/>
              </a:rPr>
              <a:t>Azure DF :Metadata driven data  processing Framework-POC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18105"/>
            <a:ext cx="5029200" cy="369332"/>
          </a:xfrm>
        </p:spPr>
        <p:txBody>
          <a:bodyPr/>
          <a:lstStyle/>
          <a:p>
            <a:r>
              <a:rPr lang="en-US" dirty="0"/>
              <a:t>Apr 2020</a:t>
            </a:r>
          </a:p>
        </p:txBody>
      </p:sp>
    </p:spTree>
    <p:extLst>
      <p:ext uri="{BB962C8B-B14F-4D97-AF65-F5344CB8AC3E}">
        <p14:creationId xmlns:p14="http://schemas.microsoft.com/office/powerpoint/2010/main" val="382096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815" y="167163"/>
            <a:ext cx="8725515" cy="480232"/>
          </a:xfrm>
        </p:spPr>
        <p:txBody>
          <a:bodyPr>
            <a:normAutofit/>
          </a:bodyPr>
          <a:lstStyle/>
          <a:p>
            <a:r>
              <a:rPr lang="en-US" b="1" dirty="0">
                <a:latin typeface="Trebuchet MS" panose="020B0703020202090204" pitchFamily="34" charset="0"/>
              </a:rPr>
              <a:t>Overview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4501" y="803933"/>
            <a:ext cx="8694366" cy="3744214"/>
            <a:chOff x="316484" y="1317332"/>
            <a:chExt cx="11592488" cy="2743508"/>
          </a:xfrm>
        </p:grpSpPr>
        <p:sp>
          <p:nvSpPr>
            <p:cNvPr id="22" name="Rectangle 21"/>
            <p:cNvSpPr/>
            <p:nvPr/>
          </p:nvSpPr>
          <p:spPr>
            <a:xfrm>
              <a:off x="3316871" y="1626012"/>
              <a:ext cx="2743200" cy="24332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234938" y="1627634"/>
              <a:ext cx="2743200" cy="24332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165772" y="1627634"/>
              <a:ext cx="2743200" cy="24332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01" name="Picture 4" descr="https://static.thenounproject.com/png/1928621-200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3820" y="1317332"/>
              <a:ext cx="605435" cy="60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75207" y="1615463"/>
              <a:ext cx="2743200" cy="243320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6484" y="1922767"/>
              <a:ext cx="2909133" cy="1968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6203" defTabSz="735689">
                <a:lnSpc>
                  <a:spcPts val="1650"/>
                </a:lnSpc>
                <a:defRPr/>
              </a:pPr>
              <a:r>
                <a:rPr lang="en-US" sz="1100" dirty="0">
                  <a:solidFill>
                    <a:schemeClr val="tx2"/>
                  </a:solidFill>
                  <a:latin typeface="Trebuchet MS" panose="020B0703020202090204" pitchFamily="34" charset="0"/>
                  <a:cs typeface="Calibri" panose="020F0502020204030204" pitchFamily="34" charset="0"/>
                </a:rPr>
                <a:t>Big data ecosystem generally involves transforming and loading  Incoming data to raw , curated and Consumption layers. Azure provides many services to achieve this End to End data transformation. But without a proper framework team ends up building non-reusable code again and again for each incoming file.</a:t>
              </a: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9D3B262-EA33-1B45-ACA2-92A6C6AFFD12}"/>
              </a:ext>
            </a:extLst>
          </p:cNvPr>
          <p:cNvSpPr/>
          <p:nvPr/>
        </p:nvSpPr>
        <p:spPr>
          <a:xfrm>
            <a:off x="567559" y="1016876"/>
            <a:ext cx="1355834" cy="4099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Problem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42FBBE5-DEEB-5344-BD56-BDA511CBF414}"/>
              </a:ext>
            </a:extLst>
          </p:cNvPr>
          <p:cNvSpPr/>
          <p:nvPr/>
        </p:nvSpPr>
        <p:spPr>
          <a:xfrm>
            <a:off x="2786725" y="1011429"/>
            <a:ext cx="1355834" cy="4099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Challenges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6D2345-6A88-1741-ADAA-5AD032BC6C80}"/>
              </a:ext>
            </a:extLst>
          </p:cNvPr>
          <p:cNvSpPr/>
          <p:nvPr/>
        </p:nvSpPr>
        <p:spPr>
          <a:xfrm>
            <a:off x="2407523" y="1537827"/>
            <a:ext cx="2181850" cy="225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203" defTabSz="735689">
              <a:lnSpc>
                <a:spcPts val="1650"/>
              </a:lnSpc>
              <a:defRPr/>
            </a:pPr>
            <a:r>
              <a:rPr lang="en-US" sz="1100" dirty="0">
                <a:solidFill>
                  <a:schemeClr val="tx2"/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Apart from data transformation there are other process like incoming file sanity verification ,error reporting, trigger file generation and status updates . Teams will have to build individual workflows for each file which is time consuming and error prone.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8142F94-9336-F242-8ABA-29BED9EA4B69}"/>
              </a:ext>
            </a:extLst>
          </p:cNvPr>
          <p:cNvSpPr/>
          <p:nvPr/>
        </p:nvSpPr>
        <p:spPr>
          <a:xfrm>
            <a:off x="4944834" y="998426"/>
            <a:ext cx="1355834" cy="4099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33D453-1F53-F947-8A59-3D1AAC6E37B7}"/>
              </a:ext>
            </a:extLst>
          </p:cNvPr>
          <p:cNvSpPr/>
          <p:nvPr/>
        </p:nvSpPr>
        <p:spPr>
          <a:xfrm>
            <a:off x="4492617" y="1412194"/>
            <a:ext cx="2181850" cy="3122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203" defTabSz="735689">
              <a:lnSpc>
                <a:spcPts val="1650"/>
              </a:lnSpc>
              <a:defRPr/>
            </a:pPr>
            <a:r>
              <a:rPr lang="en-US" sz="1100" dirty="0">
                <a:solidFill>
                  <a:schemeClr val="tx2"/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This Metadata driven Transformation Framework orchestrated by Azure Data Factory leverages  Spark-Scala and Azure services. This framework integrates various azure services to perform medium level data transformation and load data to different layers . User only have to furnish few mandatory information in parameter file and the framework takes care of rest.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3526190-AAC1-C84A-B01A-9E5381F8B2D1}"/>
              </a:ext>
            </a:extLst>
          </p:cNvPr>
          <p:cNvSpPr/>
          <p:nvPr/>
        </p:nvSpPr>
        <p:spPr>
          <a:xfrm>
            <a:off x="7225583" y="1009215"/>
            <a:ext cx="1355834" cy="4099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92274A-7362-4B4B-8960-DC8E95B7FBB3}"/>
              </a:ext>
            </a:extLst>
          </p:cNvPr>
          <p:cNvSpPr/>
          <p:nvPr/>
        </p:nvSpPr>
        <p:spPr>
          <a:xfrm>
            <a:off x="6767649" y="1461516"/>
            <a:ext cx="2181850" cy="2032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203" defTabSz="735689">
              <a:lnSpc>
                <a:spcPts val="1650"/>
              </a:lnSpc>
              <a:defRPr/>
            </a:pPr>
            <a:r>
              <a:rPr lang="en-US" sz="1100" dirty="0">
                <a:solidFill>
                  <a:schemeClr val="tx2"/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Very minimal effort is required to transform and move data from one layer to another layer for new files.</a:t>
            </a:r>
          </a:p>
          <a:p>
            <a:pPr marL="126203" defTabSz="735689">
              <a:lnSpc>
                <a:spcPts val="1650"/>
              </a:lnSpc>
              <a:defRPr/>
            </a:pPr>
            <a:r>
              <a:rPr lang="en-US" sz="1100" dirty="0">
                <a:solidFill>
                  <a:schemeClr val="tx2"/>
                </a:solidFill>
                <a:latin typeface="Trebuchet MS" panose="020B0703020202090204" pitchFamily="34" charset="0"/>
                <a:cs typeface="Calibri" panose="020F0502020204030204" pitchFamily="34" charset="0"/>
              </a:rPr>
              <a:t>Same framework can be reused again for files with medium level complexity with just updating the few parameter and HQL files.</a:t>
            </a:r>
          </a:p>
        </p:txBody>
      </p:sp>
    </p:spTree>
    <p:extLst>
      <p:ext uri="{BB962C8B-B14F-4D97-AF65-F5344CB8AC3E}">
        <p14:creationId xmlns:p14="http://schemas.microsoft.com/office/powerpoint/2010/main" val="1552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552"/>
    </mc:Choice>
    <mc:Fallback xmlns="">
      <p:transition advTm="295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7A7E-5B5C-214F-B03B-F43D6AEE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Services used in the workflow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B5F9FA-9042-4348-8967-DE432042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66809"/>
              </p:ext>
            </p:extLst>
          </p:nvPr>
        </p:nvGraphicFramePr>
        <p:xfrm>
          <a:off x="1224455" y="613332"/>
          <a:ext cx="6333534" cy="357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358">
                  <a:extLst>
                    <a:ext uri="{9D8B030D-6E8A-4147-A177-3AD203B41FA5}">
                      <a16:colId xmlns:a16="http://schemas.microsoft.com/office/drawing/2014/main" val="639750050"/>
                    </a:ext>
                  </a:extLst>
                </a:gridCol>
                <a:gridCol w="4318176">
                  <a:extLst>
                    <a:ext uri="{9D8B030D-6E8A-4147-A177-3AD203B41FA5}">
                      <a16:colId xmlns:a16="http://schemas.microsoft.com/office/drawing/2014/main" val="3406168607"/>
                    </a:ext>
                  </a:extLst>
                </a:gridCol>
              </a:tblGrid>
              <a:tr h="422065">
                <a:tc>
                  <a:txBody>
                    <a:bodyPr/>
                    <a:lstStyle/>
                    <a:p>
                      <a:r>
                        <a:rPr lang="en-US" dirty="0"/>
                        <a:t>Azure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64049"/>
                  </a:ext>
                </a:extLst>
              </a:tr>
              <a:tr h="572686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Factory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aseline="0" dirty="0"/>
                        <a:t>To Orchestrate End to End data workflow.</a:t>
                      </a:r>
                    </a:p>
                    <a:p>
                      <a:pPr marL="171450" marR="0" lvl="0" indent="-17145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aseline="0" dirty="0"/>
                        <a:t>Invoke Azure's various data and compute services.</a:t>
                      </a:r>
                    </a:p>
                    <a:p>
                      <a:pPr marL="171450" marR="0" lvl="0" indent="-17145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aseline="0" dirty="0"/>
                        <a:t>Event Trigger based on incoming file.</a:t>
                      </a:r>
                    </a:p>
                    <a:p>
                      <a:pPr marL="171450" marR="0" lvl="0" indent="-17145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parameter file for each incoming file type and cascade them through workflow.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62252"/>
                  </a:ext>
                </a:extLst>
              </a:tr>
              <a:tr h="465083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Sanity verification.</a:t>
                      </a:r>
                      <a:endParaRPr lang="en-US" sz="9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19220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HDInsight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Hive - </a:t>
                      </a: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 HQLs.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- </a:t>
                      </a: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 Metadata driven Spark-Scala Jars.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68934"/>
                  </a:ext>
                </a:extLst>
              </a:tr>
              <a:tr h="537511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 notification for error reporting.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 update.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Trigger File Generation.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664477"/>
                  </a:ext>
                </a:extLst>
              </a:tr>
              <a:tr h="361124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Key vault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Secure Azure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6619"/>
                  </a:ext>
                </a:extLst>
              </a:tr>
              <a:tr h="537511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Data Lake Gen2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1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75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238" y="477448"/>
            <a:ext cx="9010456" cy="4601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428" y="48566"/>
            <a:ext cx="2756598" cy="408232"/>
          </a:xfrm>
        </p:spPr>
        <p:txBody>
          <a:bodyPr>
            <a:normAutofit/>
          </a:bodyPr>
          <a:lstStyle/>
          <a:p>
            <a:r>
              <a:rPr lang="en-US" sz="2000" dirty="0"/>
              <a:t>Workflow</a:t>
            </a:r>
          </a:p>
        </p:txBody>
      </p:sp>
      <p:pic>
        <p:nvPicPr>
          <p:cNvPr id="69" name="Picture 2" descr="http://sourcethought.com/wp-content/uploads/2013/10/data-lake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59" y="0"/>
            <a:ext cx="9531" cy="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ed Rectangle 94"/>
          <p:cNvSpPr/>
          <p:nvPr/>
        </p:nvSpPr>
        <p:spPr>
          <a:xfrm>
            <a:off x="6561865" y="716256"/>
            <a:ext cx="1893236" cy="270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Azure Data Factory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573928" y="1464061"/>
            <a:ext cx="1109109" cy="1694066"/>
          </a:xfrm>
          <a:prstGeom prst="rect">
            <a:avLst/>
          </a:prstGeom>
          <a:solidFill>
            <a:srgbClr val="D3E5F9"/>
          </a:solidFill>
          <a:ln w="12700" cap="flat" cmpd="sng" algn="ctr">
            <a:solidFill>
              <a:srgbClr val="B5D3F5"/>
            </a:solidFill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647380" y="1479030"/>
            <a:ext cx="976345" cy="197079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0958" rIns="0" bIns="60958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RAW Layer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29747" y="654733"/>
            <a:ext cx="8684506" cy="3486967"/>
          </a:xfrm>
          <a:prstGeom prst="rect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  <p:txBody>
          <a:bodyPr lIns="121917" tIns="60958" rIns="121917" bIns="60958" rtlCol="0" anchor="t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647380" y="1691078"/>
            <a:ext cx="973543" cy="133764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04497" y="4597162"/>
            <a:ext cx="8269013" cy="362328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0" tIns="60958" rIns="121917" bIns="60958" rtlCol="0" anchor="ctr"/>
          <a:lstStyle/>
          <a:p>
            <a:pPr lvl="0" defTabSz="609570"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      </a:t>
            </a:r>
            <a:r>
              <a:rPr lang="en-US" sz="1100" b="1" kern="0" dirty="0">
                <a:solidFill>
                  <a:srgbClr val="141414"/>
                </a:solidFill>
              </a:rPr>
              <a:t>Storage Layer                                                                        					 Storage Layer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6399374" y="1457247"/>
            <a:ext cx="1109109" cy="1694066"/>
          </a:xfrm>
          <a:prstGeom prst="rect">
            <a:avLst/>
          </a:prstGeom>
          <a:solidFill>
            <a:srgbClr val="D3E5F9"/>
          </a:solidFill>
          <a:ln w="12700" cap="flat" cmpd="sng" algn="ctr">
            <a:solidFill>
              <a:srgbClr val="B5D3F5"/>
            </a:solidFill>
            <a:prstDash val="solid"/>
            <a:miter lim="800000"/>
          </a:ln>
          <a:effectLst/>
        </p:spPr>
        <p:txBody>
          <a:bodyPr lIns="121917" tIns="60958" rIns="121917" bIns="60958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6473167" y="1691078"/>
            <a:ext cx="973543" cy="141577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70831" y="2040821"/>
            <a:ext cx="1109109" cy="112238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lowchart: Multidocument 60"/>
          <p:cNvSpPr/>
          <p:nvPr/>
        </p:nvSpPr>
        <p:spPr>
          <a:xfrm>
            <a:off x="4859794" y="2671985"/>
            <a:ext cx="562295" cy="219312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2"/>
            </a:solidFill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dirty="0">
                <a:solidFill>
                  <a:prstClr val="black"/>
                </a:solidFill>
                <a:latin typeface="Arial" panose="020B0604020202020204"/>
              </a:rPr>
              <a:t>Trigger File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462199" y="1730853"/>
            <a:ext cx="936239" cy="3252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0958" rIns="0" bIns="60958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Metadata driven</a:t>
            </a:r>
            <a:r>
              <a:rPr kumimoji="0" lang="en-US" sz="7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Transformation Code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08" y="2083809"/>
            <a:ext cx="548596" cy="517904"/>
          </a:xfrm>
          <a:prstGeom prst="rect">
            <a:avLst/>
          </a:prstGeom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4EFAB1D-8681-944C-8181-57CAECD0F0B6}"/>
              </a:ext>
            </a:extLst>
          </p:cNvPr>
          <p:cNvSpPr/>
          <p:nvPr/>
        </p:nvSpPr>
        <p:spPr>
          <a:xfrm>
            <a:off x="2936240" y="4643596"/>
            <a:ext cx="3847108" cy="270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Azure Data Lake – Generation -2 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DCCF06D-88AD-A248-A8ED-B44BCF871413}"/>
              </a:ext>
            </a:extLst>
          </p:cNvPr>
          <p:cNvSpPr/>
          <p:nvPr/>
        </p:nvSpPr>
        <p:spPr>
          <a:xfrm>
            <a:off x="1066249" y="1769895"/>
            <a:ext cx="1109110" cy="270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ADF-Event Scheduler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A563FFE0-9C09-E946-8BDE-D57C64C85078}"/>
              </a:ext>
            </a:extLst>
          </p:cNvPr>
          <p:cNvSpPr/>
          <p:nvPr/>
        </p:nvSpPr>
        <p:spPr>
          <a:xfrm>
            <a:off x="1152115" y="2286384"/>
            <a:ext cx="954898" cy="852704"/>
          </a:xfrm>
          <a:prstGeom prst="roundRect">
            <a:avLst>
              <a:gd name="adj" fmla="val 8946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5DA2"/>
            </a:solidFill>
            <a:prstDash val="dash"/>
          </a:ln>
          <a:effectLst/>
        </p:spPr>
        <p:txBody>
          <a:bodyPr lIns="53332" tIns="26666" rIns="53332" bIns="26666"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ADF-Event scheduler monitors for new incoming files in source container. </a:t>
            </a:r>
            <a:r>
              <a:rPr lang="en-US" sz="600" kern="0" dirty="0">
                <a:solidFill>
                  <a:prstClr val="black"/>
                </a:solidFill>
                <a:latin typeface="Arial" panose="020B0604020202020204"/>
              </a:rPr>
              <a:t>I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 will </a:t>
            </a:r>
            <a:r>
              <a:rPr lang="en-US" sz="800" b="1" kern="0" dirty="0">
                <a:solidFill>
                  <a:prstClr val="black"/>
                </a:solidFill>
                <a:latin typeface="Arial" panose="020B0604020202020204"/>
              </a:rPr>
              <a:t>kick start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workflow with metadata of new file.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DF788E2-2AE8-8143-ADB5-E04272030C0E}"/>
              </a:ext>
            </a:extLst>
          </p:cNvPr>
          <p:cNvSpPr/>
          <p:nvPr/>
        </p:nvSpPr>
        <p:spPr>
          <a:xfrm>
            <a:off x="2735742" y="2028932"/>
            <a:ext cx="1109109" cy="112238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572C8BE-1065-F648-8CC0-A0C180309FDD}"/>
              </a:ext>
            </a:extLst>
          </p:cNvPr>
          <p:cNvSpPr/>
          <p:nvPr/>
        </p:nvSpPr>
        <p:spPr>
          <a:xfrm>
            <a:off x="2699667" y="1765336"/>
            <a:ext cx="1174833" cy="270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Azure Functions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738843D-6FFA-344C-9834-D867CEF164AC}"/>
              </a:ext>
            </a:extLst>
          </p:cNvPr>
          <p:cNvSpPr/>
          <p:nvPr/>
        </p:nvSpPr>
        <p:spPr>
          <a:xfrm>
            <a:off x="2825790" y="2151669"/>
            <a:ext cx="954898" cy="852704"/>
          </a:xfrm>
          <a:prstGeom prst="roundRect">
            <a:avLst>
              <a:gd name="adj" fmla="val 8946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5DA2"/>
            </a:solidFill>
            <a:prstDash val="dash"/>
          </a:ln>
          <a:effectLst/>
        </p:spPr>
        <p:txBody>
          <a:bodyPr lIns="53332" tIns="26666" rIns="53332" bIns="26666"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These serverless functions will perform </a:t>
            </a: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sanity check 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incoming files.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1C4E2ADA-5B4A-8549-BBEC-F812FC7AA929}"/>
              </a:ext>
            </a:extLst>
          </p:cNvPr>
          <p:cNvSpPr/>
          <p:nvPr/>
        </p:nvSpPr>
        <p:spPr>
          <a:xfrm>
            <a:off x="2188297" y="2536550"/>
            <a:ext cx="568655" cy="135435"/>
          </a:xfrm>
          <a:prstGeom prst="rightArrow">
            <a:avLst/>
          </a:prstGeom>
          <a:solidFill>
            <a:srgbClr val="50B3CF"/>
          </a:solidFill>
          <a:ln w="12700" cap="flat" cmpd="sng" algn="ctr">
            <a:solidFill>
              <a:srgbClr val="50B3C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C5AAB1EE-6320-1340-BA27-55FB164683F4}"/>
              </a:ext>
            </a:extLst>
          </p:cNvPr>
          <p:cNvSpPr/>
          <p:nvPr/>
        </p:nvSpPr>
        <p:spPr>
          <a:xfrm>
            <a:off x="3854140" y="2522404"/>
            <a:ext cx="719788" cy="149581"/>
          </a:xfrm>
          <a:prstGeom prst="rightArrow">
            <a:avLst/>
          </a:prstGeom>
          <a:solidFill>
            <a:srgbClr val="50B3CF"/>
          </a:solidFill>
          <a:ln w="12700" cap="flat" cmpd="sng" algn="ctr">
            <a:solidFill>
              <a:srgbClr val="50B3C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51F2F8-6D78-8E4C-B16D-A58FF75F155B}"/>
              </a:ext>
            </a:extLst>
          </p:cNvPr>
          <p:cNvSpPr/>
          <p:nvPr/>
        </p:nvSpPr>
        <p:spPr>
          <a:xfrm>
            <a:off x="3902671" y="2274734"/>
            <a:ext cx="581056" cy="2050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prstClr val="white"/>
                </a:solidFill>
                <a:latin typeface="Arial" panose="020B0604020202020204"/>
              </a:rPr>
              <a:t>Lookup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EE9CF0E-FE07-FA47-B72F-89C492677ACA}"/>
              </a:ext>
            </a:extLst>
          </p:cNvPr>
          <p:cNvSpPr/>
          <p:nvPr/>
        </p:nvSpPr>
        <p:spPr>
          <a:xfrm>
            <a:off x="3908128" y="2676264"/>
            <a:ext cx="610084" cy="481863"/>
          </a:xfrm>
          <a:prstGeom prst="roundRect">
            <a:avLst>
              <a:gd name="adj" fmla="val 8946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5DA2"/>
            </a:solidFill>
            <a:prstDash val="dash"/>
          </a:ln>
          <a:effectLst/>
        </p:spPr>
        <p:txBody>
          <a:bodyPr lIns="53332" tIns="26666" rIns="53332" bIns="26666"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Parameter file identification and cascading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E22D100-2503-F844-BAE7-30CF8F67AE06}"/>
              </a:ext>
            </a:extLst>
          </p:cNvPr>
          <p:cNvSpPr/>
          <p:nvPr/>
        </p:nvSpPr>
        <p:spPr>
          <a:xfrm>
            <a:off x="1239892" y="2065063"/>
            <a:ext cx="767169" cy="197079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0958" rIns="0" bIns="60958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Source</a:t>
            </a:r>
          </a:p>
        </p:txBody>
      </p:sp>
      <p:sp>
        <p:nvSpPr>
          <p:cNvPr id="85" name="Round Same Side Corner Rectangle 225">
            <a:extLst>
              <a:ext uri="{FF2B5EF4-FFF2-40B4-BE49-F238E27FC236}">
                <a16:creationId xmlns:a16="http://schemas.microsoft.com/office/drawing/2014/main" id="{4504F92A-99B9-9A44-A690-AA8449E91A1D}"/>
              </a:ext>
            </a:extLst>
          </p:cNvPr>
          <p:cNvSpPr/>
          <p:nvPr/>
        </p:nvSpPr>
        <p:spPr bwMode="auto">
          <a:xfrm>
            <a:off x="4672751" y="1839264"/>
            <a:ext cx="890962" cy="189542"/>
          </a:xfrm>
          <a:prstGeom prst="round2Same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0958" rIns="0" bIns="60958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HD Insight </a:t>
            </a:r>
            <a:r>
              <a:rPr kumimoji="0" lang="de-DE" sz="7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Hive</a:t>
            </a:r>
            <a:r>
              <a:rPr kumimoji="0" lang="de-DE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endParaRPr kumimoji="0" lang="en-US" sz="7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E186010-7821-7F49-A5BB-9414044ABB99}"/>
              </a:ext>
            </a:extLst>
          </p:cNvPr>
          <p:cNvSpPr/>
          <p:nvPr/>
        </p:nvSpPr>
        <p:spPr>
          <a:xfrm>
            <a:off x="4672751" y="2028806"/>
            <a:ext cx="885466" cy="496665"/>
          </a:xfrm>
          <a:prstGeom prst="roundRect">
            <a:avLst>
              <a:gd name="adj" fmla="val 8946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5DA2"/>
            </a:solidFill>
            <a:prstDash val="dash"/>
          </a:ln>
          <a:effectLst/>
        </p:spPr>
        <p:txBody>
          <a:bodyPr lIns="53332" tIns="26666" rIns="53332" bIns="26666"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HQL Execution based on parameter file.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8730119-5F64-7D4F-9B7A-1169DA5C1C00}"/>
              </a:ext>
            </a:extLst>
          </p:cNvPr>
          <p:cNvSpPr/>
          <p:nvPr/>
        </p:nvSpPr>
        <p:spPr>
          <a:xfrm>
            <a:off x="2699667" y="3676935"/>
            <a:ext cx="4902330" cy="362328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0" tIns="60958" rIns="121917" bIns="60958" rtlCol="0" anchor="ctr"/>
          <a:lstStyle/>
          <a:p>
            <a:pPr lvl="0" defTabSz="609570"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2B555AA-1D31-DB41-9C48-7415852257FB}"/>
              </a:ext>
            </a:extLst>
          </p:cNvPr>
          <p:cNvSpPr/>
          <p:nvPr/>
        </p:nvSpPr>
        <p:spPr>
          <a:xfrm>
            <a:off x="3229088" y="3732441"/>
            <a:ext cx="3847108" cy="270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Error Reporting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E9E075-B01A-1B41-9667-49139436CE91}"/>
              </a:ext>
            </a:extLst>
          </p:cNvPr>
          <p:cNvCxnSpPr>
            <a:stCxn id="70" idx="2"/>
          </p:cNvCxnSpPr>
          <p:nvPr/>
        </p:nvCxnSpPr>
        <p:spPr>
          <a:xfrm flipH="1">
            <a:off x="3287110" y="3151313"/>
            <a:ext cx="3187" cy="5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87BC526-2817-CC42-ACFD-B2356EC4F003}"/>
              </a:ext>
            </a:extLst>
          </p:cNvPr>
          <p:cNvCxnSpPr/>
          <p:nvPr/>
        </p:nvCxnSpPr>
        <p:spPr>
          <a:xfrm flipH="1">
            <a:off x="5125295" y="3170894"/>
            <a:ext cx="3187" cy="5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Arrow 91">
            <a:extLst>
              <a:ext uri="{FF2B5EF4-FFF2-40B4-BE49-F238E27FC236}">
                <a16:creationId xmlns:a16="http://schemas.microsoft.com/office/drawing/2014/main" id="{6B355455-6ECB-4049-98FD-E1DC4B8EA3F3}"/>
              </a:ext>
            </a:extLst>
          </p:cNvPr>
          <p:cNvSpPr/>
          <p:nvPr/>
        </p:nvSpPr>
        <p:spPr>
          <a:xfrm>
            <a:off x="5680181" y="2414507"/>
            <a:ext cx="719788" cy="149581"/>
          </a:xfrm>
          <a:prstGeom prst="rightArrow">
            <a:avLst/>
          </a:prstGeom>
          <a:solidFill>
            <a:srgbClr val="50B3CF"/>
          </a:solidFill>
          <a:ln w="12700" cap="flat" cmpd="sng" algn="ctr">
            <a:solidFill>
              <a:srgbClr val="50B3C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EB15D54-D712-F14A-85F1-6ED7090C5C86}"/>
              </a:ext>
            </a:extLst>
          </p:cNvPr>
          <p:cNvSpPr/>
          <p:nvPr/>
        </p:nvSpPr>
        <p:spPr>
          <a:xfrm>
            <a:off x="8241664" y="2326268"/>
            <a:ext cx="648848" cy="270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Email Notification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8572500-65F7-634B-8727-92D3C891B363}"/>
              </a:ext>
            </a:extLst>
          </p:cNvPr>
          <p:cNvSpPr/>
          <p:nvPr/>
        </p:nvSpPr>
        <p:spPr>
          <a:xfrm>
            <a:off x="6461624" y="1481432"/>
            <a:ext cx="976345" cy="197079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0958" rIns="0" bIns="60958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Curator Layer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2669A82-299D-6541-B574-D144FB488AC6}"/>
              </a:ext>
            </a:extLst>
          </p:cNvPr>
          <p:cNvSpPr/>
          <p:nvPr/>
        </p:nvSpPr>
        <p:spPr>
          <a:xfrm>
            <a:off x="5723344" y="2600691"/>
            <a:ext cx="610084" cy="481863"/>
          </a:xfrm>
          <a:prstGeom prst="roundRect">
            <a:avLst>
              <a:gd name="adj" fmla="val 8946"/>
            </a:avLst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005DA2"/>
            </a:solidFill>
            <a:prstDash val="dash"/>
          </a:ln>
          <a:effectLst/>
        </p:spPr>
        <p:txBody>
          <a:bodyPr lIns="53332" tIns="26666" rIns="53332" bIns="26666"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dirty="0">
                <a:solidFill>
                  <a:prstClr val="black"/>
                </a:solidFill>
                <a:latin typeface="Arial" panose="020B0604020202020204"/>
              </a:rPr>
              <a:t>Trigger file built in Raw layer will have required info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Flowchart: Multidocument 60">
            <a:extLst>
              <a:ext uri="{FF2B5EF4-FFF2-40B4-BE49-F238E27FC236}">
                <a16:creationId xmlns:a16="http://schemas.microsoft.com/office/drawing/2014/main" id="{C31A6D61-A3D6-3F4C-B857-1D00ADC80EF3}"/>
              </a:ext>
            </a:extLst>
          </p:cNvPr>
          <p:cNvSpPr/>
          <p:nvPr/>
        </p:nvSpPr>
        <p:spPr>
          <a:xfrm>
            <a:off x="6679313" y="2767300"/>
            <a:ext cx="562295" cy="219312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2"/>
            </a:solidFill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dirty="0">
                <a:solidFill>
                  <a:prstClr val="black"/>
                </a:solidFill>
                <a:latin typeface="Arial" panose="020B0604020202020204"/>
              </a:rPr>
              <a:t>Trigger File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789BFE-91CA-3A45-9722-DAE796C5B732}"/>
              </a:ext>
            </a:extLst>
          </p:cNvPr>
          <p:cNvCxnSpPr/>
          <p:nvPr/>
        </p:nvCxnSpPr>
        <p:spPr>
          <a:xfrm flipH="1">
            <a:off x="6936900" y="3149116"/>
            <a:ext cx="3187" cy="5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611D5C83-9FBA-0847-8F56-AD6DC33C5BC2}"/>
              </a:ext>
            </a:extLst>
          </p:cNvPr>
          <p:cNvSpPr/>
          <p:nvPr/>
        </p:nvSpPr>
        <p:spPr>
          <a:xfrm>
            <a:off x="7508483" y="2386969"/>
            <a:ext cx="719788" cy="149581"/>
          </a:xfrm>
          <a:prstGeom prst="rightArrow">
            <a:avLst/>
          </a:prstGeom>
          <a:solidFill>
            <a:srgbClr val="50B3CF"/>
          </a:solidFill>
          <a:ln w="12700" cap="flat" cmpd="sng" algn="ctr">
            <a:solidFill>
              <a:srgbClr val="50B3CF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F56FDF7-1AC0-A247-9B7B-C579EE086168}"/>
              </a:ext>
            </a:extLst>
          </p:cNvPr>
          <p:cNvSpPr/>
          <p:nvPr/>
        </p:nvSpPr>
        <p:spPr>
          <a:xfrm>
            <a:off x="7577849" y="2144300"/>
            <a:ext cx="581056" cy="2050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>
                <a:solidFill>
                  <a:prstClr val="white"/>
                </a:solidFill>
                <a:latin typeface="Arial" panose="020B0604020202020204"/>
              </a:rPr>
              <a:t>Logic app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16797556-ABB0-0442-B045-CAAA90537823}"/>
              </a:ext>
            </a:extLst>
          </p:cNvPr>
          <p:cNvSpPr/>
          <p:nvPr/>
        </p:nvSpPr>
        <p:spPr>
          <a:xfrm>
            <a:off x="2936240" y="4251479"/>
            <a:ext cx="3847108" cy="270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381216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684B01-C1F1-264D-8350-BED85859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Major stages screen Grabs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BD703-1B7D-C040-860A-BC4C22C17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7" y="578254"/>
            <a:ext cx="8071945" cy="2579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F5ED41-95A6-B043-86F2-48C672EDC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8" y="3158013"/>
            <a:ext cx="4611414" cy="15300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C4AC0-760F-E44D-90CD-188BB743D5B2}"/>
              </a:ext>
            </a:extLst>
          </p:cNvPr>
          <p:cNvSpPr txBox="1"/>
          <p:nvPr/>
        </p:nvSpPr>
        <p:spPr>
          <a:xfrm>
            <a:off x="3791607" y="696496"/>
            <a:ext cx="1868214" cy="2077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Stage1 Pipeline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8B908C-F896-9941-AD25-524D689A3333}"/>
              </a:ext>
            </a:extLst>
          </p:cNvPr>
          <p:cNvSpPr txBox="1"/>
          <p:nvPr/>
        </p:nvSpPr>
        <p:spPr>
          <a:xfrm>
            <a:off x="3888827" y="3241053"/>
            <a:ext cx="1868214" cy="20774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Stage2 Pipeline</a:t>
            </a:r>
          </a:p>
        </p:txBody>
      </p:sp>
    </p:spTree>
    <p:extLst>
      <p:ext uri="{BB962C8B-B14F-4D97-AF65-F5344CB8AC3E}">
        <p14:creationId xmlns:p14="http://schemas.microsoft.com/office/powerpoint/2010/main" val="2719181938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 [Read-Only]" id="{4E187C76-B7ED-41B0-9DE1-7E7B7A5C77F3}" vid="{A741C9A6-D1CF-45C9-9F03-E46772599D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420</Words>
  <Application>Microsoft Macintosh PowerPoint</Application>
  <PresentationFormat>On-screen Show (16:9)</PresentationFormat>
  <Paragraphs>64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Trebuchet MS</vt:lpstr>
      <vt:lpstr>Cognizant</vt:lpstr>
      <vt:lpstr>Azure DF :Metadata driven data  processing Framework-POC</vt:lpstr>
      <vt:lpstr>Overview</vt:lpstr>
      <vt:lpstr>Azure Services used in the workflow</vt:lpstr>
      <vt:lpstr>Workflow</vt:lpstr>
      <vt:lpstr>Major stages screen Grabs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BigDecisions® Platform Introduction</dc:title>
  <dc:creator>Kulshrestha, Shubham (Cognizant)</dc:creator>
  <cp:lastModifiedBy>panneerselvam, Pradeep (Cognizant)</cp:lastModifiedBy>
  <cp:revision>237</cp:revision>
  <dcterms:created xsi:type="dcterms:W3CDTF">2018-09-08T18:56:44Z</dcterms:created>
  <dcterms:modified xsi:type="dcterms:W3CDTF">2020-04-15T14:45:26Z</dcterms:modified>
</cp:coreProperties>
</file>