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3"/>
  </p:notesMasterIdLst>
  <p:sldIdLst>
    <p:sldId id="262" r:id="rId2"/>
    <p:sldId id="258" r:id="rId3"/>
    <p:sldId id="259" r:id="rId4"/>
    <p:sldId id="264" r:id="rId5"/>
    <p:sldId id="265" r:id="rId6"/>
    <p:sldId id="266" r:id="rId7"/>
    <p:sldId id="267" r:id="rId8"/>
    <p:sldId id="268" r:id="rId9"/>
    <p:sldId id="263" r:id="rId10"/>
    <p:sldId id="260" r:id="rId11"/>
    <p:sldId id="261"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067" autoAdjust="0"/>
    <p:restoredTop sz="94660"/>
  </p:normalViewPr>
  <p:slideViewPr>
    <p:cSldViewPr snapToGrid="0">
      <p:cViewPr varScale="1">
        <p:scale>
          <a:sx n="65" d="100"/>
          <a:sy n="65" d="100"/>
        </p:scale>
        <p:origin x="-102" y="-22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8788"/>
          </a:xfrm>
          <a:prstGeom prst="rect">
            <a:avLst/>
          </a:prstGeom>
          <a:noFill/>
          <a:ln>
            <a:noFill/>
          </a:ln>
        </p:spPr>
        <p:txBody>
          <a:bodyPr wrap="square" lIns="91425" tIns="91425" rIns="91425" bIns="91425" anchor="t" anchorCtr="0"/>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3" y="0"/>
            <a:ext cx="2971800" cy="458788"/>
          </a:xfrm>
          <a:prstGeom prst="rect">
            <a:avLst/>
          </a:prstGeom>
          <a:noFill/>
          <a:ln>
            <a:noFill/>
          </a:ln>
        </p:spPr>
        <p:txBody>
          <a:bodyPr wrap="square" lIns="91425" tIns="91425" rIns="91425" bIns="91425" anchor="t" anchorCtr="0"/>
          <a:lstStyle>
            <a:lvl1pPr marL="0" marR="0" lvl="0" indent="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400" cy="3600450"/>
          </a:xfrm>
          <a:prstGeom prst="rect">
            <a:avLst/>
          </a:prstGeom>
          <a:noFill/>
          <a:ln>
            <a:noFill/>
          </a:ln>
        </p:spPr>
        <p:txBody>
          <a:bodyPr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8787"/>
          </a:xfrm>
          <a:prstGeom prst="rect">
            <a:avLst/>
          </a:prstGeom>
          <a:noFill/>
          <a:ln>
            <a:noFill/>
          </a:ln>
        </p:spPr>
        <p:txBody>
          <a:bodyPr wrap="square" lIns="91425" tIns="91425" rIns="91425" bIns="91425" anchor="b" anchorCtr="0"/>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xmlns="" val="371014543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
        <p:nvSpPr>
          <p:cNvPr id="102" name="Shape 10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481120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
        <p:nvSpPr>
          <p:cNvPr id="111" name="Shape 11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058264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
        <p:nvSpPr>
          <p:cNvPr id="120" name="Shape 12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899324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
        <p:nvSpPr>
          <p:cNvPr id="129" name="Shape 12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061269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831850" y="1709738"/>
            <a:ext cx="10515600" cy="2852737"/>
          </a:xfrm>
          <a:prstGeom prst="rect">
            <a:avLst/>
          </a:prstGeom>
          <a:noFill/>
          <a:ln>
            <a:noFill/>
          </a:ln>
        </p:spPr>
        <p:txBody>
          <a:bodyPr wrap="square" lIns="91425" tIns="91425" rIns="91425" bIns="91425" anchor="b" anchorCtr="0"/>
          <a:lstStyle>
            <a:lvl1pPr marL="0" marR="0" lvl="0" indent="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7" name="Shape 17"/>
          <p:cNvSpPr txBox="1">
            <a:spLocks noGrp="1"/>
          </p:cNvSpPr>
          <p:nvPr>
            <p:ph type="body" idx="1"/>
          </p:nvPr>
        </p:nvSpPr>
        <p:spPr>
          <a:xfrm>
            <a:off x="831850" y="4589463"/>
            <a:ext cx="10515600" cy="1500187"/>
          </a:xfrm>
          <a:prstGeom prst="rect">
            <a:avLst/>
          </a:prstGeom>
          <a:noFill/>
          <a:ln>
            <a:noFill/>
          </a:ln>
        </p:spPr>
        <p:txBody>
          <a:bodyPr wrap="square" lIns="91425" tIns="91425" rIns="91425" bIns="91425" anchor="t" anchorCtr="0"/>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888888"/>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74" name="Shape 74"/>
          <p:cNvSpPr txBox="1">
            <a:spLocks noGrp="1"/>
          </p:cNvSpPr>
          <p:nvPr>
            <p:ph type="body" idx="1"/>
          </p:nvPr>
        </p:nvSpPr>
        <p:spPr>
          <a:xfrm rot="5400000">
            <a:off x="3920331" y="-1256506"/>
            <a:ext cx="4351338" cy="10515600"/>
          </a:xfrm>
          <a:prstGeom prst="rect">
            <a:avLst/>
          </a:prstGeom>
          <a:noFill/>
          <a:ln>
            <a:noFill/>
          </a:ln>
        </p:spPr>
        <p:txBody>
          <a:bodyPr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888888"/>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7133431" y="1956594"/>
            <a:ext cx="5811838" cy="2628900"/>
          </a:xfrm>
          <a:prstGeom prst="rect">
            <a:avLst/>
          </a:prstGeom>
          <a:noFill/>
          <a:ln>
            <a:noFill/>
          </a:ln>
        </p:spPr>
        <p:txBody>
          <a:bodyPr wrap="square" lIns="91425" tIns="91425" rIns="91425" bIns="91425" anchor="ctr" anchorCtr="0"/>
          <a:lstStyle>
            <a:lvl1pPr marL="0" marR="0" lvl="0" indent="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80" name="Shape 80"/>
          <p:cNvSpPr txBox="1">
            <a:spLocks noGrp="1"/>
          </p:cNvSpPr>
          <p:nvPr>
            <p:ph type="body" idx="1"/>
          </p:nvPr>
        </p:nvSpPr>
        <p:spPr>
          <a:xfrm rot="5400000">
            <a:off x="1799431" y="-596106"/>
            <a:ext cx="5811838" cy="7734300"/>
          </a:xfrm>
          <a:prstGeom prst="rect">
            <a:avLst/>
          </a:prstGeom>
          <a:noFill/>
          <a:ln>
            <a:noFill/>
          </a:ln>
        </p:spPr>
        <p:txBody>
          <a:bodyPr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3" name="Shape 83"/>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888888"/>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23" name="Shape 23"/>
          <p:cNvSpPr txBox="1">
            <a:spLocks noGrp="1"/>
          </p:cNvSpPr>
          <p:nvPr>
            <p:ph type="body" idx="1"/>
          </p:nvPr>
        </p:nvSpPr>
        <p:spPr>
          <a:xfrm>
            <a:off x="838200" y="1825625"/>
            <a:ext cx="10515600" cy="4351338"/>
          </a:xfrm>
          <a:prstGeom prst="rect">
            <a:avLst/>
          </a:prstGeom>
          <a:noFill/>
          <a:ln>
            <a:noFill/>
          </a:ln>
        </p:spPr>
        <p:txBody>
          <a:bodyPr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888888"/>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7"/>
        <p:cNvGrpSpPr/>
        <p:nvPr/>
      </p:nvGrpSpPr>
      <p:grpSpPr>
        <a:xfrm>
          <a:off x="0" y="0"/>
          <a:ext cx="0" cy="0"/>
          <a:chOff x="0" y="0"/>
          <a:chExt cx="0" cy="0"/>
        </a:xfrm>
      </p:grpSpPr>
      <p:sp>
        <p:nvSpPr>
          <p:cNvPr id="28" name="Shape 28"/>
          <p:cNvSpPr txBox="1">
            <a:spLocks noGrp="1"/>
          </p:cNvSpPr>
          <p:nvPr>
            <p:ph type="ctrTitle"/>
          </p:nvPr>
        </p:nvSpPr>
        <p:spPr>
          <a:xfrm>
            <a:off x="1524000" y="1122363"/>
            <a:ext cx="9144000" cy="2387600"/>
          </a:xfrm>
          <a:prstGeom prst="rect">
            <a:avLst/>
          </a:prstGeom>
          <a:noFill/>
          <a:ln>
            <a:noFill/>
          </a:ln>
        </p:spPr>
        <p:txBody>
          <a:bodyPr wrap="square" lIns="91425" tIns="91425" rIns="91425" bIns="91425" anchor="b" anchorCtr="0"/>
          <a:lstStyle>
            <a:lvl1pPr marL="0" marR="0" lvl="0" indent="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29" name="Shape 29"/>
          <p:cNvSpPr txBox="1">
            <a:spLocks noGrp="1"/>
          </p:cNvSpPr>
          <p:nvPr>
            <p:ph type="subTitle" idx="1"/>
          </p:nvPr>
        </p:nvSpPr>
        <p:spPr>
          <a:xfrm>
            <a:off x="1524000" y="3602038"/>
            <a:ext cx="9144000" cy="1655762"/>
          </a:xfrm>
          <a:prstGeom prst="rect">
            <a:avLst/>
          </a:prstGeom>
          <a:noFill/>
          <a:ln>
            <a:noFill/>
          </a:ln>
        </p:spPr>
        <p:txBody>
          <a:bodyPr wrap="square" lIns="91425" tIns="91425" rIns="91425" bIns="91425" anchor="t" anchorCtr="0"/>
          <a:lstStyle>
            <a:lvl1pPr marL="0" marR="0" lvl="0" indent="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457200" marR="0" lvl="1" indent="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L="914400" marR="0" lvl="2" indent="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371600" marR="0" lvl="3" indent="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L="1828800" marR="0" lvl="4" indent="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L="2286000" marR="0" lvl="5" indent="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30" name="Shape 30"/>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1" name="Shape 31"/>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888888"/>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35" name="Shape 35"/>
          <p:cNvSpPr txBox="1">
            <a:spLocks noGrp="1"/>
          </p:cNvSpPr>
          <p:nvPr>
            <p:ph type="body" idx="1"/>
          </p:nvPr>
        </p:nvSpPr>
        <p:spPr>
          <a:xfrm>
            <a:off x="838200" y="1825625"/>
            <a:ext cx="5181600" cy="4351338"/>
          </a:xfrm>
          <a:prstGeom prst="rect">
            <a:avLst/>
          </a:prstGeom>
          <a:noFill/>
          <a:ln>
            <a:noFill/>
          </a:ln>
        </p:spPr>
        <p:txBody>
          <a:bodyPr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body" idx="2"/>
          </p:nvPr>
        </p:nvSpPr>
        <p:spPr>
          <a:xfrm>
            <a:off x="6172200" y="1825625"/>
            <a:ext cx="5181600" cy="4351338"/>
          </a:xfrm>
          <a:prstGeom prst="rect">
            <a:avLst/>
          </a:prstGeom>
          <a:noFill/>
          <a:ln>
            <a:noFill/>
          </a:ln>
        </p:spPr>
        <p:txBody>
          <a:bodyPr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888888"/>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839788"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42" name="Shape 42"/>
          <p:cNvSpPr txBox="1">
            <a:spLocks noGrp="1"/>
          </p:cNvSpPr>
          <p:nvPr>
            <p:ph type="body" idx="1"/>
          </p:nvPr>
        </p:nvSpPr>
        <p:spPr>
          <a:xfrm>
            <a:off x="839788" y="1681163"/>
            <a:ext cx="5157787" cy="823912"/>
          </a:xfrm>
          <a:prstGeom prst="rect">
            <a:avLst/>
          </a:prstGeom>
          <a:noFill/>
          <a:ln>
            <a:noFill/>
          </a:ln>
        </p:spPr>
        <p:txBody>
          <a:bodyPr wrap="square" lIns="91425" tIns="91425" rIns="91425" bIns="91425"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body" idx="2"/>
          </p:nvPr>
        </p:nvSpPr>
        <p:spPr>
          <a:xfrm>
            <a:off x="839788" y="2505075"/>
            <a:ext cx="5157787" cy="3684588"/>
          </a:xfrm>
          <a:prstGeom prst="rect">
            <a:avLst/>
          </a:prstGeom>
          <a:noFill/>
          <a:ln>
            <a:noFill/>
          </a:ln>
        </p:spPr>
        <p:txBody>
          <a:bodyPr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body" idx="3"/>
          </p:nvPr>
        </p:nvSpPr>
        <p:spPr>
          <a:xfrm>
            <a:off x="6172200" y="1681163"/>
            <a:ext cx="5183188" cy="823912"/>
          </a:xfrm>
          <a:prstGeom prst="rect">
            <a:avLst/>
          </a:prstGeom>
          <a:noFill/>
          <a:ln>
            <a:noFill/>
          </a:ln>
        </p:spPr>
        <p:txBody>
          <a:bodyPr wrap="square" lIns="91425" tIns="91425" rIns="91425" bIns="91425"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body" idx="4"/>
          </p:nvPr>
        </p:nvSpPr>
        <p:spPr>
          <a:xfrm>
            <a:off x="6172200" y="2505075"/>
            <a:ext cx="5183188" cy="3684588"/>
          </a:xfrm>
          <a:prstGeom prst="rect">
            <a:avLst/>
          </a:prstGeom>
          <a:noFill/>
          <a:ln>
            <a:noFill/>
          </a:ln>
        </p:spPr>
        <p:txBody>
          <a:bodyPr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888888"/>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51" name="Shape 51"/>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888888"/>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888888"/>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839788" y="457200"/>
            <a:ext cx="3932237" cy="1600200"/>
          </a:xfrm>
          <a:prstGeom prst="rect">
            <a:avLst/>
          </a:prstGeom>
          <a:noFill/>
          <a:ln>
            <a:noFill/>
          </a:ln>
        </p:spPr>
        <p:txBody>
          <a:bodyPr wrap="square" lIns="91425" tIns="91425" rIns="91425" bIns="91425" anchor="b" anchorCtr="0"/>
          <a:lstStyle>
            <a:lvl1pPr marL="0" marR="0" lvl="0" indent="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60" name="Shape 60"/>
          <p:cNvSpPr txBox="1">
            <a:spLocks noGrp="1"/>
          </p:cNvSpPr>
          <p:nvPr>
            <p:ph type="body" idx="1"/>
          </p:nvPr>
        </p:nvSpPr>
        <p:spPr>
          <a:xfrm>
            <a:off x="5183188" y="987425"/>
            <a:ext cx="6172200" cy="4873625"/>
          </a:xfrm>
          <a:prstGeom prst="rect">
            <a:avLst/>
          </a:prstGeom>
          <a:noFill/>
          <a:ln>
            <a:noFill/>
          </a:ln>
        </p:spPr>
        <p:txBody>
          <a:bodyPr wrap="square" lIns="91425" tIns="91425" rIns="91425" bIns="91425" anchor="t" anchorCtr="0"/>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839788" y="2057400"/>
            <a:ext cx="3932237" cy="3811588"/>
          </a:xfrm>
          <a:prstGeom prst="rect">
            <a:avLst/>
          </a:prstGeom>
          <a:noFill/>
          <a:ln>
            <a:noFill/>
          </a:ln>
        </p:spPr>
        <p:txBody>
          <a:bodyPr wrap="square" lIns="91425" tIns="91425" rIns="91425" bIns="91425"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888888"/>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839788" y="457200"/>
            <a:ext cx="3932237" cy="1600200"/>
          </a:xfrm>
          <a:prstGeom prst="rect">
            <a:avLst/>
          </a:prstGeom>
          <a:noFill/>
          <a:ln>
            <a:noFill/>
          </a:ln>
        </p:spPr>
        <p:txBody>
          <a:bodyPr wrap="square" lIns="91425" tIns="91425" rIns="91425" bIns="91425" anchor="b" anchorCtr="0"/>
          <a:lstStyle>
            <a:lvl1pPr marL="0" marR="0" lvl="0" indent="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67" name="Shape 67"/>
          <p:cNvSpPr>
            <a:spLocks noGrp="1"/>
          </p:cNvSpPr>
          <p:nvPr>
            <p:ph type="pic" idx="2"/>
          </p:nvPr>
        </p:nvSpPr>
        <p:spPr>
          <a:xfrm>
            <a:off x="5183188" y="987425"/>
            <a:ext cx="6172200" cy="4873625"/>
          </a:xfrm>
          <a:prstGeom prst="rect">
            <a:avLst/>
          </a:prstGeom>
          <a:noFill/>
          <a:ln>
            <a:noFill/>
          </a:ln>
        </p:spPr>
        <p:txBody>
          <a:bodyPr wrap="square" lIns="91425" tIns="91425" rIns="91425" bIns="91425" anchor="t" anchorCtr="0"/>
          <a:lstStyle>
            <a:lvl1pPr marL="0" marR="0" lvl="0" indent="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body" idx="1"/>
          </p:nvPr>
        </p:nvSpPr>
        <p:spPr>
          <a:xfrm>
            <a:off x="839788" y="2057400"/>
            <a:ext cx="3932237" cy="3811588"/>
          </a:xfrm>
          <a:prstGeom prst="rect">
            <a:avLst/>
          </a:prstGeom>
          <a:noFill/>
          <a:ln>
            <a:noFill/>
          </a:ln>
        </p:spPr>
        <p:txBody>
          <a:bodyPr wrap="square" lIns="91425" tIns="91425" rIns="91425" bIns="91425"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888888"/>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1" name="Shape 11"/>
          <p:cNvSpPr txBox="1">
            <a:spLocks noGrp="1"/>
          </p:cNvSpPr>
          <p:nvPr>
            <p:ph type="body" idx="1"/>
          </p:nvPr>
        </p:nvSpPr>
        <p:spPr>
          <a:xfrm>
            <a:off x="838200" y="1825625"/>
            <a:ext cx="10515600" cy="4351338"/>
          </a:xfrm>
          <a:prstGeom prst="rect">
            <a:avLst/>
          </a:prstGeom>
          <a:noFill/>
          <a:ln>
            <a:noFill/>
          </a:ln>
        </p:spPr>
        <p:txBody>
          <a:bodyPr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888888"/>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hyperlink" Target="mailto:ceo@worldmicrostockexchanmge.com"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FC523644-E35E-4571-8D69-F0F5ABF7D045}"/>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rgbClr val="888888"/>
                </a:solidFill>
                <a:latin typeface="Calibri"/>
                <a:ea typeface="Calibri"/>
                <a:cs typeface="Calibri"/>
                <a:sym typeface="Calibri"/>
              </a:rPr>
              <a:pPr marL="0" marR="0" lvl="0" indent="0" algn="r" rtl="0">
                <a:spcBef>
                  <a:spcPts val="0"/>
                </a:spcBef>
                <a:spcAft>
                  <a:spcPts val="0"/>
                </a:spcAft>
                <a:buNone/>
              </a:pPr>
              <a:t>1</a:t>
            </a:fld>
            <a:endParaRPr lang="en-US" sz="1200" b="0" i="0" u="none" strike="noStrike" cap="none">
              <a:solidFill>
                <a:srgbClr val="888888"/>
              </a:solidFill>
              <a:latin typeface="Calibri"/>
              <a:ea typeface="Calibri"/>
              <a:cs typeface="Calibri"/>
              <a:sym typeface="Calibri"/>
            </a:endParaRPr>
          </a:p>
        </p:txBody>
      </p:sp>
      <p:sp>
        <p:nvSpPr>
          <p:cNvPr id="5" name="Title 4">
            <a:extLst>
              <a:ext uri="{FF2B5EF4-FFF2-40B4-BE49-F238E27FC236}">
                <a16:creationId xmlns:a16="http://schemas.microsoft.com/office/drawing/2014/main" xmlns="" id="{3A80FCA8-36DE-480A-BCC9-8860413B4EA8}"/>
              </a:ext>
            </a:extLst>
          </p:cNvPr>
          <p:cNvSpPr txBox="1">
            <a:spLocks noGrp="1"/>
          </p:cNvSpPr>
          <p:nvPr>
            <p:ph type="title"/>
          </p:nvPr>
        </p:nvSpPr>
        <p:spPr>
          <a:xfrm>
            <a:off x="190499" y="4709380"/>
            <a:ext cx="11365961" cy="1071032"/>
          </a:xfrm>
          <a:prstGeom prst="rect">
            <a:avLst/>
          </a:prstGeom>
          <a:noFill/>
        </p:spPr>
        <p:txBody>
          <a:bodyPr wrap="square" rtlCol="0">
            <a:spAutoFit/>
          </a:bodyPr>
          <a:lstStyle/>
          <a:p>
            <a:pPr algn="ctr"/>
            <a:r>
              <a:rPr lang="en-US" sz="3200" b="1" dirty="0" smtClean="0">
                <a:solidFill>
                  <a:srgbClr val="00B0F0"/>
                </a:solidFill>
                <a:latin typeface="Calibri" panose="020F0502020204030204" pitchFamily="34" charset="0"/>
                <a:cs typeface="Calibri" panose="020F0502020204030204" pitchFamily="34" charset="0"/>
              </a:rPr>
              <a:t>World Micro Stock Exchange</a:t>
            </a:r>
            <a:r>
              <a:rPr lang="en-US" sz="3200" b="1" dirty="0" smtClean="0">
                <a:latin typeface="Calibri" panose="020F0502020204030204" pitchFamily="34" charset="0"/>
                <a:cs typeface="Calibri" panose="020F0502020204030204" pitchFamily="34" charset="0"/>
              </a:rPr>
              <a:t> is poverty free e-commerce Innovation </a:t>
            </a:r>
            <a:r>
              <a:rPr lang="en-US" sz="3200" b="1" dirty="0">
                <a:latin typeface="Calibri" panose="020F0502020204030204" pitchFamily="34" charset="0"/>
                <a:cs typeface="Calibri" panose="020F0502020204030204" pitchFamily="34" charset="0"/>
              </a:rPr>
              <a:t>for </a:t>
            </a:r>
            <a:r>
              <a:rPr lang="en-US" sz="3200" b="1" dirty="0" smtClean="0">
                <a:latin typeface="Calibri" panose="020F0502020204030204" pitchFamily="34" charset="0"/>
                <a:cs typeface="Calibri" panose="020F0502020204030204" pitchFamily="34" charset="0"/>
              </a:rPr>
              <a:t>poor/financially weak  sustainable </a:t>
            </a:r>
            <a:r>
              <a:rPr lang="en-US" sz="3200" b="1" dirty="0">
                <a:latin typeface="Calibri" panose="020F0502020204030204" pitchFamily="34" charset="0"/>
                <a:cs typeface="Calibri" panose="020F0502020204030204" pitchFamily="34" charset="0"/>
              </a:rPr>
              <a:t>d</a:t>
            </a:r>
            <a:r>
              <a:rPr lang="en-US" sz="3200" b="1" dirty="0" smtClean="0">
                <a:latin typeface="Calibri" panose="020F0502020204030204" pitchFamily="34" charset="0"/>
                <a:cs typeface="Calibri" panose="020F0502020204030204" pitchFamily="34" charset="0"/>
              </a:rPr>
              <a:t>evelopment</a:t>
            </a:r>
            <a:endParaRPr lang="en-US" sz="3200" b="1" dirty="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867150" y="419100"/>
            <a:ext cx="2729636" cy="3686175"/>
          </a:xfrm>
          <a:prstGeom prst="rect">
            <a:avLst/>
          </a:prstGeom>
        </p:spPr>
      </p:pic>
    </p:spTree>
    <p:extLst>
      <p:ext uri="{BB962C8B-B14F-4D97-AF65-F5344CB8AC3E}">
        <p14:creationId xmlns:p14="http://schemas.microsoft.com/office/powerpoint/2010/main" xmlns="" val="19733545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838200" y="365125"/>
            <a:ext cx="10515600" cy="1325563"/>
          </a:xfrm>
          <a:prstGeom prst="rect">
            <a:avLst/>
          </a:prstGeom>
          <a:noFill/>
          <a:ln>
            <a:noFill/>
          </a:ln>
        </p:spPr>
        <p:txBody>
          <a:bodyPr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dirty="0">
                <a:solidFill>
                  <a:schemeClr val="dk1"/>
                </a:solidFill>
                <a:latin typeface="Calibri"/>
                <a:ea typeface="Calibri"/>
                <a:cs typeface="Calibri"/>
                <a:sym typeface="Calibri"/>
              </a:rPr>
              <a:t>ADDITIONAL SUPPORT DOCUMENTS</a:t>
            </a:r>
            <a:endParaRPr sz="4400" b="0" i="0" u="none" strike="noStrike" cap="none" dirty="0">
              <a:solidFill>
                <a:schemeClr val="dk1"/>
              </a:solidFill>
              <a:latin typeface="Calibri"/>
              <a:ea typeface="Calibri"/>
              <a:cs typeface="Calibri"/>
              <a:sym typeface="Calibri"/>
            </a:endParaRPr>
          </a:p>
        </p:txBody>
      </p:sp>
      <p:sp>
        <p:nvSpPr>
          <p:cNvPr id="125" name="Shape 125"/>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888888"/>
                </a:solidFill>
                <a:latin typeface="Calibri"/>
                <a:ea typeface="Calibri"/>
                <a:cs typeface="Calibri"/>
                <a:sym typeface="Calibri"/>
              </a:rPr>
              <a:pPr marL="0" marR="0" lvl="0" indent="0" algn="r" rtl="0">
                <a:spcBef>
                  <a:spcPts val="0"/>
                </a:spcBef>
                <a:spcAft>
                  <a:spcPts val="0"/>
                </a:spcAft>
                <a:buNone/>
              </a:pPr>
              <a:t>10</a:t>
            </a:fld>
            <a:endParaRPr sz="1200" b="0" i="0" u="none" strike="noStrike" cap="none">
              <a:solidFill>
                <a:srgbClr val="888888"/>
              </a:solidFill>
              <a:latin typeface="Calibri"/>
              <a:ea typeface="Calibri"/>
              <a:cs typeface="Calibri"/>
              <a:sym typeface="Calibri"/>
            </a:endParaRPr>
          </a:p>
        </p:txBody>
      </p:sp>
      <p:pic>
        <p:nvPicPr>
          <p:cNvPr id="2" name="Picture 1"/>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8261092" y="4619790"/>
            <a:ext cx="3777558" cy="2110664"/>
          </a:xfrm>
          <a:prstGeom prst="rect">
            <a:avLst/>
          </a:prstGeom>
        </p:spPr>
      </p:pic>
      <p:pic>
        <p:nvPicPr>
          <p:cNvPr id="7" name="Picture 6" descr="C:\Users\admin\Pictures\WMSE E2E.jpg"/>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073087" y="1911788"/>
            <a:ext cx="4118913" cy="2419670"/>
          </a:xfrm>
          <a:prstGeom prst="rect">
            <a:avLst/>
          </a:prstGeom>
          <a:noFill/>
          <a:ln>
            <a:noFill/>
          </a:ln>
        </p:spPr>
      </p:pic>
      <p:pic>
        <p:nvPicPr>
          <p:cNvPr id="3" name="Picture 2"/>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153350" y="1330351"/>
            <a:ext cx="4495845" cy="5105615"/>
          </a:xfrm>
          <a:prstGeom prst="rect">
            <a:avLst/>
          </a:prstGeom>
        </p:spPr>
      </p:pic>
      <p:sp>
        <p:nvSpPr>
          <p:cNvPr id="10" name="Shape 123"/>
          <p:cNvSpPr txBox="1">
            <a:spLocks noGrp="1"/>
          </p:cNvSpPr>
          <p:nvPr>
            <p:ph type="body" idx="1"/>
          </p:nvPr>
        </p:nvSpPr>
        <p:spPr>
          <a:prstGeom prst="rect">
            <a:avLst/>
          </a:prstGeom>
          <a:noFill/>
          <a:ln>
            <a:noFill/>
          </a:ln>
        </p:spPr>
        <p:txBody>
          <a:bodyPr wrap="square" lIns="91425" tIns="45700" rIns="91425" bIns="45700" anchor="t" anchorCtr="0">
            <a:noAutofit/>
          </a:bodyPr>
          <a:lstStyle/>
          <a:p>
            <a:pPr marL="685800" marR="0" lvl="1" indent="-76200" algn="l" rtl="0">
              <a:lnSpc>
                <a:spcPct val="90000"/>
              </a:lnSpc>
              <a:spcBef>
                <a:spcPts val="500"/>
              </a:spcBef>
              <a:spcAft>
                <a:spcPts val="0"/>
              </a:spcAft>
              <a:buClr>
                <a:schemeClr val="dk1"/>
              </a:buClr>
              <a:buSzPts val="2400"/>
              <a:buFont typeface="Arial"/>
              <a:buNone/>
            </a:pPr>
            <a:endParaRPr sz="2400" b="0" i="0" u="none" strike="noStrike" cap="none" dirty="0">
              <a:solidFill>
                <a:srgbClr val="A5A5A5"/>
              </a:solidFill>
              <a:latin typeface="Calibri"/>
              <a:ea typeface="Calibri"/>
              <a:cs typeface="Calibri"/>
              <a:sym typeface="Calibri"/>
            </a:endParaRPr>
          </a:p>
          <a:p>
            <a:pPr marL="685800" marR="0" lvl="1" indent="-76200" algn="l" rtl="0">
              <a:lnSpc>
                <a:spcPct val="90000"/>
              </a:lnSpc>
              <a:spcBef>
                <a:spcPts val="500"/>
              </a:spcBef>
              <a:spcAft>
                <a:spcPts val="0"/>
              </a:spcAft>
              <a:buClr>
                <a:schemeClr val="dk1"/>
              </a:buClr>
              <a:buSzPts val="2400"/>
              <a:buFont typeface="Arial"/>
              <a:buNone/>
            </a:pPr>
            <a:endParaRPr sz="2400" b="0" i="0" u="none" strike="noStrike" cap="none" dirty="0">
              <a:solidFill>
                <a:srgbClr val="A5A5A5"/>
              </a:solidFill>
              <a:latin typeface="Calibri"/>
              <a:ea typeface="Calibri"/>
              <a:cs typeface="Calibri"/>
              <a:sym typeface="Calibri"/>
            </a:endParaRPr>
          </a:p>
        </p:txBody>
      </p:sp>
      <p:pic>
        <p:nvPicPr>
          <p:cNvPr id="5" name="Picture 4"/>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a:off x="4833042" y="2701290"/>
            <a:ext cx="2743200" cy="198882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6108114" y="104775"/>
            <a:ext cx="5988636" cy="6048375"/>
          </a:xfrm>
          <a:prstGeom prst="rect">
            <a:avLst/>
          </a:prstGeom>
          <a:noFill/>
          <a:ln>
            <a:noFill/>
          </a:ln>
        </p:spPr>
        <p:txBody>
          <a:bodyPr wrap="square" lIns="91425" tIns="45700" rIns="91425" bIns="45700" anchor="b" anchorCtr="0">
            <a:noAutofit/>
          </a:bodyPr>
          <a:lstStyle/>
          <a:p>
            <a:pPr marL="0" marR="0" lvl="0" indent="0" algn="l" rtl="0">
              <a:lnSpc>
                <a:spcPct val="90000"/>
              </a:lnSpc>
              <a:spcBef>
                <a:spcPts val="0"/>
              </a:spcBef>
              <a:spcAft>
                <a:spcPts val="0"/>
              </a:spcAft>
              <a:buClr>
                <a:schemeClr val="dk1"/>
              </a:buClr>
              <a:buSzPts val="6000"/>
              <a:buFont typeface="Calibri"/>
              <a:buNone/>
            </a:pPr>
            <a:r>
              <a:rPr lang="en-US" sz="6000" b="0" i="0" u="none" strike="noStrike" cap="none" dirty="0">
                <a:solidFill>
                  <a:schemeClr val="dk1"/>
                </a:solidFill>
                <a:latin typeface="Calibri"/>
                <a:ea typeface="Calibri"/>
                <a:cs typeface="Calibri"/>
                <a:sym typeface="Calibri"/>
              </a:rPr>
              <a:t>THANK </a:t>
            </a:r>
            <a:r>
              <a:rPr lang="en-US" sz="6000" b="0" i="0" u="none" strike="noStrike" cap="none" dirty="0" smtClean="0">
                <a:solidFill>
                  <a:schemeClr val="dk1"/>
                </a:solidFill>
                <a:latin typeface="Calibri"/>
                <a:ea typeface="Calibri"/>
                <a:cs typeface="Calibri"/>
                <a:sym typeface="Calibri"/>
              </a:rPr>
              <a:t>YOU</a:t>
            </a:r>
            <a:br>
              <a:rPr lang="en-US" sz="6000" b="0" i="0" u="none" strike="noStrike" cap="none" dirty="0" smtClean="0">
                <a:solidFill>
                  <a:schemeClr val="dk1"/>
                </a:solidFill>
                <a:latin typeface="Calibri"/>
                <a:ea typeface="Calibri"/>
                <a:cs typeface="Calibri"/>
                <a:sym typeface="Calibri"/>
              </a:rPr>
            </a:br>
            <a:r>
              <a:rPr lang="en-US" sz="2400" dirty="0" smtClean="0"/>
              <a:t>Pradeep Kumar Gohil </a:t>
            </a:r>
            <a:br>
              <a:rPr lang="en-US" sz="2400" dirty="0" smtClean="0"/>
            </a:br>
            <a:r>
              <a:rPr lang="en-US" sz="2400" dirty="0" smtClean="0"/>
              <a:t>CEO/Founder</a:t>
            </a:r>
            <a:br>
              <a:rPr lang="en-US" sz="2400" dirty="0" smtClean="0"/>
            </a:br>
            <a:r>
              <a:rPr lang="en-US" sz="2400" dirty="0" smtClean="0"/>
              <a:t>World Micro Stock Exchange</a:t>
            </a:r>
            <a:br>
              <a:rPr lang="en-US" sz="2400" dirty="0" smtClean="0"/>
            </a:br>
            <a:r>
              <a:rPr lang="en-US" sz="2400" dirty="0" smtClean="0">
                <a:hlinkClick r:id="rId3"/>
              </a:rPr>
              <a:t>ceo@worldmicrostockexchanmge.com</a:t>
            </a:r>
            <a:r>
              <a:rPr lang="en-US" sz="2400" dirty="0" smtClean="0"/>
              <a:t> </a:t>
            </a:r>
            <a:br>
              <a:rPr lang="en-US" sz="2400" dirty="0" smtClean="0"/>
            </a:br>
            <a:r>
              <a:rPr lang="en-US" sz="2400" dirty="0" smtClean="0"/>
              <a:t>Mo:9833373441,8369096330</a:t>
            </a:r>
            <a:endParaRPr sz="2400" b="0" i="0" u="none" strike="noStrike" cap="none" dirty="0">
              <a:solidFill>
                <a:schemeClr val="dk1"/>
              </a:solidFill>
              <a:sym typeface="Calibri"/>
            </a:endParaRPr>
          </a:p>
        </p:txBody>
      </p:sp>
      <p:sp>
        <p:nvSpPr>
          <p:cNvPr id="132" name="Shape 132"/>
          <p:cNvSpPr txBox="1">
            <a:spLocks noGrp="1"/>
          </p:cNvSpPr>
          <p:nvPr>
            <p:ph type="body" idx="1"/>
          </p:nvPr>
        </p:nvSpPr>
        <p:spPr>
          <a:xfrm>
            <a:off x="4356246" y="2416931"/>
            <a:ext cx="715596" cy="562708"/>
          </a:xfrm>
          <a:prstGeom prst="rect">
            <a:avLst/>
          </a:prstGeom>
          <a:noFill/>
          <a:ln>
            <a:noFill/>
          </a:ln>
        </p:spPr>
        <p:txBody>
          <a:bodyPr wrap="square" lIns="91425" tIns="45700" rIns="91425" bIns="45700" anchor="t" anchorCtr="0">
            <a:noAutofit/>
          </a:bodyPr>
          <a:lstStyle/>
          <a:p>
            <a:pPr marL="0" marR="0" lvl="0" indent="0" algn="l" rtl="0">
              <a:lnSpc>
                <a:spcPct val="90000"/>
              </a:lnSpc>
              <a:spcBef>
                <a:spcPts val="0"/>
              </a:spcBef>
              <a:spcAft>
                <a:spcPts val="0"/>
              </a:spcAft>
              <a:buClr>
                <a:srgbClr val="888888"/>
              </a:buClr>
              <a:buSzPts val="2400"/>
              <a:buFont typeface="Arial"/>
              <a:buNone/>
            </a:pPr>
            <a:endParaRPr sz="3600" dirty="0"/>
          </a:p>
        </p:txBody>
      </p:sp>
      <p:pic>
        <p:nvPicPr>
          <p:cNvPr id="2" name="Picture 1"/>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800100" y="438150"/>
            <a:ext cx="4457700" cy="60198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838200" y="144025"/>
            <a:ext cx="10515600" cy="1325563"/>
          </a:xfrm>
          <a:prstGeom prst="rect">
            <a:avLst/>
          </a:prstGeom>
          <a:noFill/>
          <a:ln>
            <a:noFill/>
          </a:ln>
        </p:spPr>
        <p:txBody>
          <a:bodyPr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dirty="0">
                <a:solidFill>
                  <a:schemeClr val="dk1"/>
                </a:solidFill>
                <a:latin typeface="Calibri"/>
                <a:ea typeface="Calibri"/>
                <a:cs typeface="Calibri"/>
                <a:sym typeface="Calibri"/>
              </a:rPr>
              <a:t>PROBLEM STATEMENT</a:t>
            </a:r>
            <a:endParaRPr sz="4400" b="0" i="0" u="none" strike="noStrike" cap="none" dirty="0">
              <a:solidFill>
                <a:schemeClr val="dk1"/>
              </a:solidFill>
              <a:latin typeface="Calibri"/>
              <a:ea typeface="Calibri"/>
              <a:cs typeface="Calibri"/>
              <a:sym typeface="Calibri"/>
            </a:endParaRPr>
          </a:p>
        </p:txBody>
      </p:sp>
      <p:sp>
        <p:nvSpPr>
          <p:cNvPr id="105" name="Shape 105"/>
          <p:cNvSpPr txBox="1">
            <a:spLocks noGrp="1"/>
          </p:cNvSpPr>
          <p:nvPr>
            <p:ph type="body" idx="1"/>
          </p:nvPr>
        </p:nvSpPr>
        <p:spPr>
          <a:xfrm>
            <a:off x="762000" y="1123950"/>
            <a:ext cx="11049000" cy="5514975"/>
          </a:xfrm>
          <a:prstGeom prst="rect">
            <a:avLst/>
          </a:prstGeom>
          <a:noFill/>
          <a:ln>
            <a:noFill/>
          </a:ln>
        </p:spPr>
        <p:txBody>
          <a:bodyPr wrap="square" lIns="91425" tIns="45700" rIns="91425" bIns="45700" anchor="t" anchorCtr="0">
            <a:noAutofit/>
          </a:bodyPr>
          <a:lstStyle/>
          <a:p>
            <a:endParaRPr lang="en-IN" sz="1400" b="1" dirty="0" smtClean="0"/>
          </a:p>
          <a:p>
            <a:endParaRPr lang="en-IN" sz="1400" b="1" dirty="0"/>
          </a:p>
          <a:p>
            <a:endParaRPr lang="en-IN" sz="1400" b="1" dirty="0" smtClean="0"/>
          </a:p>
          <a:p>
            <a:endParaRPr lang="en-IN" sz="1400" b="1" dirty="0"/>
          </a:p>
          <a:p>
            <a:endParaRPr lang="en-IN" sz="1400" b="1" dirty="0" smtClean="0"/>
          </a:p>
          <a:p>
            <a:endParaRPr lang="en-IN" sz="1400" b="1" dirty="0"/>
          </a:p>
          <a:p>
            <a:endParaRPr lang="en-IN" sz="1400" b="1" dirty="0" smtClean="0"/>
          </a:p>
          <a:p>
            <a:endParaRPr lang="en-IN" sz="1400" b="1" dirty="0"/>
          </a:p>
          <a:p>
            <a:endParaRPr lang="en-IN" sz="1400" b="1" dirty="0" smtClean="0"/>
          </a:p>
          <a:p>
            <a:r>
              <a:rPr lang="en-IN" sz="1400" b="1" dirty="0" smtClean="0"/>
              <a:t>We </a:t>
            </a:r>
            <a:r>
              <a:rPr lang="en-IN" sz="1400" b="1" dirty="0"/>
              <a:t>offer to every nation common masses will </a:t>
            </a:r>
            <a:r>
              <a:rPr lang="en-IN" sz="1400" b="1" dirty="0" smtClean="0"/>
              <a:t>become micro shareholder and buy/sale or listing IPO (home made business or startup SME unit or we takeover fail business of government or non government disinvestment  )any </a:t>
            </a:r>
            <a:r>
              <a:rPr lang="en-IN" sz="1400" b="1" dirty="0"/>
              <a:t>product or services hire under terms of micro shareholding </a:t>
            </a:r>
            <a:r>
              <a:rPr lang="en-IN" sz="1400" b="1" dirty="0" smtClean="0"/>
              <a:t>proposition and pull out from any finance victimization self or family </a:t>
            </a:r>
            <a:r>
              <a:rPr lang="en-IN" sz="1400" b="1" dirty="0"/>
              <a:t>every banking/non-banking product or services providers company or every public/private cash counter have joint partner with us/merge their big data </a:t>
            </a:r>
            <a:r>
              <a:rPr lang="en-IN" sz="1400" b="1" dirty="0" smtClean="0"/>
              <a:t>API of</a:t>
            </a:r>
            <a:r>
              <a:rPr lang="en-IN" sz="1400" b="1" dirty="0"/>
              <a:t> barcode reading by our </a:t>
            </a:r>
            <a:r>
              <a:rPr lang="en-IN" sz="1400" b="1" dirty="0" smtClean="0"/>
              <a:t>Fintech </a:t>
            </a:r>
            <a:r>
              <a:rPr lang="en-IN" sz="1400" b="1" dirty="0"/>
              <a:t>devices of Bluetooth will find out all route of backup of ATM/Bank Robbery,(will block all cash robbed currency in cyber custody) nobody will assess or issue to next market or next handover accept</a:t>
            </a:r>
            <a:endParaRPr lang="en-IN" sz="1400" dirty="0"/>
          </a:p>
          <a:p>
            <a:r>
              <a:rPr lang="en-IN" sz="1400" b="1" dirty="0"/>
              <a:t> fake cash currency /Cheque /Aadhar card or any kind </a:t>
            </a:r>
            <a:r>
              <a:rPr lang="en-IN" sz="1400" b="1" dirty="0" smtClean="0"/>
              <a:t>any nation government </a:t>
            </a:r>
            <a:r>
              <a:rPr lang="en-IN" sz="1400" b="1" dirty="0"/>
              <a:t>eKYC eID numbers also keep update record of consumers </a:t>
            </a:r>
            <a:r>
              <a:rPr lang="en-IN" sz="1400" b="1" dirty="0" smtClean="0"/>
              <a:t>SMS </a:t>
            </a:r>
            <a:r>
              <a:rPr lang="en-IN" sz="1400" b="1" dirty="0"/>
              <a:t>OTP  (MRP price will including micro share e-certificate credit value) all industry will following </a:t>
            </a:r>
            <a:r>
              <a:rPr lang="en-IN" sz="1400" b="1" dirty="0" smtClean="0"/>
              <a:t>our term will sale </a:t>
            </a:r>
            <a:r>
              <a:rPr lang="en-IN" sz="1400" b="1" dirty="0"/>
              <a:t>or services providing </a:t>
            </a:r>
            <a:r>
              <a:rPr lang="en-IN" sz="1400" b="1" dirty="0" smtClean="0"/>
              <a:t>under (Micro </a:t>
            </a:r>
            <a:r>
              <a:rPr lang="en-IN" sz="1400" b="1" dirty="0"/>
              <a:t>shareholding </a:t>
            </a:r>
            <a:r>
              <a:rPr lang="en-IN" sz="1400" b="1" dirty="0" smtClean="0"/>
              <a:t>sale or listing IPO </a:t>
            </a:r>
            <a:r>
              <a:rPr lang="en-IN" sz="1400" b="1" dirty="0"/>
              <a:t>) and government security exchange have to </a:t>
            </a:r>
            <a:r>
              <a:rPr lang="en-IN" sz="1400" b="1" dirty="0" smtClean="0"/>
              <a:t>merge/allow us in their country will provide our office need and trial basis joint opening crowdfunding brokerages partnership MOU with big stock exchange </a:t>
            </a:r>
            <a:r>
              <a:rPr lang="en-IN" sz="1400" b="1" dirty="0"/>
              <a:t>to exchange (E2E) partnership under our big data crowdfunding of world micro stock exchange opening </a:t>
            </a:r>
            <a:endParaRPr sz="1400" dirty="0"/>
          </a:p>
        </p:txBody>
      </p:sp>
      <p:sp>
        <p:nvSpPr>
          <p:cNvPr id="107" name="Shape 107"/>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888888"/>
                </a:solidFill>
                <a:latin typeface="Calibri"/>
                <a:ea typeface="Calibri"/>
                <a:cs typeface="Calibri"/>
                <a:sym typeface="Calibri"/>
              </a:rPr>
              <a:pPr marL="0" marR="0" lvl="0" indent="0" algn="r" rtl="0">
                <a:spcBef>
                  <a:spcPts val="0"/>
                </a:spcBef>
                <a:spcAft>
                  <a:spcPts val="0"/>
                </a:spcAft>
                <a:buNone/>
              </a:pPr>
              <a:t>2</a:t>
            </a:fld>
            <a:endParaRPr sz="1200" b="0" i="0" u="none" strike="noStrike" cap="none">
              <a:solidFill>
                <a:srgbClr val="888888"/>
              </a:solidFill>
              <a:latin typeface="Calibri"/>
              <a:ea typeface="Calibri"/>
              <a:cs typeface="Calibri"/>
              <a:sym typeface="Calibri"/>
            </a:endParaRPr>
          </a:p>
        </p:txBody>
      </p:sp>
      <p:pic>
        <p:nvPicPr>
          <p:cNvPr id="6" name="Picture 5" descr="C:\Users\admin\Pictures\11 Antique Bank App new futures’ FinTech devices of mobile desktop Bluetooth Currency and Cheque reader.jpg"/>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649345" y="1222058"/>
            <a:ext cx="5731510" cy="2454910"/>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838200" y="235951"/>
            <a:ext cx="10515600" cy="1325563"/>
          </a:xfrm>
          <a:prstGeom prst="rect">
            <a:avLst/>
          </a:prstGeom>
          <a:noFill/>
          <a:ln>
            <a:noFill/>
          </a:ln>
        </p:spPr>
        <p:txBody>
          <a:bodyPr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dirty="0">
                <a:solidFill>
                  <a:schemeClr val="dk1"/>
                </a:solidFill>
                <a:latin typeface="Calibri"/>
                <a:ea typeface="Calibri"/>
                <a:cs typeface="Calibri"/>
                <a:sym typeface="Calibri"/>
              </a:rPr>
              <a:t>SOLUTION</a:t>
            </a:r>
            <a:endParaRPr sz="4400" b="0" i="0" u="none" strike="noStrike" cap="none" dirty="0">
              <a:solidFill>
                <a:schemeClr val="dk1"/>
              </a:solidFill>
              <a:latin typeface="Calibri"/>
              <a:ea typeface="Calibri"/>
              <a:cs typeface="Calibri"/>
              <a:sym typeface="Calibri"/>
            </a:endParaRPr>
          </a:p>
        </p:txBody>
      </p:sp>
      <p:sp>
        <p:nvSpPr>
          <p:cNvPr id="114" name="Shape 114"/>
          <p:cNvSpPr txBox="1">
            <a:spLocks noGrp="1"/>
          </p:cNvSpPr>
          <p:nvPr>
            <p:ph type="body" idx="1"/>
          </p:nvPr>
        </p:nvSpPr>
        <p:spPr>
          <a:xfrm>
            <a:off x="838200" y="1322363"/>
            <a:ext cx="10739511" cy="5033987"/>
          </a:xfrm>
          <a:prstGeom prst="rect">
            <a:avLst/>
          </a:prstGeom>
          <a:noFill/>
          <a:ln>
            <a:noFill/>
          </a:ln>
        </p:spPr>
        <p:txBody>
          <a:bodyPr wrap="square" lIns="91425" tIns="45700" rIns="91425" bIns="45700" anchor="t" anchorCtr="0">
            <a:noAutofit/>
          </a:bodyPr>
          <a:lstStyle/>
          <a:p>
            <a:r>
              <a:rPr lang="en-IN" sz="2400" dirty="0"/>
              <a:t>We opening new poverty free crowdfunding exchange of World Micro Stock </a:t>
            </a:r>
            <a:r>
              <a:rPr lang="en-IN" sz="2400" dirty="0" smtClean="0"/>
              <a:t> Exchange a crowdfunding big data management and micro shareholding value proposition exchange will reduce all kind risk of poverty, finance and market volatility  were </a:t>
            </a:r>
            <a:r>
              <a:rPr lang="en-IN" sz="2400" dirty="0"/>
              <a:t>every common masses/all industry and government </a:t>
            </a:r>
            <a:r>
              <a:rPr lang="en-IN" sz="2400" dirty="0" smtClean="0"/>
              <a:t>will tie-up  for merge/equity partnership daily buy( an investor) sell </a:t>
            </a:r>
            <a:r>
              <a:rPr lang="en-IN" sz="2400" dirty="0"/>
              <a:t>or listing IPO product &amp; services applying under value proposition of micro shareholding will generate </a:t>
            </a:r>
            <a:r>
              <a:rPr lang="en-IN" sz="2400" dirty="0" smtClean="0"/>
              <a:t>daily profit sharing portfolios value for </a:t>
            </a:r>
            <a:r>
              <a:rPr lang="en-IN" sz="2400" dirty="0"/>
              <a:t>all our exchange end user extra income sources all industry will free from all burden of sale &amp; marketing and un fulfil IPO in listed in bid stock exchange will </a:t>
            </a:r>
            <a:r>
              <a:rPr lang="en-IN" sz="2400" dirty="0" smtClean="0"/>
              <a:t>get second </a:t>
            </a:r>
            <a:r>
              <a:rPr lang="en-IN" sz="2400" dirty="0"/>
              <a:t>option to fulfil </a:t>
            </a:r>
            <a:r>
              <a:rPr lang="en-IN" sz="2400" dirty="0" smtClean="0"/>
              <a:t>by our worlds crowdfunding </a:t>
            </a:r>
            <a:r>
              <a:rPr lang="en-IN" sz="2400" dirty="0"/>
              <a:t>applying at our Micro Stock Exchange also all NGO temple trust donation will convert in to crowdfunding public </a:t>
            </a:r>
            <a:r>
              <a:rPr lang="en-IN" sz="2400" dirty="0" smtClean="0"/>
              <a:t>fund investment </a:t>
            </a:r>
            <a:r>
              <a:rPr lang="en-IN" sz="2400" dirty="0"/>
              <a:t>policy applying to </a:t>
            </a:r>
            <a:r>
              <a:rPr lang="en-IN" sz="2400" dirty="0" smtClean="0"/>
              <a:t>all </a:t>
            </a:r>
            <a:r>
              <a:rPr lang="en-IN" sz="2400" dirty="0"/>
              <a:t>government or private bad bank loan or recovery Mafia asset, government disinvestment will get new way bid applying IPO we will giving high bid auction and purchase and takeover all any kind despite asset</a:t>
            </a:r>
            <a:endParaRPr lang="en-IN" sz="2400" i="1" dirty="0"/>
          </a:p>
        </p:txBody>
      </p:sp>
      <p:sp>
        <p:nvSpPr>
          <p:cNvPr id="116" name="Shape 116"/>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888888"/>
                </a:solidFill>
                <a:latin typeface="Calibri"/>
                <a:ea typeface="Calibri"/>
                <a:cs typeface="Calibri"/>
                <a:sym typeface="Calibri"/>
              </a:rPr>
              <a:pPr marL="0" marR="0" lvl="0" indent="0" algn="r" rtl="0">
                <a:spcBef>
                  <a:spcPts val="0"/>
                </a:spcBef>
                <a:spcAft>
                  <a:spcPts val="0"/>
                </a:spcAft>
                <a:buNone/>
              </a:pPr>
              <a:t>3</a:t>
            </a:fld>
            <a:endParaRPr sz="1200" b="0" i="0" u="none" strike="noStrike" cap="none">
              <a:solidFill>
                <a:srgbClr val="888888"/>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rgbClr val="888888"/>
                </a:solidFill>
                <a:latin typeface="Calibri"/>
                <a:ea typeface="Calibri"/>
                <a:cs typeface="Calibri"/>
                <a:sym typeface="Calibri"/>
              </a:rPr>
              <a:pPr marL="0" marR="0" lvl="0" indent="0" algn="r" rtl="0">
                <a:spcBef>
                  <a:spcPts val="0"/>
                </a:spcBef>
                <a:spcAft>
                  <a:spcPts val="0"/>
                </a:spcAft>
                <a:buNone/>
              </a:pPr>
              <a:t>4</a:t>
            </a:fld>
            <a:endParaRPr lang="en-US" sz="1200" b="0" i="0" u="none" strike="noStrike" cap="none">
              <a:solidFill>
                <a:srgbClr val="888888"/>
              </a:solidFill>
              <a:latin typeface="Calibri"/>
              <a:ea typeface="Calibri"/>
              <a:cs typeface="Calibri"/>
              <a:sym typeface="Calibri"/>
            </a:endParaRPr>
          </a:p>
        </p:txBody>
      </p:sp>
      <p:pic>
        <p:nvPicPr>
          <p:cNvPr id="2050" name="Picture 2" descr="https://media.licdn.com/dms/image/C5122AQEgMA3ZXrCnxQ/feedshare-shrink_8192/0?e=1541419200&amp;v=beta&amp;t=fX1Xu3kfptGeDY7RCKBDEpb8lnEt8UZS11zj-OBRcHA"/>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136776" y="428625"/>
            <a:ext cx="6960058" cy="53625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9316796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rgbClr val="888888"/>
                </a:solidFill>
                <a:latin typeface="Calibri"/>
                <a:ea typeface="Calibri"/>
                <a:cs typeface="Calibri"/>
                <a:sym typeface="Calibri"/>
              </a:rPr>
              <a:pPr marL="0" marR="0" lvl="0" indent="0" algn="r" rtl="0">
                <a:spcBef>
                  <a:spcPts val="0"/>
                </a:spcBef>
                <a:spcAft>
                  <a:spcPts val="0"/>
                </a:spcAft>
                <a:buNone/>
              </a:pPr>
              <a:t>5</a:t>
            </a:fld>
            <a:endParaRPr lang="en-US" sz="1200" b="0" i="0" u="none" strike="noStrike" cap="none">
              <a:solidFill>
                <a:srgbClr val="888888"/>
              </a:solidFill>
              <a:latin typeface="Calibri"/>
              <a:ea typeface="Calibri"/>
              <a:cs typeface="Calibri"/>
              <a:sym typeface="Calibri"/>
            </a:endParaRPr>
          </a:p>
        </p:txBody>
      </p:sp>
      <p:pic>
        <p:nvPicPr>
          <p:cNvPr id="3074" name="Picture 2" descr="https://media.licdn.com/dms/image/C5122AQEA9mtbLPopVQ/feedshare-shrink_8192/0?e=1541419200&amp;v=beta&amp;t=Pr2Ifq-GnqW52Q4qU-GYvIowUfh2QJKOxaF8JSr7HoE"/>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116886" y="276226"/>
            <a:ext cx="6180739" cy="64452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0695250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rgbClr val="888888"/>
                </a:solidFill>
                <a:latin typeface="Calibri"/>
                <a:ea typeface="Calibri"/>
                <a:cs typeface="Calibri"/>
                <a:sym typeface="Calibri"/>
              </a:rPr>
              <a:pPr marL="0" marR="0" lvl="0" indent="0" algn="r" rtl="0">
                <a:spcBef>
                  <a:spcPts val="0"/>
                </a:spcBef>
                <a:spcAft>
                  <a:spcPts val="0"/>
                </a:spcAft>
                <a:buNone/>
              </a:pPr>
              <a:t>6</a:t>
            </a:fld>
            <a:endParaRPr lang="en-US" sz="1200" b="0" i="0" u="none" strike="noStrike" cap="none">
              <a:solidFill>
                <a:srgbClr val="888888"/>
              </a:solidFill>
              <a:latin typeface="Calibri"/>
              <a:ea typeface="Calibri"/>
              <a:cs typeface="Calibri"/>
              <a:sym typeface="Calibri"/>
            </a:endParaRPr>
          </a:p>
        </p:txBody>
      </p:sp>
      <p:pic>
        <p:nvPicPr>
          <p:cNvPr id="4098" name="Picture 2" descr="https://media.licdn.com/dms/image/C4E22AQEDvMjP98siJw/feedshare-shrink_8192/0?e=1541419200&amp;v=beta&amp;t=AX4Sr-bkDtulhALzGnjLYxe14j61eovexsRMpxhBbtY"/>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270000" y="1119187"/>
            <a:ext cx="8455371" cy="506253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0252851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rgbClr val="888888"/>
                </a:solidFill>
                <a:latin typeface="Calibri"/>
                <a:ea typeface="Calibri"/>
                <a:cs typeface="Calibri"/>
                <a:sym typeface="Calibri"/>
              </a:rPr>
              <a:pPr marL="0" marR="0" lvl="0" indent="0" algn="r" rtl="0">
                <a:spcBef>
                  <a:spcPts val="0"/>
                </a:spcBef>
                <a:spcAft>
                  <a:spcPts val="0"/>
                </a:spcAft>
                <a:buNone/>
              </a:pPr>
              <a:t>7</a:t>
            </a:fld>
            <a:endParaRPr lang="en-US" sz="1200" b="0" i="0" u="none" strike="noStrike" cap="none">
              <a:solidFill>
                <a:srgbClr val="888888"/>
              </a:solidFill>
              <a:latin typeface="Calibri"/>
              <a:ea typeface="Calibri"/>
              <a:cs typeface="Calibri"/>
              <a:sym typeface="Calibri"/>
            </a:endParaRPr>
          </a:p>
        </p:txBody>
      </p:sp>
      <p:sp>
        <p:nvSpPr>
          <p:cNvPr id="3" name="Rectangle 2"/>
          <p:cNvSpPr/>
          <p:nvPr/>
        </p:nvSpPr>
        <p:spPr>
          <a:xfrm>
            <a:off x="3038475" y="0"/>
            <a:ext cx="6096000" cy="2677656"/>
          </a:xfrm>
          <a:prstGeom prst="rect">
            <a:avLst/>
          </a:prstGeom>
        </p:spPr>
        <p:txBody>
          <a:bodyPr>
            <a:spAutoFit/>
          </a:bodyPr>
          <a:lstStyle/>
          <a:p>
            <a:r>
              <a:rPr lang="en-IN" dirty="0">
                <a:latin typeface="-apple-system"/>
              </a:rPr>
              <a:t>Dare to Alone close eye climb without support any instrument or fear of market or no need invest expertise or advice only adopt our e-direction of </a:t>
            </a:r>
            <a:r>
              <a:rPr lang="en-IN" dirty="0" smtClean="0">
                <a:latin typeface="-apple-system"/>
              </a:rPr>
              <a:t>buy(as Investor ) sell </a:t>
            </a:r>
            <a:r>
              <a:rPr lang="en-IN" dirty="0">
                <a:latin typeface="-apple-system"/>
              </a:rPr>
              <a:t>or listing /</a:t>
            </a:r>
            <a:r>
              <a:rPr lang="en-IN" dirty="0" smtClean="0">
                <a:latin typeface="-apple-system"/>
              </a:rPr>
              <a:t>investing in our world’s crowdfunding  </a:t>
            </a:r>
            <a:r>
              <a:rPr lang="en-IN" dirty="0">
                <a:latin typeface="-apple-system"/>
              </a:rPr>
              <a:t>managements to following /applying of </a:t>
            </a:r>
            <a:r>
              <a:rPr lang="en-IN" dirty="0" smtClean="0">
                <a:latin typeface="-apple-system"/>
              </a:rPr>
              <a:t>big </a:t>
            </a:r>
            <a:r>
              <a:rPr lang="en-IN" dirty="0">
                <a:latin typeface="-apple-system"/>
              </a:rPr>
              <a:t>data of micro shareholding value </a:t>
            </a:r>
            <a:r>
              <a:rPr lang="en-IN" dirty="0" smtClean="0">
                <a:latin typeface="-apple-system"/>
              </a:rPr>
              <a:t>proposition exchange  </a:t>
            </a:r>
            <a:r>
              <a:rPr lang="en-IN" dirty="0">
                <a:latin typeface="-apple-system"/>
              </a:rPr>
              <a:t>at World Micro Stock Exchange and win achieving goal any angle kick Slow climbed with orally broker market gossip advice support long/short terms investment risky market volatile and fewer portfolios value and mind confused achieve to voluntary period goal Greedy risky climb support in short period investment (चने की झाड़ पर चढ़ाना) SEBI exchange IPO market broker agent mutual fund bitcoin blockchain shortcut profit achieving on other depended will never be achieving the goal</a:t>
            </a:r>
            <a:endParaRPr lang="en-IN" dirty="0"/>
          </a:p>
        </p:txBody>
      </p:sp>
      <p:pic>
        <p:nvPicPr>
          <p:cNvPr id="5122" name="Picture 2" descr="https://image-store.slidesharecdn.com/56bead19-888a-4279-ad53-64b43e740f61-original.jpe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04181" y="3971926"/>
            <a:ext cx="11312178" cy="245917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4817207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rgbClr val="888888"/>
                </a:solidFill>
                <a:latin typeface="Calibri"/>
                <a:ea typeface="Calibri"/>
                <a:cs typeface="Calibri"/>
                <a:sym typeface="Calibri"/>
              </a:rPr>
              <a:pPr marL="0" marR="0" lvl="0" indent="0" algn="r" rtl="0">
                <a:spcBef>
                  <a:spcPts val="0"/>
                </a:spcBef>
                <a:spcAft>
                  <a:spcPts val="0"/>
                </a:spcAft>
                <a:buNone/>
              </a:pPr>
              <a:t>8</a:t>
            </a:fld>
            <a:endParaRPr lang="en-US" sz="1200" b="0" i="0" u="none" strike="noStrike" cap="none">
              <a:solidFill>
                <a:srgbClr val="888888"/>
              </a:solidFill>
              <a:latin typeface="Calibri"/>
              <a:ea typeface="Calibri"/>
              <a:cs typeface="Calibri"/>
              <a:sym typeface="Calibri"/>
            </a:endParaRPr>
          </a:p>
        </p:txBody>
      </p:sp>
      <p:sp>
        <p:nvSpPr>
          <p:cNvPr id="3" name="Rectangle 2"/>
          <p:cNvSpPr/>
          <p:nvPr/>
        </p:nvSpPr>
        <p:spPr>
          <a:xfrm>
            <a:off x="2514600" y="117813"/>
            <a:ext cx="6096000" cy="2031325"/>
          </a:xfrm>
          <a:prstGeom prst="rect">
            <a:avLst/>
          </a:prstGeom>
        </p:spPr>
        <p:txBody>
          <a:bodyPr>
            <a:spAutoFit/>
          </a:bodyPr>
          <a:lstStyle/>
          <a:p>
            <a:r>
              <a:rPr lang="en-IN" dirty="0">
                <a:latin typeface="-apple-system"/>
              </a:rPr>
              <a:t>Today Gold /Big Stock have needed big capital or bank loan burden to purchase and invest short/long term will no guarantee fixed income or high return and fear of fewer market volatile and market players risk V/S World Micro Stock Exchange (Platinum chip) no need capital only daily you’re buying in term of our World Micro Stock Exchange listed company, SME or homemade product or services applying will convert in yours position owner of micro shareholding portfolio, and start trading/ investment listing earning in multiple high returns within hours or month and pull out self or your family any kind finance burden</a:t>
            </a:r>
            <a:endParaRPr lang="en-IN" dirty="0"/>
          </a:p>
        </p:txBody>
      </p:sp>
      <p:pic>
        <p:nvPicPr>
          <p:cNvPr id="6146" name="Picture 2" descr="https://image-store.slidesharecdn.com/5305fbbd-905a-4a65-8119-233684fb0f35-original.jpe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514600" y="2342943"/>
            <a:ext cx="6575425" cy="437853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7858482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rgbClr val="888888"/>
                </a:solidFill>
                <a:latin typeface="Calibri"/>
                <a:ea typeface="Calibri"/>
                <a:cs typeface="Calibri"/>
                <a:sym typeface="Calibri"/>
              </a:rPr>
              <a:pPr marL="0" marR="0" lvl="0" indent="0" algn="r" rtl="0">
                <a:spcBef>
                  <a:spcPts val="0"/>
                </a:spcBef>
                <a:spcAft>
                  <a:spcPts val="0"/>
                </a:spcAft>
                <a:buNone/>
              </a:pPr>
              <a:t>9</a:t>
            </a:fld>
            <a:endParaRPr lang="en-US" sz="1200" b="0" i="0" u="none" strike="noStrike" cap="none">
              <a:solidFill>
                <a:srgbClr val="888888"/>
              </a:solidFill>
              <a:latin typeface="Calibri"/>
              <a:ea typeface="Calibri"/>
              <a:cs typeface="Calibri"/>
              <a:sym typeface="Calibri"/>
            </a:endParaRPr>
          </a:p>
        </p:txBody>
      </p:sp>
      <p:sp>
        <p:nvSpPr>
          <p:cNvPr id="3" name="Rectangle 2"/>
          <p:cNvSpPr/>
          <p:nvPr/>
        </p:nvSpPr>
        <p:spPr>
          <a:xfrm>
            <a:off x="371475" y="342900"/>
            <a:ext cx="11553825" cy="954107"/>
          </a:xfrm>
          <a:prstGeom prst="rect">
            <a:avLst/>
          </a:prstGeom>
        </p:spPr>
        <p:txBody>
          <a:bodyPr wrap="square">
            <a:spAutoFit/>
          </a:bodyPr>
          <a:lstStyle/>
          <a:p>
            <a:r>
              <a:rPr lang="en-IN" dirty="0">
                <a:latin typeface="-apple-system"/>
              </a:rPr>
              <a:t>How can Indian Rupees will tuff/beat to world cryptocurrency and increasing value in world’s forex that our micro shareholding value proposition World Micro Stock Exchange crowdfunding management and human capital investment will collapse to all future big stock market by world's gamble players also defocus future factor of gold, dollar, fuel, and </a:t>
            </a:r>
            <a:r>
              <a:rPr lang="en-IN" dirty="0" smtClean="0">
                <a:latin typeface="-apple-system"/>
              </a:rPr>
              <a:t>cryptocurrency investment </a:t>
            </a:r>
          </a:p>
          <a:p>
            <a:endParaRPr lang="en-IN" dirty="0"/>
          </a:p>
        </p:txBody>
      </p:sp>
      <p:pic>
        <p:nvPicPr>
          <p:cNvPr id="1026" name="Picture 2" descr="https://image-store.slidesharecdn.com/6448cbf8-c308-4d69-a0fa-71f8d7c5e844-original.jpe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066924" y="1769533"/>
            <a:ext cx="6880225" cy="458681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3616523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TotalTime>
  <Words>571</Words>
  <Application>Microsoft Office PowerPoint</Application>
  <PresentationFormat>Custom</PresentationFormat>
  <Paragraphs>30</Paragraphs>
  <Slides>11</Slides>
  <Notes>4</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World Micro Stock Exchange is poverty free e-commerce Innovation for poor/financially weak  sustainable development</vt:lpstr>
      <vt:lpstr>PROBLEM STATEMENT</vt:lpstr>
      <vt:lpstr>SOLUTION</vt:lpstr>
      <vt:lpstr>Slide 4</vt:lpstr>
      <vt:lpstr>Slide 5</vt:lpstr>
      <vt:lpstr>Slide 6</vt:lpstr>
      <vt:lpstr>Slide 7</vt:lpstr>
      <vt:lpstr>Slide 8</vt:lpstr>
      <vt:lpstr>Slide 9</vt:lpstr>
      <vt:lpstr>ADDITIONAL SUPPORT DOCUMENTS</vt:lpstr>
      <vt:lpstr>THANK YOU Pradeep Kumar Gohil  CEO/Founder World Micro Stock Exchange ceo@worldmicrostockexchanmge.com  Mo:9833373441,8369096330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Innovation for Sustainable Development</dc:title>
  <dc:creator>admin</dc:creator>
  <cp:lastModifiedBy>Jacklin</cp:lastModifiedBy>
  <cp:revision>11</cp:revision>
  <dcterms:modified xsi:type="dcterms:W3CDTF">2018-11-05T03:24:30Z</dcterms:modified>
</cp:coreProperties>
</file>