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258" r:id="rId3"/>
    <p:sldId id="262" r:id="rId4"/>
    <p:sldId id="259" r:id="rId5"/>
    <p:sldId id="272" r:id="rId6"/>
    <p:sldId id="276" r:id="rId7"/>
    <p:sldId id="277" r:id="rId8"/>
    <p:sldId id="278" r:id="rId9"/>
    <p:sldId id="279" r:id="rId10"/>
    <p:sldId id="280" r:id="rId11"/>
    <p:sldId id="281" r:id="rId12"/>
    <p:sldId id="28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p:cViewPr>
        <p:scale>
          <a:sx n="75" d="100"/>
          <a:sy n="75" d="100"/>
        </p:scale>
        <p:origin x="29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0C50CF-F751-4DCB-8475-096A34E34C7D}"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6ACC6435-EB8D-4377-A26D-702DA3EE1D96}">
      <dgm:prSet/>
      <dgm:spPr/>
      <dgm:t>
        <a:bodyPr/>
        <a:lstStyle/>
        <a:p>
          <a:pPr>
            <a:lnSpc>
              <a:spcPct val="100000"/>
            </a:lnSpc>
            <a:defRPr b="1"/>
          </a:pPr>
          <a:r>
            <a:rPr lang="en-GB" dirty="0"/>
            <a:t>Problem Statement </a:t>
          </a:r>
          <a:endParaRPr lang="en-US" dirty="0"/>
        </a:p>
      </dgm:t>
    </dgm:pt>
    <dgm:pt modelId="{6EE2D2C5-AE2D-4CCE-8D06-DDBC210ED43E}" type="parTrans" cxnId="{06641FA4-D4E6-4FAD-ADA4-1DB7630CEA8D}">
      <dgm:prSet/>
      <dgm:spPr/>
      <dgm:t>
        <a:bodyPr/>
        <a:lstStyle/>
        <a:p>
          <a:endParaRPr lang="en-US"/>
        </a:p>
      </dgm:t>
    </dgm:pt>
    <dgm:pt modelId="{F20694BD-DAA7-4526-AF2D-D68B16CE5E59}" type="sibTrans" cxnId="{06641FA4-D4E6-4FAD-ADA4-1DB7630CEA8D}">
      <dgm:prSet/>
      <dgm:spPr/>
      <dgm:t>
        <a:bodyPr/>
        <a:lstStyle/>
        <a:p>
          <a:endParaRPr lang="en-US"/>
        </a:p>
      </dgm:t>
    </dgm:pt>
    <dgm:pt modelId="{C8EA22E9-8770-41E9-AE7A-E0995EE1734D}">
      <dgm:prSet/>
      <dgm:spPr/>
      <dgm:t>
        <a:bodyPr/>
        <a:lstStyle/>
        <a:p>
          <a:pPr>
            <a:lnSpc>
              <a:spcPct val="100000"/>
            </a:lnSpc>
            <a:defRPr b="1"/>
          </a:pPr>
          <a:r>
            <a:rPr lang="en-GB" dirty="0"/>
            <a:t>Analysis and Model Building</a:t>
          </a:r>
          <a:endParaRPr lang="en-US" dirty="0"/>
        </a:p>
      </dgm:t>
    </dgm:pt>
    <dgm:pt modelId="{8147BFB2-F3C6-4B89-A9D8-28874CBDC2AF}" type="parTrans" cxnId="{AF000AEF-CB92-46E6-B963-5471269A45C8}">
      <dgm:prSet/>
      <dgm:spPr/>
      <dgm:t>
        <a:bodyPr/>
        <a:lstStyle/>
        <a:p>
          <a:endParaRPr lang="en-US"/>
        </a:p>
      </dgm:t>
    </dgm:pt>
    <dgm:pt modelId="{39B59C21-80DF-49EC-91FA-D6919443954E}" type="sibTrans" cxnId="{AF000AEF-CB92-46E6-B963-5471269A45C8}">
      <dgm:prSet/>
      <dgm:spPr/>
      <dgm:t>
        <a:bodyPr/>
        <a:lstStyle/>
        <a:p>
          <a:endParaRPr lang="en-US"/>
        </a:p>
      </dgm:t>
    </dgm:pt>
    <dgm:pt modelId="{769CE5CA-2AFD-4F9A-9FD2-F51089045B26}">
      <dgm:prSet/>
      <dgm:spPr/>
      <dgm:t>
        <a:bodyPr/>
        <a:lstStyle/>
        <a:p>
          <a:pPr>
            <a:lnSpc>
              <a:spcPct val="100000"/>
            </a:lnSpc>
            <a:defRPr b="1"/>
          </a:pPr>
          <a:r>
            <a:rPr lang="en-GB" dirty="0"/>
            <a:t>Business Summary </a:t>
          </a:r>
          <a:endParaRPr lang="en-US" dirty="0"/>
        </a:p>
      </dgm:t>
    </dgm:pt>
    <dgm:pt modelId="{65D0910D-DCB4-482C-ABB0-CD170171811B}" type="parTrans" cxnId="{21F233AE-99E7-4917-956B-362EF40374E9}">
      <dgm:prSet/>
      <dgm:spPr/>
      <dgm:t>
        <a:bodyPr/>
        <a:lstStyle/>
        <a:p>
          <a:endParaRPr lang="en-US"/>
        </a:p>
      </dgm:t>
    </dgm:pt>
    <dgm:pt modelId="{31AE9648-66FE-428E-8EF8-6C02B6C523DC}" type="sibTrans" cxnId="{21F233AE-99E7-4917-956B-362EF40374E9}">
      <dgm:prSet/>
      <dgm:spPr/>
      <dgm:t>
        <a:bodyPr/>
        <a:lstStyle/>
        <a:p>
          <a:endParaRPr lang="en-US"/>
        </a:p>
      </dgm:t>
    </dgm:pt>
    <dgm:pt modelId="{E1A71D6E-CC35-4CA3-B1DB-6E06E2B44147}">
      <dgm:prSet/>
      <dgm:spPr/>
      <dgm:t>
        <a:bodyPr/>
        <a:lstStyle/>
        <a:p>
          <a:pPr algn="l">
            <a:lnSpc>
              <a:spcPct val="100000"/>
            </a:lnSpc>
            <a:buFont typeface="+mj-lt"/>
            <a:buAutoNum type="arabicPeriod"/>
          </a:pPr>
          <a:r>
            <a:rPr lang="en-US" dirty="0"/>
            <a:t>1&gt; Data Preparation and Cleaning</a:t>
          </a:r>
        </a:p>
      </dgm:t>
    </dgm:pt>
    <dgm:pt modelId="{75A84468-B28B-4992-9251-CD6E8BBA1E9E}" type="sibTrans" cxnId="{FDB9D376-39A4-422E-A03F-645D0D2D086F}">
      <dgm:prSet/>
      <dgm:spPr/>
      <dgm:t>
        <a:bodyPr/>
        <a:lstStyle/>
        <a:p>
          <a:endParaRPr lang="en-US"/>
        </a:p>
      </dgm:t>
    </dgm:pt>
    <dgm:pt modelId="{5F68F89F-3CEE-4C71-96BC-121F57EB9717}" type="parTrans" cxnId="{FDB9D376-39A4-422E-A03F-645D0D2D086F}">
      <dgm:prSet/>
      <dgm:spPr/>
      <dgm:t>
        <a:bodyPr/>
        <a:lstStyle/>
        <a:p>
          <a:endParaRPr lang="en-US"/>
        </a:p>
      </dgm:t>
    </dgm:pt>
    <dgm:pt modelId="{945C25CE-8DC4-4428-9A3F-C227A8A6CBE2}">
      <dgm:prSet/>
      <dgm:spPr/>
      <dgm:t>
        <a:bodyPr/>
        <a:lstStyle/>
        <a:p>
          <a:pPr algn="l">
            <a:lnSpc>
              <a:spcPct val="100000"/>
            </a:lnSpc>
            <a:buFont typeface="+mj-lt"/>
            <a:buAutoNum type="arabicPeriod"/>
          </a:pPr>
          <a:r>
            <a:rPr lang="en-US" dirty="0"/>
            <a:t>2&gt;  EDA</a:t>
          </a:r>
        </a:p>
        <a:p>
          <a:pPr algn="l">
            <a:lnSpc>
              <a:spcPct val="100000"/>
            </a:lnSpc>
            <a:buFont typeface="+mj-lt"/>
            <a:buAutoNum type="arabicPeriod"/>
          </a:pPr>
          <a:r>
            <a:rPr lang="en-US" dirty="0"/>
            <a:t>3&gt;  Feature Engineering</a:t>
          </a:r>
        </a:p>
        <a:p>
          <a:pPr algn="l">
            <a:lnSpc>
              <a:spcPct val="100000"/>
            </a:lnSpc>
            <a:buFont typeface="+mj-lt"/>
            <a:buAutoNum type="arabicPeriod"/>
          </a:pPr>
          <a:r>
            <a:rPr lang="en-US" dirty="0"/>
            <a:t>4&gt;  Model Building (LR  / Random Forest)</a:t>
          </a:r>
        </a:p>
        <a:p>
          <a:pPr algn="l">
            <a:lnSpc>
              <a:spcPct val="100000"/>
            </a:lnSpc>
            <a:buFont typeface="+mj-lt"/>
            <a:buAutoNum type="arabicPeriod"/>
          </a:pPr>
          <a:r>
            <a:rPr lang="en-US" dirty="0"/>
            <a:t>5&gt;  Predicting and Evaluation</a:t>
          </a:r>
        </a:p>
        <a:p>
          <a:pPr algn="l">
            <a:lnSpc>
              <a:spcPct val="100000"/>
            </a:lnSpc>
            <a:buFont typeface="+mj-lt"/>
            <a:buAutoNum type="arabicPeriod"/>
          </a:pPr>
          <a:endParaRPr lang="en-US" dirty="0"/>
        </a:p>
        <a:p>
          <a:pPr algn="l">
            <a:lnSpc>
              <a:spcPct val="100000"/>
            </a:lnSpc>
            <a:buFont typeface="+mj-lt"/>
            <a:buAutoNum type="arabicPeriod"/>
          </a:pPr>
          <a:endParaRPr lang="en-US" dirty="0"/>
        </a:p>
        <a:p>
          <a:pPr algn="l">
            <a:lnSpc>
              <a:spcPct val="100000"/>
            </a:lnSpc>
            <a:buFont typeface="+mj-lt"/>
            <a:buAutoNum type="arabicPeriod"/>
          </a:pPr>
          <a:endParaRPr lang="en-US" dirty="0"/>
        </a:p>
        <a:p>
          <a:pPr algn="l">
            <a:lnSpc>
              <a:spcPct val="100000"/>
            </a:lnSpc>
            <a:buFont typeface="+mj-lt"/>
            <a:buAutoNum type="arabicPeriod"/>
          </a:pPr>
          <a:endParaRPr lang="en-US" dirty="0"/>
        </a:p>
        <a:p>
          <a:pPr algn="l">
            <a:lnSpc>
              <a:spcPct val="100000"/>
            </a:lnSpc>
            <a:buFont typeface="+mj-lt"/>
            <a:buAutoNum type="arabicPeriod"/>
          </a:pPr>
          <a:endParaRPr lang="en-US" dirty="0"/>
        </a:p>
      </dgm:t>
    </dgm:pt>
    <dgm:pt modelId="{E9AE8128-BC78-4A68-9D78-1DC78C0ABAA7}" type="sibTrans" cxnId="{9AAB998F-2902-4D3B-8073-C51CF5256180}">
      <dgm:prSet/>
      <dgm:spPr/>
      <dgm:t>
        <a:bodyPr/>
        <a:lstStyle/>
        <a:p>
          <a:endParaRPr lang="en-US"/>
        </a:p>
      </dgm:t>
    </dgm:pt>
    <dgm:pt modelId="{CD4289D4-8A3A-4968-B56E-A16C04D7AA3D}" type="parTrans" cxnId="{9AAB998F-2902-4D3B-8073-C51CF5256180}">
      <dgm:prSet/>
      <dgm:spPr/>
      <dgm:t>
        <a:bodyPr/>
        <a:lstStyle/>
        <a:p>
          <a:endParaRPr lang="en-US"/>
        </a:p>
      </dgm:t>
    </dgm:pt>
    <dgm:pt modelId="{9783A1FF-2437-404A-8128-21FE2877122E}" type="pres">
      <dgm:prSet presAssocID="{B50C50CF-F751-4DCB-8475-096A34E34C7D}" presName="root" presStyleCnt="0">
        <dgm:presLayoutVars>
          <dgm:dir/>
          <dgm:resizeHandles val="exact"/>
        </dgm:presLayoutVars>
      </dgm:prSet>
      <dgm:spPr/>
    </dgm:pt>
    <dgm:pt modelId="{8B7D08E1-D808-4ACE-BA3F-3F724C80D99C}" type="pres">
      <dgm:prSet presAssocID="{6ACC6435-EB8D-4377-A26D-702DA3EE1D96}" presName="compNode" presStyleCnt="0"/>
      <dgm:spPr/>
    </dgm:pt>
    <dgm:pt modelId="{F5BD3C5B-0FE1-4D43-81CC-B91A97B32138}" type="pres">
      <dgm:prSet presAssocID="{6ACC6435-EB8D-4377-A26D-702DA3EE1D96}" presName="iconRect" presStyleLbl="node1" presStyleIdx="0" presStyleCnt="3" custLinFactNeighborX="2717" custLinFactNeighborY="-860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41836ABF-BB85-4723-B22D-961A03695BBD}" type="pres">
      <dgm:prSet presAssocID="{6ACC6435-EB8D-4377-A26D-702DA3EE1D96}" presName="iconSpace" presStyleCnt="0"/>
      <dgm:spPr/>
    </dgm:pt>
    <dgm:pt modelId="{9CDE789D-B721-47D8-BD2A-135FC0F0B811}" type="pres">
      <dgm:prSet presAssocID="{6ACC6435-EB8D-4377-A26D-702DA3EE1D96}" presName="parTx" presStyleLbl="revTx" presStyleIdx="0" presStyleCnt="6" custScaleX="96223" custScaleY="115599" custLinFactY="-14386" custLinFactNeighborX="3549" custLinFactNeighborY="-100000">
        <dgm:presLayoutVars>
          <dgm:chMax val="0"/>
          <dgm:chPref val="0"/>
        </dgm:presLayoutVars>
      </dgm:prSet>
      <dgm:spPr/>
    </dgm:pt>
    <dgm:pt modelId="{3F451159-C46A-4521-B7EA-ACF97BE9CD0D}" type="pres">
      <dgm:prSet presAssocID="{6ACC6435-EB8D-4377-A26D-702DA3EE1D96}" presName="txSpace" presStyleCnt="0"/>
      <dgm:spPr/>
    </dgm:pt>
    <dgm:pt modelId="{8E085704-A909-4212-9A8F-A1B753F541F3}" type="pres">
      <dgm:prSet presAssocID="{6ACC6435-EB8D-4377-A26D-702DA3EE1D96}" presName="desTx" presStyleLbl="revTx" presStyleIdx="1" presStyleCnt="6">
        <dgm:presLayoutVars/>
      </dgm:prSet>
      <dgm:spPr/>
    </dgm:pt>
    <dgm:pt modelId="{CF3F39A0-983D-4F14-95E4-6E99FA48C8DE}" type="pres">
      <dgm:prSet presAssocID="{F20694BD-DAA7-4526-AF2D-D68B16CE5E59}" presName="sibTrans" presStyleCnt="0"/>
      <dgm:spPr/>
    </dgm:pt>
    <dgm:pt modelId="{898A2577-20AE-4FFA-857B-14A66B4D5ACE}" type="pres">
      <dgm:prSet presAssocID="{C8EA22E9-8770-41E9-AE7A-E0995EE1734D}" presName="compNode" presStyleCnt="0"/>
      <dgm:spPr/>
    </dgm:pt>
    <dgm:pt modelId="{82AEF3D1-DAE0-42D9-8B23-955DC5AB94DA}" type="pres">
      <dgm:prSet presAssocID="{C8EA22E9-8770-41E9-AE7A-E0995EE1734D}" presName="iconRect" presStyleLbl="node1" presStyleIdx="1" presStyleCnt="3" custLinFactNeighborX="-8338" custLinFactNeighborY="-711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BE5F1ACE-7D77-436C-8B75-770E4DC549EA}" type="pres">
      <dgm:prSet presAssocID="{C8EA22E9-8770-41E9-AE7A-E0995EE1734D}" presName="iconSpace" presStyleCnt="0"/>
      <dgm:spPr/>
    </dgm:pt>
    <dgm:pt modelId="{C31B5538-DC3F-41CB-8419-4205A4068B62}" type="pres">
      <dgm:prSet presAssocID="{C8EA22E9-8770-41E9-AE7A-E0995EE1734D}" presName="parTx" presStyleLbl="revTx" presStyleIdx="2" presStyleCnt="6" custLinFactY="-5135" custLinFactNeighborX="2331" custLinFactNeighborY="-100000">
        <dgm:presLayoutVars>
          <dgm:chMax val="0"/>
          <dgm:chPref val="0"/>
        </dgm:presLayoutVars>
      </dgm:prSet>
      <dgm:spPr/>
    </dgm:pt>
    <dgm:pt modelId="{BB4D5917-EF16-468A-BFD8-80E982F0DCBF}" type="pres">
      <dgm:prSet presAssocID="{C8EA22E9-8770-41E9-AE7A-E0995EE1734D}" presName="txSpace" presStyleCnt="0"/>
      <dgm:spPr/>
    </dgm:pt>
    <dgm:pt modelId="{12C9ADD0-392E-491D-99D6-D56281D8848E}" type="pres">
      <dgm:prSet presAssocID="{C8EA22E9-8770-41E9-AE7A-E0995EE1734D}" presName="desTx" presStyleLbl="revTx" presStyleIdx="3" presStyleCnt="6" custScaleX="107476" custLinFactNeighborX="408" custLinFactNeighborY="47958">
        <dgm:presLayoutVars/>
      </dgm:prSet>
      <dgm:spPr/>
    </dgm:pt>
    <dgm:pt modelId="{20597A29-332A-45F6-B562-E8024E6CFB84}" type="pres">
      <dgm:prSet presAssocID="{39B59C21-80DF-49EC-91FA-D6919443954E}" presName="sibTrans" presStyleCnt="0"/>
      <dgm:spPr/>
    </dgm:pt>
    <dgm:pt modelId="{2C279FF1-878F-4A5D-9627-C115832AD2DB}" type="pres">
      <dgm:prSet presAssocID="{769CE5CA-2AFD-4F9A-9FD2-F51089045B26}" presName="compNode" presStyleCnt="0"/>
      <dgm:spPr/>
    </dgm:pt>
    <dgm:pt modelId="{2611B778-746D-428B-85D0-E18337BB42D8}" type="pres">
      <dgm:prSet presAssocID="{769CE5CA-2AFD-4F9A-9FD2-F51089045B26}" presName="iconRect" presStyleLbl="node1" presStyleIdx="2" presStyleCnt="3" custLinFactNeighborY="-84507"/>
      <dgm:spPr>
        <a:ln>
          <a:noFill/>
        </a:ln>
      </dgm:spPr>
    </dgm:pt>
    <dgm:pt modelId="{759C2073-416A-4D3D-A20E-1D1C641E26A4}" type="pres">
      <dgm:prSet presAssocID="{769CE5CA-2AFD-4F9A-9FD2-F51089045B26}" presName="iconSpace" presStyleCnt="0"/>
      <dgm:spPr/>
    </dgm:pt>
    <dgm:pt modelId="{051899F1-D68C-46BB-9B79-A624AB2D2E76}" type="pres">
      <dgm:prSet presAssocID="{769CE5CA-2AFD-4F9A-9FD2-F51089045B26}" presName="parTx" presStyleLbl="revTx" presStyleIdx="4" presStyleCnt="6" custLinFactY="-35542" custLinFactNeighborX="68" custLinFactNeighborY="-100000">
        <dgm:presLayoutVars>
          <dgm:chMax val="0"/>
          <dgm:chPref val="0"/>
        </dgm:presLayoutVars>
      </dgm:prSet>
      <dgm:spPr/>
    </dgm:pt>
    <dgm:pt modelId="{1A6B6622-84F3-4A55-B8D1-A8992BC42E30}" type="pres">
      <dgm:prSet presAssocID="{769CE5CA-2AFD-4F9A-9FD2-F51089045B26}" presName="txSpace" presStyleCnt="0"/>
      <dgm:spPr/>
    </dgm:pt>
    <dgm:pt modelId="{A844BA09-FA6A-45BD-9B61-11BC8266E3C9}" type="pres">
      <dgm:prSet presAssocID="{769CE5CA-2AFD-4F9A-9FD2-F51089045B26}" presName="desTx" presStyleLbl="revTx" presStyleIdx="5" presStyleCnt="6">
        <dgm:presLayoutVars/>
      </dgm:prSet>
      <dgm:spPr/>
    </dgm:pt>
  </dgm:ptLst>
  <dgm:cxnLst>
    <dgm:cxn modelId="{41FF2435-EA58-4E96-B8A5-9A85E1C7CF98}" type="presOf" srcId="{B50C50CF-F751-4DCB-8475-096A34E34C7D}" destId="{9783A1FF-2437-404A-8128-21FE2877122E}" srcOrd="0" destOrd="0" presId="urn:microsoft.com/office/officeart/2018/5/layout/CenteredIconLabelDescriptionList"/>
    <dgm:cxn modelId="{827FFC3D-45E1-4656-AEB4-2ED20039E4AE}" type="presOf" srcId="{6ACC6435-EB8D-4377-A26D-702DA3EE1D96}" destId="{9CDE789D-B721-47D8-BD2A-135FC0F0B811}" srcOrd="0" destOrd="0" presId="urn:microsoft.com/office/officeart/2018/5/layout/CenteredIconLabelDescriptionList"/>
    <dgm:cxn modelId="{E90DED5D-9DD0-424F-8403-582CE0D3425B}" type="presOf" srcId="{945C25CE-8DC4-4428-9A3F-C227A8A6CBE2}" destId="{12C9ADD0-392E-491D-99D6-D56281D8848E}" srcOrd="0" destOrd="1" presId="urn:microsoft.com/office/officeart/2018/5/layout/CenteredIconLabelDescriptionList"/>
    <dgm:cxn modelId="{62423070-36BC-419D-B9B8-05D59B66E233}" type="presOf" srcId="{E1A71D6E-CC35-4CA3-B1DB-6E06E2B44147}" destId="{12C9ADD0-392E-491D-99D6-D56281D8848E}" srcOrd="0" destOrd="0" presId="urn:microsoft.com/office/officeart/2018/5/layout/CenteredIconLabelDescriptionList"/>
    <dgm:cxn modelId="{FDB9D376-39A4-422E-A03F-645D0D2D086F}" srcId="{C8EA22E9-8770-41E9-AE7A-E0995EE1734D}" destId="{E1A71D6E-CC35-4CA3-B1DB-6E06E2B44147}" srcOrd="0" destOrd="0" parTransId="{5F68F89F-3CEE-4C71-96BC-121F57EB9717}" sibTransId="{75A84468-B28B-4992-9251-CD6E8BBA1E9E}"/>
    <dgm:cxn modelId="{A95A365A-F3C5-4927-ACB2-5E163396CF7E}" type="presOf" srcId="{C8EA22E9-8770-41E9-AE7A-E0995EE1734D}" destId="{C31B5538-DC3F-41CB-8419-4205A4068B62}" srcOrd="0" destOrd="0" presId="urn:microsoft.com/office/officeart/2018/5/layout/CenteredIconLabelDescriptionList"/>
    <dgm:cxn modelId="{9AAB998F-2902-4D3B-8073-C51CF5256180}" srcId="{C8EA22E9-8770-41E9-AE7A-E0995EE1734D}" destId="{945C25CE-8DC4-4428-9A3F-C227A8A6CBE2}" srcOrd="1" destOrd="0" parTransId="{CD4289D4-8A3A-4968-B56E-A16C04D7AA3D}" sibTransId="{E9AE8128-BC78-4A68-9D78-1DC78C0ABAA7}"/>
    <dgm:cxn modelId="{06641FA4-D4E6-4FAD-ADA4-1DB7630CEA8D}" srcId="{B50C50CF-F751-4DCB-8475-096A34E34C7D}" destId="{6ACC6435-EB8D-4377-A26D-702DA3EE1D96}" srcOrd="0" destOrd="0" parTransId="{6EE2D2C5-AE2D-4CCE-8D06-DDBC210ED43E}" sibTransId="{F20694BD-DAA7-4526-AF2D-D68B16CE5E59}"/>
    <dgm:cxn modelId="{21F233AE-99E7-4917-956B-362EF40374E9}" srcId="{B50C50CF-F751-4DCB-8475-096A34E34C7D}" destId="{769CE5CA-2AFD-4F9A-9FD2-F51089045B26}" srcOrd="2" destOrd="0" parTransId="{65D0910D-DCB4-482C-ABB0-CD170171811B}" sibTransId="{31AE9648-66FE-428E-8EF8-6C02B6C523DC}"/>
    <dgm:cxn modelId="{FF1D09E6-F07F-490E-82BD-F95ED1AAD945}" type="presOf" srcId="{769CE5CA-2AFD-4F9A-9FD2-F51089045B26}" destId="{051899F1-D68C-46BB-9B79-A624AB2D2E76}" srcOrd="0" destOrd="0" presId="urn:microsoft.com/office/officeart/2018/5/layout/CenteredIconLabelDescriptionList"/>
    <dgm:cxn modelId="{AF000AEF-CB92-46E6-B963-5471269A45C8}" srcId="{B50C50CF-F751-4DCB-8475-096A34E34C7D}" destId="{C8EA22E9-8770-41E9-AE7A-E0995EE1734D}" srcOrd="1" destOrd="0" parTransId="{8147BFB2-F3C6-4B89-A9D8-28874CBDC2AF}" sibTransId="{39B59C21-80DF-49EC-91FA-D6919443954E}"/>
    <dgm:cxn modelId="{87316D66-C47A-4B02-908C-9BD9125AC8C0}" type="presParOf" srcId="{9783A1FF-2437-404A-8128-21FE2877122E}" destId="{8B7D08E1-D808-4ACE-BA3F-3F724C80D99C}" srcOrd="0" destOrd="0" presId="urn:microsoft.com/office/officeart/2018/5/layout/CenteredIconLabelDescriptionList"/>
    <dgm:cxn modelId="{5BD54801-F56B-4181-9EF6-A3833AF1437D}" type="presParOf" srcId="{8B7D08E1-D808-4ACE-BA3F-3F724C80D99C}" destId="{F5BD3C5B-0FE1-4D43-81CC-B91A97B32138}" srcOrd="0" destOrd="0" presId="urn:microsoft.com/office/officeart/2018/5/layout/CenteredIconLabelDescriptionList"/>
    <dgm:cxn modelId="{682482A8-AA37-4FC9-9FD5-0B408BFE855C}" type="presParOf" srcId="{8B7D08E1-D808-4ACE-BA3F-3F724C80D99C}" destId="{41836ABF-BB85-4723-B22D-961A03695BBD}" srcOrd="1" destOrd="0" presId="urn:microsoft.com/office/officeart/2018/5/layout/CenteredIconLabelDescriptionList"/>
    <dgm:cxn modelId="{3C8F28DF-0967-4344-9DBF-C0F4A50F8EB2}" type="presParOf" srcId="{8B7D08E1-D808-4ACE-BA3F-3F724C80D99C}" destId="{9CDE789D-B721-47D8-BD2A-135FC0F0B811}" srcOrd="2" destOrd="0" presId="urn:microsoft.com/office/officeart/2018/5/layout/CenteredIconLabelDescriptionList"/>
    <dgm:cxn modelId="{E0817C60-7211-4BA2-BBFD-11C46F97E51C}" type="presParOf" srcId="{8B7D08E1-D808-4ACE-BA3F-3F724C80D99C}" destId="{3F451159-C46A-4521-B7EA-ACF97BE9CD0D}" srcOrd="3" destOrd="0" presId="urn:microsoft.com/office/officeart/2018/5/layout/CenteredIconLabelDescriptionList"/>
    <dgm:cxn modelId="{9F8DB5C6-DC33-4AAE-9707-6A72327A85CD}" type="presParOf" srcId="{8B7D08E1-D808-4ACE-BA3F-3F724C80D99C}" destId="{8E085704-A909-4212-9A8F-A1B753F541F3}" srcOrd="4" destOrd="0" presId="urn:microsoft.com/office/officeart/2018/5/layout/CenteredIconLabelDescriptionList"/>
    <dgm:cxn modelId="{C7A36C87-E755-4210-892C-96D5FC679091}" type="presParOf" srcId="{9783A1FF-2437-404A-8128-21FE2877122E}" destId="{CF3F39A0-983D-4F14-95E4-6E99FA48C8DE}" srcOrd="1" destOrd="0" presId="urn:microsoft.com/office/officeart/2018/5/layout/CenteredIconLabelDescriptionList"/>
    <dgm:cxn modelId="{FCF830A6-241A-497B-9527-AFF11B494285}" type="presParOf" srcId="{9783A1FF-2437-404A-8128-21FE2877122E}" destId="{898A2577-20AE-4FFA-857B-14A66B4D5ACE}" srcOrd="2" destOrd="0" presId="urn:microsoft.com/office/officeart/2018/5/layout/CenteredIconLabelDescriptionList"/>
    <dgm:cxn modelId="{1975B702-F8E8-4145-AFA1-7CF06431BC47}" type="presParOf" srcId="{898A2577-20AE-4FFA-857B-14A66B4D5ACE}" destId="{82AEF3D1-DAE0-42D9-8B23-955DC5AB94DA}" srcOrd="0" destOrd="0" presId="urn:microsoft.com/office/officeart/2018/5/layout/CenteredIconLabelDescriptionList"/>
    <dgm:cxn modelId="{FF1EB6B1-A2CE-4E5C-ABEE-059F4792D88C}" type="presParOf" srcId="{898A2577-20AE-4FFA-857B-14A66B4D5ACE}" destId="{BE5F1ACE-7D77-436C-8B75-770E4DC549EA}" srcOrd="1" destOrd="0" presId="urn:microsoft.com/office/officeart/2018/5/layout/CenteredIconLabelDescriptionList"/>
    <dgm:cxn modelId="{49E5C6CB-512C-4761-AE35-AC786BA11363}" type="presParOf" srcId="{898A2577-20AE-4FFA-857B-14A66B4D5ACE}" destId="{C31B5538-DC3F-41CB-8419-4205A4068B62}" srcOrd="2" destOrd="0" presId="urn:microsoft.com/office/officeart/2018/5/layout/CenteredIconLabelDescriptionList"/>
    <dgm:cxn modelId="{AEF20979-9005-42F2-8B30-819AFD2115DF}" type="presParOf" srcId="{898A2577-20AE-4FFA-857B-14A66B4D5ACE}" destId="{BB4D5917-EF16-468A-BFD8-80E982F0DCBF}" srcOrd="3" destOrd="0" presId="urn:microsoft.com/office/officeart/2018/5/layout/CenteredIconLabelDescriptionList"/>
    <dgm:cxn modelId="{40FD3862-6527-448F-BC24-7FD38559A41F}" type="presParOf" srcId="{898A2577-20AE-4FFA-857B-14A66B4D5ACE}" destId="{12C9ADD0-392E-491D-99D6-D56281D8848E}" srcOrd="4" destOrd="0" presId="urn:microsoft.com/office/officeart/2018/5/layout/CenteredIconLabelDescriptionList"/>
    <dgm:cxn modelId="{6D678B1D-620D-4D69-BB98-A875DBA1B4D9}" type="presParOf" srcId="{9783A1FF-2437-404A-8128-21FE2877122E}" destId="{20597A29-332A-45F6-B562-E8024E6CFB84}" srcOrd="3" destOrd="0" presId="urn:microsoft.com/office/officeart/2018/5/layout/CenteredIconLabelDescriptionList"/>
    <dgm:cxn modelId="{57704026-514D-4C49-B476-E6E490D1AEDD}" type="presParOf" srcId="{9783A1FF-2437-404A-8128-21FE2877122E}" destId="{2C279FF1-878F-4A5D-9627-C115832AD2DB}" srcOrd="4" destOrd="0" presId="urn:microsoft.com/office/officeart/2018/5/layout/CenteredIconLabelDescriptionList"/>
    <dgm:cxn modelId="{38C0A500-5584-4B1B-B737-CCFD24DB6C96}" type="presParOf" srcId="{2C279FF1-878F-4A5D-9627-C115832AD2DB}" destId="{2611B778-746D-428B-85D0-E18337BB42D8}" srcOrd="0" destOrd="0" presId="urn:microsoft.com/office/officeart/2018/5/layout/CenteredIconLabelDescriptionList"/>
    <dgm:cxn modelId="{E862651F-1699-4281-9F99-A05EF55652F2}" type="presParOf" srcId="{2C279FF1-878F-4A5D-9627-C115832AD2DB}" destId="{759C2073-416A-4D3D-A20E-1D1C641E26A4}" srcOrd="1" destOrd="0" presId="urn:microsoft.com/office/officeart/2018/5/layout/CenteredIconLabelDescriptionList"/>
    <dgm:cxn modelId="{30C55B97-3DC6-4D06-8A3B-B5EC650B7FFC}" type="presParOf" srcId="{2C279FF1-878F-4A5D-9627-C115832AD2DB}" destId="{051899F1-D68C-46BB-9B79-A624AB2D2E76}" srcOrd="2" destOrd="0" presId="urn:microsoft.com/office/officeart/2018/5/layout/CenteredIconLabelDescriptionList"/>
    <dgm:cxn modelId="{94BF99AC-3597-48D9-8C06-FAD67504E1D6}" type="presParOf" srcId="{2C279FF1-878F-4A5D-9627-C115832AD2DB}" destId="{1A6B6622-84F3-4A55-B8D1-A8992BC42E30}" srcOrd="3" destOrd="0" presId="urn:microsoft.com/office/officeart/2018/5/layout/CenteredIconLabelDescriptionList"/>
    <dgm:cxn modelId="{CFF6AE8A-7970-452C-8D6E-D19FBF431162}" type="presParOf" srcId="{2C279FF1-878F-4A5D-9627-C115832AD2DB}" destId="{A844BA09-FA6A-45BD-9B61-11BC8266E3C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D3C5B-0FE1-4D43-81CC-B91A97B32138}">
      <dsp:nvSpPr>
        <dsp:cNvPr id="0" name=""/>
        <dsp:cNvSpPr/>
      </dsp:nvSpPr>
      <dsp:spPr>
        <a:xfrm>
          <a:off x="1103923" y="166548"/>
          <a:ext cx="1146168" cy="11461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DE789D-B721-47D8-BD2A-135FC0F0B811}">
      <dsp:nvSpPr>
        <dsp:cNvPr id="0" name=""/>
        <dsp:cNvSpPr/>
      </dsp:nvSpPr>
      <dsp:spPr>
        <a:xfrm>
          <a:off x="179989" y="1780127"/>
          <a:ext cx="3035027" cy="567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dirty="0"/>
            <a:t>Problem Statement </a:t>
          </a:r>
          <a:endParaRPr lang="en-US" sz="2000" kern="1200" dirty="0"/>
        </a:p>
      </dsp:txBody>
      <dsp:txXfrm>
        <a:off x="179989" y="1780127"/>
        <a:ext cx="3035027" cy="567839"/>
      </dsp:txXfrm>
    </dsp:sp>
    <dsp:sp modelId="{8E085704-A909-4212-9A8F-A1B753F541F3}">
      <dsp:nvSpPr>
        <dsp:cNvPr id="0" name=""/>
        <dsp:cNvSpPr/>
      </dsp:nvSpPr>
      <dsp:spPr>
        <a:xfrm>
          <a:off x="8482"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 modelId="{82AEF3D1-DAE0-42D9-8B23-955DC5AB94DA}">
      <dsp:nvSpPr>
        <dsp:cNvPr id="0" name=""/>
        <dsp:cNvSpPr/>
      </dsp:nvSpPr>
      <dsp:spPr>
        <a:xfrm>
          <a:off x="4947477" y="239319"/>
          <a:ext cx="1146168" cy="11461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1B5538-DC3F-41CB-8419-4205A4068B62}">
      <dsp:nvSpPr>
        <dsp:cNvPr id="0" name=""/>
        <dsp:cNvSpPr/>
      </dsp:nvSpPr>
      <dsp:spPr>
        <a:xfrm>
          <a:off x="4055080" y="1765873"/>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dirty="0"/>
            <a:t>Analysis and Model Building</a:t>
          </a:r>
          <a:endParaRPr lang="en-US" sz="2000" kern="1200" dirty="0"/>
        </a:p>
      </dsp:txBody>
      <dsp:txXfrm>
        <a:off x="4055080" y="1765873"/>
        <a:ext cx="3274767" cy="491215"/>
      </dsp:txXfrm>
    </dsp:sp>
    <dsp:sp modelId="{12C9ADD0-392E-491D-99D6-D56281D8848E}">
      <dsp:nvSpPr>
        <dsp:cNvPr id="0" name=""/>
        <dsp:cNvSpPr/>
      </dsp:nvSpPr>
      <dsp:spPr>
        <a:xfrm>
          <a:off x="3869695" y="2865848"/>
          <a:ext cx="3519589" cy="5225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Font typeface="+mj-lt"/>
            <a:buNone/>
          </a:pPr>
          <a:r>
            <a:rPr lang="en-US" sz="1500" kern="1200" dirty="0"/>
            <a:t>1&gt; Data Preparation and Cleaning</a:t>
          </a:r>
        </a:p>
        <a:p>
          <a:pPr marL="0" lvl="0" indent="0" algn="l" defTabSz="666750">
            <a:lnSpc>
              <a:spcPct val="100000"/>
            </a:lnSpc>
            <a:spcBef>
              <a:spcPct val="0"/>
            </a:spcBef>
            <a:spcAft>
              <a:spcPct val="35000"/>
            </a:spcAft>
            <a:buFont typeface="+mj-lt"/>
            <a:buNone/>
          </a:pPr>
          <a:r>
            <a:rPr lang="en-US" sz="1500" kern="1200" dirty="0"/>
            <a:t>2&gt;  EDA</a:t>
          </a:r>
        </a:p>
        <a:p>
          <a:pPr marL="0" lvl="0" indent="0" algn="l" defTabSz="666750">
            <a:lnSpc>
              <a:spcPct val="100000"/>
            </a:lnSpc>
            <a:spcBef>
              <a:spcPct val="0"/>
            </a:spcBef>
            <a:spcAft>
              <a:spcPct val="35000"/>
            </a:spcAft>
            <a:buFont typeface="+mj-lt"/>
            <a:buNone/>
          </a:pPr>
          <a:r>
            <a:rPr lang="en-US" sz="1500" kern="1200" dirty="0"/>
            <a:t>3&gt;  Feature Engineering</a:t>
          </a:r>
        </a:p>
        <a:p>
          <a:pPr marL="0" lvl="0" indent="0" algn="l" defTabSz="666750">
            <a:lnSpc>
              <a:spcPct val="100000"/>
            </a:lnSpc>
            <a:spcBef>
              <a:spcPct val="0"/>
            </a:spcBef>
            <a:spcAft>
              <a:spcPct val="35000"/>
            </a:spcAft>
            <a:buFont typeface="+mj-lt"/>
            <a:buNone/>
          </a:pPr>
          <a:r>
            <a:rPr lang="en-US" sz="1500" kern="1200" dirty="0"/>
            <a:t>4&gt;  Model Building (LR  / Random Forest)</a:t>
          </a:r>
        </a:p>
        <a:p>
          <a:pPr marL="0" lvl="0" indent="0" algn="l" defTabSz="666750">
            <a:lnSpc>
              <a:spcPct val="100000"/>
            </a:lnSpc>
            <a:spcBef>
              <a:spcPct val="0"/>
            </a:spcBef>
            <a:spcAft>
              <a:spcPct val="35000"/>
            </a:spcAft>
            <a:buFont typeface="+mj-lt"/>
            <a:buNone/>
          </a:pPr>
          <a:r>
            <a:rPr lang="en-US" sz="1500" kern="1200" dirty="0"/>
            <a:t>5&gt;  Predicting and Evaluation</a:t>
          </a:r>
        </a:p>
        <a:p>
          <a:pPr marL="0" lvl="0" indent="0" algn="l" defTabSz="666750">
            <a:lnSpc>
              <a:spcPct val="100000"/>
            </a:lnSpc>
            <a:spcBef>
              <a:spcPct val="0"/>
            </a:spcBef>
            <a:spcAft>
              <a:spcPct val="35000"/>
            </a:spcAft>
            <a:buFont typeface="+mj-lt"/>
            <a:buNone/>
          </a:pPr>
          <a:endParaRPr lang="en-US" sz="1500" kern="1200" dirty="0"/>
        </a:p>
        <a:p>
          <a:pPr marL="0" lvl="0" indent="0" algn="l" defTabSz="666750">
            <a:lnSpc>
              <a:spcPct val="100000"/>
            </a:lnSpc>
            <a:spcBef>
              <a:spcPct val="0"/>
            </a:spcBef>
            <a:spcAft>
              <a:spcPct val="35000"/>
            </a:spcAft>
            <a:buFont typeface="+mj-lt"/>
            <a:buNone/>
          </a:pPr>
          <a:endParaRPr lang="en-US" sz="1500" kern="1200" dirty="0"/>
        </a:p>
        <a:p>
          <a:pPr marL="0" lvl="0" indent="0" algn="l" defTabSz="666750">
            <a:lnSpc>
              <a:spcPct val="100000"/>
            </a:lnSpc>
            <a:spcBef>
              <a:spcPct val="0"/>
            </a:spcBef>
            <a:spcAft>
              <a:spcPct val="35000"/>
            </a:spcAft>
            <a:buFont typeface="+mj-lt"/>
            <a:buNone/>
          </a:pPr>
          <a:endParaRPr lang="en-US" sz="1500" kern="1200" dirty="0"/>
        </a:p>
        <a:p>
          <a:pPr marL="0" lvl="0" indent="0" algn="l" defTabSz="666750">
            <a:lnSpc>
              <a:spcPct val="100000"/>
            </a:lnSpc>
            <a:spcBef>
              <a:spcPct val="0"/>
            </a:spcBef>
            <a:spcAft>
              <a:spcPct val="35000"/>
            </a:spcAft>
            <a:buFont typeface="+mj-lt"/>
            <a:buNone/>
          </a:pPr>
          <a:endParaRPr lang="en-US" sz="1500" kern="1200" dirty="0"/>
        </a:p>
        <a:p>
          <a:pPr marL="0" lvl="0" indent="0" algn="l" defTabSz="666750">
            <a:lnSpc>
              <a:spcPct val="100000"/>
            </a:lnSpc>
            <a:spcBef>
              <a:spcPct val="0"/>
            </a:spcBef>
            <a:spcAft>
              <a:spcPct val="35000"/>
            </a:spcAft>
            <a:buFont typeface="+mj-lt"/>
            <a:buNone/>
          </a:pPr>
          <a:endParaRPr lang="en-US" sz="1500" kern="1200" dirty="0"/>
        </a:p>
      </dsp:txBody>
      <dsp:txXfrm>
        <a:off x="3869695" y="2865848"/>
        <a:ext cx="3519589" cy="522544"/>
      </dsp:txXfrm>
    </dsp:sp>
    <dsp:sp modelId="{2611B778-746D-428B-85D0-E18337BB42D8}">
      <dsp:nvSpPr>
        <dsp:cNvPr id="0" name=""/>
        <dsp:cNvSpPr/>
      </dsp:nvSpPr>
      <dsp:spPr>
        <a:xfrm>
          <a:off x="9013307" y="184428"/>
          <a:ext cx="1146168" cy="1146168"/>
        </a:xfrm>
        <a:prstGeom prst="rect">
          <a:avLst/>
        </a:prstGeom>
        <a:solidFill>
          <a:schemeClr val="accent1">
            <a:hueOff val="0"/>
            <a:satOff val="0"/>
            <a:lumOff val="0"/>
            <a:alphaOff val="0"/>
          </a:schemeClr>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1899F1-D68C-46BB-9B79-A624AB2D2E76}">
      <dsp:nvSpPr>
        <dsp:cNvPr id="0" name=""/>
        <dsp:cNvSpPr/>
      </dsp:nvSpPr>
      <dsp:spPr>
        <a:xfrm>
          <a:off x="7951234" y="1714517"/>
          <a:ext cx="3274767" cy="491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100000"/>
            </a:lnSpc>
            <a:spcBef>
              <a:spcPct val="0"/>
            </a:spcBef>
            <a:spcAft>
              <a:spcPct val="35000"/>
            </a:spcAft>
            <a:buNone/>
            <a:defRPr b="1"/>
          </a:pPr>
          <a:r>
            <a:rPr lang="en-GB" sz="2000" kern="1200" dirty="0"/>
            <a:t>Business Summary </a:t>
          </a:r>
          <a:endParaRPr lang="en-US" sz="2000" kern="1200" dirty="0"/>
        </a:p>
      </dsp:txBody>
      <dsp:txXfrm>
        <a:off x="7951234" y="1714517"/>
        <a:ext cx="3274767" cy="491215"/>
      </dsp:txXfrm>
    </dsp:sp>
    <dsp:sp modelId="{A844BA09-FA6A-45BD-9B61-11BC8266E3C9}">
      <dsp:nvSpPr>
        <dsp:cNvPr id="0" name=""/>
        <dsp:cNvSpPr/>
      </dsp:nvSpPr>
      <dsp:spPr>
        <a:xfrm>
          <a:off x="7949007" y="2909271"/>
          <a:ext cx="3274767" cy="13051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65D581-1CFF-40F6-B1F4-0AE463CBE9B2}" type="datetimeFigureOut">
              <a:rPr lang="en-GB" smtClean="0"/>
              <a:t>18/04/2025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975932-DF6A-4632-8349-D8F7046C48F4}" type="slidenum">
              <a:rPr lang="en-GB" smtClean="0"/>
              <a:t>‹#›</a:t>
            </a:fld>
            <a:endParaRPr lang="en-GB"/>
          </a:p>
        </p:txBody>
      </p:sp>
    </p:spTree>
    <p:extLst>
      <p:ext uri="{BB962C8B-B14F-4D97-AF65-F5344CB8AC3E}">
        <p14:creationId xmlns:p14="http://schemas.microsoft.com/office/powerpoint/2010/main" val="321914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5FE11-BD2F-7D4F-0A41-C291753AA5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7F5A741-4483-5B36-C938-566A15E0C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E5A9F1C-1331-F1A9-ADE0-1A452604EE1D}"/>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C46F7E24-2EDC-53D4-99C3-84B1CA5C50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67FD25-FEE7-0D23-6129-61C76A19BD1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3591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AADB-AD96-2FF7-8AA8-F6ED79F2C8F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9584238-C809-8C8A-24CA-F9830E67E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78A972E-A605-D405-8B1A-C85F21A66CBD}"/>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8815A435-1398-9069-C459-D386FE294E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3D5665-50E4-22C2-BF28-DBBAE598E7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19394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7DE8B2-9EE9-E0D0-F01F-98AF108346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C5C6FCD-97BE-A881-A9B3-065565138A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92EE54-7207-AC06-9862-089EE1DF16BF}"/>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F6FF9454-8B3B-CA40-09E6-CFCB3AC7167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3E1BCF-E5ED-03FD-A090-D50A7C30D115}"/>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299634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DDA-3094-E93B-EECA-BD26E70E8D9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F8079C-F853-08A3-57AE-A0D7F61870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401D69-8166-0037-6E48-9084B660CFB9}"/>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E1F7F84D-ECF0-558A-BACC-5A4803A705F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9F9E5C-CC07-E664-DC2C-753E182CBE8F}"/>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91213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884A6-4372-4E13-C69F-4CD700CEC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44DD78-B4A5-1DAC-4F73-6CB45CD63B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9D9C3B-4E40-06FB-3191-F17CCCB43FE2}"/>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C540EDA5-0258-ECAD-62EF-ABE5E8599B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D0B18E-9F61-4559-D81D-6F509600CF5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1571117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70FD-3AA1-8061-C9CC-DF9B83F3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96CB519-6040-9B33-9FE8-D81A801CEE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6988DAA-EF8D-7521-CDC0-1E2D6FE271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B2EF611-E325-E59D-CA56-3F2FDDFF41F9}"/>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6" name="Footer Placeholder 5">
            <a:extLst>
              <a:ext uri="{FF2B5EF4-FFF2-40B4-BE49-F238E27FC236}">
                <a16:creationId xmlns:a16="http://schemas.microsoft.com/office/drawing/2014/main" id="{D4566B15-D18C-3C07-89B1-9A15FB7C41D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06C598C-0398-8E01-74D4-8AE85F1B448A}"/>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530902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D4699-1EA1-613E-A357-563E884AD44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141F3D1-9563-D138-35F7-C0B402A85E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0E8AAC-65BD-83A0-AF40-9E89CA2C45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14DD531-4AC5-117B-E2E0-AAFC7473FD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5C066-9A7F-10D4-116D-ABD2ED9BCC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38573D3-49CD-DF95-CF78-379501E49BFC}"/>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8" name="Footer Placeholder 7">
            <a:extLst>
              <a:ext uri="{FF2B5EF4-FFF2-40B4-BE49-F238E27FC236}">
                <a16:creationId xmlns:a16="http://schemas.microsoft.com/office/drawing/2014/main" id="{DDCD0C50-4093-D511-EE6F-19ACEBB4243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560485E-F283-EE26-3B1F-AE6479334F61}"/>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3280413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E874D-2D8E-AAEF-EDEA-859BF2B2205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F4863BB-3A8F-CB69-5863-53534533BC8F}"/>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4" name="Footer Placeholder 3">
            <a:extLst>
              <a:ext uri="{FF2B5EF4-FFF2-40B4-BE49-F238E27FC236}">
                <a16:creationId xmlns:a16="http://schemas.microsoft.com/office/drawing/2014/main" id="{3A775824-038F-FAEB-174D-1613719729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CD308C7-7886-FC89-C89D-25BEF55EDC09}"/>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2399742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A7BCCC-0160-943B-C730-56B0FC7E7333}"/>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3" name="Footer Placeholder 2">
            <a:extLst>
              <a:ext uri="{FF2B5EF4-FFF2-40B4-BE49-F238E27FC236}">
                <a16:creationId xmlns:a16="http://schemas.microsoft.com/office/drawing/2014/main" id="{995CC0B1-7E65-21A8-17FF-9E65000ABB1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0EA26A-0843-3C6D-7DF3-1A9F30E755F4}"/>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804362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1CFAE-6B80-050F-C96D-E2A5548A21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7C29F62-48C9-9EA1-9922-5C9684837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E4AEE88-6AE2-7FA4-9852-B6BF92943F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8E364C-F5CD-ECC5-3AE6-661E3A3B61FB}"/>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6" name="Footer Placeholder 5">
            <a:extLst>
              <a:ext uri="{FF2B5EF4-FFF2-40B4-BE49-F238E27FC236}">
                <a16:creationId xmlns:a16="http://schemas.microsoft.com/office/drawing/2014/main" id="{5B0091F8-2813-B72B-E878-8AC6A21704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458FB5C-4E8B-3FD5-773A-76777FF3594C}"/>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41222718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5090-EAD8-2F9F-9E6D-B9D784326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B0A600-BC01-E318-7BB8-365CF32670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89B24A-5E4B-2DB1-0645-37E206A2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6EFC7-DBBC-0CB9-7D1C-FB27E189466E}"/>
              </a:ext>
            </a:extLst>
          </p:cNvPr>
          <p:cNvSpPr>
            <a:spLocks noGrp="1"/>
          </p:cNvSpPr>
          <p:nvPr>
            <p:ph type="dt" sz="half" idx="10"/>
          </p:nvPr>
        </p:nvSpPr>
        <p:spPr/>
        <p:txBody>
          <a:bodyPr/>
          <a:lstStyle/>
          <a:p>
            <a:fld id="{39B97470-34B8-44BA-BD9E-CF8CA59F6D79}" type="datetimeFigureOut">
              <a:rPr lang="en-GB" smtClean="0"/>
              <a:t>18/04/2025</a:t>
            </a:fld>
            <a:endParaRPr lang="en-GB"/>
          </a:p>
        </p:txBody>
      </p:sp>
      <p:sp>
        <p:nvSpPr>
          <p:cNvPr id="6" name="Footer Placeholder 5">
            <a:extLst>
              <a:ext uri="{FF2B5EF4-FFF2-40B4-BE49-F238E27FC236}">
                <a16:creationId xmlns:a16="http://schemas.microsoft.com/office/drawing/2014/main" id="{A91068EA-E81C-F819-A9C3-A98CF05B185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DCDBFDA-99CB-2DD0-A788-BB21C3ADBF7D}"/>
              </a:ext>
            </a:extLst>
          </p:cNvPr>
          <p:cNvSpPr>
            <a:spLocks noGrp="1"/>
          </p:cNvSpPr>
          <p:nvPr>
            <p:ph type="sldNum" sz="quarter" idx="12"/>
          </p:nvPr>
        </p:nvSpPr>
        <p:spPr/>
        <p:txBody>
          <a:bodyPr/>
          <a:lstStyle/>
          <a:p>
            <a:fld id="{2E0DFE97-265B-4D89-9AD8-C453DB7864F6}" type="slidenum">
              <a:rPr lang="en-GB" smtClean="0"/>
              <a:t>‹#›</a:t>
            </a:fld>
            <a:endParaRPr lang="en-GB"/>
          </a:p>
        </p:txBody>
      </p:sp>
    </p:spTree>
    <p:extLst>
      <p:ext uri="{BB962C8B-B14F-4D97-AF65-F5344CB8AC3E}">
        <p14:creationId xmlns:p14="http://schemas.microsoft.com/office/powerpoint/2010/main" val="590889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CAE656-62ED-425F-0D38-4EE8287FB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ED5A58-AB47-7D5E-5FE6-A9F7D097F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8CA22-62AB-1DA5-4797-21AB451DC4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7470-34B8-44BA-BD9E-CF8CA59F6D79}" type="datetimeFigureOut">
              <a:rPr lang="en-GB" smtClean="0"/>
              <a:t>18/04/2025</a:t>
            </a:fld>
            <a:endParaRPr lang="en-GB"/>
          </a:p>
        </p:txBody>
      </p:sp>
      <p:sp>
        <p:nvSpPr>
          <p:cNvPr id="5" name="Footer Placeholder 4">
            <a:extLst>
              <a:ext uri="{FF2B5EF4-FFF2-40B4-BE49-F238E27FC236}">
                <a16:creationId xmlns:a16="http://schemas.microsoft.com/office/drawing/2014/main" id="{B6BD5841-26CF-C7EA-830B-924BED5C8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4A2C7AC-62C0-6A77-D8A5-3A87A1E6B3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0DFE97-265B-4D89-9AD8-C453DB7864F6}" type="slidenum">
              <a:rPr lang="en-GB" smtClean="0"/>
              <a:t>‹#›</a:t>
            </a:fld>
            <a:endParaRPr lang="en-GB"/>
          </a:p>
        </p:txBody>
      </p:sp>
    </p:spTree>
    <p:extLst>
      <p:ext uri="{BB962C8B-B14F-4D97-AF65-F5344CB8AC3E}">
        <p14:creationId xmlns:p14="http://schemas.microsoft.com/office/powerpoint/2010/main" val="3522195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8AD3459-F9AA-E6A6-1460-A4977CC736E8}"/>
              </a:ext>
            </a:extLst>
          </p:cNvPr>
          <p:cNvSpPr>
            <a:spLocks noGrp="1"/>
          </p:cNvSpPr>
          <p:nvPr>
            <p:ph type="ctrTitle"/>
          </p:nvPr>
        </p:nvSpPr>
        <p:spPr>
          <a:xfrm>
            <a:off x="1314824" y="735106"/>
            <a:ext cx="10053763" cy="2928470"/>
          </a:xfrm>
        </p:spPr>
        <p:txBody>
          <a:bodyPr anchor="b">
            <a:normAutofit/>
          </a:bodyPr>
          <a:lstStyle/>
          <a:p>
            <a:pPr algn="l"/>
            <a:r>
              <a:rPr lang="en-GB" sz="4800" dirty="0">
                <a:solidFill>
                  <a:srgbClr val="FFFFFF"/>
                </a:solidFill>
              </a:rPr>
              <a:t>Fraudulent Claim Detection</a:t>
            </a:r>
            <a:br>
              <a:rPr lang="en-GB" sz="4800" dirty="0">
                <a:solidFill>
                  <a:srgbClr val="FFFFFF"/>
                </a:solidFill>
              </a:rPr>
            </a:br>
            <a:r>
              <a:rPr lang="en-GB" sz="4800" dirty="0" err="1">
                <a:solidFill>
                  <a:srgbClr val="FFFFFF"/>
                </a:solidFill>
              </a:rPr>
              <a:t>CaseStudy</a:t>
            </a:r>
            <a:r>
              <a:rPr lang="en-GB" sz="4800" dirty="0">
                <a:solidFill>
                  <a:srgbClr val="FFFFFF"/>
                </a:solidFill>
              </a:rPr>
              <a:t>-Report</a:t>
            </a:r>
            <a:br>
              <a:rPr lang="en-GB" sz="4800" dirty="0">
                <a:solidFill>
                  <a:srgbClr val="FFFFFF"/>
                </a:solidFill>
              </a:rPr>
            </a:br>
            <a:endParaRPr lang="en-GB" sz="4800" dirty="0">
              <a:solidFill>
                <a:srgbClr val="FFFFFF"/>
              </a:solidFill>
            </a:endParaRPr>
          </a:p>
        </p:txBody>
      </p:sp>
      <p:sp>
        <p:nvSpPr>
          <p:cNvPr id="3" name="Subtitle 2">
            <a:extLst>
              <a:ext uri="{FF2B5EF4-FFF2-40B4-BE49-F238E27FC236}">
                <a16:creationId xmlns:a16="http://schemas.microsoft.com/office/drawing/2014/main" id="{6C42A503-6DD9-D5F0-DB37-675256FDA23B}"/>
              </a:ext>
            </a:extLst>
          </p:cNvPr>
          <p:cNvSpPr>
            <a:spLocks noGrp="1"/>
          </p:cNvSpPr>
          <p:nvPr>
            <p:ph type="subTitle" idx="1"/>
          </p:nvPr>
        </p:nvSpPr>
        <p:spPr>
          <a:xfrm>
            <a:off x="1350682" y="4870824"/>
            <a:ext cx="10005951" cy="1458258"/>
          </a:xfrm>
        </p:spPr>
        <p:txBody>
          <a:bodyPr anchor="ctr">
            <a:normAutofit/>
          </a:bodyPr>
          <a:lstStyle/>
          <a:p>
            <a:pPr algn="l"/>
            <a:r>
              <a:rPr lang="en-GB" dirty="0"/>
              <a:t>                     Submitted By</a:t>
            </a:r>
          </a:p>
          <a:p>
            <a:pPr algn="l"/>
            <a:r>
              <a:rPr lang="en-GB" dirty="0"/>
              <a:t>   				Pradeep Harry Michael</a:t>
            </a:r>
          </a:p>
          <a:p>
            <a:pPr algn="l"/>
            <a:r>
              <a:rPr lang="en-GB" dirty="0"/>
              <a:t>      	        	                              Pavan Kumar BN</a:t>
            </a:r>
          </a:p>
        </p:txBody>
      </p:sp>
      <p:pic>
        <p:nvPicPr>
          <p:cNvPr id="4" name="Picture 3">
            <a:extLst>
              <a:ext uri="{FF2B5EF4-FFF2-40B4-BE49-F238E27FC236}">
                <a16:creationId xmlns:a16="http://schemas.microsoft.com/office/drawing/2014/main" id="{570E89FF-13D2-0B32-D0D7-9F1735A79D3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772381" y="1"/>
            <a:ext cx="2419620" cy="6857999"/>
          </a:xfrm>
          <a:prstGeom prst="rect">
            <a:avLst/>
          </a:prstGeom>
        </p:spPr>
      </p:pic>
    </p:spTree>
    <p:extLst>
      <p:ext uri="{BB962C8B-B14F-4D97-AF65-F5344CB8AC3E}">
        <p14:creationId xmlns:p14="http://schemas.microsoft.com/office/powerpoint/2010/main" val="140394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Model Building : Random Regression</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325464" y="943898"/>
            <a:ext cx="11365185" cy="2062103"/>
          </a:xfrm>
          <a:prstGeom prst="rect">
            <a:avLst/>
          </a:prstGeom>
          <a:noFill/>
        </p:spPr>
        <p:txBody>
          <a:bodyPr wrap="square" rtlCol="0">
            <a:spAutoFit/>
          </a:bodyPr>
          <a:lstStyle/>
          <a:p>
            <a:r>
              <a:rPr lang="en-GB" sz="1400" dirty="0"/>
              <a:t>Summary of Model (Training) </a:t>
            </a:r>
          </a:p>
          <a:p>
            <a:pPr indent="-285750">
              <a:buFont typeface="Arial" panose="020B0604020202020204" pitchFamily="34" charset="0"/>
              <a:buChar char="•"/>
            </a:pPr>
            <a:r>
              <a:rPr lang="en-GB" sz="1400" b="1" dirty="0">
                <a:highlight>
                  <a:srgbClr val="FFFFFF"/>
                </a:highlight>
                <a:latin typeface="system-ui"/>
              </a:rPr>
              <a:t>Best Hyperparameters Found:</a:t>
            </a:r>
          </a:p>
          <a:p>
            <a:r>
              <a:rPr lang="en-GB" sz="1400" b="1" dirty="0">
                <a:highlight>
                  <a:srgbClr val="FFFFFF"/>
                </a:highlight>
                <a:latin typeface="system-ui"/>
              </a:rPr>
              <a:t>       </a:t>
            </a:r>
            <a:r>
              <a:rPr lang="en-GB" sz="1400" dirty="0">
                <a:highlight>
                  <a:srgbClr val="FFFFFF"/>
                </a:highlight>
                <a:latin typeface="system-ui"/>
              </a:rPr>
              <a:t>{'</a:t>
            </a:r>
            <a:r>
              <a:rPr lang="en-GB" sz="1400" dirty="0" err="1">
                <a:highlight>
                  <a:srgbClr val="FFFFFF"/>
                </a:highlight>
                <a:latin typeface="system-ui"/>
              </a:rPr>
              <a:t>max_depth</a:t>
            </a:r>
            <a:r>
              <a:rPr lang="en-GB" sz="1400" dirty="0">
                <a:highlight>
                  <a:srgbClr val="FFFFFF"/>
                </a:highlight>
                <a:latin typeface="system-ui"/>
              </a:rPr>
              <a:t>’: 10, '</a:t>
            </a:r>
            <a:r>
              <a:rPr lang="en-GB" sz="1400" dirty="0" err="1">
                <a:highlight>
                  <a:srgbClr val="FFFFFF"/>
                </a:highlight>
                <a:latin typeface="system-ui"/>
              </a:rPr>
              <a:t>max_features</a:t>
            </a:r>
            <a:r>
              <a:rPr lang="en-GB" sz="1400" dirty="0">
                <a:highlight>
                  <a:srgbClr val="FFFFFF"/>
                </a:highlight>
                <a:latin typeface="system-ui"/>
              </a:rPr>
              <a:t>’: 12, '</a:t>
            </a:r>
            <a:r>
              <a:rPr lang="en-GB" sz="1400" dirty="0" err="1">
                <a:highlight>
                  <a:srgbClr val="FFFFFF"/>
                </a:highlight>
                <a:latin typeface="system-ui"/>
              </a:rPr>
              <a:t>min_samples_leaf</a:t>
            </a:r>
            <a:r>
              <a:rPr lang="en-GB" sz="1400" dirty="0">
                <a:highlight>
                  <a:srgbClr val="FFFFFF"/>
                </a:highlight>
                <a:latin typeface="system-ui"/>
              </a:rPr>
              <a:t>': 10, '</a:t>
            </a:r>
            <a:r>
              <a:rPr lang="en-GB" sz="1400" dirty="0" err="1">
                <a:highlight>
                  <a:srgbClr val="FFFFFF"/>
                </a:highlight>
                <a:latin typeface="system-ui"/>
              </a:rPr>
              <a:t>min_samples_split</a:t>
            </a:r>
            <a:r>
              <a:rPr lang="en-GB" sz="1400" dirty="0">
                <a:highlight>
                  <a:srgbClr val="FFFFFF"/>
                </a:highlight>
                <a:latin typeface="system-ui"/>
              </a:rPr>
              <a:t>': 20, '</a:t>
            </a:r>
            <a:r>
              <a:rPr lang="en-GB" sz="1400" dirty="0" err="1">
                <a:highlight>
                  <a:srgbClr val="FFFFFF"/>
                </a:highlight>
                <a:latin typeface="system-ui"/>
              </a:rPr>
              <a:t>n_estimators</a:t>
            </a:r>
            <a:r>
              <a:rPr lang="en-GB" sz="1400" dirty="0">
                <a:highlight>
                  <a:srgbClr val="FFFFFF"/>
                </a:highlight>
                <a:latin typeface="system-ui"/>
              </a:rPr>
              <a:t>’: 20}                                             </a:t>
            </a:r>
          </a:p>
          <a:p>
            <a:pPr algn="l">
              <a:buFont typeface="Arial" panose="020B0604020202020204" pitchFamily="34" charset="0"/>
              <a:buChar char="•"/>
            </a:pPr>
            <a:r>
              <a:rPr lang="en-GB" sz="1400" b="1" i="0" dirty="0">
                <a:effectLst/>
                <a:highlight>
                  <a:srgbClr val="FFFFFF"/>
                </a:highlight>
                <a:latin typeface="system-ui"/>
              </a:rPr>
              <a:t>Training Accuracy:</a:t>
            </a:r>
            <a:r>
              <a:rPr lang="en-GB" sz="1400" b="0" i="0" dirty="0">
                <a:effectLst/>
                <a:highlight>
                  <a:srgbClr val="FFFFFF"/>
                </a:highlight>
                <a:latin typeface="system-ui"/>
              </a:rPr>
              <a:t> 0.8863</a:t>
            </a:r>
          </a:p>
          <a:p>
            <a:pPr algn="l">
              <a:buFont typeface="Arial" panose="020B0604020202020204" pitchFamily="34" charset="0"/>
              <a:buChar char="•"/>
            </a:pPr>
            <a:r>
              <a:rPr lang="en-GB" sz="1400" b="1" i="0" dirty="0">
                <a:effectLst/>
                <a:highlight>
                  <a:srgbClr val="FFFFFF"/>
                </a:highlight>
                <a:latin typeface="system-ui"/>
              </a:rPr>
              <a:t>Sensitivity (Recall):</a:t>
            </a:r>
            <a:r>
              <a:rPr lang="en-GB" sz="1400" b="0" i="0" dirty="0">
                <a:effectLst/>
                <a:highlight>
                  <a:srgbClr val="FFFFFF"/>
                </a:highlight>
                <a:latin typeface="system-ui"/>
              </a:rPr>
              <a:t> 0.9206</a:t>
            </a:r>
          </a:p>
          <a:p>
            <a:pPr algn="l">
              <a:buFont typeface="Arial" panose="020B0604020202020204" pitchFamily="34" charset="0"/>
              <a:buChar char="•"/>
            </a:pPr>
            <a:r>
              <a:rPr lang="en-GB" sz="1400" b="1" i="0" dirty="0">
                <a:effectLst/>
                <a:highlight>
                  <a:srgbClr val="FFFFFF"/>
                </a:highlight>
                <a:latin typeface="system-ui"/>
              </a:rPr>
              <a:t>Specificity:</a:t>
            </a:r>
            <a:r>
              <a:rPr lang="en-GB" sz="1400" b="0" i="0" dirty="0">
                <a:effectLst/>
                <a:highlight>
                  <a:srgbClr val="FFFFFF"/>
                </a:highlight>
                <a:latin typeface="system-ui"/>
              </a:rPr>
              <a:t> 0.8519</a:t>
            </a:r>
          </a:p>
          <a:p>
            <a:pPr algn="l">
              <a:buFont typeface="Arial" panose="020B0604020202020204" pitchFamily="34" charset="0"/>
              <a:buChar char="•"/>
            </a:pPr>
            <a:r>
              <a:rPr lang="en-GB" sz="1400" b="1" i="0" dirty="0">
                <a:effectLst/>
                <a:highlight>
                  <a:srgbClr val="FFFFFF"/>
                </a:highlight>
                <a:latin typeface="system-ui"/>
              </a:rPr>
              <a:t>Precision:</a:t>
            </a:r>
            <a:r>
              <a:rPr lang="en-GB" sz="1400" b="0" i="0" dirty="0">
                <a:effectLst/>
                <a:highlight>
                  <a:srgbClr val="FFFFFF"/>
                </a:highlight>
                <a:latin typeface="system-ui"/>
              </a:rPr>
              <a:t> 0.8614</a:t>
            </a:r>
          </a:p>
          <a:p>
            <a:pPr algn="l">
              <a:buFont typeface="Arial" panose="020B0604020202020204" pitchFamily="34" charset="0"/>
              <a:buChar char="•"/>
            </a:pPr>
            <a:r>
              <a:rPr lang="en-GB" sz="1400" b="1" i="0" dirty="0">
                <a:effectLst/>
                <a:highlight>
                  <a:srgbClr val="FFFFFF"/>
                </a:highlight>
                <a:latin typeface="system-ui"/>
              </a:rPr>
              <a:t>F1 Score:</a:t>
            </a:r>
            <a:r>
              <a:rPr lang="en-GB" sz="1400" b="0" i="0" dirty="0">
                <a:effectLst/>
                <a:highlight>
                  <a:srgbClr val="FFFFFF"/>
                </a:highlight>
                <a:latin typeface="system-ui"/>
              </a:rPr>
              <a:t> 0.8900</a:t>
            </a:r>
            <a:endParaRPr lang="en-GB" sz="1400" dirty="0">
              <a:highlight>
                <a:srgbClr val="FFFFFF"/>
              </a:highlight>
              <a:latin typeface="system-ui"/>
            </a:endParaRPr>
          </a:p>
          <a:p>
            <a:r>
              <a:rPr lang="en-GB" sz="1600" dirty="0"/>
              <a:t>   </a:t>
            </a:r>
          </a:p>
        </p:txBody>
      </p:sp>
      <p:pic>
        <p:nvPicPr>
          <p:cNvPr id="3" name="Picture 2">
            <a:extLst>
              <a:ext uri="{FF2B5EF4-FFF2-40B4-BE49-F238E27FC236}">
                <a16:creationId xmlns:a16="http://schemas.microsoft.com/office/drawing/2014/main" id="{4C937DA6-A7D1-82E8-9425-248F39EF7306}"/>
              </a:ext>
            </a:extLst>
          </p:cNvPr>
          <p:cNvPicPr>
            <a:picLocks noChangeAspect="1"/>
          </p:cNvPicPr>
          <p:nvPr/>
        </p:nvPicPr>
        <p:blipFill>
          <a:blip r:embed="rId3"/>
          <a:stretch>
            <a:fillRect/>
          </a:stretch>
        </p:blipFill>
        <p:spPr>
          <a:xfrm>
            <a:off x="4398224" y="2902745"/>
            <a:ext cx="7574690" cy="4026107"/>
          </a:xfrm>
          <a:prstGeom prst="rect">
            <a:avLst/>
          </a:prstGeom>
        </p:spPr>
      </p:pic>
      <p:pic>
        <p:nvPicPr>
          <p:cNvPr id="8" name="Picture 7">
            <a:extLst>
              <a:ext uri="{FF2B5EF4-FFF2-40B4-BE49-F238E27FC236}">
                <a16:creationId xmlns:a16="http://schemas.microsoft.com/office/drawing/2014/main" id="{3508B6C0-E926-A231-2C86-4178EE4C6311}"/>
              </a:ext>
            </a:extLst>
          </p:cNvPr>
          <p:cNvPicPr>
            <a:picLocks noChangeAspect="1"/>
          </p:cNvPicPr>
          <p:nvPr/>
        </p:nvPicPr>
        <p:blipFill>
          <a:blip r:embed="rId4"/>
          <a:stretch>
            <a:fillRect/>
          </a:stretch>
        </p:blipFill>
        <p:spPr>
          <a:xfrm>
            <a:off x="43199" y="3006001"/>
            <a:ext cx="4355025" cy="3018853"/>
          </a:xfrm>
          <a:prstGeom prst="rect">
            <a:avLst/>
          </a:prstGeom>
        </p:spPr>
      </p:pic>
    </p:spTree>
    <p:extLst>
      <p:ext uri="{BB962C8B-B14F-4D97-AF65-F5344CB8AC3E}">
        <p14:creationId xmlns:p14="http://schemas.microsoft.com/office/powerpoint/2010/main" val="1045784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Model Building : Prediction and Evaluation </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graphicFrame>
        <p:nvGraphicFramePr>
          <p:cNvPr id="2" name="Table 1">
            <a:extLst>
              <a:ext uri="{FF2B5EF4-FFF2-40B4-BE49-F238E27FC236}">
                <a16:creationId xmlns:a16="http://schemas.microsoft.com/office/drawing/2014/main" id="{AAEE5DF7-FA9C-422D-CF24-4E8BFDDA8CCF}"/>
              </a:ext>
            </a:extLst>
          </p:cNvPr>
          <p:cNvGraphicFramePr>
            <a:graphicFrameLocks noGrp="1"/>
          </p:cNvGraphicFramePr>
          <p:nvPr>
            <p:extLst>
              <p:ext uri="{D42A27DB-BD31-4B8C-83A1-F6EECF244321}">
                <p14:modId xmlns:p14="http://schemas.microsoft.com/office/powerpoint/2010/main" val="850523606"/>
              </p:ext>
            </p:extLst>
          </p:nvPr>
        </p:nvGraphicFramePr>
        <p:xfrm>
          <a:off x="540644" y="929028"/>
          <a:ext cx="11316576" cy="5825573"/>
        </p:xfrm>
        <a:graphic>
          <a:graphicData uri="http://schemas.openxmlformats.org/drawingml/2006/table">
            <a:tbl>
              <a:tblPr firstRow="1" bandRow="1">
                <a:tableStyleId>{5C22544A-7EE6-4342-B048-85BDC9FD1C3A}</a:tableStyleId>
              </a:tblPr>
              <a:tblGrid>
                <a:gridCol w="1767841">
                  <a:extLst>
                    <a:ext uri="{9D8B030D-6E8A-4147-A177-3AD203B41FA5}">
                      <a16:colId xmlns:a16="http://schemas.microsoft.com/office/drawing/2014/main" val="2447162233"/>
                    </a:ext>
                  </a:extLst>
                </a:gridCol>
                <a:gridCol w="2307364">
                  <a:extLst>
                    <a:ext uri="{9D8B030D-6E8A-4147-A177-3AD203B41FA5}">
                      <a16:colId xmlns:a16="http://schemas.microsoft.com/office/drawing/2014/main" val="142198724"/>
                    </a:ext>
                  </a:extLst>
                </a:gridCol>
                <a:gridCol w="4412227">
                  <a:extLst>
                    <a:ext uri="{9D8B030D-6E8A-4147-A177-3AD203B41FA5}">
                      <a16:colId xmlns:a16="http://schemas.microsoft.com/office/drawing/2014/main" val="4196853427"/>
                    </a:ext>
                  </a:extLst>
                </a:gridCol>
                <a:gridCol w="2829144">
                  <a:extLst>
                    <a:ext uri="{9D8B030D-6E8A-4147-A177-3AD203B41FA5}">
                      <a16:colId xmlns:a16="http://schemas.microsoft.com/office/drawing/2014/main" val="1011650499"/>
                    </a:ext>
                  </a:extLst>
                </a:gridCol>
              </a:tblGrid>
              <a:tr h="840046">
                <a:tc>
                  <a:txBody>
                    <a:bodyPr/>
                    <a:lstStyle/>
                    <a:p>
                      <a:r>
                        <a:rPr lang="en-GB" dirty="0"/>
                        <a:t>Model</a:t>
                      </a:r>
                    </a:p>
                  </a:txBody>
                  <a:tcPr/>
                </a:tc>
                <a:tc>
                  <a:txBody>
                    <a:bodyPr/>
                    <a:lstStyle/>
                    <a:p>
                      <a:r>
                        <a:rPr lang="en-GB" dirty="0"/>
                        <a:t> Tuning</a:t>
                      </a:r>
                    </a:p>
                  </a:txBody>
                  <a:tcPr/>
                </a:tc>
                <a:tc>
                  <a:txBody>
                    <a:bodyPr/>
                    <a:lstStyle/>
                    <a:p>
                      <a:r>
                        <a:rPr lang="en-GB" dirty="0"/>
                        <a:t>   Training Set Performance</a:t>
                      </a:r>
                    </a:p>
                  </a:txBody>
                  <a:tcPr/>
                </a:tc>
                <a:tc>
                  <a:txBody>
                    <a:bodyPr/>
                    <a:lstStyle/>
                    <a:p>
                      <a:r>
                        <a:rPr lang="en-GB" dirty="0"/>
                        <a:t> Validation Set Performance</a:t>
                      </a:r>
                    </a:p>
                  </a:txBody>
                  <a:tcPr/>
                </a:tc>
                <a:extLst>
                  <a:ext uri="{0D108BD9-81ED-4DB2-BD59-A6C34878D82A}">
                    <a16:rowId xmlns:a16="http://schemas.microsoft.com/office/drawing/2014/main" val="4162835260"/>
                  </a:ext>
                </a:extLst>
              </a:tr>
              <a:tr h="2114116">
                <a:tc>
                  <a:txBody>
                    <a:bodyPr/>
                    <a:lstStyle/>
                    <a:p>
                      <a:r>
                        <a:rPr lang="en-GB" sz="1600" dirty="0"/>
                        <a:t>Logistic Regression</a:t>
                      </a:r>
                    </a:p>
                  </a:txBody>
                  <a:tcPr/>
                </a:tc>
                <a:tc>
                  <a:txBody>
                    <a:bodyPr/>
                    <a:lstStyle/>
                    <a:p>
                      <a:r>
                        <a:rPr lang="en-GB" sz="1600" b="1" i="0" kern="1200" dirty="0">
                          <a:solidFill>
                            <a:schemeClr val="dk1"/>
                          </a:solidFill>
                          <a:effectLst/>
                          <a:latin typeface="+mn-lt"/>
                          <a:ea typeface="+mn-ea"/>
                          <a:cs typeface="+mn-cs"/>
                        </a:rPr>
                        <a:t>Probability Cutoff Chosen:</a:t>
                      </a:r>
                      <a:r>
                        <a:rPr lang="en-GB" sz="1600" b="0" i="0" kern="1200" dirty="0">
                          <a:solidFill>
                            <a:schemeClr val="dk1"/>
                          </a:solidFill>
                          <a:effectLst/>
                          <a:latin typeface="+mn-lt"/>
                          <a:ea typeface="+mn-ea"/>
                          <a:cs typeface="+mn-cs"/>
                        </a:rPr>
                        <a:t> 0.565</a:t>
                      </a:r>
                      <a:endParaRPr lang="en-GB" sz="1600" dirty="0"/>
                    </a:p>
                  </a:txBody>
                  <a:tcPr/>
                </a:tc>
                <a:tc>
                  <a:txBody>
                    <a:bodyPr/>
                    <a:lstStyle/>
                    <a:p>
                      <a:r>
                        <a:rPr lang="en-GB" sz="1600" b="1" i="0" kern="1200" dirty="0">
                          <a:solidFill>
                            <a:schemeClr val="dk1"/>
                          </a:solidFill>
                          <a:effectLst/>
                          <a:latin typeface="+mn-lt"/>
                          <a:ea typeface="+mn-ea"/>
                          <a:cs typeface="+mn-cs"/>
                        </a:rPr>
                        <a:t>Model Accuracy at Optimal Cutoff (0.565):</a:t>
                      </a:r>
                      <a:r>
                        <a:rPr lang="en-GB" sz="1600" b="0" i="0" kern="1200" dirty="0">
                          <a:solidFill>
                            <a:schemeClr val="dk1"/>
                          </a:solidFill>
                          <a:effectLst/>
                          <a:latin typeface="+mn-lt"/>
                          <a:ea typeface="+mn-ea"/>
                          <a:cs typeface="+mn-cs"/>
                        </a:rPr>
                        <a:t> 0.8766</a:t>
                      </a:r>
                    </a:p>
                    <a:p>
                      <a:r>
                        <a:rPr lang="en-GB" sz="1600" b="1" i="0" kern="1200" dirty="0">
                          <a:solidFill>
                            <a:schemeClr val="dk1"/>
                          </a:solidFill>
                          <a:effectLst/>
                          <a:latin typeface="+mn-lt"/>
                          <a:ea typeface="+mn-ea"/>
                          <a:cs typeface="+mn-cs"/>
                        </a:rPr>
                        <a:t>Sensitivity (Recall):</a:t>
                      </a:r>
                      <a:r>
                        <a:rPr lang="en-GB" sz="1600" b="0" i="0" kern="1200" dirty="0">
                          <a:solidFill>
                            <a:schemeClr val="dk1"/>
                          </a:solidFill>
                          <a:effectLst/>
                          <a:latin typeface="+mn-lt"/>
                          <a:ea typeface="+mn-ea"/>
                          <a:cs typeface="+mn-cs"/>
                        </a:rPr>
                        <a:t> 0.8777</a:t>
                      </a:r>
                    </a:p>
                    <a:p>
                      <a:r>
                        <a:rPr lang="en-GB" sz="1600" b="1" i="0" kern="1200" dirty="0">
                          <a:solidFill>
                            <a:schemeClr val="dk1"/>
                          </a:solidFill>
                          <a:effectLst/>
                          <a:latin typeface="+mn-lt"/>
                          <a:ea typeface="+mn-ea"/>
                          <a:cs typeface="+mn-cs"/>
                        </a:rPr>
                        <a:t>Specificity:</a:t>
                      </a:r>
                      <a:r>
                        <a:rPr lang="en-GB" sz="1600" b="0" i="0" kern="1200" dirty="0">
                          <a:solidFill>
                            <a:schemeClr val="dk1"/>
                          </a:solidFill>
                          <a:effectLst/>
                          <a:latin typeface="+mn-lt"/>
                          <a:ea typeface="+mn-ea"/>
                          <a:cs typeface="+mn-cs"/>
                        </a:rPr>
                        <a:t> 0.8755</a:t>
                      </a:r>
                    </a:p>
                    <a:p>
                      <a:r>
                        <a:rPr lang="en-GB" sz="1600" b="1" i="0" kern="1200" dirty="0">
                          <a:solidFill>
                            <a:schemeClr val="dk1"/>
                          </a:solidFill>
                          <a:effectLst/>
                          <a:latin typeface="+mn-lt"/>
                          <a:ea typeface="+mn-ea"/>
                          <a:cs typeface="+mn-cs"/>
                        </a:rPr>
                        <a:t>Precision:</a:t>
                      </a:r>
                      <a:r>
                        <a:rPr lang="en-GB" sz="1600" b="0" i="0" kern="1200" dirty="0">
                          <a:solidFill>
                            <a:schemeClr val="dk1"/>
                          </a:solidFill>
                          <a:effectLst/>
                          <a:latin typeface="+mn-lt"/>
                          <a:ea typeface="+mn-ea"/>
                          <a:cs typeface="+mn-cs"/>
                        </a:rPr>
                        <a:t> 0.8758</a:t>
                      </a:r>
                    </a:p>
                    <a:p>
                      <a:r>
                        <a:rPr lang="en-GB" sz="1600" b="1" i="0" kern="1200" dirty="0">
                          <a:solidFill>
                            <a:schemeClr val="dk1"/>
                          </a:solidFill>
                          <a:effectLst/>
                          <a:latin typeface="+mn-lt"/>
                          <a:ea typeface="+mn-ea"/>
                          <a:cs typeface="+mn-cs"/>
                        </a:rPr>
                        <a:t>Recall:</a:t>
                      </a:r>
                      <a:r>
                        <a:rPr lang="en-GB" sz="1600" b="0" i="0" kern="1200" dirty="0">
                          <a:solidFill>
                            <a:schemeClr val="dk1"/>
                          </a:solidFill>
                          <a:effectLst/>
                          <a:latin typeface="+mn-lt"/>
                          <a:ea typeface="+mn-ea"/>
                          <a:cs typeface="+mn-cs"/>
                        </a:rPr>
                        <a:t> 0.8777</a:t>
                      </a:r>
                    </a:p>
                    <a:p>
                      <a:r>
                        <a:rPr lang="en-GB" sz="1600" b="1" i="0" kern="1200" dirty="0">
                          <a:solidFill>
                            <a:schemeClr val="dk1"/>
                          </a:solidFill>
                          <a:effectLst/>
                          <a:latin typeface="+mn-lt"/>
                          <a:ea typeface="+mn-ea"/>
                          <a:cs typeface="+mn-cs"/>
                        </a:rPr>
                        <a:t>F1 Score:</a:t>
                      </a:r>
                      <a:r>
                        <a:rPr lang="en-GB" sz="1600" b="0" i="0" kern="1200" dirty="0">
                          <a:solidFill>
                            <a:schemeClr val="dk1"/>
                          </a:solidFill>
                          <a:effectLst/>
                          <a:latin typeface="+mn-lt"/>
                          <a:ea typeface="+mn-ea"/>
                          <a:cs typeface="+mn-cs"/>
                        </a:rPr>
                        <a:t> 0.8767</a:t>
                      </a:r>
                    </a:p>
                    <a:p>
                      <a:endParaRPr lang="en-GB" sz="1600" dirty="0"/>
                    </a:p>
                  </a:txBody>
                  <a:tcPr/>
                </a:tc>
                <a:tc>
                  <a:txBody>
                    <a:bodyPr/>
                    <a:lstStyle/>
                    <a:p>
                      <a:r>
                        <a:rPr lang="en-GB" sz="1600" b="1" i="0" kern="1200" dirty="0">
                          <a:solidFill>
                            <a:schemeClr val="dk1"/>
                          </a:solidFill>
                          <a:effectLst/>
                          <a:latin typeface="+mn-lt"/>
                          <a:ea typeface="+mn-ea"/>
                          <a:cs typeface="+mn-cs"/>
                        </a:rPr>
                        <a:t>Model Accuracy at Optimal Cutoff (0.565):</a:t>
                      </a:r>
                      <a:r>
                        <a:rPr lang="en-GB" sz="1600" b="0" i="0" kern="1200" dirty="0">
                          <a:solidFill>
                            <a:schemeClr val="dk1"/>
                          </a:solidFill>
                          <a:effectLst/>
                          <a:latin typeface="+mn-lt"/>
                          <a:ea typeface="+mn-ea"/>
                          <a:cs typeface="+mn-cs"/>
                        </a:rPr>
                        <a:t> 0.8388</a:t>
                      </a:r>
                    </a:p>
                    <a:p>
                      <a:r>
                        <a:rPr lang="en-GB" sz="1600" b="1" i="0" kern="1200" dirty="0">
                          <a:solidFill>
                            <a:schemeClr val="dk1"/>
                          </a:solidFill>
                          <a:effectLst/>
                          <a:latin typeface="+mn-lt"/>
                          <a:ea typeface="+mn-ea"/>
                          <a:cs typeface="+mn-cs"/>
                        </a:rPr>
                        <a:t>Sensitivity (Recall):</a:t>
                      </a:r>
                      <a:r>
                        <a:rPr lang="en-GB" sz="1600" b="0" i="0" kern="1200" dirty="0">
                          <a:solidFill>
                            <a:schemeClr val="dk1"/>
                          </a:solidFill>
                          <a:effectLst/>
                          <a:latin typeface="+mn-lt"/>
                          <a:ea typeface="+mn-ea"/>
                          <a:cs typeface="+mn-cs"/>
                        </a:rPr>
                        <a:t> 0.8194</a:t>
                      </a:r>
                    </a:p>
                    <a:p>
                      <a:r>
                        <a:rPr lang="en-GB" sz="1600" b="1" i="0" kern="1200" dirty="0">
                          <a:solidFill>
                            <a:schemeClr val="dk1"/>
                          </a:solidFill>
                          <a:effectLst/>
                          <a:latin typeface="+mn-lt"/>
                          <a:ea typeface="+mn-ea"/>
                          <a:cs typeface="+mn-cs"/>
                        </a:rPr>
                        <a:t>Specificity:</a:t>
                      </a:r>
                      <a:r>
                        <a:rPr lang="en-GB" sz="1600" b="0" i="0" kern="1200" dirty="0">
                          <a:solidFill>
                            <a:schemeClr val="dk1"/>
                          </a:solidFill>
                          <a:effectLst/>
                          <a:latin typeface="+mn-lt"/>
                          <a:ea typeface="+mn-ea"/>
                          <a:cs typeface="+mn-cs"/>
                        </a:rPr>
                        <a:t> 0.8458</a:t>
                      </a:r>
                    </a:p>
                    <a:p>
                      <a:r>
                        <a:rPr lang="en-GB" sz="1600" b="1" i="0" kern="1200" dirty="0">
                          <a:solidFill>
                            <a:schemeClr val="dk1"/>
                          </a:solidFill>
                          <a:effectLst/>
                          <a:latin typeface="+mn-lt"/>
                          <a:ea typeface="+mn-ea"/>
                          <a:cs typeface="+mn-cs"/>
                        </a:rPr>
                        <a:t>Precision:</a:t>
                      </a:r>
                      <a:r>
                        <a:rPr lang="en-GB" sz="1600" b="0" i="0" kern="1200" dirty="0">
                          <a:solidFill>
                            <a:schemeClr val="dk1"/>
                          </a:solidFill>
                          <a:effectLst/>
                          <a:latin typeface="+mn-lt"/>
                          <a:ea typeface="+mn-ea"/>
                          <a:cs typeface="+mn-cs"/>
                        </a:rPr>
                        <a:t> 0.6556</a:t>
                      </a:r>
                    </a:p>
                    <a:p>
                      <a:r>
                        <a:rPr lang="en-GB" sz="1600" b="1" i="0" kern="1200" dirty="0">
                          <a:solidFill>
                            <a:schemeClr val="dk1"/>
                          </a:solidFill>
                          <a:effectLst/>
                          <a:latin typeface="+mn-lt"/>
                          <a:ea typeface="+mn-ea"/>
                          <a:cs typeface="+mn-cs"/>
                        </a:rPr>
                        <a:t>Recall:</a:t>
                      </a:r>
                      <a:r>
                        <a:rPr lang="en-GB" sz="1600" b="0" i="0" kern="1200" dirty="0">
                          <a:solidFill>
                            <a:schemeClr val="dk1"/>
                          </a:solidFill>
                          <a:effectLst/>
                          <a:latin typeface="+mn-lt"/>
                          <a:ea typeface="+mn-ea"/>
                          <a:cs typeface="+mn-cs"/>
                        </a:rPr>
                        <a:t> 0.8194</a:t>
                      </a:r>
                    </a:p>
                    <a:p>
                      <a:r>
                        <a:rPr lang="en-GB" sz="1600" b="1" i="0" kern="1200" dirty="0">
                          <a:solidFill>
                            <a:schemeClr val="dk1"/>
                          </a:solidFill>
                          <a:effectLst/>
                          <a:latin typeface="+mn-lt"/>
                          <a:ea typeface="+mn-ea"/>
                          <a:cs typeface="+mn-cs"/>
                        </a:rPr>
                        <a:t>F1 Score:</a:t>
                      </a:r>
                      <a:r>
                        <a:rPr lang="en-GB" sz="1600" b="0" i="0" kern="1200" dirty="0">
                          <a:solidFill>
                            <a:schemeClr val="dk1"/>
                          </a:solidFill>
                          <a:effectLst/>
                          <a:latin typeface="+mn-lt"/>
                          <a:ea typeface="+mn-ea"/>
                          <a:cs typeface="+mn-cs"/>
                        </a:rPr>
                        <a:t> 0.7284</a:t>
                      </a:r>
                    </a:p>
                    <a:p>
                      <a:endParaRPr lang="en-GB" sz="1600" dirty="0"/>
                    </a:p>
                  </a:txBody>
                  <a:tcPr/>
                </a:tc>
                <a:extLst>
                  <a:ext uri="{0D108BD9-81ED-4DB2-BD59-A6C34878D82A}">
                    <a16:rowId xmlns:a16="http://schemas.microsoft.com/office/drawing/2014/main" val="1824738294"/>
                  </a:ext>
                </a:extLst>
              </a:tr>
              <a:tr h="2871411">
                <a:tc>
                  <a:txBody>
                    <a:bodyPr/>
                    <a:lstStyle/>
                    <a:p>
                      <a:r>
                        <a:rPr lang="en-GB" sz="1600"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i="0" kern="1200" dirty="0">
                          <a:solidFill>
                            <a:schemeClr val="dk1"/>
                          </a:solidFill>
                          <a:effectLst/>
                          <a:latin typeface="+mn-lt"/>
                          <a:ea typeface="+mn-ea"/>
                          <a:cs typeface="+mn-cs"/>
                        </a:rPr>
                        <a:t>Best Hyperparameters Found:</a:t>
                      </a:r>
                      <a:br>
                        <a:rPr lang="en-GB" sz="1600" b="0" i="0" kern="1200" dirty="0">
                          <a:solidFill>
                            <a:schemeClr val="dk1"/>
                          </a:solidFill>
                          <a:effectLst/>
                          <a:latin typeface="+mn-lt"/>
                          <a:ea typeface="+mn-ea"/>
                          <a:cs typeface="+mn-cs"/>
                        </a:rPr>
                      </a:br>
                      <a:r>
                        <a:rPr lang="en-GB" sz="1600" dirty="0">
                          <a:highlight>
                            <a:srgbClr val="FFFFFF"/>
                          </a:highlight>
                          <a:latin typeface="system-ui"/>
                        </a:rPr>
                        <a:t>{'</a:t>
                      </a:r>
                      <a:r>
                        <a:rPr lang="en-GB" sz="1600" dirty="0" err="1">
                          <a:highlight>
                            <a:srgbClr val="FFFFFF"/>
                          </a:highlight>
                          <a:latin typeface="system-ui"/>
                        </a:rPr>
                        <a:t>max_depth</a:t>
                      </a:r>
                      <a:r>
                        <a:rPr lang="en-GB" sz="1600" dirty="0">
                          <a:highlight>
                            <a:srgbClr val="FFFFFF"/>
                          </a:highlight>
                          <a:latin typeface="system-ui"/>
                        </a:rPr>
                        <a:t>’: 10, '</a:t>
                      </a:r>
                      <a:r>
                        <a:rPr lang="en-GB" sz="1600" dirty="0" err="1">
                          <a:highlight>
                            <a:srgbClr val="FFFFFF"/>
                          </a:highlight>
                          <a:latin typeface="system-ui"/>
                        </a:rPr>
                        <a:t>max_features</a:t>
                      </a:r>
                      <a:r>
                        <a:rPr lang="en-GB" sz="1600" dirty="0">
                          <a:highlight>
                            <a:srgbClr val="FFFFFF"/>
                          </a:highlight>
                          <a:latin typeface="system-ui"/>
                        </a:rPr>
                        <a:t>’: 12, '</a:t>
                      </a:r>
                      <a:r>
                        <a:rPr lang="en-GB" sz="1600" dirty="0" err="1">
                          <a:highlight>
                            <a:srgbClr val="FFFFFF"/>
                          </a:highlight>
                          <a:latin typeface="system-ui"/>
                        </a:rPr>
                        <a:t>min_samples_leaf</a:t>
                      </a:r>
                      <a:r>
                        <a:rPr lang="en-GB" sz="1600" dirty="0">
                          <a:highlight>
                            <a:srgbClr val="FFFFFF"/>
                          </a:highlight>
                          <a:latin typeface="system-ui"/>
                        </a:rPr>
                        <a:t>': 10, '</a:t>
                      </a:r>
                      <a:r>
                        <a:rPr lang="en-GB" sz="1600" dirty="0" err="1">
                          <a:highlight>
                            <a:srgbClr val="FFFFFF"/>
                          </a:highlight>
                          <a:latin typeface="system-ui"/>
                        </a:rPr>
                        <a:t>min_samples_split</a:t>
                      </a:r>
                      <a:r>
                        <a:rPr lang="en-GB" sz="1600" dirty="0">
                          <a:highlight>
                            <a:srgbClr val="FFFFFF"/>
                          </a:highlight>
                          <a:latin typeface="system-ui"/>
                        </a:rPr>
                        <a:t>': 20, '</a:t>
                      </a:r>
                      <a:r>
                        <a:rPr lang="en-GB" sz="1600" dirty="0" err="1">
                          <a:highlight>
                            <a:srgbClr val="FFFFFF"/>
                          </a:highlight>
                          <a:latin typeface="system-ui"/>
                        </a:rPr>
                        <a:t>n_estimators</a:t>
                      </a:r>
                      <a:r>
                        <a:rPr lang="en-GB" sz="1600" dirty="0">
                          <a:highlight>
                            <a:srgbClr val="FFFFFF"/>
                          </a:highlight>
                          <a:latin typeface="system-ui"/>
                        </a:rPr>
                        <a:t>’: 20}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p>
                  </a:txBody>
                  <a:tcPr/>
                </a:tc>
                <a:tc>
                  <a:txBody>
                    <a:bodyPr/>
                    <a:lstStyle/>
                    <a:p>
                      <a:pPr marL="0" algn="l" defTabSz="914400" rtl="0" eaLnBrk="1" latinLnBrk="0" hangingPunct="1">
                        <a:buFont typeface="Arial" panose="020B0604020202020204" pitchFamily="34" charset="0"/>
                        <a:buChar char="•"/>
                      </a:pPr>
                      <a:r>
                        <a:rPr lang="en-GB" sz="1600" b="1" i="0" kern="1200" dirty="0">
                          <a:solidFill>
                            <a:schemeClr val="dk1"/>
                          </a:solidFill>
                          <a:effectLst/>
                          <a:latin typeface="+mn-lt"/>
                          <a:ea typeface="+mn-ea"/>
                          <a:cs typeface="+mn-cs"/>
                        </a:rPr>
                        <a:t>Training Accuracy: </a:t>
                      </a:r>
                      <a:r>
                        <a:rPr lang="en-GB" sz="1600" b="0" i="0" kern="1200" dirty="0">
                          <a:solidFill>
                            <a:schemeClr val="dk1"/>
                          </a:solidFill>
                          <a:effectLst/>
                          <a:latin typeface="+mn-lt"/>
                          <a:ea typeface="+mn-ea"/>
                          <a:cs typeface="+mn-cs"/>
                        </a:rPr>
                        <a:t>0.8863</a:t>
                      </a:r>
                    </a:p>
                    <a:p>
                      <a:pPr marL="0" algn="l" defTabSz="914400" rtl="0" eaLnBrk="1" latinLnBrk="0" hangingPunct="1">
                        <a:buFont typeface="Arial" panose="020B0604020202020204" pitchFamily="34" charset="0"/>
                        <a:buChar char="•"/>
                      </a:pPr>
                      <a:r>
                        <a:rPr lang="en-GB" sz="1600" b="1" i="0" kern="1200" dirty="0">
                          <a:solidFill>
                            <a:schemeClr val="dk1"/>
                          </a:solidFill>
                          <a:effectLst/>
                          <a:latin typeface="+mn-lt"/>
                          <a:ea typeface="+mn-ea"/>
                          <a:cs typeface="+mn-cs"/>
                        </a:rPr>
                        <a:t>Sensitivity (Recall): </a:t>
                      </a:r>
                      <a:r>
                        <a:rPr lang="en-GB" sz="1600" b="0" i="0" kern="1200" dirty="0">
                          <a:solidFill>
                            <a:schemeClr val="dk1"/>
                          </a:solidFill>
                          <a:effectLst/>
                          <a:latin typeface="+mn-lt"/>
                          <a:ea typeface="+mn-ea"/>
                          <a:cs typeface="+mn-cs"/>
                        </a:rPr>
                        <a:t>0.9206</a:t>
                      </a:r>
                    </a:p>
                    <a:p>
                      <a:pPr marL="0" algn="l" defTabSz="914400" rtl="0" eaLnBrk="1" latinLnBrk="0" hangingPunct="1">
                        <a:buFont typeface="Arial" panose="020B0604020202020204" pitchFamily="34" charset="0"/>
                        <a:buChar char="•"/>
                      </a:pPr>
                      <a:r>
                        <a:rPr lang="en-GB" sz="1600" b="1" i="0" kern="1200" dirty="0">
                          <a:solidFill>
                            <a:schemeClr val="dk1"/>
                          </a:solidFill>
                          <a:effectLst/>
                          <a:latin typeface="+mn-lt"/>
                          <a:ea typeface="+mn-ea"/>
                          <a:cs typeface="+mn-cs"/>
                        </a:rPr>
                        <a:t>Specificity: </a:t>
                      </a:r>
                      <a:r>
                        <a:rPr lang="en-GB" sz="1600" b="0" i="0" kern="1200" dirty="0">
                          <a:solidFill>
                            <a:schemeClr val="dk1"/>
                          </a:solidFill>
                          <a:effectLst/>
                          <a:latin typeface="+mn-lt"/>
                          <a:ea typeface="+mn-ea"/>
                          <a:cs typeface="+mn-cs"/>
                        </a:rPr>
                        <a:t>0.8519</a:t>
                      </a:r>
                    </a:p>
                    <a:p>
                      <a:pPr marL="0" algn="l" defTabSz="914400" rtl="0" eaLnBrk="1" latinLnBrk="0" hangingPunct="1">
                        <a:buFont typeface="Arial" panose="020B0604020202020204" pitchFamily="34" charset="0"/>
                        <a:buChar char="•"/>
                      </a:pPr>
                      <a:r>
                        <a:rPr lang="en-GB" sz="1600" b="1" i="0" kern="1200" dirty="0">
                          <a:solidFill>
                            <a:schemeClr val="dk1"/>
                          </a:solidFill>
                          <a:effectLst/>
                          <a:latin typeface="+mn-lt"/>
                          <a:ea typeface="+mn-ea"/>
                          <a:cs typeface="+mn-cs"/>
                        </a:rPr>
                        <a:t>Precision: </a:t>
                      </a:r>
                      <a:r>
                        <a:rPr lang="en-GB" sz="1600" b="0" i="0" kern="1200" dirty="0">
                          <a:solidFill>
                            <a:schemeClr val="dk1"/>
                          </a:solidFill>
                          <a:effectLst/>
                          <a:latin typeface="+mn-lt"/>
                          <a:ea typeface="+mn-ea"/>
                          <a:cs typeface="+mn-cs"/>
                        </a:rPr>
                        <a:t>0.8614</a:t>
                      </a:r>
                    </a:p>
                    <a:p>
                      <a:pPr marL="0" algn="l" defTabSz="914400" rtl="0" eaLnBrk="1" latinLnBrk="0" hangingPunct="1">
                        <a:buFont typeface="Arial" panose="020B0604020202020204" pitchFamily="34" charset="0"/>
                        <a:buChar char="•"/>
                      </a:pPr>
                      <a:r>
                        <a:rPr lang="en-GB" sz="1600" b="1" i="0" kern="1200" dirty="0">
                          <a:solidFill>
                            <a:schemeClr val="dk1"/>
                          </a:solidFill>
                          <a:effectLst/>
                          <a:latin typeface="+mn-lt"/>
                          <a:ea typeface="+mn-ea"/>
                          <a:cs typeface="+mn-cs"/>
                        </a:rPr>
                        <a:t>F1 Score: </a:t>
                      </a:r>
                      <a:r>
                        <a:rPr lang="en-GB" sz="1600" b="0" i="0" kern="1200" dirty="0">
                          <a:solidFill>
                            <a:schemeClr val="dk1"/>
                          </a:solidFill>
                          <a:effectLst/>
                          <a:latin typeface="+mn-lt"/>
                          <a:ea typeface="+mn-ea"/>
                          <a:cs typeface="+mn-cs"/>
                        </a:rPr>
                        <a:t>0.8900</a:t>
                      </a:r>
                    </a:p>
                    <a:p>
                      <a:endParaRPr lang="en-GB" sz="1600" dirty="0"/>
                    </a:p>
                  </a:txBody>
                  <a:tcPr/>
                </a:tc>
                <a:tc>
                  <a:txBody>
                    <a:bodyPr/>
                    <a:lstStyle/>
                    <a:p>
                      <a:r>
                        <a:rPr lang="en-GB" sz="1600" b="1" i="0" kern="1200" dirty="0">
                          <a:solidFill>
                            <a:schemeClr val="dk1"/>
                          </a:solidFill>
                          <a:effectLst/>
                          <a:latin typeface="+mn-lt"/>
                          <a:ea typeface="+mn-ea"/>
                          <a:cs typeface="+mn-cs"/>
                        </a:rPr>
                        <a:t>Validation Accuracy:</a:t>
                      </a:r>
                      <a:r>
                        <a:rPr lang="en-GB" sz="1600" b="0" i="0" kern="1200" dirty="0">
                          <a:solidFill>
                            <a:schemeClr val="dk1"/>
                          </a:solidFill>
                          <a:effectLst/>
                          <a:latin typeface="+mn-lt"/>
                          <a:ea typeface="+mn-ea"/>
                          <a:cs typeface="+mn-cs"/>
                        </a:rPr>
                        <a:t> 0.8388</a:t>
                      </a:r>
                    </a:p>
                    <a:p>
                      <a:r>
                        <a:rPr lang="en-GB" sz="1600" b="1" i="0" kern="1200" dirty="0">
                          <a:solidFill>
                            <a:schemeClr val="dk1"/>
                          </a:solidFill>
                          <a:effectLst/>
                          <a:latin typeface="+mn-lt"/>
                          <a:ea typeface="+mn-ea"/>
                          <a:cs typeface="+mn-cs"/>
                        </a:rPr>
                        <a:t>Sensitivity (Recall):</a:t>
                      </a:r>
                      <a:r>
                        <a:rPr lang="en-GB" sz="1600" b="0" i="0" kern="1200" dirty="0">
                          <a:solidFill>
                            <a:schemeClr val="dk1"/>
                          </a:solidFill>
                          <a:effectLst/>
                          <a:latin typeface="+mn-lt"/>
                          <a:ea typeface="+mn-ea"/>
                          <a:cs typeface="+mn-cs"/>
                        </a:rPr>
                        <a:t> 0.8889</a:t>
                      </a:r>
                    </a:p>
                    <a:p>
                      <a:r>
                        <a:rPr lang="en-GB" sz="1600" b="1" i="0" kern="1200" dirty="0">
                          <a:solidFill>
                            <a:schemeClr val="dk1"/>
                          </a:solidFill>
                          <a:effectLst/>
                          <a:latin typeface="+mn-lt"/>
                          <a:ea typeface="+mn-ea"/>
                          <a:cs typeface="+mn-cs"/>
                        </a:rPr>
                        <a:t>Specificity:</a:t>
                      </a:r>
                      <a:r>
                        <a:rPr lang="en-GB" sz="1600" b="0" i="0" kern="1200" dirty="0">
                          <a:solidFill>
                            <a:schemeClr val="dk1"/>
                          </a:solidFill>
                          <a:effectLst/>
                          <a:latin typeface="+mn-lt"/>
                          <a:ea typeface="+mn-ea"/>
                          <a:cs typeface="+mn-cs"/>
                        </a:rPr>
                        <a:t> 0.8209</a:t>
                      </a:r>
                    </a:p>
                    <a:p>
                      <a:r>
                        <a:rPr lang="en-GB" sz="1600" b="1" i="0" kern="1200" dirty="0">
                          <a:solidFill>
                            <a:schemeClr val="dk1"/>
                          </a:solidFill>
                          <a:effectLst/>
                          <a:latin typeface="+mn-lt"/>
                          <a:ea typeface="+mn-ea"/>
                          <a:cs typeface="+mn-cs"/>
                        </a:rPr>
                        <a:t>Precision:</a:t>
                      </a:r>
                      <a:r>
                        <a:rPr lang="en-GB" sz="1600" b="0" i="0" kern="1200" dirty="0">
                          <a:solidFill>
                            <a:schemeClr val="dk1"/>
                          </a:solidFill>
                          <a:effectLst/>
                          <a:latin typeface="+mn-lt"/>
                          <a:ea typeface="+mn-ea"/>
                          <a:cs typeface="+mn-cs"/>
                        </a:rPr>
                        <a:t> 0.6400</a:t>
                      </a:r>
                    </a:p>
                    <a:p>
                      <a:r>
                        <a:rPr lang="en-GB" sz="1600" b="1" i="0" kern="1200" dirty="0">
                          <a:solidFill>
                            <a:schemeClr val="dk1"/>
                          </a:solidFill>
                          <a:effectLst/>
                          <a:latin typeface="+mn-lt"/>
                          <a:ea typeface="+mn-ea"/>
                          <a:cs typeface="+mn-cs"/>
                        </a:rPr>
                        <a:t>F1 Score:</a:t>
                      </a:r>
                      <a:r>
                        <a:rPr lang="en-GB" sz="1600" b="0" i="0" kern="1200" dirty="0">
                          <a:solidFill>
                            <a:schemeClr val="dk1"/>
                          </a:solidFill>
                          <a:effectLst/>
                          <a:latin typeface="+mn-lt"/>
                          <a:ea typeface="+mn-ea"/>
                          <a:cs typeface="+mn-cs"/>
                        </a:rPr>
                        <a:t> 0.7442</a:t>
                      </a:r>
                    </a:p>
                    <a:p>
                      <a:endParaRPr lang="en-GB" sz="1600" dirty="0"/>
                    </a:p>
                  </a:txBody>
                  <a:tcPr/>
                </a:tc>
                <a:extLst>
                  <a:ext uri="{0D108BD9-81ED-4DB2-BD59-A6C34878D82A}">
                    <a16:rowId xmlns:a16="http://schemas.microsoft.com/office/drawing/2014/main" val="3049931795"/>
                  </a:ext>
                </a:extLst>
              </a:tr>
            </a:tbl>
          </a:graphicData>
        </a:graphic>
      </p:graphicFrame>
    </p:spTree>
    <p:extLst>
      <p:ext uri="{BB962C8B-B14F-4D97-AF65-F5344CB8AC3E}">
        <p14:creationId xmlns:p14="http://schemas.microsoft.com/office/powerpoint/2010/main" val="1768972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GB" sz="4000" dirty="0">
                <a:solidFill>
                  <a:srgbClr val="FFFFFF"/>
                </a:solidFill>
              </a:rPr>
              <a:t>Business Summary</a:t>
            </a: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A data-driven approach to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analyze</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historical claim records has revealed clear patterns associated with fraudulent behaviour.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Both Logistic Regression and Random Forest models were trained to predict fraud probability, with Random Forest achieving slightly better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Categorical and numerical likelihood analysis identified features that significantly influence the likelihood of fraud.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High-variation features like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incident_severity</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insured_hobbies</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policy_annual_premium</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total_claim_amount</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(vehicle/property/injury) were strong fraud indicators.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Low-impact features (e.g., insured_</a:t>
            </a:r>
            <a:r>
              <a:rPr lang="en-GB" b="1" dirty="0">
                <a:solidFill>
                  <a:prstClr val="black"/>
                </a:solidFill>
                <a:latin typeface="Aptos" panose="02110004020202020204"/>
              </a:rPr>
              <a:t>relationship</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GB" sz="1800" b="1" i="0" u="none" strike="noStrike" kern="1200" cap="none" spc="0" normalizeH="0" baseline="0" noProof="0" dirty="0" err="1">
                <a:ln>
                  <a:noFill/>
                </a:ln>
                <a:solidFill>
                  <a:prstClr val="black"/>
                </a:solidFill>
                <a:effectLst/>
                <a:uLnTx/>
                <a:uFillTx/>
                <a:latin typeface="Aptos" panose="02110004020202020204"/>
                <a:ea typeface="+mn-ea"/>
                <a:cs typeface="+mn-cs"/>
              </a:rPr>
              <a:t>policy_state,insured_education_level</a:t>
            </a:r>
            <a:r>
              <a:rPr kumimoji="0" lang="en-GB" sz="1800" b="1" i="0" u="none" strike="noStrike" kern="1200" cap="none" spc="0" normalizeH="0" baseline="0" noProof="0" dirty="0">
                <a:ln>
                  <a:noFill/>
                </a:ln>
                <a:solidFill>
                  <a:prstClr val="black"/>
                </a:solidFill>
                <a:effectLst/>
                <a:uLnTx/>
                <a:uFillTx/>
                <a:latin typeface="Aptos" panose="02110004020202020204"/>
                <a:ea typeface="+mn-ea"/>
                <a:cs typeface="+mn-cs"/>
              </a:rPr>
              <a:t>) contributed minimally and can be deprioritized or dropped to reduce noise.</a:t>
            </a:r>
            <a:endParaRPr kumimoji="0" lang="en-GB" sz="1800" b="0" i="0" u="none" strike="noStrike" kern="1200" cap="none" spc="0" normalizeH="0" baseline="0" noProof="0" dirty="0">
              <a:ln>
                <a:noFill/>
              </a:ln>
              <a:solidFill>
                <a:prstClr val="black"/>
              </a:solidFill>
              <a:effectLst/>
              <a:highlight>
                <a:srgbClr val="FFFFFF"/>
              </a:highlight>
              <a:uLnTx/>
              <a:uFillTx/>
              <a:latin typeface="system-ui"/>
              <a:ea typeface="+mn-ea"/>
              <a:cs typeface="+mn-cs"/>
            </a:endParaRP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900" b="0" i="0" u="none" strike="noStrike" kern="1200" cap="none" spc="0" normalizeH="0" baseline="0" noProof="0">
                <a:ln>
                  <a:noFill/>
                </a:ln>
                <a:solidFill>
                  <a:prstClr val="black"/>
                </a:solidFill>
                <a:effectLst/>
                <a:uLnTx/>
                <a:uFillTx/>
                <a:latin typeface="var(--jp-code-font-family)"/>
                <a:ea typeface="+mn-ea"/>
                <a:cs typeface="+mn-cs"/>
              </a:rPr>
              <a:t>(38577, 54)</a:t>
            </a:r>
            <a:r>
              <a:rPr kumimoji="0" lang="en-US" altLang="en-US" sz="800" b="0" i="0" u="none" strike="noStrike" kern="1200" cap="none" spc="0" normalizeH="0" baseline="0" noProof="0">
                <a:ln>
                  <a:noFill/>
                </a:ln>
                <a:solidFill>
                  <a:prstClr val="black"/>
                </a:solidFill>
                <a:effectLst/>
                <a:uLnTx/>
                <a:uFillTx/>
                <a:latin typeface="Aptos" panose="02110004020202020204"/>
                <a:ea typeface="+mn-ea"/>
                <a:cs typeface="+mn-cs"/>
              </a:rPr>
              <a:t> </a:t>
            </a:r>
            <a:endParaRPr kumimoji="0" lang="en-US" altLang="en-US" sz="18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679506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697E8CD-A8CD-E86E-E8B8-41073031DBB0}"/>
              </a:ext>
            </a:extLst>
          </p:cNvPr>
          <p:cNvSpPr/>
          <p:nvPr/>
        </p:nvSpPr>
        <p:spPr>
          <a:xfrm>
            <a:off x="763799" y="1709057"/>
            <a:ext cx="3438087" cy="46917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323F92-EDDE-ED58-CAF7-43502B8125AB}"/>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Contents</a:t>
            </a:r>
          </a:p>
        </p:txBody>
      </p:sp>
      <p:graphicFrame>
        <p:nvGraphicFramePr>
          <p:cNvPr id="6" name="Content Placeholder 2">
            <a:extLst>
              <a:ext uri="{FF2B5EF4-FFF2-40B4-BE49-F238E27FC236}">
                <a16:creationId xmlns:a16="http://schemas.microsoft.com/office/drawing/2014/main" id="{48C675E0-048A-4A4D-6605-F767BEDF29F7}"/>
              </a:ext>
            </a:extLst>
          </p:cNvPr>
          <p:cNvGraphicFramePr>
            <a:graphicFrameLocks noGrp="1"/>
          </p:cNvGraphicFramePr>
          <p:nvPr>
            <p:ph idx="1"/>
            <p:extLst>
              <p:ext uri="{D42A27DB-BD31-4B8C-83A1-F6EECF244321}">
                <p14:modId xmlns:p14="http://schemas.microsoft.com/office/powerpoint/2010/main" val="1320495560"/>
              </p:ext>
            </p:extLst>
          </p:nvPr>
        </p:nvGraphicFramePr>
        <p:xfrm>
          <a:off x="333711" y="1663129"/>
          <a:ext cx="11232258"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5" name="Straight Connector 14">
            <a:extLst>
              <a:ext uri="{FF2B5EF4-FFF2-40B4-BE49-F238E27FC236}">
                <a16:creationId xmlns:a16="http://schemas.microsoft.com/office/drawing/2014/main" id="{1A8601DC-3D36-13C3-D8BE-CAEA7CF62187}"/>
              </a:ext>
            </a:extLst>
          </p:cNvPr>
          <p:cNvCxnSpPr>
            <a:cxnSpLocks/>
          </p:cNvCxnSpPr>
          <p:nvPr/>
        </p:nvCxnSpPr>
        <p:spPr>
          <a:xfrm flipH="1">
            <a:off x="3940629"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3B88D2C-A87B-45D2-7135-2DAAA60EA84D}"/>
              </a:ext>
            </a:extLst>
          </p:cNvPr>
          <p:cNvCxnSpPr>
            <a:cxnSpLocks/>
          </p:cNvCxnSpPr>
          <p:nvPr/>
        </p:nvCxnSpPr>
        <p:spPr>
          <a:xfrm>
            <a:off x="8055429" y="1575955"/>
            <a:ext cx="0"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3438F765-AF80-2738-CD5F-A5EF56C1167F}"/>
              </a:ext>
            </a:extLst>
          </p:cNvPr>
          <p:cNvCxnSpPr>
            <a:cxnSpLocks/>
          </p:cNvCxnSpPr>
          <p:nvPr/>
        </p:nvCxnSpPr>
        <p:spPr>
          <a:xfrm>
            <a:off x="206830" y="1575710"/>
            <a:ext cx="1"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0227F0C3-8715-BEB3-1C89-EF863C432DD0}"/>
              </a:ext>
            </a:extLst>
          </p:cNvPr>
          <p:cNvCxnSpPr>
            <a:cxnSpLocks/>
          </p:cNvCxnSpPr>
          <p:nvPr/>
        </p:nvCxnSpPr>
        <p:spPr>
          <a:xfrm flipH="1">
            <a:off x="11789228" y="1575955"/>
            <a:ext cx="10886" cy="4737179"/>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86F5693-802A-8CDD-FCB9-68B5DF9DB21A}"/>
              </a:ext>
            </a:extLst>
          </p:cNvPr>
          <p:cNvCxnSpPr>
            <a:cxnSpLocks/>
          </p:cNvCxnSpPr>
          <p:nvPr/>
        </p:nvCxnSpPr>
        <p:spPr>
          <a:xfrm flipH="1">
            <a:off x="206830" y="6313134"/>
            <a:ext cx="1158239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9920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rPr>
              <a:t>          Problem Statement</a:t>
            </a: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r>
              <a:rPr lang="en-GB" sz="1800" b="1" dirty="0"/>
              <a:t>Challenge</a:t>
            </a:r>
            <a:r>
              <a:rPr lang="en-GB" sz="1800" dirty="0"/>
              <a:t>: Global Insure, a major player in the insurance industry, is experiencing substantial financial losses due to a high volume of fraudulent claims. The existing fraud detection system relies heavily on manual inspections, which are not only time-consuming and labour-intensive but also inefficient. As a result, many fraudulent claims are detected only after payouts have been made, limiting the company's ability to prevent losses and straining operational resources.</a:t>
            </a:r>
          </a:p>
          <a:p>
            <a:r>
              <a:rPr lang="en-GB" sz="1800" b="1" dirty="0"/>
              <a:t>Objective</a:t>
            </a:r>
            <a:r>
              <a:rPr lang="en-GB" sz="1200" b="1" dirty="0"/>
              <a:t>:</a:t>
            </a:r>
            <a:r>
              <a:rPr lang="en-GB" sz="1200" dirty="0"/>
              <a:t> </a:t>
            </a:r>
            <a:r>
              <a:rPr lang="en-GB" sz="1800" dirty="0"/>
              <a:t>To address this issue, Global Insure seeks to enhance its fraud detection capabilities by leveraging data-driven insights and advanced analytics. The goal is to implement an intelligent system that can accurately classify claims as fraudulent or legitimate at an early stage in the approval process. This proactive approach would help the company significantly reduce financial losses, improve the speed and accuracy of claims processing, and optimize overall efficiency in claims management.</a:t>
            </a:r>
            <a:endParaRPr lang="en-GB" sz="1400" dirty="0"/>
          </a:p>
          <a:p>
            <a:pPr marL="0" indent="0">
              <a:buNone/>
            </a:pPr>
            <a:endParaRPr lang="en-GB" sz="2000" dirty="0"/>
          </a:p>
        </p:txBody>
      </p:sp>
      <p:pic>
        <p:nvPicPr>
          <p:cNvPr id="5" name="Picture 4" descr="A blue head with gears inside&#10;&#10;Description automatically generated">
            <a:extLst>
              <a:ext uri="{FF2B5EF4-FFF2-40B4-BE49-F238E27FC236}">
                <a16:creationId xmlns:a16="http://schemas.microsoft.com/office/drawing/2014/main" id="{297C4086-90A0-58B9-0FB7-E2F589A0A681}"/>
              </a:ext>
            </a:extLst>
          </p:cNvPr>
          <p:cNvPicPr>
            <a:picLocks noChangeAspect="1"/>
          </p:cNvPicPr>
          <p:nvPr/>
        </p:nvPicPr>
        <p:blipFill>
          <a:blip r:embed="rId2"/>
          <a:stretch>
            <a:fillRect/>
          </a:stretch>
        </p:blipFill>
        <p:spPr>
          <a:xfrm>
            <a:off x="926172" y="500792"/>
            <a:ext cx="825542" cy="838243"/>
          </a:xfrm>
          <a:prstGeom prst="rect">
            <a:avLst/>
          </a:prstGeom>
        </p:spPr>
      </p:pic>
    </p:spTree>
    <p:extLst>
      <p:ext uri="{BB962C8B-B14F-4D97-AF65-F5344CB8AC3E}">
        <p14:creationId xmlns:p14="http://schemas.microsoft.com/office/powerpoint/2010/main" val="28186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4775-1744-3EF2-FAED-CEBB5B55B9BA}"/>
              </a:ext>
            </a:extLst>
          </p:cNvPr>
          <p:cNvSpPr>
            <a:spLocks noGrp="1"/>
          </p:cNvSpPr>
          <p:nvPr>
            <p:ph type="title"/>
          </p:nvPr>
        </p:nvSpPr>
        <p:spPr>
          <a:xfrm>
            <a:off x="1495862" y="449277"/>
            <a:ext cx="9295089" cy="692187"/>
          </a:xfrm>
        </p:spPr>
        <p:txBody>
          <a:bodyPr>
            <a:normAutofit fontScale="90000"/>
          </a:bodyPr>
          <a:lstStyle/>
          <a:p>
            <a:r>
              <a:rPr lang="en-GB" sz="4000" dirty="0">
                <a:solidFill>
                  <a:srgbClr val="FFFFFF"/>
                </a:solidFill>
              </a:rPr>
              <a:t>          </a:t>
            </a:r>
            <a:br>
              <a:rPr lang="en-GB" sz="4000" dirty="0">
                <a:solidFill>
                  <a:srgbClr val="FFFFFF"/>
                </a:solidFill>
              </a:rPr>
            </a:br>
            <a:r>
              <a:rPr lang="en-US" sz="4000" dirty="0">
                <a:solidFill>
                  <a:schemeClr val="bg1"/>
                </a:solidFill>
              </a:rPr>
              <a:t>Data Preparation and Cleaning</a:t>
            </a:r>
            <a:br>
              <a:rPr lang="en-US" sz="1400" dirty="0"/>
            </a:br>
            <a:endParaRPr lang="en-GB" sz="3600" dirty="0">
              <a:solidFill>
                <a:srgbClr val="FFFFFF"/>
              </a:solidFill>
            </a:endParaRPr>
          </a:p>
        </p:txBody>
      </p:sp>
      <p:sp>
        <p:nvSpPr>
          <p:cNvPr id="3" name="Content Placeholder 2">
            <a:extLst>
              <a:ext uri="{FF2B5EF4-FFF2-40B4-BE49-F238E27FC236}">
                <a16:creationId xmlns:a16="http://schemas.microsoft.com/office/drawing/2014/main" id="{9C26C282-B3C0-6D7F-B5B5-F23C50D096AD}"/>
              </a:ext>
            </a:extLst>
          </p:cNvPr>
          <p:cNvSpPr>
            <a:spLocks noGrp="1"/>
          </p:cNvSpPr>
          <p:nvPr>
            <p:ph idx="1"/>
          </p:nvPr>
        </p:nvSpPr>
        <p:spPr>
          <a:xfrm>
            <a:off x="228600" y="1622745"/>
            <a:ext cx="11647714" cy="4378810"/>
          </a:xfrm>
        </p:spPr>
        <p:txBody>
          <a:bodyPr anchor="ctr">
            <a:normAutofit/>
          </a:bodyPr>
          <a:lstStyle/>
          <a:p>
            <a:pPr marL="457200" lvl="1" indent="0">
              <a:buNone/>
            </a:pPr>
            <a:r>
              <a:rPr lang="en-GB" sz="1800" dirty="0"/>
              <a:t>                                                                                    </a:t>
            </a:r>
          </a:p>
          <a:p>
            <a:pPr marL="457200" lvl="1" indent="0">
              <a:buNone/>
            </a:pPr>
            <a:endParaRPr lang="en-GB" sz="1800" dirty="0"/>
          </a:p>
          <a:p>
            <a:pPr marL="0" indent="0">
              <a:buNone/>
            </a:pPr>
            <a:endParaRPr lang="en-GB" sz="2000" dirty="0"/>
          </a:p>
        </p:txBody>
      </p:sp>
      <p:pic>
        <p:nvPicPr>
          <p:cNvPr id="7" name="Picture 6">
            <a:extLst>
              <a:ext uri="{FF2B5EF4-FFF2-40B4-BE49-F238E27FC236}">
                <a16:creationId xmlns:a16="http://schemas.microsoft.com/office/drawing/2014/main" id="{71ECE2D4-2BDA-D3A5-AC12-19A4BF10CB30}"/>
              </a:ext>
            </a:extLst>
          </p:cNvPr>
          <p:cNvPicPr>
            <a:picLocks noChangeAspect="1"/>
          </p:cNvPicPr>
          <p:nvPr/>
        </p:nvPicPr>
        <p:blipFill>
          <a:blip r:embed="rId2"/>
          <a:stretch>
            <a:fillRect/>
          </a:stretch>
        </p:blipFill>
        <p:spPr>
          <a:xfrm>
            <a:off x="152400" y="716753"/>
            <a:ext cx="1016052" cy="692186"/>
          </a:xfrm>
          <a:prstGeom prst="rect">
            <a:avLst/>
          </a:prstGeom>
        </p:spPr>
      </p:pic>
      <p:sp>
        <p:nvSpPr>
          <p:cNvPr id="15" name="TextBox 14">
            <a:extLst>
              <a:ext uri="{FF2B5EF4-FFF2-40B4-BE49-F238E27FC236}">
                <a16:creationId xmlns:a16="http://schemas.microsoft.com/office/drawing/2014/main" id="{B718A8D2-07F8-B6EF-307D-30C9A6BDD947}"/>
              </a:ext>
            </a:extLst>
          </p:cNvPr>
          <p:cNvSpPr txBox="1"/>
          <p:nvPr/>
        </p:nvSpPr>
        <p:spPr>
          <a:xfrm>
            <a:off x="108857" y="1629434"/>
            <a:ext cx="11157857" cy="2308324"/>
          </a:xfrm>
          <a:prstGeom prst="rect">
            <a:avLst/>
          </a:prstGeom>
          <a:noFill/>
        </p:spPr>
        <p:txBody>
          <a:bodyPr wrap="square" rtlCol="0">
            <a:spAutoFit/>
          </a:bodyPr>
          <a:lstStyle/>
          <a:p>
            <a:r>
              <a:rPr lang="en-GB" b="1" dirty="0"/>
              <a:t>Data Understanding and Cleaning activities performed</a:t>
            </a:r>
          </a:p>
          <a:p>
            <a:pPr marL="1200150" lvl="2" indent="-285750">
              <a:buFont typeface="Arial" panose="020B0604020202020204" pitchFamily="34" charset="0"/>
              <a:buChar char="•"/>
            </a:pPr>
            <a:r>
              <a:rPr lang="en-GB" dirty="0">
                <a:highlight>
                  <a:srgbClr val="FFFFFF"/>
                </a:highlight>
                <a:latin typeface="system-ui"/>
              </a:rPr>
              <a:t>Drop Columns which do not have any values across all Rows.</a:t>
            </a:r>
          </a:p>
          <a:p>
            <a:pPr marL="1200150" lvl="2" indent="-285750">
              <a:buFont typeface="Arial" panose="020B0604020202020204" pitchFamily="34" charset="0"/>
              <a:buChar char="•"/>
            </a:pPr>
            <a:r>
              <a:rPr lang="en-GB" b="0" i="0" dirty="0">
                <a:effectLst/>
                <a:highlight>
                  <a:srgbClr val="FFFFFF"/>
                </a:highlight>
                <a:latin typeface="system-ui"/>
              </a:rPr>
              <a:t>Drop Rows which have all column values as NA or Null</a:t>
            </a:r>
          </a:p>
          <a:p>
            <a:pPr marL="1200150" lvl="2" indent="-285750">
              <a:buFont typeface="Arial" panose="020B0604020202020204" pitchFamily="34" charset="0"/>
              <a:buChar char="•"/>
            </a:pPr>
            <a:r>
              <a:rPr lang="en-GB" dirty="0">
                <a:highlight>
                  <a:srgbClr val="FFFFFF"/>
                </a:highlight>
                <a:latin typeface="system-ui"/>
              </a:rPr>
              <a:t>Data type Changes</a:t>
            </a:r>
          </a:p>
          <a:p>
            <a:pPr marL="1200150" lvl="2" indent="-285750">
              <a:buFont typeface="Arial" panose="020B0604020202020204" pitchFamily="34" charset="0"/>
              <a:buChar char="•"/>
            </a:pPr>
            <a:r>
              <a:rPr lang="en-GB" b="0" i="0" dirty="0">
                <a:effectLst/>
                <a:highlight>
                  <a:srgbClr val="FFFFFF"/>
                </a:highlight>
                <a:latin typeface="system-ui"/>
              </a:rPr>
              <a:t>Drop Columns which have large portion of values as unique</a:t>
            </a:r>
          </a:p>
          <a:p>
            <a:pPr marL="1200150" lvl="2" indent="-285750">
              <a:buFont typeface="Arial" panose="020B0604020202020204" pitchFamily="34" charset="0"/>
              <a:buChar char="•"/>
            </a:pPr>
            <a:r>
              <a:rPr lang="en-GB" dirty="0">
                <a:highlight>
                  <a:srgbClr val="FFFFFF"/>
                </a:highlight>
                <a:latin typeface="system-ui"/>
              </a:rPr>
              <a:t>Drop rows where features have invalid negative values</a:t>
            </a:r>
          </a:p>
          <a:p>
            <a:pPr marL="1200150" lvl="2" indent="-285750">
              <a:buFont typeface="Arial" panose="020B0604020202020204" pitchFamily="34" charset="0"/>
              <a:buChar char="•"/>
            </a:pPr>
            <a:r>
              <a:rPr lang="en-GB" b="0" i="0" dirty="0">
                <a:effectLst/>
                <a:highlight>
                  <a:srgbClr val="FFFFFF"/>
                </a:highlight>
                <a:latin typeface="system-ui"/>
              </a:rPr>
              <a:t>Handle missing data like ‘?’ as ‘Unknown’</a:t>
            </a:r>
          </a:p>
          <a:p>
            <a:pPr marL="1200150" lvl="2" indent="-285750">
              <a:buFont typeface="Arial" panose="020B0604020202020204" pitchFamily="34" charset="0"/>
              <a:buChar char="•"/>
            </a:pPr>
            <a:endParaRPr lang="en-GB" b="0" i="0" dirty="0">
              <a:effectLst/>
              <a:highlight>
                <a:srgbClr val="FFFFFF"/>
              </a:highlight>
              <a:latin typeface="system-ui"/>
            </a:endParaRPr>
          </a:p>
        </p:txBody>
      </p:sp>
      <p:sp>
        <p:nvSpPr>
          <p:cNvPr id="21" name="TextBox 20">
            <a:extLst>
              <a:ext uri="{FF2B5EF4-FFF2-40B4-BE49-F238E27FC236}">
                <a16:creationId xmlns:a16="http://schemas.microsoft.com/office/drawing/2014/main" id="{FB96D37D-F7E3-A529-727C-CDE950D942C9}"/>
              </a:ext>
            </a:extLst>
          </p:cNvPr>
          <p:cNvSpPr txBox="1"/>
          <p:nvPr/>
        </p:nvSpPr>
        <p:spPr>
          <a:xfrm>
            <a:off x="108857" y="3722191"/>
            <a:ext cx="11157857" cy="2585323"/>
          </a:xfrm>
          <a:prstGeom prst="rect">
            <a:avLst/>
          </a:prstGeom>
          <a:noFill/>
        </p:spPr>
        <p:txBody>
          <a:bodyPr wrap="square" rtlCol="0">
            <a:spAutoFit/>
          </a:bodyPr>
          <a:lstStyle/>
          <a:p>
            <a:r>
              <a:rPr lang="en-GB" b="1" dirty="0"/>
              <a:t>Outcome</a:t>
            </a:r>
          </a:p>
          <a:p>
            <a:pPr marL="1200150" lvl="2" indent="-285750">
              <a:buFont typeface="Arial" panose="020B0604020202020204" pitchFamily="34" charset="0"/>
              <a:buChar char="•"/>
            </a:pPr>
            <a:r>
              <a:rPr lang="en-GB" b="0" i="0" dirty="0">
                <a:effectLst/>
                <a:highlight>
                  <a:srgbClr val="FFFFFF"/>
                </a:highlight>
                <a:latin typeface="system-ui"/>
              </a:rPr>
              <a:t>The initial Data Frame of shape(rows , columns)  (1000,40) was reduced to (908, 36)</a:t>
            </a:r>
            <a:endParaRPr lang="en-GB" dirty="0">
              <a:highlight>
                <a:srgbClr val="FFFFFF"/>
              </a:highlight>
              <a:latin typeface="system-ui"/>
            </a:endParaRPr>
          </a:p>
          <a:p>
            <a:pPr marL="1200150" lvl="2" indent="-285750">
              <a:buFont typeface="Arial" panose="020B0604020202020204" pitchFamily="34" charset="0"/>
              <a:buChar char="•"/>
            </a:pPr>
            <a:r>
              <a:rPr lang="en-GB" b="0" i="0" dirty="0">
                <a:effectLst/>
                <a:highlight>
                  <a:srgbClr val="FFFFFF"/>
                </a:highlight>
                <a:latin typeface="system-ui"/>
              </a:rPr>
              <a:t>The Key Columns for analysis were identified</a:t>
            </a:r>
          </a:p>
          <a:p>
            <a:endParaRPr lang="en-GB" dirty="0"/>
          </a:p>
          <a:p>
            <a:endParaRPr lang="en-GB" dirty="0"/>
          </a:p>
          <a:p>
            <a:endParaRPr lang="en-GB" dirty="0"/>
          </a:p>
          <a:p>
            <a:endParaRPr lang="en-GB" dirty="0"/>
          </a:p>
          <a:p>
            <a:endParaRPr lang="en-GB" dirty="0"/>
          </a:p>
          <a:p>
            <a:r>
              <a:rPr lang="en-GB" dirty="0"/>
              <a:t> </a:t>
            </a:r>
          </a:p>
        </p:txBody>
      </p:sp>
      <p:sp>
        <p:nvSpPr>
          <p:cNvPr id="22" name="Rectangle: Rounded Corners 21">
            <a:extLst>
              <a:ext uri="{FF2B5EF4-FFF2-40B4-BE49-F238E27FC236}">
                <a16:creationId xmlns:a16="http://schemas.microsoft.com/office/drawing/2014/main" id="{F48340EF-7CB5-6FF3-2B01-442A3D12B69B}"/>
              </a:ext>
            </a:extLst>
          </p:cNvPr>
          <p:cNvSpPr/>
          <p:nvPr/>
        </p:nvSpPr>
        <p:spPr>
          <a:xfrm>
            <a:off x="152400" y="4810145"/>
            <a:ext cx="3842656" cy="18954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Numerical Fields</a:t>
            </a:r>
          </a:p>
          <a:p>
            <a:pPr marL="285750" indent="-285750">
              <a:buFont typeface="Arial" panose="020B0604020202020204" pitchFamily="34" charset="0"/>
              <a:buChar char="•"/>
            </a:pPr>
            <a:r>
              <a:rPr lang="en-GB" sz="1200" dirty="0" err="1"/>
              <a:t>months_as_customer</a:t>
            </a:r>
            <a:r>
              <a:rPr lang="en-GB" sz="1200" dirty="0"/>
              <a:t>, age, </a:t>
            </a:r>
            <a:r>
              <a:rPr lang="en-GB" sz="1200" dirty="0" err="1"/>
              <a:t>policy_deductable</a:t>
            </a:r>
            <a:endParaRPr lang="en-GB" sz="1200" dirty="0"/>
          </a:p>
          <a:p>
            <a:pPr marL="285750" indent="-285750">
              <a:buFont typeface="Arial" panose="020B0604020202020204" pitchFamily="34" charset="0"/>
              <a:buChar char="•"/>
            </a:pPr>
            <a:r>
              <a:rPr lang="en-GB" sz="1200" dirty="0" err="1"/>
              <a:t>policy_annual_premium</a:t>
            </a:r>
            <a:r>
              <a:rPr lang="en-GB" sz="1200" dirty="0"/>
              <a:t>, </a:t>
            </a:r>
            <a:r>
              <a:rPr lang="en-GB" sz="1200" dirty="0" err="1"/>
              <a:t>umbrella_limit</a:t>
            </a:r>
            <a:r>
              <a:rPr lang="en-GB" sz="1200" dirty="0"/>
              <a:t>, capital-gains, capital-loss</a:t>
            </a:r>
          </a:p>
          <a:p>
            <a:pPr marL="285750" indent="-285750">
              <a:buFont typeface="Arial" panose="020B0604020202020204" pitchFamily="34" charset="0"/>
              <a:buChar char="•"/>
            </a:pPr>
            <a:r>
              <a:rPr lang="en-GB" sz="1200" dirty="0" err="1"/>
              <a:t>incident_hour_of_the_day</a:t>
            </a:r>
            <a:r>
              <a:rPr lang="en-GB" sz="1200" dirty="0"/>
              <a:t>, </a:t>
            </a:r>
            <a:r>
              <a:rPr lang="en-GB" sz="1200" dirty="0" err="1"/>
              <a:t>number_of_vehicles_involved</a:t>
            </a:r>
            <a:r>
              <a:rPr lang="en-GB" sz="1200" dirty="0"/>
              <a:t>, </a:t>
            </a:r>
            <a:r>
              <a:rPr lang="en-GB" sz="1200" dirty="0" err="1"/>
              <a:t>bodily_injuries</a:t>
            </a:r>
            <a:endParaRPr lang="en-GB" sz="1200" dirty="0"/>
          </a:p>
          <a:p>
            <a:pPr marL="285750" indent="-285750">
              <a:buFont typeface="Arial" panose="020B0604020202020204" pitchFamily="34" charset="0"/>
              <a:buChar char="•"/>
            </a:pPr>
            <a:r>
              <a:rPr lang="en-GB" sz="1200" dirty="0"/>
              <a:t>witnesses, </a:t>
            </a:r>
            <a:r>
              <a:rPr lang="en-GB" sz="1200" dirty="0" err="1"/>
              <a:t>total_claim_amount</a:t>
            </a:r>
            <a:r>
              <a:rPr lang="en-GB" sz="1200" dirty="0"/>
              <a:t>, </a:t>
            </a:r>
            <a:r>
              <a:rPr lang="en-GB" sz="1200" dirty="0" err="1"/>
              <a:t>injury_claim</a:t>
            </a:r>
            <a:r>
              <a:rPr lang="en-GB" sz="1200" dirty="0"/>
              <a:t>, </a:t>
            </a:r>
            <a:r>
              <a:rPr lang="en-GB" sz="1200" dirty="0" err="1"/>
              <a:t>property_claim</a:t>
            </a:r>
            <a:endParaRPr lang="en-GB" sz="1200" dirty="0"/>
          </a:p>
          <a:p>
            <a:pPr marL="285750" indent="-285750">
              <a:buFont typeface="Arial" panose="020B0604020202020204" pitchFamily="34" charset="0"/>
              <a:buChar char="•"/>
            </a:pPr>
            <a:r>
              <a:rPr lang="en-GB" sz="1200" dirty="0" err="1"/>
              <a:t>vehicle_claim</a:t>
            </a:r>
            <a:r>
              <a:rPr lang="en-GB" sz="1200" dirty="0"/>
              <a:t>, </a:t>
            </a:r>
            <a:r>
              <a:rPr lang="en-GB" sz="1200" dirty="0" err="1"/>
              <a:t>auto_year</a:t>
            </a:r>
            <a:endParaRPr lang="en-GB" sz="1200" dirty="0"/>
          </a:p>
        </p:txBody>
      </p:sp>
      <p:sp>
        <p:nvSpPr>
          <p:cNvPr id="23" name="Rectangle: Rounded Corners 22">
            <a:extLst>
              <a:ext uri="{FF2B5EF4-FFF2-40B4-BE49-F238E27FC236}">
                <a16:creationId xmlns:a16="http://schemas.microsoft.com/office/drawing/2014/main" id="{6DD81D97-09C4-285A-2337-E3FA053FD2D2}"/>
              </a:ext>
            </a:extLst>
          </p:cNvPr>
          <p:cNvSpPr/>
          <p:nvPr/>
        </p:nvSpPr>
        <p:spPr>
          <a:xfrm>
            <a:off x="4071256" y="4810144"/>
            <a:ext cx="4757057" cy="189545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200" dirty="0"/>
          </a:p>
          <a:p>
            <a:pPr algn="ctr"/>
            <a:r>
              <a:rPr lang="en-GB" sz="1200" dirty="0"/>
              <a:t>Categorical Field</a:t>
            </a:r>
          </a:p>
          <a:p>
            <a:pPr marL="285750" indent="-285750">
              <a:buFont typeface="Arial" panose="020B0604020202020204" pitchFamily="34" charset="0"/>
              <a:buChar char="•"/>
            </a:pPr>
            <a:r>
              <a:rPr lang="en-GB" sz="1200" dirty="0" err="1"/>
              <a:t>policy_state</a:t>
            </a:r>
            <a:r>
              <a:rPr lang="en-GB" sz="1200" dirty="0"/>
              <a:t>, </a:t>
            </a:r>
            <a:r>
              <a:rPr lang="en-GB" sz="1200" dirty="0" err="1"/>
              <a:t>policy_csl</a:t>
            </a:r>
            <a:r>
              <a:rPr lang="en-GB" sz="1200" dirty="0"/>
              <a:t>, </a:t>
            </a:r>
            <a:r>
              <a:rPr lang="en-GB" sz="1200" dirty="0" err="1"/>
              <a:t>insured_sex</a:t>
            </a:r>
            <a:endParaRPr lang="en-GB" sz="1200" dirty="0"/>
          </a:p>
          <a:p>
            <a:pPr marL="285750" indent="-285750">
              <a:buFont typeface="Arial" panose="020B0604020202020204" pitchFamily="34" charset="0"/>
              <a:buChar char="•"/>
            </a:pPr>
            <a:r>
              <a:rPr lang="en-GB" sz="1200" dirty="0" err="1"/>
              <a:t>insured_education_level</a:t>
            </a:r>
            <a:r>
              <a:rPr lang="en-GB" sz="1200" dirty="0"/>
              <a:t>, </a:t>
            </a:r>
            <a:r>
              <a:rPr lang="en-GB" sz="1200" dirty="0" err="1"/>
              <a:t>insured_occupation</a:t>
            </a:r>
            <a:r>
              <a:rPr lang="en-GB" sz="1200" dirty="0"/>
              <a:t>, </a:t>
            </a:r>
            <a:r>
              <a:rPr lang="en-GB" sz="1200" dirty="0" err="1"/>
              <a:t>insured_hobbies</a:t>
            </a:r>
            <a:endParaRPr lang="en-GB" sz="1200" dirty="0"/>
          </a:p>
          <a:p>
            <a:pPr marL="285750" indent="-285750">
              <a:buFont typeface="Arial" panose="020B0604020202020204" pitchFamily="34" charset="0"/>
              <a:buChar char="•"/>
            </a:pPr>
            <a:r>
              <a:rPr lang="en-GB" sz="1200" dirty="0" err="1"/>
              <a:t>insured_relationship</a:t>
            </a:r>
            <a:r>
              <a:rPr lang="en-GB" sz="1200" dirty="0"/>
              <a:t>, , </a:t>
            </a:r>
            <a:r>
              <a:rPr lang="en-GB" sz="1200" dirty="0" err="1"/>
              <a:t>incident_type</a:t>
            </a:r>
            <a:r>
              <a:rPr lang="en-GB" sz="1200" dirty="0"/>
              <a:t>, </a:t>
            </a:r>
            <a:r>
              <a:rPr lang="en-GB" sz="1200" dirty="0" err="1"/>
              <a:t>collision_type</a:t>
            </a:r>
            <a:endParaRPr lang="en-GB" sz="1200" dirty="0"/>
          </a:p>
          <a:p>
            <a:pPr marL="285750" indent="-285750">
              <a:buFont typeface="Arial" panose="020B0604020202020204" pitchFamily="34" charset="0"/>
              <a:buChar char="•"/>
            </a:pPr>
            <a:r>
              <a:rPr lang="en-GB" sz="1200" dirty="0" err="1"/>
              <a:t>incident_severity</a:t>
            </a:r>
            <a:r>
              <a:rPr lang="en-GB" sz="1200" dirty="0"/>
              <a:t>, </a:t>
            </a:r>
            <a:r>
              <a:rPr lang="en-GB" sz="1200" dirty="0" err="1"/>
              <a:t>authorities_contacted</a:t>
            </a:r>
            <a:r>
              <a:rPr lang="en-GB" sz="1200" dirty="0"/>
              <a:t>, </a:t>
            </a:r>
            <a:r>
              <a:rPr lang="en-GB" sz="1200" dirty="0" err="1"/>
              <a:t>incident_state</a:t>
            </a:r>
            <a:endParaRPr lang="en-GB" sz="1200" dirty="0"/>
          </a:p>
          <a:p>
            <a:pPr marL="285750" indent="-285750">
              <a:buFont typeface="Arial" panose="020B0604020202020204" pitchFamily="34" charset="0"/>
              <a:buChar char="•"/>
            </a:pPr>
            <a:r>
              <a:rPr lang="en-GB" sz="1200" dirty="0" err="1"/>
              <a:t>incident_city</a:t>
            </a:r>
            <a:r>
              <a:rPr lang="en-GB" sz="1200" dirty="0"/>
              <a:t>, </a:t>
            </a:r>
            <a:r>
              <a:rPr lang="en-GB" sz="1200" dirty="0" err="1"/>
              <a:t>incident_location</a:t>
            </a:r>
            <a:r>
              <a:rPr lang="en-GB" sz="1200" dirty="0"/>
              <a:t>, </a:t>
            </a:r>
            <a:r>
              <a:rPr lang="en-GB" sz="1200" dirty="0" err="1"/>
              <a:t>property_damage</a:t>
            </a:r>
            <a:endParaRPr lang="en-GB" sz="1200" dirty="0"/>
          </a:p>
          <a:p>
            <a:pPr marL="285750" indent="-285750">
              <a:buFont typeface="Arial" panose="020B0604020202020204" pitchFamily="34" charset="0"/>
              <a:buChar char="•"/>
            </a:pPr>
            <a:r>
              <a:rPr lang="en-GB" sz="1200" dirty="0" err="1"/>
              <a:t>police_report_available</a:t>
            </a:r>
            <a:r>
              <a:rPr lang="en-GB" sz="1200" dirty="0"/>
              <a:t>, </a:t>
            </a:r>
            <a:r>
              <a:rPr lang="en-GB" sz="1200" dirty="0" err="1"/>
              <a:t>auto_make</a:t>
            </a:r>
            <a:r>
              <a:rPr lang="en-GB" sz="1200" dirty="0"/>
              <a:t>, </a:t>
            </a:r>
            <a:r>
              <a:rPr lang="en-GB" sz="1200" dirty="0" err="1"/>
              <a:t>auto_model</a:t>
            </a:r>
            <a:endParaRPr lang="en-GB" sz="1200" dirty="0"/>
          </a:p>
          <a:p>
            <a:pPr algn="ctr"/>
            <a:endParaRPr lang="en-GB" sz="1200" dirty="0"/>
          </a:p>
        </p:txBody>
      </p:sp>
      <p:sp>
        <p:nvSpPr>
          <p:cNvPr id="24" name="Rectangle: Rounded Corners 23">
            <a:extLst>
              <a:ext uri="{FF2B5EF4-FFF2-40B4-BE49-F238E27FC236}">
                <a16:creationId xmlns:a16="http://schemas.microsoft.com/office/drawing/2014/main" id="{C3A03A30-3052-DCED-732A-C060C886B6DD}"/>
              </a:ext>
            </a:extLst>
          </p:cNvPr>
          <p:cNvSpPr/>
          <p:nvPr/>
        </p:nvSpPr>
        <p:spPr>
          <a:xfrm>
            <a:off x="10643016" y="4821701"/>
            <a:ext cx="1461898" cy="18838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t>Target Field</a:t>
            </a:r>
          </a:p>
          <a:p>
            <a:r>
              <a:rPr lang="en-GB" sz="1200" dirty="0" err="1"/>
              <a:t>fraud_reported</a:t>
            </a:r>
            <a:endParaRPr lang="en-GB" sz="1200" dirty="0"/>
          </a:p>
          <a:p>
            <a:endParaRPr lang="en-GB" dirty="0"/>
          </a:p>
          <a:p>
            <a:pPr marL="285750" indent="-285750">
              <a:buFont typeface="Arial" panose="020B0604020202020204" pitchFamily="34" charset="0"/>
              <a:buChar char="•"/>
            </a:pPr>
            <a:endParaRPr lang="en-GB" dirty="0"/>
          </a:p>
          <a:p>
            <a:r>
              <a:rPr lang="en-GB" dirty="0"/>
              <a:t>  </a:t>
            </a:r>
          </a:p>
        </p:txBody>
      </p:sp>
      <p:sp>
        <p:nvSpPr>
          <p:cNvPr id="4" name="Rectangle 1">
            <a:extLst>
              <a:ext uri="{FF2B5EF4-FFF2-40B4-BE49-F238E27FC236}">
                <a16:creationId xmlns:a16="http://schemas.microsoft.com/office/drawing/2014/main" id="{B16FC672-0EA7-0D18-479A-472618DD5FB9}"/>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var(--jp-code-font-family)"/>
              </a:rPr>
              <a:t>(38577, 54)</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Rounded Corners 7">
            <a:extLst>
              <a:ext uri="{FF2B5EF4-FFF2-40B4-BE49-F238E27FC236}">
                <a16:creationId xmlns:a16="http://schemas.microsoft.com/office/drawing/2014/main" id="{EE59D17C-A3EA-66C4-891C-7CD275287487}"/>
              </a:ext>
            </a:extLst>
          </p:cNvPr>
          <p:cNvSpPr/>
          <p:nvPr/>
        </p:nvSpPr>
        <p:spPr>
          <a:xfrm>
            <a:off x="9004715" y="4821701"/>
            <a:ext cx="1461898" cy="188389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err="1"/>
              <a:t>DateField</a:t>
            </a:r>
            <a:endParaRPr lang="en-GB" sz="1200" dirty="0"/>
          </a:p>
          <a:p>
            <a:r>
              <a:rPr lang="en-GB" sz="1200" dirty="0" err="1"/>
              <a:t>incident_date</a:t>
            </a:r>
            <a:endParaRPr lang="en-GB" sz="1200" dirty="0"/>
          </a:p>
          <a:p>
            <a:r>
              <a:rPr lang="en-GB" sz="1200" dirty="0" err="1"/>
              <a:t>policy_bind_date</a:t>
            </a:r>
            <a:endParaRPr lang="en-GB" sz="1200" dirty="0"/>
          </a:p>
          <a:p>
            <a:endParaRPr lang="en-GB" sz="1200" dirty="0"/>
          </a:p>
          <a:p>
            <a:pPr marL="285750" indent="-285750">
              <a:buFont typeface="Arial" panose="020B0604020202020204" pitchFamily="34" charset="0"/>
              <a:buChar char="•"/>
            </a:pPr>
            <a:endParaRPr lang="en-GB" dirty="0"/>
          </a:p>
          <a:p>
            <a:r>
              <a:rPr lang="en-GB" dirty="0"/>
              <a:t>  </a:t>
            </a:r>
          </a:p>
        </p:txBody>
      </p:sp>
    </p:spTree>
    <p:extLst>
      <p:ext uri="{BB962C8B-B14F-4D97-AF65-F5344CB8AC3E}">
        <p14:creationId xmlns:p14="http://schemas.microsoft.com/office/powerpoint/2010/main" val="404938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EDA : Numeric Correlation</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pic>
        <p:nvPicPr>
          <p:cNvPr id="3" name="Picture 2">
            <a:extLst>
              <a:ext uri="{FF2B5EF4-FFF2-40B4-BE49-F238E27FC236}">
                <a16:creationId xmlns:a16="http://schemas.microsoft.com/office/drawing/2014/main" id="{AC9E3160-9862-35D8-5CCD-FEE626364A67}"/>
              </a:ext>
            </a:extLst>
          </p:cNvPr>
          <p:cNvPicPr>
            <a:picLocks noChangeAspect="1"/>
          </p:cNvPicPr>
          <p:nvPr/>
        </p:nvPicPr>
        <p:blipFill>
          <a:blip r:embed="rId3"/>
          <a:stretch>
            <a:fillRect/>
          </a:stretch>
        </p:blipFill>
        <p:spPr>
          <a:xfrm>
            <a:off x="398029" y="1962576"/>
            <a:ext cx="9593153" cy="4654789"/>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398029" y="1019331"/>
            <a:ext cx="10829604" cy="923330"/>
          </a:xfrm>
          <a:prstGeom prst="rect">
            <a:avLst/>
          </a:prstGeom>
          <a:noFill/>
        </p:spPr>
        <p:txBody>
          <a:bodyPr wrap="square" rtlCol="0">
            <a:spAutoFit/>
          </a:bodyPr>
          <a:lstStyle/>
          <a:p>
            <a:r>
              <a:rPr lang="en-GB" dirty="0"/>
              <a:t>High Correlation Identified between the following fields</a:t>
            </a:r>
          </a:p>
          <a:p>
            <a:r>
              <a:rPr lang="en-GB" dirty="0"/>
              <a:t>1&gt;  </a:t>
            </a:r>
            <a:r>
              <a:rPr lang="en-GB" dirty="0" err="1"/>
              <a:t>vehicle_claim</a:t>
            </a:r>
            <a:r>
              <a:rPr lang="en-GB" dirty="0"/>
              <a:t> and </a:t>
            </a:r>
            <a:r>
              <a:rPr lang="en-GB" dirty="0" err="1"/>
              <a:t>total_claim_amount</a:t>
            </a:r>
            <a:endParaRPr lang="en-GB" dirty="0"/>
          </a:p>
          <a:p>
            <a:r>
              <a:rPr lang="en-GB" dirty="0"/>
              <a:t>2&gt;  </a:t>
            </a:r>
            <a:r>
              <a:rPr lang="en-GB" dirty="0" err="1"/>
              <a:t>months_as_customer</a:t>
            </a:r>
            <a:r>
              <a:rPr lang="en-GB" dirty="0"/>
              <a:t> and age</a:t>
            </a:r>
          </a:p>
        </p:txBody>
      </p:sp>
    </p:spTree>
    <p:extLst>
      <p:ext uri="{BB962C8B-B14F-4D97-AF65-F5344CB8AC3E}">
        <p14:creationId xmlns:p14="http://schemas.microsoft.com/office/powerpoint/2010/main" val="1331464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EDA : Target Likelihood for Categorical Variables</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588758" y="1189726"/>
            <a:ext cx="3867464" cy="1600438"/>
          </a:xfrm>
          <a:prstGeom prst="rect">
            <a:avLst/>
          </a:prstGeom>
          <a:noFill/>
        </p:spPr>
        <p:txBody>
          <a:bodyPr wrap="square" rtlCol="0">
            <a:spAutoFit/>
          </a:bodyPr>
          <a:lstStyle/>
          <a:p>
            <a:r>
              <a:rPr lang="en-GB" sz="1400" dirty="0"/>
              <a:t>Top 5 Categorical Features with Highest Variation in 'Y' Likelihood:</a:t>
            </a:r>
          </a:p>
          <a:p>
            <a:pPr marL="285750" indent="-285750">
              <a:buFont typeface="Arial" panose="020B0604020202020204" pitchFamily="34" charset="0"/>
              <a:buChar char="•"/>
            </a:pPr>
            <a:r>
              <a:rPr lang="en-GB" sz="1400" dirty="0" err="1"/>
              <a:t>incident_severity</a:t>
            </a:r>
            <a:endParaRPr lang="en-GB" sz="1400" dirty="0"/>
          </a:p>
          <a:p>
            <a:pPr marL="285750" indent="-285750">
              <a:buFont typeface="Arial" panose="020B0604020202020204" pitchFamily="34" charset="0"/>
              <a:buChar char="•"/>
            </a:pPr>
            <a:r>
              <a:rPr lang="en-GB" sz="1400" dirty="0" err="1"/>
              <a:t>insured_hobbies</a:t>
            </a:r>
            <a:endParaRPr lang="en-GB" sz="1400" dirty="0"/>
          </a:p>
          <a:p>
            <a:pPr marL="285750" indent="-285750">
              <a:buFont typeface="Arial" panose="020B0604020202020204" pitchFamily="34" charset="0"/>
              <a:buChar char="•"/>
            </a:pPr>
            <a:r>
              <a:rPr lang="en-GB" sz="1400" dirty="0" err="1"/>
              <a:t>incident_state</a:t>
            </a:r>
            <a:endParaRPr lang="en-GB" sz="1400" dirty="0"/>
          </a:p>
          <a:p>
            <a:pPr marL="285750" indent="-285750">
              <a:buFont typeface="Arial" panose="020B0604020202020204" pitchFamily="34" charset="0"/>
              <a:buChar char="•"/>
            </a:pPr>
            <a:r>
              <a:rPr lang="en-GB" sz="1400" dirty="0" err="1"/>
              <a:t>auto_model</a:t>
            </a:r>
            <a:endParaRPr lang="en-GB" sz="1400" dirty="0"/>
          </a:p>
          <a:p>
            <a:pPr marL="285750" indent="-285750">
              <a:buFont typeface="Arial" panose="020B0604020202020204" pitchFamily="34" charset="0"/>
              <a:buChar char="•"/>
            </a:pPr>
            <a:r>
              <a:rPr lang="en-GB" sz="1400" dirty="0" err="1"/>
              <a:t>incident_type</a:t>
            </a:r>
            <a:endParaRPr lang="en-GB" sz="1400" dirty="0"/>
          </a:p>
        </p:txBody>
      </p:sp>
      <p:pic>
        <p:nvPicPr>
          <p:cNvPr id="17" name="Picture 16">
            <a:extLst>
              <a:ext uri="{FF2B5EF4-FFF2-40B4-BE49-F238E27FC236}">
                <a16:creationId xmlns:a16="http://schemas.microsoft.com/office/drawing/2014/main" id="{685C881E-6A8A-1D9A-1400-F9570417E106}"/>
              </a:ext>
            </a:extLst>
          </p:cNvPr>
          <p:cNvPicPr>
            <a:picLocks noChangeAspect="1"/>
          </p:cNvPicPr>
          <p:nvPr/>
        </p:nvPicPr>
        <p:blipFill>
          <a:blip r:embed="rId3"/>
          <a:stretch>
            <a:fillRect/>
          </a:stretch>
        </p:blipFill>
        <p:spPr>
          <a:xfrm>
            <a:off x="3673763" y="868866"/>
            <a:ext cx="3759393" cy="2279355"/>
          </a:xfrm>
          <a:prstGeom prst="rect">
            <a:avLst/>
          </a:prstGeom>
        </p:spPr>
      </p:pic>
      <p:pic>
        <p:nvPicPr>
          <p:cNvPr id="21" name="Picture 20">
            <a:extLst>
              <a:ext uri="{FF2B5EF4-FFF2-40B4-BE49-F238E27FC236}">
                <a16:creationId xmlns:a16="http://schemas.microsoft.com/office/drawing/2014/main" id="{EE190013-2F4B-5A99-3348-B6E638775B02}"/>
              </a:ext>
            </a:extLst>
          </p:cNvPr>
          <p:cNvPicPr>
            <a:picLocks noChangeAspect="1"/>
          </p:cNvPicPr>
          <p:nvPr/>
        </p:nvPicPr>
        <p:blipFill>
          <a:blip r:embed="rId4"/>
          <a:stretch>
            <a:fillRect/>
          </a:stretch>
        </p:blipFill>
        <p:spPr>
          <a:xfrm>
            <a:off x="7688719" y="806661"/>
            <a:ext cx="3816546" cy="2952902"/>
          </a:xfrm>
          <a:prstGeom prst="rect">
            <a:avLst/>
          </a:prstGeom>
        </p:spPr>
      </p:pic>
      <p:pic>
        <p:nvPicPr>
          <p:cNvPr id="3" name="Picture 2">
            <a:extLst>
              <a:ext uri="{FF2B5EF4-FFF2-40B4-BE49-F238E27FC236}">
                <a16:creationId xmlns:a16="http://schemas.microsoft.com/office/drawing/2014/main" id="{6EC816DC-2F3E-1465-9099-7D281530F7D4}"/>
              </a:ext>
            </a:extLst>
          </p:cNvPr>
          <p:cNvPicPr>
            <a:picLocks noChangeAspect="1"/>
          </p:cNvPicPr>
          <p:nvPr/>
        </p:nvPicPr>
        <p:blipFill>
          <a:blip r:embed="rId5"/>
          <a:stretch>
            <a:fillRect/>
          </a:stretch>
        </p:blipFill>
        <p:spPr>
          <a:xfrm>
            <a:off x="0" y="3506278"/>
            <a:ext cx="7347526" cy="3201882"/>
          </a:xfrm>
          <a:prstGeom prst="rect">
            <a:avLst/>
          </a:prstGeom>
        </p:spPr>
      </p:pic>
      <p:pic>
        <p:nvPicPr>
          <p:cNvPr id="6" name="Picture 5">
            <a:extLst>
              <a:ext uri="{FF2B5EF4-FFF2-40B4-BE49-F238E27FC236}">
                <a16:creationId xmlns:a16="http://schemas.microsoft.com/office/drawing/2014/main" id="{34907483-1199-5CA1-5B8A-AC4C505907F6}"/>
              </a:ext>
            </a:extLst>
          </p:cNvPr>
          <p:cNvPicPr>
            <a:picLocks noChangeAspect="1"/>
          </p:cNvPicPr>
          <p:nvPr/>
        </p:nvPicPr>
        <p:blipFill>
          <a:blip r:embed="rId6"/>
          <a:stretch>
            <a:fillRect/>
          </a:stretch>
        </p:blipFill>
        <p:spPr>
          <a:xfrm>
            <a:off x="7813593" y="3899954"/>
            <a:ext cx="3691672" cy="2228965"/>
          </a:xfrm>
          <a:prstGeom prst="rect">
            <a:avLst/>
          </a:prstGeom>
        </p:spPr>
      </p:pic>
    </p:spTree>
    <p:extLst>
      <p:ext uri="{BB962C8B-B14F-4D97-AF65-F5344CB8AC3E}">
        <p14:creationId xmlns:p14="http://schemas.microsoft.com/office/powerpoint/2010/main" val="402423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a:t>                  </a:t>
            </a:r>
            <a:r>
              <a:rPr lang="en-GB" sz="2800">
                <a:solidFill>
                  <a:schemeClr val="bg2"/>
                </a:solidFill>
              </a:rPr>
              <a:t>EDA : Target Likelihood for Numerical Variables</a:t>
            </a:r>
            <a:endParaRPr lang="en-GB" sz="2800" dirty="0">
              <a:solidFill>
                <a:schemeClr val="bg2"/>
              </a:solidFill>
            </a:endParaRP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398029" y="1019331"/>
            <a:ext cx="11427178" cy="1384995"/>
          </a:xfrm>
          <a:prstGeom prst="rect">
            <a:avLst/>
          </a:prstGeom>
          <a:noFill/>
        </p:spPr>
        <p:txBody>
          <a:bodyPr wrap="square" rtlCol="0">
            <a:spAutoFit/>
          </a:bodyPr>
          <a:lstStyle/>
          <a:p>
            <a:r>
              <a:rPr lang="en-GB" sz="1400" dirty="0"/>
              <a:t>Top 5 Numerical Features with Highest Variation in 'Y' Likelihood:</a:t>
            </a:r>
          </a:p>
          <a:p>
            <a:pPr marL="285750" indent="-285750">
              <a:buFont typeface="Arial" panose="020B0604020202020204" pitchFamily="34" charset="0"/>
              <a:buChar char="•"/>
            </a:pPr>
            <a:r>
              <a:rPr lang="en-GB" sz="1400" dirty="0" err="1"/>
              <a:t>policy_annual_premium</a:t>
            </a:r>
            <a:endParaRPr lang="en-GB" sz="1400" dirty="0"/>
          </a:p>
          <a:p>
            <a:pPr marL="285750" indent="-285750">
              <a:buFont typeface="Arial" panose="020B0604020202020204" pitchFamily="34" charset="0"/>
              <a:buChar char="•"/>
            </a:pPr>
            <a:r>
              <a:rPr lang="en-GB" sz="1400" dirty="0" err="1"/>
              <a:t>number_of_vehicles_involved</a:t>
            </a:r>
            <a:endParaRPr lang="en-GB" sz="1400" dirty="0"/>
          </a:p>
          <a:p>
            <a:pPr marL="285750" indent="-285750">
              <a:buFont typeface="Arial" panose="020B0604020202020204" pitchFamily="34" charset="0"/>
              <a:buChar char="•"/>
            </a:pPr>
            <a:r>
              <a:rPr lang="en-GB" sz="1400" dirty="0" err="1"/>
              <a:t>total_claim_amount</a:t>
            </a:r>
            <a:endParaRPr lang="en-GB" sz="1400" dirty="0"/>
          </a:p>
          <a:p>
            <a:pPr marL="285750" indent="-285750">
              <a:buFont typeface="Arial" panose="020B0604020202020204" pitchFamily="34" charset="0"/>
              <a:buChar char="•"/>
            </a:pPr>
            <a:r>
              <a:rPr lang="en-GB" sz="1400" dirty="0" err="1"/>
              <a:t>vehicle_claim</a:t>
            </a:r>
            <a:endParaRPr lang="en-GB" sz="1400" dirty="0"/>
          </a:p>
          <a:p>
            <a:pPr marL="285750" indent="-285750">
              <a:buFont typeface="Arial" panose="020B0604020202020204" pitchFamily="34" charset="0"/>
              <a:buChar char="•"/>
            </a:pPr>
            <a:r>
              <a:rPr lang="en-GB" sz="1400" dirty="0"/>
              <a:t>age</a:t>
            </a:r>
          </a:p>
        </p:txBody>
      </p:sp>
      <p:pic>
        <p:nvPicPr>
          <p:cNvPr id="12" name="Picture 11">
            <a:extLst>
              <a:ext uri="{FF2B5EF4-FFF2-40B4-BE49-F238E27FC236}">
                <a16:creationId xmlns:a16="http://schemas.microsoft.com/office/drawing/2014/main" id="{5D0E836B-9B96-84F3-E28B-9494A577E09D}"/>
              </a:ext>
            </a:extLst>
          </p:cNvPr>
          <p:cNvPicPr>
            <a:picLocks noChangeAspect="1"/>
          </p:cNvPicPr>
          <p:nvPr/>
        </p:nvPicPr>
        <p:blipFill>
          <a:blip r:embed="rId3"/>
          <a:stretch>
            <a:fillRect/>
          </a:stretch>
        </p:blipFill>
        <p:spPr>
          <a:xfrm>
            <a:off x="7264400" y="4869057"/>
            <a:ext cx="4560806" cy="1885545"/>
          </a:xfrm>
          <a:prstGeom prst="rect">
            <a:avLst/>
          </a:prstGeom>
        </p:spPr>
      </p:pic>
      <p:pic>
        <p:nvPicPr>
          <p:cNvPr id="14" name="Picture 13">
            <a:extLst>
              <a:ext uri="{FF2B5EF4-FFF2-40B4-BE49-F238E27FC236}">
                <a16:creationId xmlns:a16="http://schemas.microsoft.com/office/drawing/2014/main" id="{AD29CA2B-C38A-A87C-F08A-13E111DD36D8}"/>
              </a:ext>
            </a:extLst>
          </p:cNvPr>
          <p:cNvPicPr>
            <a:picLocks noChangeAspect="1"/>
          </p:cNvPicPr>
          <p:nvPr/>
        </p:nvPicPr>
        <p:blipFill>
          <a:blip r:embed="rId4"/>
          <a:stretch>
            <a:fillRect/>
          </a:stretch>
        </p:blipFill>
        <p:spPr>
          <a:xfrm>
            <a:off x="7264400" y="2811625"/>
            <a:ext cx="4705926" cy="1885545"/>
          </a:xfrm>
          <a:prstGeom prst="rect">
            <a:avLst/>
          </a:prstGeom>
        </p:spPr>
      </p:pic>
      <p:pic>
        <p:nvPicPr>
          <p:cNvPr id="18" name="Picture 17">
            <a:extLst>
              <a:ext uri="{FF2B5EF4-FFF2-40B4-BE49-F238E27FC236}">
                <a16:creationId xmlns:a16="http://schemas.microsoft.com/office/drawing/2014/main" id="{F7D1613B-AEC4-CFA1-AAC9-D5BD4E76CE55}"/>
              </a:ext>
            </a:extLst>
          </p:cNvPr>
          <p:cNvPicPr>
            <a:picLocks noChangeAspect="1"/>
          </p:cNvPicPr>
          <p:nvPr/>
        </p:nvPicPr>
        <p:blipFill>
          <a:blip r:embed="rId5"/>
          <a:stretch>
            <a:fillRect/>
          </a:stretch>
        </p:blipFill>
        <p:spPr>
          <a:xfrm>
            <a:off x="7264400" y="912889"/>
            <a:ext cx="4705926" cy="1740793"/>
          </a:xfrm>
          <a:prstGeom prst="rect">
            <a:avLst/>
          </a:prstGeom>
        </p:spPr>
      </p:pic>
      <p:pic>
        <p:nvPicPr>
          <p:cNvPr id="3" name="Picture 2">
            <a:extLst>
              <a:ext uri="{FF2B5EF4-FFF2-40B4-BE49-F238E27FC236}">
                <a16:creationId xmlns:a16="http://schemas.microsoft.com/office/drawing/2014/main" id="{2E2E9002-2BA1-B5B0-667B-D219B2414ED6}"/>
              </a:ext>
            </a:extLst>
          </p:cNvPr>
          <p:cNvPicPr>
            <a:picLocks noChangeAspect="1"/>
          </p:cNvPicPr>
          <p:nvPr/>
        </p:nvPicPr>
        <p:blipFill>
          <a:blip r:embed="rId6"/>
          <a:stretch>
            <a:fillRect/>
          </a:stretch>
        </p:blipFill>
        <p:spPr>
          <a:xfrm>
            <a:off x="0" y="2576214"/>
            <a:ext cx="7162800" cy="3235616"/>
          </a:xfrm>
          <a:prstGeom prst="rect">
            <a:avLst/>
          </a:prstGeom>
        </p:spPr>
      </p:pic>
    </p:spTree>
    <p:extLst>
      <p:ext uri="{BB962C8B-B14F-4D97-AF65-F5344CB8AC3E}">
        <p14:creationId xmlns:p14="http://schemas.microsoft.com/office/powerpoint/2010/main" val="2741944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Feature Engineering :</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398029" y="1019331"/>
            <a:ext cx="10829604"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t>Resampling using RandomOverSampler to handle Class Imbalance</a:t>
            </a:r>
          </a:p>
          <a:p>
            <a:pPr marL="285750" indent="-285750">
              <a:buFont typeface="Arial" panose="020B0604020202020204" pitchFamily="34" charset="0"/>
              <a:buChar char="•"/>
            </a:pPr>
            <a:r>
              <a:rPr lang="en-GB" sz="1600" dirty="0"/>
              <a:t>Deriving new Features from Date Columns</a:t>
            </a:r>
          </a:p>
          <a:p>
            <a:pPr marL="285750" indent="-285750">
              <a:buFont typeface="Arial" panose="020B0604020202020204" pitchFamily="34" charset="0"/>
              <a:buChar char="•"/>
            </a:pPr>
            <a:r>
              <a:rPr lang="en-GB" sz="1600" dirty="0"/>
              <a:t>Combining Features like auto model and auto make</a:t>
            </a:r>
          </a:p>
          <a:p>
            <a:pPr marL="285750" indent="-285750">
              <a:buFont typeface="Arial" panose="020B0604020202020204" pitchFamily="34" charset="0"/>
              <a:buChar char="•"/>
            </a:pPr>
            <a:r>
              <a:rPr lang="en-GB" sz="1600" dirty="0"/>
              <a:t>Handle Redundant Columns</a:t>
            </a:r>
          </a:p>
          <a:p>
            <a:pPr marL="285750" indent="-285750">
              <a:buFont typeface="Arial" panose="020B0604020202020204" pitchFamily="34" charset="0"/>
              <a:buChar char="•"/>
            </a:pPr>
            <a:r>
              <a:rPr lang="en-GB" sz="1600" dirty="0"/>
              <a:t>Dummy Variables for Categorical Columns</a:t>
            </a:r>
          </a:p>
          <a:p>
            <a:pPr marL="285750" indent="-285750">
              <a:buFont typeface="Arial" panose="020B0604020202020204" pitchFamily="34" charset="0"/>
              <a:buChar char="•"/>
            </a:pPr>
            <a:r>
              <a:rPr lang="en-GB" sz="1600" dirty="0"/>
              <a:t>Feature Scaling </a:t>
            </a:r>
          </a:p>
        </p:txBody>
      </p:sp>
      <p:pic>
        <p:nvPicPr>
          <p:cNvPr id="4" name="Picture 3">
            <a:extLst>
              <a:ext uri="{FF2B5EF4-FFF2-40B4-BE49-F238E27FC236}">
                <a16:creationId xmlns:a16="http://schemas.microsoft.com/office/drawing/2014/main" id="{AEC5710F-4498-3F90-E512-EDA358BF66A6}"/>
              </a:ext>
            </a:extLst>
          </p:cNvPr>
          <p:cNvPicPr>
            <a:picLocks noChangeAspect="1"/>
          </p:cNvPicPr>
          <p:nvPr/>
        </p:nvPicPr>
        <p:blipFill>
          <a:blip r:embed="rId3"/>
          <a:stretch>
            <a:fillRect/>
          </a:stretch>
        </p:blipFill>
        <p:spPr>
          <a:xfrm>
            <a:off x="0" y="2702560"/>
            <a:ext cx="6216970" cy="4057859"/>
          </a:xfrm>
          <a:prstGeom prst="rect">
            <a:avLst/>
          </a:prstGeom>
        </p:spPr>
      </p:pic>
      <p:pic>
        <p:nvPicPr>
          <p:cNvPr id="8" name="Picture 7">
            <a:extLst>
              <a:ext uri="{FF2B5EF4-FFF2-40B4-BE49-F238E27FC236}">
                <a16:creationId xmlns:a16="http://schemas.microsoft.com/office/drawing/2014/main" id="{134CD1B9-C3B6-4548-F1C4-6765C6C1321B}"/>
              </a:ext>
            </a:extLst>
          </p:cNvPr>
          <p:cNvPicPr>
            <a:picLocks noChangeAspect="1"/>
          </p:cNvPicPr>
          <p:nvPr/>
        </p:nvPicPr>
        <p:blipFill>
          <a:blip r:embed="rId4"/>
          <a:stretch>
            <a:fillRect/>
          </a:stretch>
        </p:blipFill>
        <p:spPr>
          <a:xfrm>
            <a:off x="5812831" y="2702560"/>
            <a:ext cx="5893103" cy="4057859"/>
          </a:xfrm>
          <a:prstGeom prst="rect">
            <a:avLst/>
          </a:prstGeom>
        </p:spPr>
      </p:pic>
    </p:spTree>
    <p:extLst>
      <p:ext uri="{BB962C8B-B14F-4D97-AF65-F5344CB8AC3E}">
        <p14:creationId xmlns:p14="http://schemas.microsoft.com/office/powerpoint/2010/main" val="3337344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0C4D573-60F6-882F-6BED-51E9C908CC76}"/>
              </a:ext>
            </a:extLst>
          </p:cNvPr>
          <p:cNvSpPr>
            <a:spLocks noGrp="1"/>
          </p:cNvSpPr>
          <p:nvPr>
            <p:ph type="title"/>
          </p:nvPr>
        </p:nvSpPr>
        <p:spPr>
          <a:xfrm>
            <a:off x="398029" y="103398"/>
            <a:ext cx="11572297" cy="703263"/>
          </a:xfrm>
          <a:solidFill>
            <a:schemeClr val="accent1">
              <a:lumMod val="75000"/>
            </a:schemeClr>
          </a:solidFill>
        </p:spPr>
        <p:txBody>
          <a:bodyPr>
            <a:normAutofit/>
          </a:bodyPr>
          <a:lstStyle/>
          <a:p>
            <a:pPr algn="just"/>
            <a:r>
              <a:rPr lang="en-GB" sz="4000" dirty="0"/>
              <a:t>                  </a:t>
            </a:r>
            <a:r>
              <a:rPr lang="en-GB" sz="2800" dirty="0">
                <a:solidFill>
                  <a:schemeClr val="bg2"/>
                </a:solidFill>
              </a:rPr>
              <a:t>Model Building : Logistic Regression</a:t>
            </a:r>
          </a:p>
        </p:txBody>
      </p:sp>
      <p:pic>
        <p:nvPicPr>
          <p:cNvPr id="7" name="Picture 6">
            <a:extLst>
              <a:ext uri="{FF2B5EF4-FFF2-40B4-BE49-F238E27FC236}">
                <a16:creationId xmlns:a16="http://schemas.microsoft.com/office/drawing/2014/main" id="{83F5A113-F0D8-A33D-0CD2-E12E3547041E}"/>
              </a:ext>
            </a:extLst>
          </p:cNvPr>
          <p:cNvPicPr>
            <a:picLocks noChangeAspect="1"/>
          </p:cNvPicPr>
          <p:nvPr/>
        </p:nvPicPr>
        <p:blipFill>
          <a:blip r:embed="rId2"/>
          <a:stretch>
            <a:fillRect/>
          </a:stretch>
        </p:blipFill>
        <p:spPr>
          <a:xfrm>
            <a:off x="540644" y="240635"/>
            <a:ext cx="838556" cy="428788"/>
          </a:xfrm>
          <a:prstGeom prst="rect">
            <a:avLst/>
          </a:prstGeom>
        </p:spPr>
      </p:pic>
      <p:sp>
        <p:nvSpPr>
          <p:cNvPr id="9" name="TextBox 8">
            <a:extLst>
              <a:ext uri="{FF2B5EF4-FFF2-40B4-BE49-F238E27FC236}">
                <a16:creationId xmlns:a16="http://schemas.microsoft.com/office/drawing/2014/main" id="{62604566-3992-7BE6-09C5-287F91AC526E}"/>
              </a:ext>
            </a:extLst>
          </p:cNvPr>
          <p:cNvSpPr txBox="1"/>
          <p:nvPr/>
        </p:nvSpPr>
        <p:spPr>
          <a:xfrm>
            <a:off x="398029" y="1019331"/>
            <a:ext cx="5697971" cy="2308324"/>
          </a:xfrm>
          <a:prstGeom prst="rect">
            <a:avLst/>
          </a:prstGeom>
          <a:noFill/>
        </p:spPr>
        <p:txBody>
          <a:bodyPr wrap="square" rtlCol="0">
            <a:spAutoFit/>
          </a:bodyPr>
          <a:lstStyle/>
          <a:p>
            <a:r>
              <a:rPr lang="en-GB" sz="1600" dirty="0"/>
              <a:t>Summary of Model (Training)</a:t>
            </a:r>
          </a:p>
          <a:p>
            <a:pPr marL="285750" indent="-285750">
              <a:buFont typeface="Arial" panose="020B0604020202020204" pitchFamily="34" charset="0"/>
              <a:buChar char="•"/>
            </a:pPr>
            <a:r>
              <a:rPr lang="en-GB" sz="1600" b="1" dirty="0"/>
              <a:t>Probability Cutoff Chosen</a:t>
            </a:r>
            <a:r>
              <a:rPr lang="en-GB" sz="1600" dirty="0"/>
              <a:t>: </a:t>
            </a:r>
            <a:r>
              <a:rPr lang="en-GB" sz="1600" b="0" i="0" dirty="0">
                <a:effectLst/>
                <a:highlight>
                  <a:srgbClr val="FFFFFF"/>
                </a:highlight>
                <a:latin typeface="system-ui"/>
              </a:rPr>
              <a:t>0.565</a:t>
            </a:r>
          </a:p>
          <a:p>
            <a:pPr algn="l">
              <a:buFont typeface="Arial" panose="020B0604020202020204" pitchFamily="34" charset="0"/>
              <a:buChar char="•"/>
            </a:pPr>
            <a:r>
              <a:rPr lang="en-GB" sz="1600" b="1" i="0" dirty="0">
                <a:effectLst/>
                <a:highlight>
                  <a:srgbClr val="FFFFFF"/>
                </a:highlight>
                <a:latin typeface="system-ui"/>
              </a:rPr>
              <a:t> Model Accuracy at Optimal Cutoff (0.565):</a:t>
            </a:r>
            <a:r>
              <a:rPr lang="en-GB" sz="1600" b="0" i="0" dirty="0">
                <a:effectLst/>
                <a:highlight>
                  <a:srgbClr val="FFFFFF"/>
                </a:highlight>
                <a:latin typeface="system-ui"/>
              </a:rPr>
              <a:t> 0.8766</a:t>
            </a:r>
          </a:p>
          <a:p>
            <a:pPr algn="l">
              <a:buFont typeface="Arial" panose="020B0604020202020204" pitchFamily="34" charset="0"/>
              <a:buChar char="•"/>
            </a:pPr>
            <a:r>
              <a:rPr lang="en-GB" sz="1600" b="1" i="0" dirty="0">
                <a:effectLst/>
                <a:highlight>
                  <a:srgbClr val="FFFFFF"/>
                </a:highlight>
                <a:latin typeface="system-ui"/>
              </a:rPr>
              <a:t> Sensitivity (Recall):</a:t>
            </a:r>
            <a:r>
              <a:rPr lang="en-GB" sz="1600" b="0" i="0" dirty="0">
                <a:effectLst/>
                <a:highlight>
                  <a:srgbClr val="FFFFFF"/>
                </a:highlight>
                <a:latin typeface="system-ui"/>
              </a:rPr>
              <a:t> 0.8777</a:t>
            </a:r>
          </a:p>
          <a:p>
            <a:pPr algn="l">
              <a:buFont typeface="Arial" panose="020B0604020202020204" pitchFamily="34" charset="0"/>
              <a:buChar char="•"/>
            </a:pPr>
            <a:r>
              <a:rPr lang="en-GB" sz="1600" b="1" i="0" dirty="0">
                <a:effectLst/>
                <a:highlight>
                  <a:srgbClr val="FFFFFF"/>
                </a:highlight>
                <a:latin typeface="system-ui"/>
              </a:rPr>
              <a:t> Specificity:</a:t>
            </a:r>
            <a:r>
              <a:rPr lang="en-GB" sz="1600" b="0" i="0" dirty="0">
                <a:effectLst/>
                <a:highlight>
                  <a:srgbClr val="FFFFFF"/>
                </a:highlight>
                <a:latin typeface="system-ui"/>
              </a:rPr>
              <a:t> 0.8755</a:t>
            </a:r>
          </a:p>
          <a:p>
            <a:pPr algn="l">
              <a:buFont typeface="Arial" panose="020B0604020202020204" pitchFamily="34" charset="0"/>
              <a:buChar char="•"/>
            </a:pPr>
            <a:r>
              <a:rPr lang="en-GB" sz="1600" b="1" i="0" dirty="0">
                <a:effectLst/>
                <a:highlight>
                  <a:srgbClr val="FFFFFF"/>
                </a:highlight>
                <a:latin typeface="system-ui"/>
              </a:rPr>
              <a:t> Precision:</a:t>
            </a:r>
            <a:r>
              <a:rPr lang="en-GB" sz="1600" b="0" i="0" dirty="0">
                <a:effectLst/>
                <a:highlight>
                  <a:srgbClr val="FFFFFF"/>
                </a:highlight>
                <a:latin typeface="system-ui"/>
              </a:rPr>
              <a:t> 0.8758</a:t>
            </a:r>
          </a:p>
          <a:p>
            <a:pPr algn="l">
              <a:buFont typeface="Arial" panose="020B0604020202020204" pitchFamily="34" charset="0"/>
              <a:buChar char="•"/>
            </a:pPr>
            <a:r>
              <a:rPr lang="en-GB" sz="1600" b="1" i="0" dirty="0">
                <a:effectLst/>
                <a:highlight>
                  <a:srgbClr val="FFFFFF"/>
                </a:highlight>
                <a:latin typeface="system-ui"/>
              </a:rPr>
              <a:t> Recall:</a:t>
            </a:r>
            <a:r>
              <a:rPr lang="en-GB" sz="1600" b="0" i="0" dirty="0">
                <a:effectLst/>
                <a:highlight>
                  <a:srgbClr val="FFFFFF"/>
                </a:highlight>
                <a:latin typeface="system-ui"/>
              </a:rPr>
              <a:t> 0.8777</a:t>
            </a:r>
          </a:p>
          <a:p>
            <a:pPr algn="l">
              <a:buFont typeface="Arial" panose="020B0604020202020204" pitchFamily="34" charset="0"/>
              <a:buChar char="•"/>
            </a:pPr>
            <a:r>
              <a:rPr lang="en-GB" sz="1600" b="1" i="0" dirty="0">
                <a:effectLst/>
                <a:highlight>
                  <a:srgbClr val="FFFFFF"/>
                </a:highlight>
                <a:latin typeface="system-ui"/>
              </a:rPr>
              <a:t> F1 Score:</a:t>
            </a:r>
            <a:r>
              <a:rPr lang="en-GB" sz="1600" b="0" i="0" dirty="0">
                <a:effectLst/>
                <a:highlight>
                  <a:srgbClr val="FFFFFF"/>
                </a:highlight>
                <a:latin typeface="system-ui"/>
              </a:rPr>
              <a:t> 0.8767</a:t>
            </a:r>
          </a:p>
          <a:p>
            <a:endParaRPr lang="en-GB" sz="1600" dirty="0"/>
          </a:p>
        </p:txBody>
      </p:sp>
      <p:pic>
        <p:nvPicPr>
          <p:cNvPr id="10" name="Picture 9">
            <a:extLst>
              <a:ext uri="{FF2B5EF4-FFF2-40B4-BE49-F238E27FC236}">
                <a16:creationId xmlns:a16="http://schemas.microsoft.com/office/drawing/2014/main" id="{C06241D0-FACE-D6A5-484B-66B89756A993}"/>
              </a:ext>
            </a:extLst>
          </p:cNvPr>
          <p:cNvPicPr>
            <a:picLocks noChangeAspect="1"/>
          </p:cNvPicPr>
          <p:nvPr/>
        </p:nvPicPr>
        <p:blipFill>
          <a:blip r:embed="rId3"/>
          <a:stretch>
            <a:fillRect/>
          </a:stretch>
        </p:blipFill>
        <p:spPr>
          <a:xfrm>
            <a:off x="6272355" y="878329"/>
            <a:ext cx="5697971" cy="2550671"/>
          </a:xfrm>
          <a:prstGeom prst="rect">
            <a:avLst/>
          </a:prstGeom>
        </p:spPr>
      </p:pic>
      <p:pic>
        <p:nvPicPr>
          <p:cNvPr id="12" name="Picture 11">
            <a:extLst>
              <a:ext uri="{FF2B5EF4-FFF2-40B4-BE49-F238E27FC236}">
                <a16:creationId xmlns:a16="http://schemas.microsoft.com/office/drawing/2014/main" id="{E669816C-80CF-2972-3E49-366392263976}"/>
              </a:ext>
            </a:extLst>
          </p:cNvPr>
          <p:cNvPicPr>
            <a:picLocks noChangeAspect="1"/>
          </p:cNvPicPr>
          <p:nvPr/>
        </p:nvPicPr>
        <p:blipFill>
          <a:blip r:embed="rId4"/>
          <a:stretch>
            <a:fillRect/>
          </a:stretch>
        </p:blipFill>
        <p:spPr>
          <a:xfrm>
            <a:off x="398029" y="3576687"/>
            <a:ext cx="5874326" cy="3177915"/>
          </a:xfrm>
          <a:prstGeom prst="rect">
            <a:avLst/>
          </a:prstGeom>
        </p:spPr>
      </p:pic>
      <p:pic>
        <p:nvPicPr>
          <p:cNvPr id="14" name="Picture 13">
            <a:extLst>
              <a:ext uri="{FF2B5EF4-FFF2-40B4-BE49-F238E27FC236}">
                <a16:creationId xmlns:a16="http://schemas.microsoft.com/office/drawing/2014/main" id="{D1C124B2-7D50-8831-0283-01E3240508CD}"/>
              </a:ext>
            </a:extLst>
          </p:cNvPr>
          <p:cNvPicPr>
            <a:picLocks noChangeAspect="1"/>
          </p:cNvPicPr>
          <p:nvPr/>
        </p:nvPicPr>
        <p:blipFill>
          <a:blip r:embed="rId5"/>
          <a:stretch>
            <a:fillRect/>
          </a:stretch>
        </p:blipFill>
        <p:spPr>
          <a:xfrm>
            <a:off x="6494029" y="3429000"/>
            <a:ext cx="5697971" cy="3429000"/>
          </a:xfrm>
          <a:prstGeom prst="rect">
            <a:avLst/>
          </a:prstGeom>
        </p:spPr>
      </p:pic>
    </p:spTree>
    <p:extLst>
      <p:ext uri="{BB962C8B-B14F-4D97-AF65-F5344CB8AC3E}">
        <p14:creationId xmlns:p14="http://schemas.microsoft.com/office/powerpoint/2010/main" val="1116446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547</TotalTime>
  <Words>1037</Words>
  <Application>Microsoft Office PowerPoint</Application>
  <PresentationFormat>Widescreen</PresentationFormat>
  <Paragraphs>150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system-ui</vt:lpstr>
      <vt:lpstr>var(--jp-code-font-family)</vt:lpstr>
      <vt:lpstr>Office Theme</vt:lpstr>
      <vt:lpstr>Fraudulent Claim Detection CaseStudy-Report </vt:lpstr>
      <vt:lpstr>Contents</vt:lpstr>
      <vt:lpstr>          Problem Statement</vt:lpstr>
      <vt:lpstr>           Data Preparation and Cleaning </vt:lpstr>
      <vt:lpstr>                  EDA : Numeric Correlation</vt:lpstr>
      <vt:lpstr>                  EDA : Target Likelihood for Categorical Variables</vt:lpstr>
      <vt:lpstr>                  EDA : Target Likelihood for Numerical Variables</vt:lpstr>
      <vt:lpstr>                  Feature Engineering :</vt:lpstr>
      <vt:lpstr>                  Model Building : Logistic Regression</vt:lpstr>
      <vt:lpstr>                  Model Building : Random Regression</vt:lpstr>
      <vt:lpstr>                  Model Building : Prediction and Evaluation </vt:lpstr>
      <vt:lpstr>           Business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 </dc:title>
  <dc:creator>Pradeep H M (BLR TT)</dc:creator>
  <cp:lastModifiedBy>Pradeep H M (BLR TT)</cp:lastModifiedBy>
  <cp:revision>59</cp:revision>
  <dcterms:created xsi:type="dcterms:W3CDTF">2024-12-23T05:51:43Z</dcterms:created>
  <dcterms:modified xsi:type="dcterms:W3CDTF">2025-04-18T18:43:00Z</dcterms:modified>
</cp:coreProperties>
</file>