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62" r:id="rId3"/>
    <p:sldId id="286" r:id="rId4"/>
    <p:sldId id="259" r:id="rId5"/>
    <p:sldId id="283" r:id="rId6"/>
    <p:sldId id="28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19/04/2025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19/04/2025</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19/04/2025</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Fraudulent Claim Detection</a:t>
            </a:r>
            <a:br>
              <a:rPr lang="en-GB" sz="4800" dirty="0">
                <a:solidFill>
                  <a:srgbClr val="FFFFFF"/>
                </a:solidFill>
              </a:rPr>
            </a:br>
            <a:r>
              <a:rPr lang="en-GB" sz="4800" dirty="0">
                <a:solidFill>
                  <a:srgbClr val="FFFFFF"/>
                </a:solidFill>
              </a:rPr>
              <a:t>Business Summary</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Pavan Kumar BN</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b="1" dirty="0"/>
              <a:t>Challenge</a:t>
            </a:r>
            <a:r>
              <a:rPr lang="en-GB" sz="1800" dirty="0"/>
              <a:t>: Global Insure, a major player in the insurance industry, is experiencing substantial financial losses due to a high volume of fraudulent claims. The existing fraud detection system relies heavily on manual inspections, which are not only time-consuming and labour-intensive but also inefficient. As a result, many fraudulent claims are detected only after payouts have been made, limiting the company's ability to prevent losses and straining operational resources.</a:t>
            </a:r>
          </a:p>
          <a:p>
            <a:r>
              <a:rPr lang="en-GB" sz="1800" b="1" dirty="0"/>
              <a:t>Objective</a:t>
            </a:r>
            <a:r>
              <a:rPr lang="en-GB" sz="1200" b="1" dirty="0"/>
              <a:t>:</a:t>
            </a:r>
            <a:r>
              <a:rPr lang="en-GB" sz="1200" dirty="0"/>
              <a:t> </a:t>
            </a:r>
            <a:r>
              <a:rPr lang="en-GB" sz="1800" dirty="0"/>
              <a:t>To address this issue, Global Insure seeks to enhance its fraud detection capabilities by leveraging data-driven insights and advanced analytics. The goal is to implement an intelligent system that can accurately classify claims as fraudulent or legitimate at an early stage in the approval process. This proactive approach would help the company significantly reduce financial losses, improve the speed and accuracy of claims processing, and optimize overall efficiency in claims management.</a:t>
            </a:r>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495862" y="449277"/>
            <a:ext cx="9295089" cy="692187"/>
          </a:xfrm>
        </p:spPr>
        <p:txBody>
          <a:bodyPr>
            <a:normAutofit fontScale="90000"/>
          </a:bodyPr>
          <a:lstStyle/>
          <a:p>
            <a:r>
              <a:rPr lang="en-GB" sz="4000" dirty="0">
                <a:solidFill>
                  <a:srgbClr val="FFFFFF"/>
                </a:solidFill>
              </a:rPr>
              <a:t>          </a:t>
            </a:r>
            <a:br>
              <a:rPr lang="en-GB" sz="4000" dirty="0">
                <a:solidFill>
                  <a:srgbClr val="FFFFFF"/>
                </a:solidFill>
              </a:rPr>
            </a:br>
            <a:r>
              <a:rPr lang="en-GB" sz="4000" dirty="0">
                <a:solidFill>
                  <a:srgbClr val="FFFFFF"/>
                </a:solidFill>
              </a:rPr>
              <a:t>Business Summary</a:t>
            </a:r>
            <a:endParaRPr lang="en-GB" sz="3600" dirty="0">
              <a:solidFill>
                <a:srgbClr val="FFFFFF"/>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152400" y="716753"/>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A data-driven approach to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analyze</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historical claim records has revealed clear patterns associated with fraudulent behaviour.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Both Logistic Regression and Random Forest models were trained to predict fraud probability, with Random Forest achieving slightly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Categorical and numerical likelihood analysis identified features that significantly influence the likelihood of fraud.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High-variation features like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incident_severity</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insured_hobbies</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policy_annual_premium</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total_claim_amount</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(vehicle/property/injury) were strong fraud indicators.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Low-impact features (e.g., insured_relationship,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policy_state,insured_education_level</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contributed minimally and can be deprioritized or dropped to reduce noise.</a:t>
            </a:r>
            <a:endParaRPr kumimoji="0" lang="en-GB" sz="1800" b="0" i="0" u="none" strike="noStrike" kern="1200" cap="none" spc="0" normalizeH="0" baseline="0" noProof="0" dirty="0">
              <a:ln>
                <a:noFill/>
              </a:ln>
              <a:solidFill>
                <a:prstClr val="black"/>
              </a:solidFill>
              <a:effectLst/>
              <a:highlight>
                <a:srgbClr val="FFFFFF"/>
              </a:highlight>
              <a:uLnTx/>
              <a:uFillTx/>
              <a:latin typeface="system-ui"/>
              <a:ea typeface="+mn-ea"/>
              <a:cs typeface="+mn-cs"/>
            </a:endParaRPr>
          </a:p>
        </p:txBody>
      </p:sp>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a:ln>
                  <a:noFill/>
                </a:ln>
                <a:solidFill>
                  <a:prstClr val="black"/>
                </a:solidFill>
                <a:effectLst/>
                <a:uLnTx/>
                <a:uFillTx/>
                <a:latin typeface="var(--jp-code-font-family)"/>
                <a:ea typeface="+mn-ea"/>
                <a:cs typeface="+mn-cs"/>
              </a:rPr>
              <a:t>(38577, 54)</a:t>
            </a:r>
            <a:r>
              <a:rPr kumimoji="0" lang="en-US" altLang="en-US" sz="800" b="0" i="0" u="none" strike="noStrike" kern="1200" cap="none" spc="0" normalizeH="0" baseline="0" noProof="0">
                <a:ln>
                  <a:noFill/>
                </a:ln>
                <a:solidFill>
                  <a:prstClr val="black"/>
                </a:solidFill>
                <a:effectLst/>
                <a:uLnTx/>
                <a:uFillTx/>
                <a:latin typeface="Aptos" panose="02110004020202020204"/>
                <a:ea typeface="+mn-ea"/>
                <a:cs typeface="+mn-cs"/>
              </a:rPr>
              <a:t> </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7493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495862" y="449277"/>
            <a:ext cx="9295089" cy="692187"/>
          </a:xfrm>
        </p:spPr>
        <p:txBody>
          <a:bodyPr>
            <a:normAutofit fontScale="90000"/>
          </a:bodyPr>
          <a:lstStyle/>
          <a:p>
            <a:r>
              <a:rPr lang="en-GB" sz="4000" dirty="0">
                <a:solidFill>
                  <a:srgbClr val="FFFFFF"/>
                </a:solidFill>
              </a:rPr>
              <a:t>          </a:t>
            </a:r>
            <a:br>
              <a:rPr lang="en-GB" sz="4000" dirty="0">
                <a:solidFill>
                  <a:srgbClr val="FFFFFF"/>
                </a:solidFill>
              </a:rPr>
            </a:br>
            <a:r>
              <a:rPr lang="en-GB" sz="4000" dirty="0">
                <a:solidFill>
                  <a:srgbClr val="FFFFFF"/>
                </a:solidFill>
              </a:rPr>
              <a:t>Target Likelihood based on Feature Variance</a:t>
            </a:r>
            <a:endParaRPr lang="en-GB" sz="3600" dirty="0">
              <a:solidFill>
                <a:srgbClr val="FFFFFF"/>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152400" y="716753"/>
            <a:ext cx="1016052" cy="692186"/>
          </a:xfrm>
          <a:prstGeom prst="rect">
            <a:avLst/>
          </a:prstGeom>
        </p:spPr>
      </p:pic>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6C65418-0D43-D5A9-BF32-F2CB68C9DE1F}"/>
              </a:ext>
            </a:extLst>
          </p:cNvPr>
          <p:cNvPicPr>
            <a:picLocks noChangeAspect="1"/>
          </p:cNvPicPr>
          <p:nvPr/>
        </p:nvPicPr>
        <p:blipFill>
          <a:blip r:embed="rId3"/>
          <a:stretch>
            <a:fillRect/>
          </a:stretch>
        </p:blipFill>
        <p:spPr>
          <a:xfrm>
            <a:off x="2206592" y="4201033"/>
            <a:ext cx="9756808" cy="2786743"/>
          </a:xfrm>
          <a:prstGeom prst="rect">
            <a:avLst/>
          </a:prstGeom>
        </p:spPr>
      </p:pic>
      <p:pic>
        <p:nvPicPr>
          <p:cNvPr id="6" name="Picture 5">
            <a:extLst>
              <a:ext uri="{FF2B5EF4-FFF2-40B4-BE49-F238E27FC236}">
                <a16:creationId xmlns:a16="http://schemas.microsoft.com/office/drawing/2014/main" id="{7904F3A3-EC03-DAA3-7E7E-9CBFEF448FE8}"/>
              </a:ext>
            </a:extLst>
          </p:cNvPr>
          <p:cNvPicPr>
            <a:picLocks noChangeAspect="1"/>
          </p:cNvPicPr>
          <p:nvPr/>
        </p:nvPicPr>
        <p:blipFill>
          <a:blip r:embed="rId4"/>
          <a:stretch>
            <a:fillRect/>
          </a:stretch>
        </p:blipFill>
        <p:spPr>
          <a:xfrm>
            <a:off x="-1" y="1828059"/>
            <a:ext cx="9416143" cy="2101683"/>
          </a:xfrm>
          <a:prstGeom prst="rect">
            <a:avLst/>
          </a:prstGeom>
        </p:spPr>
      </p:pic>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495862" y="449277"/>
            <a:ext cx="9295089" cy="692187"/>
          </a:xfrm>
        </p:spPr>
        <p:txBody>
          <a:bodyPr>
            <a:normAutofit fontScale="90000"/>
          </a:bodyPr>
          <a:lstStyle/>
          <a:p>
            <a:r>
              <a:rPr lang="en-GB" sz="4000" dirty="0">
                <a:solidFill>
                  <a:srgbClr val="FFFFFF"/>
                </a:solidFill>
              </a:rPr>
              <a:t>          </a:t>
            </a:r>
            <a:br>
              <a:rPr lang="en-GB" sz="4000" dirty="0">
                <a:solidFill>
                  <a:srgbClr val="FFFFFF"/>
                </a:solidFill>
              </a:rPr>
            </a:br>
            <a:r>
              <a:rPr lang="en-GB" sz="4000" dirty="0">
                <a:solidFill>
                  <a:srgbClr val="FFFFFF"/>
                </a:solidFill>
              </a:rPr>
              <a:t>Answers to Key Questions</a:t>
            </a:r>
            <a:endParaRPr lang="en-GB" sz="3600" dirty="0">
              <a:solidFill>
                <a:srgbClr val="FFFFFF"/>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152400" y="716753"/>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5047536"/>
          </a:xfrm>
          <a:prstGeom prst="rect">
            <a:avLst/>
          </a:prstGeom>
          <a:noFill/>
        </p:spPr>
        <p:txBody>
          <a:bodyPr wrap="square" rtlCol="0">
            <a:spAutoFit/>
          </a:bodyPr>
          <a:lstStyle/>
          <a:p>
            <a:r>
              <a:rPr lang="en-GB" sz="1400" dirty="0"/>
              <a:t>1.</a:t>
            </a:r>
            <a:r>
              <a:rPr lang="en-GB" sz="1400" b="1" dirty="0"/>
              <a:t> How can we analyse historical claim data to detect patterns that indicate fraudulent claims?</a:t>
            </a:r>
          </a:p>
          <a:p>
            <a:r>
              <a:rPr lang="en-GB" sz="1400" dirty="0"/>
              <a:t>             Performing target likelihood analysis on categorical and binned numerical features.</a:t>
            </a:r>
          </a:p>
          <a:p>
            <a:r>
              <a:rPr lang="en-GB" sz="1400" dirty="0"/>
              <a:t>              Identifying anomalous </a:t>
            </a:r>
            <a:r>
              <a:rPr lang="en-GB" sz="1400" dirty="0" err="1"/>
              <a:t>behaviors</a:t>
            </a:r>
            <a:r>
              <a:rPr lang="en-GB" sz="1400" dirty="0"/>
              <a:t> </a:t>
            </a:r>
          </a:p>
          <a:p>
            <a:r>
              <a:rPr lang="en-GB" sz="1400" dirty="0"/>
              <a:t>              Using EDA and </a:t>
            </a:r>
            <a:r>
              <a:rPr lang="en-GB" sz="1400" dirty="0" err="1"/>
              <a:t>modeling</a:t>
            </a:r>
            <a:r>
              <a:rPr lang="en-GB" sz="1400" dirty="0"/>
              <a:t> to detect non-obvious fraud signals in combinations of features.</a:t>
            </a:r>
          </a:p>
          <a:p>
            <a:endParaRPr lang="en-GB" sz="1400" dirty="0"/>
          </a:p>
          <a:p>
            <a:r>
              <a:rPr lang="en-GB" sz="1400" dirty="0"/>
              <a:t>2. </a:t>
            </a:r>
            <a:r>
              <a:rPr lang="en-GB" sz="1400" b="1" dirty="0"/>
              <a:t>Which features are most predictive of fraudulent behaviour?</a:t>
            </a:r>
          </a:p>
          <a:p>
            <a:r>
              <a:rPr lang="en-GB" sz="1400" dirty="0"/>
              <a:t>Top predictors include:</a:t>
            </a:r>
          </a:p>
          <a:p>
            <a:r>
              <a:rPr lang="en-GB" sz="1400" dirty="0"/>
              <a:t>             </a:t>
            </a:r>
            <a:r>
              <a:rPr lang="en-GB" sz="1400" dirty="0" err="1"/>
              <a:t>incident_severity</a:t>
            </a:r>
            <a:endParaRPr lang="en-GB" sz="1400" dirty="0"/>
          </a:p>
          <a:p>
            <a:r>
              <a:rPr lang="en-GB" sz="1400" dirty="0"/>
              <a:t>             </a:t>
            </a:r>
            <a:r>
              <a:rPr lang="en-GB" sz="1400" dirty="0" err="1"/>
              <a:t>insured_hobbies</a:t>
            </a:r>
            <a:r>
              <a:rPr lang="en-GB" sz="1400" dirty="0"/>
              <a:t> </a:t>
            </a:r>
          </a:p>
          <a:p>
            <a:r>
              <a:rPr lang="en-GB" sz="1400" dirty="0"/>
              <a:t>             </a:t>
            </a:r>
            <a:r>
              <a:rPr lang="en-GB" sz="1400" dirty="0" err="1"/>
              <a:t>months_as_customer</a:t>
            </a:r>
            <a:r>
              <a:rPr lang="en-GB" sz="1400" dirty="0"/>
              <a:t> </a:t>
            </a:r>
          </a:p>
          <a:p>
            <a:r>
              <a:rPr lang="en-GB" sz="1400" dirty="0"/>
              <a:t>             </a:t>
            </a:r>
            <a:r>
              <a:rPr lang="en-GB" sz="1400" dirty="0" err="1"/>
              <a:t>total_claim_amount</a:t>
            </a:r>
            <a:r>
              <a:rPr lang="en-GB" sz="1400" dirty="0"/>
              <a:t>, </a:t>
            </a:r>
            <a:r>
              <a:rPr lang="en-GB" sz="1400" dirty="0" err="1"/>
              <a:t>vehicle_claim</a:t>
            </a:r>
            <a:r>
              <a:rPr lang="en-GB" sz="1400" dirty="0"/>
              <a:t>, </a:t>
            </a:r>
            <a:r>
              <a:rPr lang="en-GB" sz="1400" dirty="0" err="1"/>
              <a:t>property_claim</a:t>
            </a:r>
            <a:r>
              <a:rPr lang="en-GB" sz="1400" dirty="0"/>
              <a:t>, </a:t>
            </a:r>
            <a:r>
              <a:rPr lang="en-GB" sz="1400" dirty="0" err="1"/>
              <a:t>injury_claim</a:t>
            </a:r>
            <a:endParaRPr lang="en-GB" sz="1400" dirty="0"/>
          </a:p>
          <a:p>
            <a:r>
              <a:rPr lang="en-GB" sz="1400" dirty="0"/>
              <a:t>             </a:t>
            </a:r>
            <a:r>
              <a:rPr lang="en-GB" sz="1400" dirty="0" err="1"/>
              <a:t>claim_per_month</a:t>
            </a:r>
            <a:endParaRPr lang="en-GB" sz="1400" dirty="0"/>
          </a:p>
          <a:p>
            <a:r>
              <a:rPr lang="en-GB" sz="1400" dirty="0"/>
              <a:t>             </a:t>
            </a:r>
            <a:r>
              <a:rPr lang="en-GB" sz="1400" dirty="0" err="1"/>
              <a:t>policy_annual_premium</a:t>
            </a:r>
            <a:endParaRPr lang="en-GB" sz="1400" dirty="0"/>
          </a:p>
          <a:p>
            <a:endParaRPr lang="en-GB" sz="1400" dirty="0"/>
          </a:p>
          <a:p>
            <a:r>
              <a:rPr lang="en-GB" sz="1400" dirty="0"/>
              <a:t>3. </a:t>
            </a:r>
            <a:r>
              <a:rPr lang="en-GB" sz="1400" b="1" dirty="0"/>
              <a:t>Can we predict the likelihood of fraud for an incoming claim?</a:t>
            </a:r>
          </a:p>
          <a:p>
            <a:r>
              <a:rPr lang="en-GB" sz="1400" dirty="0"/>
              <a:t>           Yes — using models like Logistic Regression and  Random Forest:</a:t>
            </a:r>
          </a:p>
          <a:p>
            <a:r>
              <a:rPr lang="en-GB" sz="1400" dirty="0"/>
              <a:t>           Claims can be scored in real-time based on fraud probability.</a:t>
            </a:r>
          </a:p>
          <a:p>
            <a:r>
              <a:rPr lang="en-GB" sz="1400" dirty="0"/>
              <a:t>           A cutoff threshold (e.g. 0.565) can be applied to flag high-risk claims for review.</a:t>
            </a:r>
          </a:p>
          <a:p>
            <a:r>
              <a:rPr lang="en-GB" sz="1400" dirty="0"/>
              <a:t>           This automates early detection and reduces reliance on slow, manual checks.</a:t>
            </a:r>
          </a:p>
          <a:p>
            <a:endParaRPr lang="en-GB" sz="1400" dirty="0"/>
          </a:p>
          <a:p>
            <a:r>
              <a:rPr lang="en-GB" sz="1400" dirty="0"/>
              <a:t>4. </a:t>
            </a:r>
            <a:r>
              <a:rPr lang="en-GB" sz="1400" b="1" dirty="0"/>
              <a:t>What insights can be drawn from the model to improve fraud detection?  </a:t>
            </a:r>
          </a:p>
          <a:p>
            <a:r>
              <a:rPr lang="en-GB" sz="1400" dirty="0"/>
              <a:t>           Prioritize high-impact features . </a:t>
            </a:r>
          </a:p>
          <a:p>
            <a:r>
              <a:rPr lang="en-GB" sz="1400" dirty="0"/>
              <a:t>           Low-importance features can be removed for model simplification without loss of accuracy.</a:t>
            </a:r>
            <a:endParaRPr lang="en-GB" sz="1400" i="0" dirty="0">
              <a:effectLst/>
              <a:highlight>
                <a:srgbClr val="FFFFFF"/>
              </a:highlight>
              <a:latin typeface="system-ui"/>
            </a:endParaRPr>
          </a:p>
        </p:txBody>
      </p:sp>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67A8DDF-4059-7C0E-9FC8-3BFE513B7F3C}"/>
              </a:ext>
            </a:extLst>
          </p:cNvPr>
          <p:cNvPicPr>
            <a:picLocks noChangeAspect="1"/>
          </p:cNvPicPr>
          <p:nvPr/>
        </p:nvPicPr>
        <p:blipFill>
          <a:blip r:embed="rId3"/>
          <a:stretch>
            <a:fillRect/>
          </a:stretch>
        </p:blipFill>
        <p:spPr>
          <a:xfrm>
            <a:off x="6543393" y="2764497"/>
            <a:ext cx="4832178" cy="1524474"/>
          </a:xfrm>
          <a:prstGeom prst="rect">
            <a:avLst/>
          </a:prstGeom>
        </p:spPr>
      </p:pic>
    </p:spTree>
    <p:extLst>
      <p:ext uri="{BB962C8B-B14F-4D97-AF65-F5344CB8AC3E}">
        <p14:creationId xmlns:p14="http://schemas.microsoft.com/office/powerpoint/2010/main" val="127549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495862" y="449277"/>
            <a:ext cx="9295089" cy="692187"/>
          </a:xfrm>
        </p:spPr>
        <p:txBody>
          <a:bodyPr>
            <a:normAutofit fontScale="90000"/>
          </a:bodyPr>
          <a:lstStyle/>
          <a:p>
            <a:r>
              <a:rPr lang="en-GB" sz="4000" dirty="0">
                <a:solidFill>
                  <a:srgbClr val="FFFFFF"/>
                </a:solidFill>
              </a:rPr>
              <a:t>          </a:t>
            </a:r>
            <a:br>
              <a:rPr lang="en-GB" sz="4000" dirty="0">
                <a:solidFill>
                  <a:srgbClr val="FFFFFF"/>
                </a:solidFill>
              </a:rPr>
            </a:br>
            <a:r>
              <a:rPr lang="en-GB" sz="4000" dirty="0">
                <a:solidFill>
                  <a:srgbClr val="FFFFFF"/>
                </a:solidFill>
              </a:rPr>
              <a:t>Recommendations and Business Implications</a:t>
            </a:r>
            <a:endParaRPr lang="en-GB" sz="3600" dirty="0">
              <a:solidFill>
                <a:srgbClr val="FFFFFF"/>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152400" y="716753"/>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3354765"/>
          </a:xfrm>
          <a:prstGeom prst="rect">
            <a:avLst/>
          </a:prstGeom>
          <a:noFill/>
        </p:spPr>
        <p:txBody>
          <a:bodyPr wrap="square" rtlCol="0">
            <a:spAutoFit/>
          </a:bodyPr>
          <a:lstStyle/>
          <a:p>
            <a:endParaRPr lang="en-GB" b="1" dirty="0"/>
          </a:p>
          <a:p>
            <a:r>
              <a:rPr lang="en-GB" b="1" dirty="0"/>
              <a:t>✅ </a:t>
            </a:r>
            <a:r>
              <a:rPr lang="en-GB" sz="1600" b="1" dirty="0"/>
              <a:t>Recommendations</a:t>
            </a:r>
          </a:p>
          <a:p>
            <a:r>
              <a:rPr lang="en-GB" sz="1600" dirty="0"/>
              <a:t>Deploy fraud prediction model into the claims intake process to flag high-risk claims at the time of submission.</a:t>
            </a:r>
          </a:p>
          <a:p>
            <a:r>
              <a:rPr lang="en-GB" sz="1600" dirty="0"/>
              <a:t>Prioritize manual reviews for claims with high fraud scores or unusual feature combinations.</a:t>
            </a:r>
          </a:p>
          <a:p>
            <a:r>
              <a:rPr lang="en-GB" sz="1600" dirty="0"/>
              <a:t>Use feature importance in dashboards to help investigators understand why a claim is flagged.</a:t>
            </a:r>
          </a:p>
          <a:p>
            <a:r>
              <a:rPr lang="en-GB" sz="1600" dirty="0"/>
              <a:t>Regularly retrain models on updated data to adapt to evolving fraud patterns.</a:t>
            </a:r>
          </a:p>
          <a:p>
            <a:r>
              <a:rPr lang="en-GB" sz="1600" dirty="0"/>
              <a:t>Apply risk-based policy reviews for specific occupations , hobbies, or claim scenarios known to be fraud-prone.</a:t>
            </a:r>
          </a:p>
          <a:p>
            <a:endParaRPr lang="en-GB" sz="1600" dirty="0"/>
          </a:p>
          <a:p>
            <a:r>
              <a:rPr lang="en-GB" sz="1600" dirty="0"/>
              <a:t>💼 </a:t>
            </a:r>
            <a:r>
              <a:rPr lang="en-GB" sz="1600" b="1" dirty="0"/>
              <a:t>Business Implications</a:t>
            </a:r>
          </a:p>
          <a:p>
            <a:r>
              <a:rPr lang="en-GB" sz="1600" dirty="0"/>
              <a:t>Reduced financial losses by catching fraud earlier and preventing payouts.</a:t>
            </a:r>
          </a:p>
          <a:p>
            <a:r>
              <a:rPr lang="en-GB" sz="1600" dirty="0"/>
              <a:t>Improved operational efficiency, as manual investigations are focused on high-risk claims.</a:t>
            </a:r>
          </a:p>
          <a:p>
            <a:r>
              <a:rPr lang="en-GB" sz="1600" dirty="0"/>
              <a:t>Increased transparency in fraud detection decisions with explainable AI tools.</a:t>
            </a:r>
          </a:p>
          <a:p>
            <a:r>
              <a:rPr lang="en-GB" sz="1600" dirty="0"/>
              <a:t>Scalable and proactive fraud strategy that evolves with new data.</a:t>
            </a:r>
            <a:endParaRPr lang="en-GB" sz="1600" i="0" dirty="0">
              <a:effectLst/>
              <a:highlight>
                <a:srgbClr val="FFFFFF"/>
              </a:highlight>
              <a:latin typeface="system-ui"/>
            </a:endParaRPr>
          </a:p>
        </p:txBody>
      </p:sp>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3019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540</TotalTime>
  <Words>698</Words>
  <Application>Microsoft Office PowerPoint</Application>
  <PresentationFormat>Widescreen</PresentationFormat>
  <Paragraphs>64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system-ui</vt:lpstr>
      <vt:lpstr>var(--jp-code-font-family)</vt:lpstr>
      <vt:lpstr>Office Theme</vt:lpstr>
      <vt:lpstr>Fraudulent Claim Detection Business Summary </vt:lpstr>
      <vt:lpstr>          Problem Statement</vt:lpstr>
      <vt:lpstr>           Business Summary</vt:lpstr>
      <vt:lpstr>           Target Likelihood based on Feature Variance</vt:lpstr>
      <vt:lpstr>           Answers to Key Questions</vt:lpstr>
      <vt:lpstr>           Recommendations and Business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58</cp:revision>
  <dcterms:created xsi:type="dcterms:W3CDTF">2024-12-23T05:51:43Z</dcterms:created>
  <dcterms:modified xsi:type="dcterms:W3CDTF">2025-04-18T18:42:56Z</dcterms:modified>
</cp:coreProperties>
</file>