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2" r:id="rId4"/>
    <p:sldId id="259" r:id="rId5"/>
    <p:sldId id="267" r:id="rId6"/>
    <p:sldId id="268" r:id="rId7"/>
    <p:sldId id="269" r:id="rId8"/>
    <p:sldId id="266"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7</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8</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analysis</a:t>
            </a:r>
            <a:r>
              <a:rPr lang="en-GB" sz="2900" dirty="0"/>
              <a:t>, loans with </a:t>
            </a:r>
            <a:r>
              <a:rPr lang="en-GB" sz="2900" b="1" dirty="0"/>
              <a:t>higher</a:t>
            </a:r>
            <a:r>
              <a:rPr lang="en-GB" sz="2900" dirty="0"/>
              <a:t> </a:t>
            </a:r>
            <a:r>
              <a:rPr lang="en-GB" sz="2900" b="1" dirty="0"/>
              <a:t>interest rates (int_rate)  or higher Debt to Income Ratio </a:t>
            </a:r>
            <a:r>
              <a:rPr lang="en-GB" sz="2900" dirty="0"/>
              <a:t>show a higher risk of default, as well as loans taken by employees with lower annual income </a:t>
            </a:r>
            <a:r>
              <a:rPr lang="en-GB" sz="2900" b="1" dirty="0"/>
              <a:t>(</a:t>
            </a:r>
            <a:r>
              <a:rPr lang="en-GB" sz="2900" b="1" dirty="0" err="1"/>
              <a:t>annual_inc</a:t>
            </a:r>
            <a:r>
              <a:rPr lang="en-GB" sz="2900" b="1" dirty="0"/>
              <a:t>) </a:t>
            </a:r>
            <a:r>
              <a:rPr lang="en-GB" sz="2900" dirty="0"/>
              <a:t>or higher loan amounts </a:t>
            </a:r>
            <a:r>
              <a:rPr lang="en-GB" sz="2900" b="1" dirty="0"/>
              <a:t>(loan_amt). </a:t>
            </a:r>
            <a:r>
              <a:rPr lang="en-GB" sz="2900" dirty="0"/>
              <a:t>While the correlations for </a:t>
            </a:r>
            <a:r>
              <a:rPr lang="en-GB" sz="2900" b="1" dirty="0"/>
              <a:t>annual income </a:t>
            </a:r>
            <a:r>
              <a:rPr lang="en-GB" sz="2900" dirty="0"/>
              <a:t>and</a:t>
            </a:r>
            <a:r>
              <a:rPr lang="en-GB" sz="2900" b="1" dirty="0"/>
              <a:t> loan amounts with loan status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(39717,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46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dti</a:t>
            </a:r>
            <a:r>
              <a:rPr lang="en-GB" dirty="0"/>
              <a:t>’,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78556" y="4549676"/>
            <a:ext cx="10972800" cy="2308324"/>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0" i="0" dirty="0">
                <a:effectLst/>
                <a:highlight>
                  <a:srgbClr val="FFFFFF"/>
                </a:highlight>
                <a:latin typeface="system-ui"/>
              </a:rPr>
              <a:t> </a:t>
            </a:r>
            <a:r>
              <a:rPr lang="en-GB" b="1" i="0" dirty="0" err="1">
                <a:effectLst/>
                <a:highlight>
                  <a:srgbClr val="FFFFFF"/>
                </a:highlight>
                <a:latin typeface="system-ui"/>
              </a:rPr>
              <a:t>dti</a:t>
            </a:r>
            <a:r>
              <a:rPr lang="en-GB" b="0" i="0" dirty="0">
                <a:effectLst/>
                <a:highlight>
                  <a:srgbClr val="FFFFFF"/>
                </a:highlight>
                <a:latin typeface="system-ui"/>
              </a:rPr>
              <a:t> (Debt to Interest Rate Ratio) indicates that higher </a:t>
            </a:r>
            <a:r>
              <a:rPr lang="en-GB" b="0" i="0" dirty="0" err="1">
                <a:effectLst/>
                <a:highlight>
                  <a:srgbClr val="FFFFFF"/>
                </a:highlight>
                <a:latin typeface="system-ui"/>
              </a:rPr>
              <a:t>dti</a:t>
            </a:r>
            <a:r>
              <a:rPr lang="en-GB" b="0" i="0" dirty="0">
                <a:effectLst/>
                <a:highlight>
                  <a:srgbClr val="FFFFFF"/>
                </a:highlight>
                <a:latin typeface="system-ui"/>
              </a:rPr>
              <a:t> ratio are at higher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sp>
        <p:nvSpPr>
          <p:cNvPr id="3" name="Content Placeholder 2">
            <a:extLst>
              <a:ext uri="{FF2B5EF4-FFF2-40B4-BE49-F238E27FC236}">
                <a16:creationId xmlns:a16="http://schemas.microsoft.com/office/drawing/2014/main" id="{9B6036FE-E69D-95E8-1005-D32A5E5EEBD9}"/>
              </a:ext>
            </a:extLst>
          </p:cNvPr>
          <p:cNvSpPr>
            <a:spLocks noGrp="1"/>
          </p:cNvSpPr>
          <p:nvPr>
            <p:ph idx="1"/>
          </p:nvPr>
        </p:nvSpPr>
        <p:spPr/>
        <p:txBody>
          <a:bodyPr/>
          <a:lstStyle/>
          <a:p>
            <a:r>
              <a:rPr lang="en-GB" dirty="0"/>
              <a:t>i</a:t>
            </a:r>
          </a:p>
        </p:txBody>
      </p:sp>
      <p:pic>
        <p:nvPicPr>
          <p:cNvPr id="10" name="Picture 9">
            <a:extLst>
              <a:ext uri="{FF2B5EF4-FFF2-40B4-BE49-F238E27FC236}">
                <a16:creationId xmlns:a16="http://schemas.microsoft.com/office/drawing/2014/main" id="{A1D34708-DC86-4ECA-0321-C0CEF32440D6}"/>
              </a:ext>
            </a:extLst>
          </p:cNvPr>
          <p:cNvPicPr>
            <a:picLocks noChangeAspect="1"/>
          </p:cNvPicPr>
          <p:nvPr/>
        </p:nvPicPr>
        <p:blipFill>
          <a:blip r:embed="rId3"/>
          <a:stretch>
            <a:fillRect/>
          </a:stretch>
        </p:blipFill>
        <p:spPr>
          <a:xfrm>
            <a:off x="540644" y="1384263"/>
            <a:ext cx="10972800" cy="3243170"/>
          </a:xfrm>
          <a:prstGeom prst="rect">
            <a:avLst/>
          </a:prstGeom>
        </p:spPr>
      </p:pic>
    </p:spTree>
    <p:extLst>
      <p:ext uri="{BB962C8B-B14F-4D97-AF65-F5344CB8AC3E}">
        <p14:creationId xmlns:p14="http://schemas.microsoft.com/office/powerpoint/2010/main" val="390247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5" name="Content Placeholder 14">
            <a:extLst>
              <a:ext uri="{FF2B5EF4-FFF2-40B4-BE49-F238E27FC236}">
                <a16:creationId xmlns:a16="http://schemas.microsoft.com/office/drawing/2014/main" id="{5DF06358-1271-6A53-FDBE-1C5F755DDFA7}"/>
              </a:ext>
            </a:extLst>
          </p:cNvPr>
          <p:cNvPicPr>
            <a:picLocks noGrp="1" noChangeAspect="1"/>
          </p:cNvPicPr>
          <p:nvPr>
            <p:ph idx="1"/>
          </p:nvPr>
        </p:nvPicPr>
        <p:blipFill>
          <a:blip r:embed="rId4"/>
          <a:stretch>
            <a:fillRect/>
          </a:stretch>
        </p:blipFill>
        <p:spPr>
          <a:xfrm>
            <a:off x="0" y="1384263"/>
            <a:ext cx="3002896" cy="2582095"/>
          </a:xfrm>
        </p:spPr>
      </p:pic>
      <p:pic>
        <p:nvPicPr>
          <p:cNvPr id="19" name="Picture 18">
            <a:extLst>
              <a:ext uri="{FF2B5EF4-FFF2-40B4-BE49-F238E27FC236}">
                <a16:creationId xmlns:a16="http://schemas.microsoft.com/office/drawing/2014/main" id="{CA8374B7-A92D-156F-4F9D-CE5A9BEC99BE}"/>
              </a:ext>
            </a:extLst>
          </p:cNvPr>
          <p:cNvPicPr>
            <a:picLocks noChangeAspect="1"/>
          </p:cNvPicPr>
          <p:nvPr/>
        </p:nvPicPr>
        <p:blipFill>
          <a:blip r:embed="rId5"/>
          <a:stretch>
            <a:fillRect/>
          </a:stretch>
        </p:blipFill>
        <p:spPr>
          <a:xfrm>
            <a:off x="3002897" y="1422390"/>
            <a:ext cx="4906238" cy="2302433"/>
          </a:xfrm>
          <a:prstGeom prst="rect">
            <a:avLst/>
          </a:prstGeom>
        </p:spPr>
      </p:pic>
      <p:pic>
        <p:nvPicPr>
          <p:cNvPr id="21" name="Picture 20">
            <a:extLst>
              <a:ext uri="{FF2B5EF4-FFF2-40B4-BE49-F238E27FC236}">
                <a16:creationId xmlns:a16="http://schemas.microsoft.com/office/drawing/2014/main" id="{C4221CFB-006F-CDE2-ABD1-1B5438EDF514}"/>
              </a:ext>
            </a:extLst>
          </p:cNvPr>
          <p:cNvPicPr>
            <a:picLocks noChangeAspect="1"/>
          </p:cNvPicPr>
          <p:nvPr/>
        </p:nvPicPr>
        <p:blipFill>
          <a:blip r:embed="rId6"/>
          <a:stretch>
            <a:fillRect/>
          </a:stretch>
        </p:blipFill>
        <p:spPr>
          <a:xfrm>
            <a:off x="7909135" y="4014845"/>
            <a:ext cx="4134340" cy="2932034"/>
          </a:xfrm>
          <a:prstGeom prst="rect">
            <a:avLst/>
          </a:prstGeom>
        </p:spPr>
      </p:pic>
      <p:pic>
        <p:nvPicPr>
          <p:cNvPr id="23" name="Picture 22">
            <a:extLst>
              <a:ext uri="{FF2B5EF4-FFF2-40B4-BE49-F238E27FC236}">
                <a16:creationId xmlns:a16="http://schemas.microsoft.com/office/drawing/2014/main" id="{B3F3A0CA-DC07-3C72-F7DC-CF48ABFA97F4}"/>
              </a:ext>
            </a:extLst>
          </p:cNvPr>
          <p:cNvPicPr>
            <a:picLocks noChangeAspect="1"/>
          </p:cNvPicPr>
          <p:nvPr/>
        </p:nvPicPr>
        <p:blipFill>
          <a:blip r:embed="rId7"/>
          <a:stretch>
            <a:fillRect/>
          </a:stretch>
        </p:blipFill>
        <p:spPr>
          <a:xfrm>
            <a:off x="0" y="3984571"/>
            <a:ext cx="3002896" cy="2730640"/>
          </a:xfrm>
          <a:prstGeom prst="rect">
            <a:avLst/>
          </a:prstGeom>
        </p:spPr>
      </p:pic>
      <p:pic>
        <p:nvPicPr>
          <p:cNvPr id="25" name="Picture 24">
            <a:extLst>
              <a:ext uri="{FF2B5EF4-FFF2-40B4-BE49-F238E27FC236}">
                <a16:creationId xmlns:a16="http://schemas.microsoft.com/office/drawing/2014/main" id="{619D5E71-41BC-FE9F-FFC2-AF13992DAFC6}"/>
              </a:ext>
            </a:extLst>
          </p:cNvPr>
          <p:cNvPicPr>
            <a:picLocks noChangeAspect="1"/>
          </p:cNvPicPr>
          <p:nvPr/>
        </p:nvPicPr>
        <p:blipFill>
          <a:blip r:embed="rId8"/>
          <a:stretch>
            <a:fillRect/>
          </a:stretch>
        </p:blipFill>
        <p:spPr>
          <a:xfrm>
            <a:off x="7909135" y="1422390"/>
            <a:ext cx="4061191" cy="2395315"/>
          </a:xfrm>
          <a:prstGeom prst="rect">
            <a:avLst/>
          </a:prstGeom>
        </p:spPr>
      </p:pic>
      <p:pic>
        <p:nvPicPr>
          <p:cNvPr id="27" name="Picture 26">
            <a:extLst>
              <a:ext uri="{FF2B5EF4-FFF2-40B4-BE49-F238E27FC236}">
                <a16:creationId xmlns:a16="http://schemas.microsoft.com/office/drawing/2014/main" id="{6166083B-0CD0-6ADA-B002-3FB6AB742939}"/>
              </a:ext>
            </a:extLst>
          </p:cNvPr>
          <p:cNvPicPr>
            <a:picLocks noChangeAspect="1"/>
          </p:cNvPicPr>
          <p:nvPr/>
        </p:nvPicPr>
        <p:blipFill>
          <a:blip r:embed="rId9"/>
          <a:stretch>
            <a:fillRect/>
          </a:stretch>
        </p:blipFill>
        <p:spPr>
          <a:xfrm>
            <a:off x="3121819" y="3966358"/>
            <a:ext cx="4787316" cy="2768742"/>
          </a:xfrm>
          <a:prstGeom prst="rect">
            <a:avLst/>
          </a:prstGeom>
        </p:spPr>
      </p:pic>
    </p:spTree>
    <p:extLst>
      <p:ext uri="{BB962C8B-B14F-4D97-AF65-F5344CB8AC3E}">
        <p14:creationId xmlns:p14="http://schemas.microsoft.com/office/powerpoint/2010/main" val="331572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31" name="Content Placeholder 30">
            <a:extLst>
              <a:ext uri="{FF2B5EF4-FFF2-40B4-BE49-F238E27FC236}">
                <a16:creationId xmlns:a16="http://schemas.microsoft.com/office/drawing/2014/main" id="{F5670231-FCA1-9E21-2CBA-27DEC4957ED1}"/>
              </a:ext>
            </a:extLst>
          </p:cNvPr>
          <p:cNvPicPr>
            <a:picLocks noGrp="1" noChangeAspect="1"/>
          </p:cNvPicPr>
          <p:nvPr>
            <p:ph idx="1"/>
          </p:nvPr>
        </p:nvPicPr>
        <p:blipFill>
          <a:blip r:embed="rId4"/>
          <a:stretch>
            <a:fillRect/>
          </a:stretch>
        </p:blipFill>
        <p:spPr>
          <a:xfrm>
            <a:off x="0" y="1214094"/>
            <a:ext cx="4601459" cy="2482978"/>
          </a:xfrm>
        </p:spPr>
      </p:pic>
      <p:pic>
        <p:nvPicPr>
          <p:cNvPr id="33" name="Picture 32">
            <a:extLst>
              <a:ext uri="{FF2B5EF4-FFF2-40B4-BE49-F238E27FC236}">
                <a16:creationId xmlns:a16="http://schemas.microsoft.com/office/drawing/2014/main" id="{CFB2EAAF-053B-6A24-3D65-6E30E056B964}"/>
              </a:ext>
            </a:extLst>
          </p:cNvPr>
          <p:cNvPicPr>
            <a:picLocks noChangeAspect="1"/>
          </p:cNvPicPr>
          <p:nvPr/>
        </p:nvPicPr>
        <p:blipFill>
          <a:blip r:embed="rId5"/>
          <a:stretch>
            <a:fillRect/>
          </a:stretch>
        </p:blipFill>
        <p:spPr>
          <a:xfrm>
            <a:off x="4708337" y="1313495"/>
            <a:ext cx="3904035" cy="2284175"/>
          </a:xfrm>
          <a:prstGeom prst="rect">
            <a:avLst/>
          </a:prstGeom>
        </p:spPr>
      </p:pic>
      <p:pic>
        <p:nvPicPr>
          <p:cNvPr id="35" name="Picture 34">
            <a:extLst>
              <a:ext uri="{FF2B5EF4-FFF2-40B4-BE49-F238E27FC236}">
                <a16:creationId xmlns:a16="http://schemas.microsoft.com/office/drawing/2014/main" id="{799FE78C-567C-5A21-7A4F-F8AC571AE850}"/>
              </a:ext>
            </a:extLst>
          </p:cNvPr>
          <p:cNvPicPr>
            <a:picLocks noChangeAspect="1"/>
          </p:cNvPicPr>
          <p:nvPr/>
        </p:nvPicPr>
        <p:blipFill>
          <a:blip r:embed="rId6"/>
          <a:stretch>
            <a:fillRect/>
          </a:stretch>
        </p:blipFill>
        <p:spPr>
          <a:xfrm>
            <a:off x="0" y="4104505"/>
            <a:ext cx="4601459" cy="2635385"/>
          </a:xfrm>
          <a:prstGeom prst="rect">
            <a:avLst/>
          </a:prstGeom>
        </p:spPr>
      </p:pic>
      <p:pic>
        <p:nvPicPr>
          <p:cNvPr id="37" name="Picture 36">
            <a:extLst>
              <a:ext uri="{FF2B5EF4-FFF2-40B4-BE49-F238E27FC236}">
                <a16:creationId xmlns:a16="http://schemas.microsoft.com/office/drawing/2014/main" id="{5ADA374A-0A25-975C-E9AE-1285C919E9D9}"/>
              </a:ext>
            </a:extLst>
          </p:cNvPr>
          <p:cNvPicPr>
            <a:picLocks noChangeAspect="1"/>
          </p:cNvPicPr>
          <p:nvPr/>
        </p:nvPicPr>
        <p:blipFill>
          <a:blip r:embed="rId7"/>
          <a:stretch>
            <a:fillRect/>
          </a:stretch>
        </p:blipFill>
        <p:spPr>
          <a:xfrm>
            <a:off x="4708337" y="4104505"/>
            <a:ext cx="3904035" cy="2654436"/>
          </a:xfrm>
          <a:prstGeom prst="rect">
            <a:avLst/>
          </a:prstGeom>
        </p:spPr>
      </p:pic>
      <p:pic>
        <p:nvPicPr>
          <p:cNvPr id="39" name="Picture 38">
            <a:extLst>
              <a:ext uri="{FF2B5EF4-FFF2-40B4-BE49-F238E27FC236}">
                <a16:creationId xmlns:a16="http://schemas.microsoft.com/office/drawing/2014/main" id="{2A1024A1-F00F-7E75-6F91-CBF35082E68B}"/>
              </a:ext>
            </a:extLst>
          </p:cNvPr>
          <p:cNvPicPr>
            <a:picLocks noChangeAspect="1"/>
          </p:cNvPicPr>
          <p:nvPr/>
        </p:nvPicPr>
        <p:blipFill>
          <a:blip r:embed="rId8"/>
          <a:stretch>
            <a:fillRect/>
          </a:stretch>
        </p:blipFill>
        <p:spPr>
          <a:xfrm>
            <a:off x="8856921" y="4029741"/>
            <a:ext cx="3335079" cy="2774246"/>
          </a:xfrm>
          <a:prstGeom prst="rect">
            <a:avLst/>
          </a:prstGeom>
        </p:spPr>
      </p:pic>
      <p:pic>
        <p:nvPicPr>
          <p:cNvPr id="41" name="Picture 40">
            <a:extLst>
              <a:ext uri="{FF2B5EF4-FFF2-40B4-BE49-F238E27FC236}">
                <a16:creationId xmlns:a16="http://schemas.microsoft.com/office/drawing/2014/main" id="{4876E4AA-1109-7762-452E-AA2219EE62EB}"/>
              </a:ext>
            </a:extLst>
          </p:cNvPr>
          <p:cNvPicPr>
            <a:picLocks noChangeAspect="1"/>
          </p:cNvPicPr>
          <p:nvPr/>
        </p:nvPicPr>
        <p:blipFill>
          <a:blip r:embed="rId9"/>
          <a:stretch>
            <a:fillRect/>
          </a:stretch>
        </p:blipFill>
        <p:spPr>
          <a:xfrm>
            <a:off x="8856921" y="1291018"/>
            <a:ext cx="3113405" cy="2254366"/>
          </a:xfrm>
          <a:prstGeom prst="rect">
            <a:avLst/>
          </a:prstGeom>
        </p:spPr>
      </p:pic>
    </p:spTree>
    <p:extLst>
      <p:ext uri="{BB962C8B-B14F-4D97-AF65-F5344CB8AC3E}">
        <p14:creationId xmlns:p14="http://schemas.microsoft.com/office/powerpoint/2010/main" val="335693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a:t>
            </a:r>
            <a:r>
              <a:rPr lang="en-GB" b="1" i="0" dirty="0">
                <a:effectLst/>
                <a:highlight>
                  <a:srgbClr val="FFFFFF"/>
                </a:highlight>
                <a:latin typeface="system-ui"/>
              </a:rPr>
              <a:t>“small business” </a:t>
            </a:r>
            <a:r>
              <a:rPr lang="en-GB" b="0" i="0" dirty="0">
                <a:effectLst/>
                <a:highlight>
                  <a:srgbClr val="FFFFFF"/>
                </a:highlight>
                <a:latin typeface="system-ui"/>
              </a:rPr>
              <a:t>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252</TotalTime>
  <Words>1258</Words>
  <Application>Microsoft Office PowerPoint</Application>
  <PresentationFormat>Widescreen</PresentationFormat>
  <Paragraphs>89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system-ui</vt:lpstr>
      <vt:lpstr>Office Theme</vt:lpstr>
      <vt:lpstr>Lending Club Case Study </vt:lpstr>
      <vt:lpstr>Contents</vt:lpstr>
      <vt:lpstr>          Problem Statement</vt:lpstr>
      <vt:lpstr>          Analysis : Data Understanding And Cleaning </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27</cp:revision>
  <dcterms:created xsi:type="dcterms:W3CDTF">2024-12-23T05:51:43Z</dcterms:created>
  <dcterms:modified xsi:type="dcterms:W3CDTF">2024-12-23T11:09:09Z</dcterms:modified>
</cp:coreProperties>
</file>