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8" r:id="rId3"/>
    <p:sldId id="262" r:id="rId4"/>
    <p:sldId id="259" r:id="rId5"/>
    <p:sldId id="272" r:id="rId6"/>
    <p:sldId id="267" r:id="rId7"/>
    <p:sldId id="268" r:id="rId8"/>
    <p:sldId id="269" r:id="rId9"/>
    <p:sldId id="266" r:id="rId10"/>
    <p:sldId id="270"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0C50CF-F751-4DCB-8475-096A34E34C7D}"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6ACC6435-EB8D-4377-A26D-702DA3EE1D96}">
      <dgm:prSet/>
      <dgm:spPr/>
      <dgm:t>
        <a:bodyPr/>
        <a:lstStyle/>
        <a:p>
          <a:pPr>
            <a:lnSpc>
              <a:spcPct val="100000"/>
            </a:lnSpc>
            <a:defRPr b="1"/>
          </a:pPr>
          <a:r>
            <a:rPr lang="en-GB" dirty="0"/>
            <a:t>Problem Statement </a:t>
          </a:r>
          <a:endParaRPr lang="en-US" dirty="0"/>
        </a:p>
      </dgm:t>
    </dgm:pt>
    <dgm:pt modelId="{6EE2D2C5-AE2D-4CCE-8D06-DDBC210ED43E}" type="parTrans" cxnId="{06641FA4-D4E6-4FAD-ADA4-1DB7630CEA8D}">
      <dgm:prSet/>
      <dgm:spPr/>
      <dgm:t>
        <a:bodyPr/>
        <a:lstStyle/>
        <a:p>
          <a:endParaRPr lang="en-US"/>
        </a:p>
      </dgm:t>
    </dgm:pt>
    <dgm:pt modelId="{F20694BD-DAA7-4526-AF2D-D68B16CE5E59}" type="sibTrans" cxnId="{06641FA4-D4E6-4FAD-ADA4-1DB7630CEA8D}">
      <dgm:prSet/>
      <dgm:spPr/>
      <dgm:t>
        <a:bodyPr/>
        <a:lstStyle/>
        <a:p>
          <a:endParaRPr lang="en-US"/>
        </a:p>
      </dgm:t>
    </dgm:pt>
    <dgm:pt modelId="{C8EA22E9-8770-41E9-AE7A-E0995EE1734D}">
      <dgm:prSet/>
      <dgm:spPr/>
      <dgm:t>
        <a:bodyPr/>
        <a:lstStyle/>
        <a:p>
          <a:pPr>
            <a:lnSpc>
              <a:spcPct val="100000"/>
            </a:lnSpc>
            <a:defRPr b="1"/>
          </a:pPr>
          <a:r>
            <a:rPr lang="en-GB" dirty="0"/>
            <a:t>Analysis and Outcomes</a:t>
          </a:r>
          <a:endParaRPr lang="en-US" dirty="0"/>
        </a:p>
      </dgm:t>
    </dgm:pt>
    <dgm:pt modelId="{8147BFB2-F3C6-4B89-A9D8-28874CBDC2AF}" type="parTrans" cxnId="{AF000AEF-CB92-46E6-B963-5471269A45C8}">
      <dgm:prSet/>
      <dgm:spPr/>
      <dgm:t>
        <a:bodyPr/>
        <a:lstStyle/>
        <a:p>
          <a:endParaRPr lang="en-US"/>
        </a:p>
      </dgm:t>
    </dgm:pt>
    <dgm:pt modelId="{39B59C21-80DF-49EC-91FA-D6919443954E}" type="sibTrans" cxnId="{AF000AEF-CB92-46E6-B963-5471269A45C8}">
      <dgm:prSet/>
      <dgm:spPr/>
      <dgm:t>
        <a:bodyPr/>
        <a:lstStyle/>
        <a:p>
          <a:endParaRPr lang="en-US"/>
        </a:p>
      </dgm:t>
    </dgm:pt>
    <dgm:pt modelId="{769CE5CA-2AFD-4F9A-9FD2-F51089045B26}">
      <dgm:prSet/>
      <dgm:spPr/>
      <dgm:t>
        <a:bodyPr/>
        <a:lstStyle/>
        <a:p>
          <a:pPr>
            <a:lnSpc>
              <a:spcPct val="100000"/>
            </a:lnSpc>
            <a:defRPr b="1"/>
          </a:pPr>
          <a:r>
            <a:rPr lang="en-GB" dirty="0"/>
            <a:t>Business Summary </a:t>
          </a:r>
          <a:endParaRPr lang="en-US" dirty="0"/>
        </a:p>
      </dgm:t>
    </dgm:pt>
    <dgm:pt modelId="{65D0910D-DCB4-482C-ABB0-CD170171811B}" type="parTrans" cxnId="{21F233AE-99E7-4917-956B-362EF40374E9}">
      <dgm:prSet/>
      <dgm:spPr/>
      <dgm:t>
        <a:bodyPr/>
        <a:lstStyle/>
        <a:p>
          <a:endParaRPr lang="en-US"/>
        </a:p>
      </dgm:t>
    </dgm:pt>
    <dgm:pt modelId="{31AE9648-66FE-428E-8EF8-6C02B6C523DC}" type="sibTrans" cxnId="{21F233AE-99E7-4917-956B-362EF40374E9}">
      <dgm:prSet/>
      <dgm:spPr/>
      <dgm:t>
        <a:bodyPr/>
        <a:lstStyle/>
        <a:p>
          <a:endParaRPr lang="en-US"/>
        </a:p>
      </dgm:t>
    </dgm:pt>
    <dgm:pt modelId="{E1A71D6E-CC35-4CA3-B1DB-6E06E2B44147}">
      <dgm:prSet/>
      <dgm:spPr/>
      <dgm:t>
        <a:bodyPr/>
        <a:lstStyle/>
        <a:p>
          <a:pPr algn="l">
            <a:lnSpc>
              <a:spcPct val="100000"/>
            </a:lnSpc>
            <a:buFont typeface="+mj-lt"/>
            <a:buAutoNum type="arabicPeriod"/>
          </a:pPr>
          <a:r>
            <a:rPr lang="en-US" dirty="0"/>
            <a:t>1&gt; Data Understanding and Cleaning</a:t>
          </a:r>
        </a:p>
      </dgm:t>
    </dgm:pt>
    <dgm:pt modelId="{75A84468-B28B-4992-9251-CD6E8BBA1E9E}" type="sibTrans" cxnId="{FDB9D376-39A4-422E-A03F-645D0D2D086F}">
      <dgm:prSet/>
      <dgm:spPr/>
      <dgm:t>
        <a:bodyPr/>
        <a:lstStyle/>
        <a:p>
          <a:endParaRPr lang="en-US"/>
        </a:p>
      </dgm:t>
    </dgm:pt>
    <dgm:pt modelId="{5F68F89F-3CEE-4C71-96BC-121F57EB9717}" type="parTrans" cxnId="{FDB9D376-39A4-422E-A03F-645D0D2D086F}">
      <dgm:prSet/>
      <dgm:spPr/>
      <dgm:t>
        <a:bodyPr/>
        <a:lstStyle/>
        <a:p>
          <a:endParaRPr lang="en-US"/>
        </a:p>
      </dgm:t>
    </dgm:pt>
    <dgm:pt modelId="{945C25CE-8DC4-4428-9A3F-C227A8A6CBE2}">
      <dgm:prSet/>
      <dgm:spPr/>
      <dgm:t>
        <a:bodyPr/>
        <a:lstStyle/>
        <a:p>
          <a:pPr algn="l">
            <a:lnSpc>
              <a:spcPct val="100000"/>
            </a:lnSpc>
            <a:buFont typeface="+mj-lt"/>
            <a:buAutoNum type="arabicPeriod"/>
          </a:pPr>
          <a:r>
            <a:rPr lang="en-US" dirty="0"/>
            <a:t>2&gt; Univariate/Bivariate for numerical</a:t>
          </a:r>
        </a:p>
        <a:p>
          <a:pPr algn="l">
            <a:lnSpc>
              <a:spcPct val="100000"/>
            </a:lnSpc>
            <a:buFont typeface="+mj-lt"/>
            <a:buAutoNum type="arabicPeriod"/>
          </a:pPr>
          <a:r>
            <a:rPr lang="en-US" dirty="0"/>
            <a:t>3&gt; Bivariate for Categorical Data</a:t>
          </a:r>
        </a:p>
      </dgm:t>
    </dgm:pt>
    <dgm:pt modelId="{E9AE8128-BC78-4A68-9D78-1DC78C0ABAA7}" type="sibTrans" cxnId="{9AAB998F-2902-4D3B-8073-C51CF5256180}">
      <dgm:prSet/>
      <dgm:spPr/>
      <dgm:t>
        <a:bodyPr/>
        <a:lstStyle/>
        <a:p>
          <a:endParaRPr lang="en-US"/>
        </a:p>
      </dgm:t>
    </dgm:pt>
    <dgm:pt modelId="{CD4289D4-8A3A-4968-B56E-A16C04D7AA3D}" type="parTrans" cxnId="{9AAB998F-2902-4D3B-8073-C51CF5256180}">
      <dgm:prSet/>
      <dgm:spPr/>
      <dgm:t>
        <a:bodyPr/>
        <a:lstStyle/>
        <a:p>
          <a:endParaRPr lang="en-US"/>
        </a:p>
      </dgm:t>
    </dgm:pt>
    <dgm:pt modelId="{9783A1FF-2437-404A-8128-21FE2877122E}" type="pres">
      <dgm:prSet presAssocID="{B50C50CF-F751-4DCB-8475-096A34E34C7D}" presName="root" presStyleCnt="0">
        <dgm:presLayoutVars>
          <dgm:dir/>
          <dgm:resizeHandles val="exact"/>
        </dgm:presLayoutVars>
      </dgm:prSet>
      <dgm:spPr/>
    </dgm:pt>
    <dgm:pt modelId="{8B7D08E1-D808-4ACE-BA3F-3F724C80D99C}" type="pres">
      <dgm:prSet presAssocID="{6ACC6435-EB8D-4377-A26D-702DA3EE1D96}" presName="compNode" presStyleCnt="0"/>
      <dgm:spPr/>
    </dgm:pt>
    <dgm:pt modelId="{F5BD3C5B-0FE1-4D43-81CC-B91A97B32138}" type="pres">
      <dgm:prSet presAssocID="{6ACC6435-EB8D-4377-A26D-702DA3EE1D96}" presName="iconRect" presStyleLbl="node1" presStyleIdx="0" presStyleCnt="3" custLinFactNeighborX="2717" custLinFactNeighborY="-8606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41836ABF-BB85-4723-B22D-961A03695BBD}" type="pres">
      <dgm:prSet presAssocID="{6ACC6435-EB8D-4377-A26D-702DA3EE1D96}" presName="iconSpace" presStyleCnt="0"/>
      <dgm:spPr/>
    </dgm:pt>
    <dgm:pt modelId="{9CDE789D-B721-47D8-BD2A-135FC0F0B811}" type="pres">
      <dgm:prSet presAssocID="{6ACC6435-EB8D-4377-A26D-702DA3EE1D96}" presName="parTx" presStyleLbl="revTx" presStyleIdx="0" presStyleCnt="6" custScaleX="96223" custScaleY="115599" custLinFactNeighborX="4850" custLinFactNeighborY="-59015">
        <dgm:presLayoutVars>
          <dgm:chMax val="0"/>
          <dgm:chPref val="0"/>
        </dgm:presLayoutVars>
      </dgm:prSet>
      <dgm:spPr/>
    </dgm:pt>
    <dgm:pt modelId="{3F451159-C46A-4521-B7EA-ACF97BE9CD0D}" type="pres">
      <dgm:prSet presAssocID="{6ACC6435-EB8D-4377-A26D-702DA3EE1D96}" presName="txSpace" presStyleCnt="0"/>
      <dgm:spPr/>
    </dgm:pt>
    <dgm:pt modelId="{8E085704-A909-4212-9A8F-A1B753F541F3}" type="pres">
      <dgm:prSet presAssocID="{6ACC6435-EB8D-4377-A26D-702DA3EE1D96}" presName="desTx" presStyleLbl="revTx" presStyleIdx="1" presStyleCnt="6">
        <dgm:presLayoutVars/>
      </dgm:prSet>
      <dgm:spPr/>
    </dgm:pt>
    <dgm:pt modelId="{CF3F39A0-983D-4F14-95E4-6E99FA48C8DE}" type="pres">
      <dgm:prSet presAssocID="{F20694BD-DAA7-4526-AF2D-D68B16CE5E59}" presName="sibTrans" presStyleCnt="0"/>
      <dgm:spPr/>
    </dgm:pt>
    <dgm:pt modelId="{898A2577-20AE-4FFA-857B-14A66B4D5ACE}" type="pres">
      <dgm:prSet presAssocID="{C8EA22E9-8770-41E9-AE7A-E0995EE1734D}" presName="compNode" presStyleCnt="0"/>
      <dgm:spPr/>
    </dgm:pt>
    <dgm:pt modelId="{82AEF3D1-DAE0-42D9-8B23-955DC5AB94DA}" type="pres">
      <dgm:prSet presAssocID="{C8EA22E9-8770-41E9-AE7A-E0995EE1734D}" presName="iconRect" presStyleLbl="node1" presStyleIdx="1" presStyleCnt="3" custLinFactNeighborX="-8338" custLinFactNeighborY="-7116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BE5F1ACE-7D77-436C-8B75-770E4DC549EA}" type="pres">
      <dgm:prSet presAssocID="{C8EA22E9-8770-41E9-AE7A-E0995EE1734D}" presName="iconSpace" presStyleCnt="0"/>
      <dgm:spPr/>
    </dgm:pt>
    <dgm:pt modelId="{C31B5538-DC3F-41CB-8419-4205A4068B62}" type="pres">
      <dgm:prSet presAssocID="{C8EA22E9-8770-41E9-AE7A-E0995EE1734D}" presName="parTx" presStyleLbl="revTx" presStyleIdx="2" presStyleCnt="6" custLinFactNeighborX="-886" custLinFactNeighborY="-52796">
        <dgm:presLayoutVars>
          <dgm:chMax val="0"/>
          <dgm:chPref val="0"/>
        </dgm:presLayoutVars>
      </dgm:prSet>
      <dgm:spPr/>
    </dgm:pt>
    <dgm:pt modelId="{BB4D5917-EF16-468A-BFD8-80E982F0DCBF}" type="pres">
      <dgm:prSet presAssocID="{C8EA22E9-8770-41E9-AE7A-E0995EE1734D}" presName="txSpace" presStyleCnt="0"/>
      <dgm:spPr/>
    </dgm:pt>
    <dgm:pt modelId="{12C9ADD0-392E-491D-99D6-D56281D8848E}" type="pres">
      <dgm:prSet presAssocID="{C8EA22E9-8770-41E9-AE7A-E0995EE1734D}" presName="desTx" presStyleLbl="revTx" presStyleIdx="3" presStyleCnt="6" custScaleX="107476" custLinFactNeighborX="408" custLinFactNeighborY="47958">
        <dgm:presLayoutVars/>
      </dgm:prSet>
      <dgm:spPr/>
    </dgm:pt>
    <dgm:pt modelId="{20597A29-332A-45F6-B562-E8024E6CFB84}" type="pres">
      <dgm:prSet presAssocID="{39B59C21-80DF-49EC-91FA-D6919443954E}" presName="sibTrans" presStyleCnt="0"/>
      <dgm:spPr/>
    </dgm:pt>
    <dgm:pt modelId="{2C279FF1-878F-4A5D-9627-C115832AD2DB}" type="pres">
      <dgm:prSet presAssocID="{769CE5CA-2AFD-4F9A-9FD2-F51089045B26}" presName="compNode" presStyleCnt="0"/>
      <dgm:spPr/>
    </dgm:pt>
    <dgm:pt modelId="{2611B778-746D-428B-85D0-E18337BB42D8}" type="pres">
      <dgm:prSet presAssocID="{769CE5CA-2AFD-4F9A-9FD2-F51089045B26}" presName="iconRect" presStyleLbl="node1" presStyleIdx="2" presStyleCnt="3" custLinFactNeighborY="-84507"/>
      <dgm:spPr>
        <a:ln>
          <a:noFill/>
        </a:ln>
      </dgm:spPr>
    </dgm:pt>
    <dgm:pt modelId="{759C2073-416A-4D3D-A20E-1D1C641E26A4}" type="pres">
      <dgm:prSet presAssocID="{769CE5CA-2AFD-4F9A-9FD2-F51089045B26}" presName="iconSpace" presStyleCnt="0"/>
      <dgm:spPr/>
    </dgm:pt>
    <dgm:pt modelId="{051899F1-D68C-46BB-9B79-A624AB2D2E76}" type="pres">
      <dgm:prSet presAssocID="{769CE5CA-2AFD-4F9A-9FD2-F51089045B26}" presName="parTx" presStyleLbl="revTx" presStyleIdx="4" presStyleCnt="6" custLinFactNeighborX="23" custLinFactNeighborY="-70038">
        <dgm:presLayoutVars>
          <dgm:chMax val="0"/>
          <dgm:chPref val="0"/>
        </dgm:presLayoutVars>
      </dgm:prSet>
      <dgm:spPr/>
    </dgm:pt>
    <dgm:pt modelId="{1A6B6622-84F3-4A55-B8D1-A8992BC42E30}" type="pres">
      <dgm:prSet presAssocID="{769CE5CA-2AFD-4F9A-9FD2-F51089045B26}" presName="txSpace" presStyleCnt="0"/>
      <dgm:spPr/>
    </dgm:pt>
    <dgm:pt modelId="{A844BA09-FA6A-45BD-9B61-11BC8266E3C9}" type="pres">
      <dgm:prSet presAssocID="{769CE5CA-2AFD-4F9A-9FD2-F51089045B26}" presName="desTx" presStyleLbl="revTx" presStyleIdx="5" presStyleCnt="6">
        <dgm:presLayoutVars/>
      </dgm:prSet>
      <dgm:spPr/>
    </dgm:pt>
  </dgm:ptLst>
  <dgm:cxnLst>
    <dgm:cxn modelId="{41FF2435-EA58-4E96-B8A5-9A85E1C7CF98}" type="presOf" srcId="{B50C50CF-F751-4DCB-8475-096A34E34C7D}" destId="{9783A1FF-2437-404A-8128-21FE2877122E}" srcOrd="0" destOrd="0" presId="urn:microsoft.com/office/officeart/2018/5/layout/CenteredIconLabelDescriptionList"/>
    <dgm:cxn modelId="{827FFC3D-45E1-4656-AEB4-2ED20039E4AE}" type="presOf" srcId="{6ACC6435-EB8D-4377-A26D-702DA3EE1D96}" destId="{9CDE789D-B721-47D8-BD2A-135FC0F0B811}" srcOrd="0" destOrd="0" presId="urn:microsoft.com/office/officeart/2018/5/layout/CenteredIconLabelDescriptionList"/>
    <dgm:cxn modelId="{E90DED5D-9DD0-424F-8403-582CE0D3425B}" type="presOf" srcId="{945C25CE-8DC4-4428-9A3F-C227A8A6CBE2}" destId="{12C9ADD0-392E-491D-99D6-D56281D8848E}" srcOrd="0" destOrd="1" presId="urn:microsoft.com/office/officeart/2018/5/layout/CenteredIconLabelDescriptionList"/>
    <dgm:cxn modelId="{62423070-36BC-419D-B9B8-05D59B66E233}" type="presOf" srcId="{E1A71D6E-CC35-4CA3-B1DB-6E06E2B44147}" destId="{12C9ADD0-392E-491D-99D6-D56281D8848E}" srcOrd="0" destOrd="0" presId="urn:microsoft.com/office/officeart/2018/5/layout/CenteredIconLabelDescriptionList"/>
    <dgm:cxn modelId="{FDB9D376-39A4-422E-A03F-645D0D2D086F}" srcId="{C8EA22E9-8770-41E9-AE7A-E0995EE1734D}" destId="{E1A71D6E-CC35-4CA3-B1DB-6E06E2B44147}" srcOrd="0" destOrd="0" parTransId="{5F68F89F-3CEE-4C71-96BC-121F57EB9717}" sibTransId="{75A84468-B28B-4992-9251-CD6E8BBA1E9E}"/>
    <dgm:cxn modelId="{A95A365A-F3C5-4927-ACB2-5E163396CF7E}" type="presOf" srcId="{C8EA22E9-8770-41E9-AE7A-E0995EE1734D}" destId="{C31B5538-DC3F-41CB-8419-4205A4068B62}" srcOrd="0" destOrd="0" presId="urn:microsoft.com/office/officeart/2018/5/layout/CenteredIconLabelDescriptionList"/>
    <dgm:cxn modelId="{9AAB998F-2902-4D3B-8073-C51CF5256180}" srcId="{C8EA22E9-8770-41E9-AE7A-E0995EE1734D}" destId="{945C25CE-8DC4-4428-9A3F-C227A8A6CBE2}" srcOrd="1" destOrd="0" parTransId="{CD4289D4-8A3A-4968-B56E-A16C04D7AA3D}" sibTransId="{E9AE8128-BC78-4A68-9D78-1DC78C0ABAA7}"/>
    <dgm:cxn modelId="{06641FA4-D4E6-4FAD-ADA4-1DB7630CEA8D}" srcId="{B50C50CF-F751-4DCB-8475-096A34E34C7D}" destId="{6ACC6435-EB8D-4377-A26D-702DA3EE1D96}" srcOrd="0" destOrd="0" parTransId="{6EE2D2C5-AE2D-4CCE-8D06-DDBC210ED43E}" sibTransId="{F20694BD-DAA7-4526-AF2D-D68B16CE5E59}"/>
    <dgm:cxn modelId="{21F233AE-99E7-4917-956B-362EF40374E9}" srcId="{B50C50CF-F751-4DCB-8475-096A34E34C7D}" destId="{769CE5CA-2AFD-4F9A-9FD2-F51089045B26}" srcOrd="2" destOrd="0" parTransId="{65D0910D-DCB4-482C-ABB0-CD170171811B}" sibTransId="{31AE9648-66FE-428E-8EF8-6C02B6C523DC}"/>
    <dgm:cxn modelId="{FF1D09E6-F07F-490E-82BD-F95ED1AAD945}" type="presOf" srcId="{769CE5CA-2AFD-4F9A-9FD2-F51089045B26}" destId="{051899F1-D68C-46BB-9B79-A624AB2D2E76}" srcOrd="0" destOrd="0" presId="urn:microsoft.com/office/officeart/2018/5/layout/CenteredIconLabelDescriptionList"/>
    <dgm:cxn modelId="{AF000AEF-CB92-46E6-B963-5471269A45C8}" srcId="{B50C50CF-F751-4DCB-8475-096A34E34C7D}" destId="{C8EA22E9-8770-41E9-AE7A-E0995EE1734D}" srcOrd="1" destOrd="0" parTransId="{8147BFB2-F3C6-4B89-A9D8-28874CBDC2AF}" sibTransId="{39B59C21-80DF-49EC-91FA-D6919443954E}"/>
    <dgm:cxn modelId="{87316D66-C47A-4B02-908C-9BD9125AC8C0}" type="presParOf" srcId="{9783A1FF-2437-404A-8128-21FE2877122E}" destId="{8B7D08E1-D808-4ACE-BA3F-3F724C80D99C}" srcOrd="0" destOrd="0" presId="urn:microsoft.com/office/officeart/2018/5/layout/CenteredIconLabelDescriptionList"/>
    <dgm:cxn modelId="{5BD54801-F56B-4181-9EF6-A3833AF1437D}" type="presParOf" srcId="{8B7D08E1-D808-4ACE-BA3F-3F724C80D99C}" destId="{F5BD3C5B-0FE1-4D43-81CC-B91A97B32138}" srcOrd="0" destOrd="0" presId="urn:microsoft.com/office/officeart/2018/5/layout/CenteredIconLabelDescriptionList"/>
    <dgm:cxn modelId="{682482A8-AA37-4FC9-9FD5-0B408BFE855C}" type="presParOf" srcId="{8B7D08E1-D808-4ACE-BA3F-3F724C80D99C}" destId="{41836ABF-BB85-4723-B22D-961A03695BBD}" srcOrd="1" destOrd="0" presId="urn:microsoft.com/office/officeart/2018/5/layout/CenteredIconLabelDescriptionList"/>
    <dgm:cxn modelId="{3C8F28DF-0967-4344-9DBF-C0F4A50F8EB2}" type="presParOf" srcId="{8B7D08E1-D808-4ACE-BA3F-3F724C80D99C}" destId="{9CDE789D-B721-47D8-BD2A-135FC0F0B811}" srcOrd="2" destOrd="0" presId="urn:microsoft.com/office/officeart/2018/5/layout/CenteredIconLabelDescriptionList"/>
    <dgm:cxn modelId="{E0817C60-7211-4BA2-BBFD-11C46F97E51C}" type="presParOf" srcId="{8B7D08E1-D808-4ACE-BA3F-3F724C80D99C}" destId="{3F451159-C46A-4521-B7EA-ACF97BE9CD0D}" srcOrd="3" destOrd="0" presId="urn:microsoft.com/office/officeart/2018/5/layout/CenteredIconLabelDescriptionList"/>
    <dgm:cxn modelId="{9F8DB5C6-DC33-4AAE-9707-6A72327A85CD}" type="presParOf" srcId="{8B7D08E1-D808-4ACE-BA3F-3F724C80D99C}" destId="{8E085704-A909-4212-9A8F-A1B753F541F3}" srcOrd="4" destOrd="0" presId="urn:microsoft.com/office/officeart/2018/5/layout/CenteredIconLabelDescriptionList"/>
    <dgm:cxn modelId="{C7A36C87-E755-4210-892C-96D5FC679091}" type="presParOf" srcId="{9783A1FF-2437-404A-8128-21FE2877122E}" destId="{CF3F39A0-983D-4F14-95E4-6E99FA48C8DE}" srcOrd="1" destOrd="0" presId="urn:microsoft.com/office/officeart/2018/5/layout/CenteredIconLabelDescriptionList"/>
    <dgm:cxn modelId="{FCF830A6-241A-497B-9527-AFF11B494285}" type="presParOf" srcId="{9783A1FF-2437-404A-8128-21FE2877122E}" destId="{898A2577-20AE-4FFA-857B-14A66B4D5ACE}" srcOrd="2" destOrd="0" presId="urn:microsoft.com/office/officeart/2018/5/layout/CenteredIconLabelDescriptionList"/>
    <dgm:cxn modelId="{1975B702-F8E8-4145-AFA1-7CF06431BC47}" type="presParOf" srcId="{898A2577-20AE-4FFA-857B-14A66B4D5ACE}" destId="{82AEF3D1-DAE0-42D9-8B23-955DC5AB94DA}" srcOrd="0" destOrd="0" presId="urn:microsoft.com/office/officeart/2018/5/layout/CenteredIconLabelDescriptionList"/>
    <dgm:cxn modelId="{FF1EB6B1-A2CE-4E5C-ABEE-059F4792D88C}" type="presParOf" srcId="{898A2577-20AE-4FFA-857B-14A66B4D5ACE}" destId="{BE5F1ACE-7D77-436C-8B75-770E4DC549EA}" srcOrd="1" destOrd="0" presId="urn:microsoft.com/office/officeart/2018/5/layout/CenteredIconLabelDescriptionList"/>
    <dgm:cxn modelId="{49E5C6CB-512C-4761-AE35-AC786BA11363}" type="presParOf" srcId="{898A2577-20AE-4FFA-857B-14A66B4D5ACE}" destId="{C31B5538-DC3F-41CB-8419-4205A4068B62}" srcOrd="2" destOrd="0" presId="urn:microsoft.com/office/officeart/2018/5/layout/CenteredIconLabelDescriptionList"/>
    <dgm:cxn modelId="{AEF20979-9005-42F2-8B30-819AFD2115DF}" type="presParOf" srcId="{898A2577-20AE-4FFA-857B-14A66B4D5ACE}" destId="{BB4D5917-EF16-468A-BFD8-80E982F0DCBF}" srcOrd="3" destOrd="0" presId="urn:microsoft.com/office/officeart/2018/5/layout/CenteredIconLabelDescriptionList"/>
    <dgm:cxn modelId="{40FD3862-6527-448F-BC24-7FD38559A41F}" type="presParOf" srcId="{898A2577-20AE-4FFA-857B-14A66B4D5ACE}" destId="{12C9ADD0-392E-491D-99D6-D56281D8848E}" srcOrd="4" destOrd="0" presId="urn:microsoft.com/office/officeart/2018/5/layout/CenteredIconLabelDescriptionList"/>
    <dgm:cxn modelId="{6D678B1D-620D-4D69-BB98-A875DBA1B4D9}" type="presParOf" srcId="{9783A1FF-2437-404A-8128-21FE2877122E}" destId="{20597A29-332A-45F6-B562-E8024E6CFB84}" srcOrd="3" destOrd="0" presId="urn:microsoft.com/office/officeart/2018/5/layout/CenteredIconLabelDescriptionList"/>
    <dgm:cxn modelId="{57704026-514D-4C49-B476-E6E490D1AEDD}" type="presParOf" srcId="{9783A1FF-2437-404A-8128-21FE2877122E}" destId="{2C279FF1-878F-4A5D-9627-C115832AD2DB}" srcOrd="4" destOrd="0" presId="urn:microsoft.com/office/officeart/2018/5/layout/CenteredIconLabelDescriptionList"/>
    <dgm:cxn modelId="{38C0A500-5584-4B1B-B737-CCFD24DB6C96}" type="presParOf" srcId="{2C279FF1-878F-4A5D-9627-C115832AD2DB}" destId="{2611B778-746D-428B-85D0-E18337BB42D8}" srcOrd="0" destOrd="0" presId="urn:microsoft.com/office/officeart/2018/5/layout/CenteredIconLabelDescriptionList"/>
    <dgm:cxn modelId="{E862651F-1699-4281-9F99-A05EF55652F2}" type="presParOf" srcId="{2C279FF1-878F-4A5D-9627-C115832AD2DB}" destId="{759C2073-416A-4D3D-A20E-1D1C641E26A4}" srcOrd="1" destOrd="0" presId="urn:microsoft.com/office/officeart/2018/5/layout/CenteredIconLabelDescriptionList"/>
    <dgm:cxn modelId="{30C55B97-3DC6-4D06-8A3B-B5EC650B7FFC}" type="presParOf" srcId="{2C279FF1-878F-4A5D-9627-C115832AD2DB}" destId="{051899F1-D68C-46BB-9B79-A624AB2D2E76}" srcOrd="2" destOrd="0" presId="urn:microsoft.com/office/officeart/2018/5/layout/CenteredIconLabelDescriptionList"/>
    <dgm:cxn modelId="{94BF99AC-3597-48D9-8C06-FAD67504E1D6}" type="presParOf" srcId="{2C279FF1-878F-4A5D-9627-C115832AD2DB}" destId="{1A6B6622-84F3-4A55-B8D1-A8992BC42E30}" srcOrd="3" destOrd="0" presId="urn:microsoft.com/office/officeart/2018/5/layout/CenteredIconLabelDescriptionList"/>
    <dgm:cxn modelId="{CFF6AE8A-7970-452C-8D6E-D19FBF431162}" type="presParOf" srcId="{2C279FF1-878F-4A5D-9627-C115832AD2DB}" destId="{A844BA09-FA6A-45BD-9B61-11BC8266E3C9}"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D3C5B-0FE1-4D43-81CC-B91A97B32138}">
      <dsp:nvSpPr>
        <dsp:cNvPr id="0" name=""/>
        <dsp:cNvSpPr/>
      </dsp:nvSpPr>
      <dsp:spPr>
        <a:xfrm>
          <a:off x="1103923" y="166548"/>
          <a:ext cx="1146168" cy="11461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DE789D-B721-47D8-BD2A-135FC0F0B811}">
      <dsp:nvSpPr>
        <dsp:cNvPr id="0" name=""/>
        <dsp:cNvSpPr/>
      </dsp:nvSpPr>
      <dsp:spPr>
        <a:xfrm>
          <a:off x="221025" y="2052117"/>
          <a:ext cx="3035027" cy="567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GB" sz="2400" kern="1200" dirty="0"/>
            <a:t>Problem Statement </a:t>
          </a:r>
          <a:endParaRPr lang="en-US" sz="2400" kern="1200" dirty="0"/>
        </a:p>
      </dsp:txBody>
      <dsp:txXfrm>
        <a:off x="221025" y="2052117"/>
        <a:ext cx="3035027" cy="567839"/>
      </dsp:txXfrm>
    </dsp:sp>
    <dsp:sp modelId="{8E085704-A909-4212-9A8F-A1B753F541F3}">
      <dsp:nvSpPr>
        <dsp:cNvPr id="0" name=""/>
        <dsp:cNvSpPr/>
      </dsp:nvSpPr>
      <dsp:spPr>
        <a:xfrm>
          <a:off x="8482" y="2909271"/>
          <a:ext cx="3274767" cy="130512"/>
        </a:xfrm>
        <a:prstGeom prst="rect">
          <a:avLst/>
        </a:prstGeom>
        <a:noFill/>
        <a:ln>
          <a:noFill/>
        </a:ln>
        <a:effectLst/>
      </dsp:spPr>
      <dsp:style>
        <a:lnRef idx="0">
          <a:scrgbClr r="0" g="0" b="0"/>
        </a:lnRef>
        <a:fillRef idx="0">
          <a:scrgbClr r="0" g="0" b="0"/>
        </a:fillRef>
        <a:effectRef idx="0">
          <a:scrgbClr r="0" g="0" b="0"/>
        </a:effectRef>
        <a:fontRef idx="minor"/>
      </dsp:style>
    </dsp:sp>
    <dsp:sp modelId="{82AEF3D1-DAE0-42D9-8B23-955DC5AB94DA}">
      <dsp:nvSpPr>
        <dsp:cNvPr id="0" name=""/>
        <dsp:cNvSpPr/>
      </dsp:nvSpPr>
      <dsp:spPr>
        <a:xfrm>
          <a:off x="4947477" y="239319"/>
          <a:ext cx="1146168" cy="11461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1B5538-DC3F-41CB-8419-4205A4068B62}">
      <dsp:nvSpPr>
        <dsp:cNvPr id="0" name=""/>
        <dsp:cNvSpPr/>
      </dsp:nvSpPr>
      <dsp:spPr>
        <a:xfrm>
          <a:off x="3949730" y="2022970"/>
          <a:ext cx="3274767" cy="491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GB" sz="2400" kern="1200" dirty="0"/>
            <a:t>Analysis and Outcomes</a:t>
          </a:r>
          <a:endParaRPr lang="en-US" sz="2400" kern="1200" dirty="0"/>
        </a:p>
      </dsp:txBody>
      <dsp:txXfrm>
        <a:off x="3949730" y="2022970"/>
        <a:ext cx="3274767" cy="491215"/>
      </dsp:txXfrm>
    </dsp:sp>
    <dsp:sp modelId="{12C9ADD0-392E-491D-99D6-D56281D8848E}">
      <dsp:nvSpPr>
        <dsp:cNvPr id="0" name=""/>
        <dsp:cNvSpPr/>
      </dsp:nvSpPr>
      <dsp:spPr>
        <a:xfrm>
          <a:off x="3869695" y="2865848"/>
          <a:ext cx="3519589" cy="522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Font typeface="+mj-lt"/>
            <a:buNone/>
          </a:pPr>
          <a:r>
            <a:rPr lang="en-US" sz="1700" kern="1200" dirty="0"/>
            <a:t>1&gt; Data Understanding and Cleaning</a:t>
          </a:r>
        </a:p>
        <a:p>
          <a:pPr marL="0" lvl="0" indent="0" algn="l" defTabSz="755650">
            <a:lnSpc>
              <a:spcPct val="100000"/>
            </a:lnSpc>
            <a:spcBef>
              <a:spcPct val="0"/>
            </a:spcBef>
            <a:spcAft>
              <a:spcPct val="35000"/>
            </a:spcAft>
            <a:buFont typeface="+mj-lt"/>
            <a:buNone/>
          </a:pPr>
          <a:r>
            <a:rPr lang="en-US" sz="1700" kern="1200" dirty="0"/>
            <a:t>2&gt; Univariate/Bivariate for numerical</a:t>
          </a:r>
        </a:p>
        <a:p>
          <a:pPr marL="0" lvl="0" indent="0" algn="l" defTabSz="755650">
            <a:lnSpc>
              <a:spcPct val="100000"/>
            </a:lnSpc>
            <a:spcBef>
              <a:spcPct val="0"/>
            </a:spcBef>
            <a:spcAft>
              <a:spcPct val="35000"/>
            </a:spcAft>
            <a:buFont typeface="+mj-lt"/>
            <a:buNone/>
          </a:pPr>
          <a:r>
            <a:rPr lang="en-US" sz="1700" kern="1200" dirty="0"/>
            <a:t>3&gt; Bivariate for Categorical Data</a:t>
          </a:r>
        </a:p>
      </dsp:txBody>
      <dsp:txXfrm>
        <a:off x="3869695" y="2865848"/>
        <a:ext cx="3519589" cy="522544"/>
      </dsp:txXfrm>
    </dsp:sp>
    <dsp:sp modelId="{2611B778-746D-428B-85D0-E18337BB42D8}">
      <dsp:nvSpPr>
        <dsp:cNvPr id="0" name=""/>
        <dsp:cNvSpPr/>
      </dsp:nvSpPr>
      <dsp:spPr>
        <a:xfrm>
          <a:off x="9013307" y="184428"/>
          <a:ext cx="1146168" cy="1146168"/>
        </a:xfrm>
        <a:prstGeom prst="rect">
          <a:avLst/>
        </a:prstGeom>
        <a:solidFill>
          <a:schemeClr val="accent1">
            <a:hueOff val="0"/>
            <a:satOff val="0"/>
            <a:lumOff val="0"/>
            <a:alphaOff val="0"/>
          </a:schemeClr>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1899F1-D68C-46BB-9B79-A624AB2D2E76}">
      <dsp:nvSpPr>
        <dsp:cNvPr id="0" name=""/>
        <dsp:cNvSpPr/>
      </dsp:nvSpPr>
      <dsp:spPr>
        <a:xfrm>
          <a:off x="7949761" y="2036283"/>
          <a:ext cx="3274767" cy="491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GB" sz="2400" kern="1200" dirty="0"/>
            <a:t>Business Summary </a:t>
          </a:r>
          <a:endParaRPr lang="en-US" sz="2400" kern="1200" dirty="0"/>
        </a:p>
      </dsp:txBody>
      <dsp:txXfrm>
        <a:off x="7949761" y="2036283"/>
        <a:ext cx="3274767" cy="491215"/>
      </dsp:txXfrm>
    </dsp:sp>
    <dsp:sp modelId="{A844BA09-FA6A-45BD-9B61-11BC8266E3C9}">
      <dsp:nvSpPr>
        <dsp:cNvPr id="0" name=""/>
        <dsp:cNvSpPr/>
      </dsp:nvSpPr>
      <dsp:spPr>
        <a:xfrm>
          <a:off x="7949007" y="2909271"/>
          <a:ext cx="3274767" cy="130512"/>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65D581-1CFF-40F6-B1F4-0AE463CBE9B2}" type="datetimeFigureOut">
              <a:rPr lang="en-GB" smtClean="0"/>
              <a:t>23/12/2024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975932-DF6A-4632-8349-D8F7046C48F4}" type="slidenum">
              <a:rPr lang="en-GB" smtClean="0"/>
              <a:t>‹#›</a:t>
            </a:fld>
            <a:endParaRPr lang="en-GB"/>
          </a:p>
        </p:txBody>
      </p:sp>
    </p:spTree>
    <p:extLst>
      <p:ext uri="{BB962C8B-B14F-4D97-AF65-F5344CB8AC3E}">
        <p14:creationId xmlns:p14="http://schemas.microsoft.com/office/powerpoint/2010/main" val="321914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4975932-DF6A-4632-8349-D8F7046C48F4}" type="slidenum">
              <a:rPr lang="en-GB" smtClean="0"/>
              <a:t>8</a:t>
            </a:fld>
            <a:endParaRPr lang="en-GB"/>
          </a:p>
        </p:txBody>
      </p:sp>
    </p:spTree>
    <p:extLst>
      <p:ext uri="{BB962C8B-B14F-4D97-AF65-F5344CB8AC3E}">
        <p14:creationId xmlns:p14="http://schemas.microsoft.com/office/powerpoint/2010/main" val="1114145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4975932-DF6A-4632-8349-D8F7046C48F4}" type="slidenum">
              <a:rPr lang="en-GB" smtClean="0"/>
              <a:t>9</a:t>
            </a:fld>
            <a:endParaRPr lang="en-GB"/>
          </a:p>
        </p:txBody>
      </p:sp>
    </p:spTree>
    <p:extLst>
      <p:ext uri="{BB962C8B-B14F-4D97-AF65-F5344CB8AC3E}">
        <p14:creationId xmlns:p14="http://schemas.microsoft.com/office/powerpoint/2010/main" val="1781521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4975932-DF6A-4632-8349-D8F7046C48F4}" type="slidenum">
              <a:rPr lang="en-GB" smtClean="0"/>
              <a:t>10</a:t>
            </a:fld>
            <a:endParaRPr lang="en-GB"/>
          </a:p>
        </p:txBody>
      </p:sp>
    </p:spTree>
    <p:extLst>
      <p:ext uri="{BB962C8B-B14F-4D97-AF65-F5344CB8AC3E}">
        <p14:creationId xmlns:p14="http://schemas.microsoft.com/office/powerpoint/2010/main" val="1150340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5FE11-BD2F-7D4F-0A41-C291753AA5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7F5A741-4483-5B36-C938-566A15E0C4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E5A9F1C-1331-F1A9-ADE0-1A452604EE1D}"/>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5" name="Footer Placeholder 4">
            <a:extLst>
              <a:ext uri="{FF2B5EF4-FFF2-40B4-BE49-F238E27FC236}">
                <a16:creationId xmlns:a16="http://schemas.microsoft.com/office/drawing/2014/main" id="{C46F7E24-2EDC-53D4-99C3-84B1CA5C50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D67FD25-FEE7-0D23-6129-61C76A19BD1F}"/>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123591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0AADB-AD96-2FF7-8AA8-F6ED79F2C8F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9584238-C809-8C8A-24CA-F9830E67ED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78A972E-A605-D405-8B1A-C85F21A66CBD}"/>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5" name="Footer Placeholder 4">
            <a:extLst>
              <a:ext uri="{FF2B5EF4-FFF2-40B4-BE49-F238E27FC236}">
                <a16:creationId xmlns:a16="http://schemas.microsoft.com/office/drawing/2014/main" id="{8815A435-1398-9069-C459-D386FE294E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D3D5665-50E4-22C2-BF28-DBBAE598E761}"/>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1193949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7DE8B2-9EE9-E0D0-F01F-98AF108346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C5C6FCD-97BE-A881-A9B3-065565138A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A92EE54-7207-AC06-9862-089EE1DF16BF}"/>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5" name="Footer Placeholder 4">
            <a:extLst>
              <a:ext uri="{FF2B5EF4-FFF2-40B4-BE49-F238E27FC236}">
                <a16:creationId xmlns:a16="http://schemas.microsoft.com/office/drawing/2014/main" id="{F6FF9454-8B3B-CA40-09E6-CFCB3AC7167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D3E1BCF-E5ED-03FD-A090-D50A7C30D115}"/>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129963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BCDDA-3094-E93B-EECA-BD26E70E8D9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2F8079C-F853-08A3-57AE-A0D7F61870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B401D69-8166-0037-6E48-9084B660CFB9}"/>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5" name="Footer Placeholder 4">
            <a:extLst>
              <a:ext uri="{FF2B5EF4-FFF2-40B4-BE49-F238E27FC236}">
                <a16:creationId xmlns:a16="http://schemas.microsoft.com/office/drawing/2014/main" id="{E1F7F84D-ECF0-558A-BACC-5A4803A705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9F9E5C-CC07-E664-DC2C-753E182CBE8F}"/>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491213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884A6-4372-4E13-C69F-4CD700CEC1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D44DD78-B4A5-1DAC-4F73-6CB45CD63BA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9D9C3B-4E40-06FB-3191-F17CCCB43FE2}"/>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5" name="Footer Placeholder 4">
            <a:extLst>
              <a:ext uri="{FF2B5EF4-FFF2-40B4-BE49-F238E27FC236}">
                <a16:creationId xmlns:a16="http://schemas.microsoft.com/office/drawing/2014/main" id="{C540EDA5-0258-ECAD-62EF-ABE5E8599B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5D0B18E-9F61-4559-D81D-6F509600CF5D}"/>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1571117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570FD-3AA1-8061-C9CC-DF9B83F3FF9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96CB519-6040-9B33-9FE8-D81A801CEE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6988DAA-EF8D-7521-CDC0-1E2D6FE271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B2EF611-E325-E59D-CA56-3F2FDDFF41F9}"/>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6" name="Footer Placeholder 5">
            <a:extLst>
              <a:ext uri="{FF2B5EF4-FFF2-40B4-BE49-F238E27FC236}">
                <a16:creationId xmlns:a16="http://schemas.microsoft.com/office/drawing/2014/main" id="{D4566B15-D18C-3C07-89B1-9A15FB7C41D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06C598C-0398-8E01-74D4-8AE85F1B448A}"/>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2530902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D4699-1EA1-613E-A357-563E884AD44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141F3D1-9563-D138-35F7-C0B402A85E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0E8AAC-65BD-83A0-AF40-9E89CA2C45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14DD531-4AC5-117B-E2E0-AAFC7473FD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D5C066-9A7F-10D4-116D-ABD2ED9BCC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38573D3-49CD-DF95-CF78-379501E49BFC}"/>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8" name="Footer Placeholder 7">
            <a:extLst>
              <a:ext uri="{FF2B5EF4-FFF2-40B4-BE49-F238E27FC236}">
                <a16:creationId xmlns:a16="http://schemas.microsoft.com/office/drawing/2014/main" id="{DDCD0C50-4093-D511-EE6F-19ACEBB4243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560485E-F283-EE26-3B1F-AE6479334F61}"/>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3280413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E874D-2D8E-AAEF-EDEA-859BF2B2205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F4863BB-3A8F-CB69-5863-53534533BC8F}"/>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4" name="Footer Placeholder 3">
            <a:extLst>
              <a:ext uri="{FF2B5EF4-FFF2-40B4-BE49-F238E27FC236}">
                <a16:creationId xmlns:a16="http://schemas.microsoft.com/office/drawing/2014/main" id="{3A775824-038F-FAEB-174D-16137197296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CD308C7-7886-FC89-C89D-25BEF55EDC09}"/>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2399742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A7BCCC-0160-943B-C730-56B0FC7E7333}"/>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3" name="Footer Placeholder 2">
            <a:extLst>
              <a:ext uri="{FF2B5EF4-FFF2-40B4-BE49-F238E27FC236}">
                <a16:creationId xmlns:a16="http://schemas.microsoft.com/office/drawing/2014/main" id="{995CC0B1-7E65-21A8-17FF-9E65000ABB1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00EA26A-0843-3C6D-7DF3-1A9F30E755F4}"/>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804362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CFAE-6B80-050F-C96D-E2A5548A21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7C29F62-48C9-9EA1-9922-5C96848375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4AEE88-6AE2-7FA4-9852-B6BF92943F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8E364C-F5CD-ECC5-3AE6-661E3A3B61FB}"/>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6" name="Footer Placeholder 5">
            <a:extLst>
              <a:ext uri="{FF2B5EF4-FFF2-40B4-BE49-F238E27FC236}">
                <a16:creationId xmlns:a16="http://schemas.microsoft.com/office/drawing/2014/main" id="{5B0091F8-2813-B72B-E878-8AC6A21704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458FB5C-4E8B-3FD5-773A-76777FF3594C}"/>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4122271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25090-EAD8-2F9F-9E6D-B9D7843265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8B0A600-BC01-E318-7BB8-365CF32670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389B24A-5E4B-2DB1-0645-37E206A22A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16EFC7-DBBC-0CB9-7D1C-FB27E189466E}"/>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6" name="Footer Placeholder 5">
            <a:extLst>
              <a:ext uri="{FF2B5EF4-FFF2-40B4-BE49-F238E27FC236}">
                <a16:creationId xmlns:a16="http://schemas.microsoft.com/office/drawing/2014/main" id="{A91068EA-E81C-F819-A9C3-A98CF05B18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DCDBFDA-99CB-2DD0-A788-BB21C3ADBF7D}"/>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590889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CAE656-62ED-425F-0D38-4EE8287FB0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1ED5A58-AB47-7D5E-5FE6-A9F7D097F8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A8CA22-62AB-1DA5-4797-21AB451DC4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9B97470-34B8-44BA-BD9E-CF8CA59F6D79}" type="datetimeFigureOut">
              <a:rPr lang="en-GB" smtClean="0"/>
              <a:t>23/12/2024</a:t>
            </a:fld>
            <a:endParaRPr lang="en-GB"/>
          </a:p>
        </p:txBody>
      </p:sp>
      <p:sp>
        <p:nvSpPr>
          <p:cNvPr id="5" name="Footer Placeholder 4">
            <a:extLst>
              <a:ext uri="{FF2B5EF4-FFF2-40B4-BE49-F238E27FC236}">
                <a16:creationId xmlns:a16="http://schemas.microsoft.com/office/drawing/2014/main" id="{B6BD5841-26CF-C7EA-830B-924BED5C8C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84A2C7AC-62C0-6A77-D8A5-3A87A1E6B3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E0DFE97-265B-4D89-9AD8-C453DB7864F6}" type="slidenum">
              <a:rPr lang="en-GB" smtClean="0"/>
              <a:t>‹#›</a:t>
            </a:fld>
            <a:endParaRPr lang="en-GB"/>
          </a:p>
        </p:txBody>
      </p:sp>
    </p:spTree>
    <p:extLst>
      <p:ext uri="{BB962C8B-B14F-4D97-AF65-F5344CB8AC3E}">
        <p14:creationId xmlns:p14="http://schemas.microsoft.com/office/powerpoint/2010/main" val="3522195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7.png"/><Relationship Id="rId7"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7.png"/><Relationship Id="rId7"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8AD3459-F9AA-E6A6-1460-A4977CC736E8}"/>
              </a:ext>
            </a:extLst>
          </p:cNvPr>
          <p:cNvSpPr>
            <a:spLocks noGrp="1"/>
          </p:cNvSpPr>
          <p:nvPr>
            <p:ph type="ctrTitle"/>
          </p:nvPr>
        </p:nvSpPr>
        <p:spPr>
          <a:xfrm>
            <a:off x="1314824" y="735106"/>
            <a:ext cx="10053763" cy="2928470"/>
          </a:xfrm>
        </p:spPr>
        <p:txBody>
          <a:bodyPr anchor="b">
            <a:normAutofit/>
          </a:bodyPr>
          <a:lstStyle/>
          <a:p>
            <a:pPr algn="l"/>
            <a:r>
              <a:rPr lang="en-GB" sz="4800" dirty="0">
                <a:solidFill>
                  <a:srgbClr val="FFFFFF"/>
                </a:solidFill>
              </a:rPr>
              <a:t>Lending Club Case Study</a:t>
            </a:r>
            <a:br>
              <a:rPr lang="en-GB" sz="4800" dirty="0">
                <a:solidFill>
                  <a:srgbClr val="FFFFFF"/>
                </a:solidFill>
              </a:rPr>
            </a:br>
            <a:endParaRPr lang="en-GB" sz="4800" dirty="0">
              <a:solidFill>
                <a:srgbClr val="FFFFFF"/>
              </a:solidFill>
            </a:endParaRPr>
          </a:p>
        </p:txBody>
      </p:sp>
      <p:sp>
        <p:nvSpPr>
          <p:cNvPr id="3" name="Subtitle 2">
            <a:extLst>
              <a:ext uri="{FF2B5EF4-FFF2-40B4-BE49-F238E27FC236}">
                <a16:creationId xmlns:a16="http://schemas.microsoft.com/office/drawing/2014/main" id="{6C42A503-6DD9-D5F0-DB37-675256FDA23B}"/>
              </a:ext>
            </a:extLst>
          </p:cNvPr>
          <p:cNvSpPr>
            <a:spLocks noGrp="1"/>
          </p:cNvSpPr>
          <p:nvPr>
            <p:ph type="subTitle" idx="1"/>
          </p:nvPr>
        </p:nvSpPr>
        <p:spPr>
          <a:xfrm>
            <a:off x="1350682" y="4870824"/>
            <a:ext cx="10005951" cy="1458258"/>
          </a:xfrm>
        </p:spPr>
        <p:txBody>
          <a:bodyPr anchor="ctr">
            <a:normAutofit/>
          </a:bodyPr>
          <a:lstStyle/>
          <a:p>
            <a:pPr algn="l"/>
            <a:r>
              <a:rPr lang="en-GB" dirty="0"/>
              <a:t>                     Submitted By</a:t>
            </a:r>
          </a:p>
          <a:p>
            <a:pPr algn="l"/>
            <a:r>
              <a:rPr lang="en-GB" dirty="0"/>
              <a:t>   				Pradeep Harry Michael</a:t>
            </a:r>
          </a:p>
          <a:p>
            <a:pPr algn="l"/>
            <a:r>
              <a:rPr lang="en-GB" dirty="0"/>
              <a:t>      	        	                              Aman Gupta</a:t>
            </a:r>
          </a:p>
        </p:txBody>
      </p:sp>
      <p:pic>
        <p:nvPicPr>
          <p:cNvPr id="4" name="Picture 3">
            <a:extLst>
              <a:ext uri="{FF2B5EF4-FFF2-40B4-BE49-F238E27FC236}">
                <a16:creationId xmlns:a16="http://schemas.microsoft.com/office/drawing/2014/main" id="{570E89FF-13D2-0B32-D0D7-9F1735A79D30}"/>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9772381" y="1"/>
            <a:ext cx="2419620" cy="6857999"/>
          </a:xfrm>
          <a:prstGeom prst="rect">
            <a:avLst/>
          </a:prstGeom>
        </p:spPr>
      </p:pic>
    </p:spTree>
    <p:extLst>
      <p:ext uri="{BB962C8B-B14F-4D97-AF65-F5344CB8AC3E}">
        <p14:creationId xmlns:p14="http://schemas.microsoft.com/office/powerpoint/2010/main" val="1403944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C4D573-60F6-882F-6BED-51E9C908CC76}"/>
              </a:ext>
            </a:extLst>
          </p:cNvPr>
          <p:cNvSpPr>
            <a:spLocks noGrp="1"/>
          </p:cNvSpPr>
          <p:nvPr>
            <p:ph type="title"/>
          </p:nvPr>
        </p:nvSpPr>
        <p:spPr>
          <a:xfrm>
            <a:off x="398029" y="103398"/>
            <a:ext cx="11572297" cy="703263"/>
          </a:xfrm>
          <a:solidFill>
            <a:schemeClr val="accent1">
              <a:lumMod val="75000"/>
            </a:schemeClr>
          </a:solidFill>
        </p:spPr>
        <p:txBody>
          <a:bodyPr>
            <a:normAutofit/>
          </a:bodyPr>
          <a:lstStyle/>
          <a:p>
            <a:pPr algn="just"/>
            <a:r>
              <a:rPr lang="en-GB" sz="4000" dirty="0"/>
              <a:t>                  </a:t>
            </a:r>
            <a:r>
              <a:rPr lang="en-GB" sz="2800" dirty="0">
                <a:solidFill>
                  <a:schemeClr val="bg2"/>
                </a:solidFill>
              </a:rPr>
              <a:t>Analysis :Bivariate Analysis of Categorical Fields</a:t>
            </a:r>
          </a:p>
        </p:txBody>
      </p:sp>
      <p:pic>
        <p:nvPicPr>
          <p:cNvPr id="7" name="Picture 6">
            <a:extLst>
              <a:ext uri="{FF2B5EF4-FFF2-40B4-BE49-F238E27FC236}">
                <a16:creationId xmlns:a16="http://schemas.microsoft.com/office/drawing/2014/main" id="{83F5A113-F0D8-A33D-0CD2-E12E3547041E}"/>
              </a:ext>
            </a:extLst>
          </p:cNvPr>
          <p:cNvPicPr>
            <a:picLocks noChangeAspect="1"/>
          </p:cNvPicPr>
          <p:nvPr/>
        </p:nvPicPr>
        <p:blipFill>
          <a:blip r:embed="rId3"/>
          <a:stretch>
            <a:fillRect/>
          </a:stretch>
        </p:blipFill>
        <p:spPr>
          <a:xfrm>
            <a:off x="540644" y="240635"/>
            <a:ext cx="838556" cy="428788"/>
          </a:xfrm>
          <a:prstGeom prst="rect">
            <a:avLst/>
          </a:prstGeom>
        </p:spPr>
      </p:pic>
      <p:sp>
        <p:nvSpPr>
          <p:cNvPr id="8" name="TextBox 7">
            <a:extLst>
              <a:ext uri="{FF2B5EF4-FFF2-40B4-BE49-F238E27FC236}">
                <a16:creationId xmlns:a16="http://schemas.microsoft.com/office/drawing/2014/main" id="{9A75BAFA-1C42-2E14-3759-6472BB60C57C}"/>
              </a:ext>
            </a:extLst>
          </p:cNvPr>
          <p:cNvSpPr txBox="1"/>
          <p:nvPr/>
        </p:nvSpPr>
        <p:spPr>
          <a:xfrm>
            <a:off x="398029" y="806660"/>
            <a:ext cx="10972800" cy="369332"/>
          </a:xfrm>
          <a:prstGeom prst="rect">
            <a:avLst/>
          </a:prstGeom>
          <a:noFill/>
        </p:spPr>
        <p:txBody>
          <a:bodyPr wrap="square" rtlCol="0">
            <a:spAutoFit/>
          </a:bodyPr>
          <a:lstStyle/>
          <a:p>
            <a:r>
              <a:rPr lang="en-GB" b="1" dirty="0" err="1"/>
              <a:t>OutCome</a:t>
            </a:r>
            <a:r>
              <a:rPr lang="en-GB" b="1" dirty="0"/>
              <a:t> of Bivariate Analysis for Categorical </a:t>
            </a:r>
            <a:r>
              <a:rPr lang="en-GB" b="1" dirty="0" err="1"/>
              <a:t>Fileds</a:t>
            </a:r>
            <a:endParaRPr lang="en-GB" b="1" dirty="0"/>
          </a:p>
        </p:txBody>
      </p:sp>
      <p:sp>
        <p:nvSpPr>
          <p:cNvPr id="4" name="TextBox 3">
            <a:extLst>
              <a:ext uri="{FF2B5EF4-FFF2-40B4-BE49-F238E27FC236}">
                <a16:creationId xmlns:a16="http://schemas.microsoft.com/office/drawing/2014/main" id="{8B156778-DAE0-2F83-7C3D-A9F2E74D2859}"/>
              </a:ext>
            </a:extLst>
          </p:cNvPr>
          <p:cNvSpPr txBox="1"/>
          <p:nvPr/>
        </p:nvSpPr>
        <p:spPr>
          <a:xfrm>
            <a:off x="540644" y="1488558"/>
            <a:ext cx="11229598" cy="4801314"/>
          </a:xfrm>
          <a:prstGeom prst="rect">
            <a:avLst/>
          </a:prstGeom>
          <a:noFill/>
        </p:spPr>
        <p:txBody>
          <a:bodyPr wrap="square" rtlCol="0">
            <a:spAutoFit/>
          </a:bodyPr>
          <a:lstStyle/>
          <a:p>
            <a:pPr algn="l">
              <a:buFont typeface="Arial" panose="020B0604020202020204" pitchFamily="34" charset="0"/>
              <a:buChar char="•"/>
            </a:pPr>
            <a:r>
              <a:rPr lang="en-GB" b="0" i="0" dirty="0">
                <a:effectLst/>
                <a:highlight>
                  <a:srgbClr val="FFFFFF"/>
                </a:highlight>
                <a:latin typeface="system-ui"/>
              </a:rPr>
              <a:t>The following Categorical Variables have a considerable impact on Loan getting Defaulted</a:t>
            </a:r>
          </a:p>
          <a:p>
            <a:pPr marL="742950" lvl="1" indent="-285750" algn="l">
              <a:buFont typeface="Arial" panose="020B0604020202020204" pitchFamily="34" charset="0"/>
              <a:buChar char="•"/>
            </a:pPr>
            <a:r>
              <a:rPr lang="en-GB" b="1" i="0" dirty="0">
                <a:effectLst/>
                <a:highlight>
                  <a:srgbClr val="FFFFFF"/>
                </a:highlight>
                <a:latin typeface="system-ui"/>
              </a:rPr>
              <a:t>term</a:t>
            </a:r>
            <a:r>
              <a:rPr lang="en-GB" b="0" i="0" dirty="0">
                <a:effectLst/>
                <a:highlight>
                  <a:srgbClr val="FFFFFF"/>
                </a:highlight>
                <a:latin typeface="system-ui"/>
              </a:rPr>
              <a:t> , Higher Term like 60 months are at a higher risk of getting defaulted</a:t>
            </a:r>
          </a:p>
          <a:p>
            <a:pPr marL="742950" lvl="1" indent="-285750" algn="l">
              <a:buFont typeface="Arial" panose="020B0604020202020204" pitchFamily="34" charset="0"/>
              <a:buChar char="•"/>
            </a:pPr>
            <a:r>
              <a:rPr lang="en-GB" b="1" i="0" dirty="0">
                <a:effectLst/>
                <a:highlight>
                  <a:srgbClr val="FFFFFF"/>
                </a:highlight>
                <a:latin typeface="system-ui"/>
              </a:rPr>
              <a:t>grade and </a:t>
            </a:r>
            <a:r>
              <a:rPr lang="en-GB" b="1" i="0" dirty="0" err="1">
                <a:effectLst/>
                <a:highlight>
                  <a:srgbClr val="FFFFFF"/>
                </a:highlight>
                <a:latin typeface="system-ui"/>
              </a:rPr>
              <a:t>sub_grade</a:t>
            </a:r>
            <a:r>
              <a:rPr lang="en-GB" b="0" i="0" dirty="0">
                <a:effectLst/>
                <a:highlight>
                  <a:srgbClr val="FFFFFF"/>
                </a:highlight>
                <a:latin typeface="system-ui"/>
              </a:rPr>
              <a:t> , lower the grade then higher is the risk of getting defaulted</a:t>
            </a:r>
          </a:p>
          <a:p>
            <a:pPr marL="742950" lvl="1" indent="-285750" algn="l">
              <a:buFont typeface="Arial" panose="020B0604020202020204" pitchFamily="34" charset="0"/>
              <a:buChar char="•"/>
            </a:pPr>
            <a:r>
              <a:rPr lang="en-GB" b="1" i="0" dirty="0">
                <a:effectLst/>
                <a:highlight>
                  <a:srgbClr val="FFFFFF"/>
                </a:highlight>
                <a:latin typeface="system-ui"/>
              </a:rPr>
              <a:t>purpose</a:t>
            </a:r>
            <a:r>
              <a:rPr lang="en-GB" b="0" i="0" dirty="0">
                <a:effectLst/>
                <a:highlight>
                  <a:srgbClr val="FFFFFF"/>
                </a:highlight>
                <a:latin typeface="system-ui"/>
              </a:rPr>
              <a:t> , the purpose named </a:t>
            </a:r>
            <a:r>
              <a:rPr lang="en-GB" b="1" i="0" dirty="0">
                <a:effectLst/>
                <a:highlight>
                  <a:srgbClr val="FFFFFF"/>
                </a:highlight>
                <a:latin typeface="system-ui"/>
              </a:rPr>
              <a:t>“small business” </a:t>
            </a:r>
            <a:r>
              <a:rPr lang="en-GB" b="0" i="0" dirty="0">
                <a:effectLst/>
                <a:highlight>
                  <a:srgbClr val="FFFFFF"/>
                </a:highlight>
                <a:latin typeface="system-ui"/>
              </a:rPr>
              <a:t>has a higher probability of getting defaulted in comparison to other purposes</a:t>
            </a:r>
          </a:p>
          <a:p>
            <a:pPr marL="742950" lvl="1" indent="-285750" algn="l">
              <a:buFont typeface="Arial" panose="020B0604020202020204" pitchFamily="34" charset="0"/>
              <a:buChar char="•"/>
            </a:pPr>
            <a:r>
              <a:rPr lang="en-GB" b="1" i="0" dirty="0" err="1">
                <a:effectLst/>
                <a:highlight>
                  <a:srgbClr val="FFFFFF"/>
                </a:highlight>
                <a:latin typeface="system-ui"/>
              </a:rPr>
              <a:t>addr_state</a:t>
            </a:r>
            <a:r>
              <a:rPr lang="en-GB" b="0" i="0" dirty="0">
                <a:effectLst/>
                <a:highlight>
                  <a:srgbClr val="FFFFFF"/>
                </a:highlight>
                <a:latin typeface="system-ui"/>
              </a:rPr>
              <a:t> , the state 'NE' has a higher probability of getting defaulted though the count of samples considered are very less</a:t>
            </a:r>
          </a:p>
          <a:p>
            <a:pPr marL="742950" lvl="1" indent="-285750" algn="l">
              <a:buFont typeface="Arial" panose="020B0604020202020204" pitchFamily="34" charset="0"/>
              <a:buChar char="•"/>
            </a:pPr>
            <a:r>
              <a:rPr lang="en-GB" b="1" i="0" dirty="0" err="1">
                <a:effectLst/>
                <a:highlight>
                  <a:srgbClr val="FFFFFF"/>
                </a:highlight>
                <a:latin typeface="system-ui"/>
              </a:rPr>
              <a:t>pub_rec_bankruptcies</a:t>
            </a:r>
            <a:r>
              <a:rPr lang="en-GB" b="0" i="0" dirty="0">
                <a:effectLst/>
                <a:highlight>
                  <a:srgbClr val="FFFFFF"/>
                </a:highlight>
                <a:latin typeface="system-ui"/>
              </a:rPr>
              <a:t>, higher the number of publicly recorded bankruptcies relates to higher risk of getting Defaulted</a:t>
            </a:r>
            <a:br>
              <a:rPr lang="en-GB" b="0" i="0" dirty="0">
                <a:effectLst/>
                <a:highlight>
                  <a:srgbClr val="FFFFFF"/>
                </a:highlight>
                <a:latin typeface="system-ui"/>
              </a:rPr>
            </a:br>
            <a:endParaRPr lang="en-GB" b="0" i="0" dirty="0">
              <a:effectLst/>
              <a:highlight>
                <a:srgbClr val="FFFFFF"/>
              </a:highlight>
              <a:latin typeface="system-ui"/>
            </a:endParaRPr>
          </a:p>
          <a:p>
            <a:pPr algn="l">
              <a:buFont typeface="Arial" panose="020B0604020202020204" pitchFamily="34" charset="0"/>
              <a:buChar char="•"/>
            </a:pPr>
            <a:r>
              <a:rPr lang="en-GB" b="0" i="0" dirty="0">
                <a:effectLst/>
                <a:highlight>
                  <a:srgbClr val="FFFFFF"/>
                </a:highlight>
                <a:latin typeface="system-ui"/>
              </a:rPr>
              <a:t>The following Categorical Variables do not have a significant or prominent impact on Loan getting Defaulted</a:t>
            </a:r>
          </a:p>
          <a:p>
            <a:pPr marL="742950" lvl="1" indent="-285750" algn="l">
              <a:buFont typeface="Arial" panose="020B0604020202020204" pitchFamily="34" charset="0"/>
              <a:buChar char="•"/>
            </a:pPr>
            <a:r>
              <a:rPr lang="en-GB" b="1" i="0" dirty="0" err="1">
                <a:effectLst/>
                <a:highlight>
                  <a:srgbClr val="FFFFFF"/>
                </a:highlight>
                <a:latin typeface="system-ui"/>
              </a:rPr>
              <a:t>emp_length</a:t>
            </a:r>
            <a:endParaRPr lang="en-GB" b="0" i="0" dirty="0">
              <a:effectLst/>
              <a:highlight>
                <a:srgbClr val="FFFFFF"/>
              </a:highlight>
              <a:latin typeface="system-ui"/>
            </a:endParaRPr>
          </a:p>
          <a:p>
            <a:pPr marL="742950" lvl="1" indent="-285750" algn="l">
              <a:buFont typeface="Arial" panose="020B0604020202020204" pitchFamily="34" charset="0"/>
              <a:buChar char="•"/>
            </a:pPr>
            <a:r>
              <a:rPr lang="en-GB" b="1" i="0" dirty="0" err="1">
                <a:effectLst/>
                <a:highlight>
                  <a:srgbClr val="FFFFFF"/>
                </a:highlight>
                <a:latin typeface="system-ui"/>
              </a:rPr>
              <a:t>home_ownership</a:t>
            </a:r>
            <a:endParaRPr lang="en-GB" b="0" i="0" dirty="0">
              <a:effectLst/>
              <a:highlight>
                <a:srgbClr val="FFFFFF"/>
              </a:highlight>
              <a:latin typeface="system-ui"/>
            </a:endParaRPr>
          </a:p>
          <a:p>
            <a:pPr marL="742950" lvl="1" indent="-285750" algn="l">
              <a:buFont typeface="Arial" panose="020B0604020202020204" pitchFamily="34" charset="0"/>
              <a:buChar char="•"/>
            </a:pPr>
            <a:r>
              <a:rPr lang="en-GB" b="1" i="0" dirty="0" err="1">
                <a:effectLst/>
                <a:highlight>
                  <a:srgbClr val="FFFFFF"/>
                </a:highlight>
                <a:latin typeface="system-ui"/>
              </a:rPr>
              <a:t>verification_status</a:t>
            </a:r>
            <a:endParaRPr lang="en-GB" b="0" i="0" dirty="0">
              <a:effectLst/>
              <a:highlight>
                <a:srgbClr val="FFFFFF"/>
              </a:highlight>
              <a:latin typeface="system-ui"/>
            </a:endParaRPr>
          </a:p>
          <a:p>
            <a:pPr marL="742950" lvl="1" indent="-285750" algn="l">
              <a:buFont typeface="Arial" panose="020B0604020202020204" pitchFamily="34" charset="0"/>
              <a:buChar char="•"/>
            </a:pPr>
            <a:r>
              <a:rPr lang="en-GB" b="1" i="0" dirty="0" err="1">
                <a:effectLst/>
                <a:highlight>
                  <a:srgbClr val="FFFFFF"/>
                </a:highlight>
                <a:latin typeface="system-ui"/>
              </a:rPr>
              <a:t>pub_rec</a:t>
            </a:r>
            <a:endParaRPr lang="en-GB" b="1" i="0" dirty="0">
              <a:effectLst/>
              <a:highlight>
                <a:srgbClr val="FFFFFF"/>
              </a:highlight>
              <a:latin typeface="system-ui"/>
            </a:endParaRPr>
          </a:p>
          <a:p>
            <a:pPr marL="742950" lvl="1" indent="-285750" algn="l">
              <a:buFont typeface="Arial" panose="020B0604020202020204" pitchFamily="34" charset="0"/>
              <a:buChar char="•"/>
            </a:pPr>
            <a:r>
              <a:rPr lang="en-GB" b="1" dirty="0" err="1">
                <a:highlight>
                  <a:srgbClr val="FFFFFF"/>
                </a:highlight>
                <a:latin typeface="system-ui"/>
              </a:rPr>
              <a:t>issue_d</a:t>
            </a:r>
            <a:endParaRPr lang="en-GB" b="0" i="0" dirty="0">
              <a:effectLst/>
              <a:highlight>
                <a:srgbClr val="FFFFFF"/>
              </a:highlight>
              <a:latin typeface="system-ui"/>
            </a:endParaRPr>
          </a:p>
          <a:p>
            <a:endParaRPr lang="en-GB" dirty="0"/>
          </a:p>
        </p:txBody>
      </p:sp>
    </p:spTree>
    <p:extLst>
      <p:ext uri="{BB962C8B-B14F-4D97-AF65-F5344CB8AC3E}">
        <p14:creationId xmlns:p14="http://schemas.microsoft.com/office/powerpoint/2010/main" val="975904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AEC612-0D26-EBB3-5E3E-B05844024FD4}"/>
              </a:ext>
            </a:extLst>
          </p:cNvPr>
          <p:cNvSpPr>
            <a:spLocks noGrp="1"/>
          </p:cNvSpPr>
          <p:nvPr>
            <p:ph idx="1"/>
          </p:nvPr>
        </p:nvSpPr>
        <p:spPr>
          <a:xfrm>
            <a:off x="838200" y="1212112"/>
            <a:ext cx="10515600" cy="4964851"/>
          </a:xfrm>
        </p:spPr>
        <p:txBody>
          <a:bodyPr>
            <a:normAutofit fontScale="55000" lnSpcReduction="20000"/>
          </a:bodyPr>
          <a:lstStyle/>
          <a:p>
            <a:r>
              <a:rPr lang="en-GB" sz="2900" dirty="0"/>
              <a:t>The consumer finance company is facing a critical challenge in balancing the risk of financial losses with the opportunity for growth through loan approvals. The company needs to identify high-risk applicants—those likely to default—while ensuring it does not miss potential business opportunities by rejecting creditworthy customers. The objective is to minimize credit loss while maintaining a healthy portfolio. The company intends to achieve this by leveraging past loan data to identify patterns and factors that predict loan default.</a:t>
            </a:r>
          </a:p>
          <a:p>
            <a:r>
              <a:rPr lang="en-GB" sz="2900" dirty="0"/>
              <a:t>Through analysis, several key factors have been identified that influence the likelihood of default. </a:t>
            </a:r>
            <a:r>
              <a:rPr lang="en-GB" sz="2900" b="1" dirty="0"/>
              <a:t>Numerical analysis</a:t>
            </a:r>
            <a:r>
              <a:rPr lang="en-GB" sz="2900" dirty="0"/>
              <a:t>, loans with </a:t>
            </a:r>
            <a:r>
              <a:rPr lang="en-GB" sz="2900" b="1" dirty="0"/>
              <a:t>higher</a:t>
            </a:r>
            <a:r>
              <a:rPr lang="en-GB" sz="2900" dirty="0"/>
              <a:t> </a:t>
            </a:r>
            <a:r>
              <a:rPr lang="en-GB" sz="2900" b="1" dirty="0"/>
              <a:t>interest rates (int_rate)  or higher Debt to Income Ratio </a:t>
            </a:r>
            <a:r>
              <a:rPr lang="en-GB" sz="2900" dirty="0"/>
              <a:t>show a higher risk of default, as well as loans taken by employees with lower annual income </a:t>
            </a:r>
            <a:r>
              <a:rPr lang="en-GB" sz="2900" b="1" dirty="0"/>
              <a:t>(</a:t>
            </a:r>
            <a:r>
              <a:rPr lang="en-GB" sz="2900" b="1" dirty="0" err="1"/>
              <a:t>annual_inc</a:t>
            </a:r>
            <a:r>
              <a:rPr lang="en-GB" sz="2900" b="1" dirty="0"/>
              <a:t>) </a:t>
            </a:r>
            <a:r>
              <a:rPr lang="en-GB" sz="2900" dirty="0"/>
              <a:t>or higher loan amounts </a:t>
            </a:r>
            <a:r>
              <a:rPr lang="en-GB" sz="2900" b="1" dirty="0"/>
              <a:t>(loan_amt). </a:t>
            </a:r>
            <a:r>
              <a:rPr lang="en-GB" sz="2900" dirty="0"/>
              <a:t>While the correlations for </a:t>
            </a:r>
            <a:r>
              <a:rPr lang="en-GB" sz="2900" b="1" dirty="0"/>
              <a:t>annual income </a:t>
            </a:r>
            <a:r>
              <a:rPr lang="en-GB" sz="2900" dirty="0"/>
              <a:t>and</a:t>
            </a:r>
            <a:r>
              <a:rPr lang="en-GB" sz="2900" b="1" dirty="0"/>
              <a:t> loan amounts with loan status </a:t>
            </a:r>
            <a:r>
              <a:rPr lang="en-GB" sz="2900" dirty="0"/>
              <a:t>are not overwhelmingly strong , these factors still play a role in assessing risk.</a:t>
            </a:r>
          </a:p>
          <a:p>
            <a:r>
              <a:rPr lang="en-GB" sz="2900" dirty="0"/>
              <a:t>From a </a:t>
            </a:r>
            <a:r>
              <a:rPr lang="en-GB" sz="2900" b="1" dirty="0"/>
              <a:t>categorical analysis</a:t>
            </a:r>
            <a:r>
              <a:rPr lang="en-GB" sz="2900" dirty="0"/>
              <a:t> perspective, certain variables significantly impact the likelihood of default. </a:t>
            </a:r>
            <a:r>
              <a:rPr lang="en-GB" sz="2900" b="1" dirty="0"/>
              <a:t>Loan term</a:t>
            </a:r>
            <a:r>
              <a:rPr lang="en-GB" sz="2900" dirty="0"/>
              <a:t> plays a crucial role, with longer terms (e.g., 60 months) being associated with higher default risk. Additionally, </a:t>
            </a:r>
            <a:r>
              <a:rPr lang="en-GB" sz="2900" b="1" dirty="0"/>
              <a:t>loan grade and sub-grade</a:t>
            </a:r>
            <a:r>
              <a:rPr lang="en-GB" sz="2900" dirty="0"/>
              <a:t> indicate that lower grades correlate with a higher risk of default. </a:t>
            </a:r>
            <a:r>
              <a:rPr lang="en-GB" sz="2900" b="1" dirty="0"/>
              <a:t>Purpose</a:t>
            </a:r>
            <a:r>
              <a:rPr lang="en-GB" sz="2900" dirty="0"/>
              <a:t> of the loan also affects risk, particularly loans for "small business" purposes, which show a higher probability of default. The state </a:t>
            </a:r>
            <a:r>
              <a:rPr lang="en-GB" sz="2900" b="1" dirty="0"/>
              <a:t>'NE'</a:t>
            </a:r>
            <a:r>
              <a:rPr lang="en-GB" sz="2900" dirty="0"/>
              <a:t> also demonstrates a higher default rate, though this is based on a smaller sample size. </a:t>
            </a:r>
            <a:r>
              <a:rPr lang="en-GB" sz="2900" b="1" dirty="0"/>
              <a:t>Publicly recorded bankruptcies</a:t>
            </a:r>
            <a:r>
              <a:rPr lang="en-GB" sz="2900" dirty="0"/>
              <a:t> (</a:t>
            </a:r>
            <a:r>
              <a:rPr lang="en-GB" sz="2900" dirty="0" err="1"/>
              <a:t>pub_rec_bankruptcies</a:t>
            </a:r>
            <a:r>
              <a:rPr lang="en-GB" sz="2900" dirty="0"/>
              <a:t>) have a strong correlation with default risk—the higher the number of bankruptcies, the greater the chance of default.</a:t>
            </a:r>
          </a:p>
          <a:p>
            <a:r>
              <a:rPr lang="en-GB" sz="2900" dirty="0"/>
              <a:t>On the other hand, some factors do not show a significant impact on the likelihood of default, such as </a:t>
            </a:r>
            <a:r>
              <a:rPr lang="en-GB" sz="2900" b="1" dirty="0"/>
              <a:t>employment length</a:t>
            </a:r>
            <a:r>
              <a:rPr lang="en-GB" sz="2900" dirty="0"/>
              <a:t> (</a:t>
            </a:r>
            <a:r>
              <a:rPr lang="en-GB" sz="2900" dirty="0" err="1"/>
              <a:t>emp_length</a:t>
            </a:r>
            <a:r>
              <a:rPr lang="en-GB" sz="2900" dirty="0"/>
              <a:t>), </a:t>
            </a:r>
            <a:r>
              <a:rPr lang="en-GB" sz="2900" b="1" dirty="0"/>
              <a:t>homeownership status</a:t>
            </a:r>
            <a:r>
              <a:rPr lang="en-GB" sz="2900" dirty="0"/>
              <a:t> (</a:t>
            </a:r>
            <a:r>
              <a:rPr lang="en-GB" sz="2900" dirty="0" err="1"/>
              <a:t>home_ownership</a:t>
            </a:r>
            <a:r>
              <a:rPr lang="en-GB" sz="2900" dirty="0"/>
              <a:t>), </a:t>
            </a:r>
            <a:r>
              <a:rPr lang="en-GB" sz="2900" b="1" dirty="0"/>
              <a:t>verification status</a:t>
            </a:r>
            <a:r>
              <a:rPr lang="en-GB" sz="2900" dirty="0"/>
              <a:t>, </a:t>
            </a:r>
            <a:r>
              <a:rPr lang="en-GB" sz="2900" b="1" dirty="0"/>
              <a:t>public record</a:t>
            </a:r>
            <a:r>
              <a:rPr lang="en-GB" sz="2900" dirty="0"/>
              <a:t> (</a:t>
            </a:r>
            <a:r>
              <a:rPr lang="en-GB" sz="2900" dirty="0" err="1"/>
              <a:t>pub_rec</a:t>
            </a:r>
            <a:r>
              <a:rPr lang="en-GB" sz="2900" dirty="0"/>
              <a:t>), and the </a:t>
            </a:r>
            <a:r>
              <a:rPr lang="en-GB" sz="2900" b="1" dirty="0"/>
              <a:t>issue date</a:t>
            </a:r>
            <a:r>
              <a:rPr lang="en-GB" sz="2900" dirty="0"/>
              <a:t> of the loan.</a:t>
            </a:r>
          </a:p>
          <a:p>
            <a:r>
              <a:rPr lang="en-GB" sz="2900" dirty="0"/>
              <a:t>By understanding these patterns and utilizing this data-driven approach, the company can proactively manage its loan portfolio. It can deny loans to high-risk applicants, adjust loan amounts, or increase interest rates for those who pose a higher risk, thus reducing credit loss and ensuring financial stability. This strategic approach not only protects the company’s financial health but also allows it to make more informed, risk-aware lending decisions.</a:t>
            </a:r>
          </a:p>
          <a:p>
            <a:endParaRPr lang="en-GB" dirty="0"/>
          </a:p>
        </p:txBody>
      </p:sp>
      <p:sp>
        <p:nvSpPr>
          <p:cNvPr id="4" name="Title 1">
            <a:extLst>
              <a:ext uri="{FF2B5EF4-FFF2-40B4-BE49-F238E27FC236}">
                <a16:creationId xmlns:a16="http://schemas.microsoft.com/office/drawing/2014/main" id="{14CB4C7E-B985-6B67-66B7-2D6C39C69929}"/>
              </a:ext>
            </a:extLst>
          </p:cNvPr>
          <p:cNvSpPr>
            <a:spLocks noGrp="1"/>
          </p:cNvSpPr>
          <p:nvPr>
            <p:ph type="title"/>
          </p:nvPr>
        </p:nvSpPr>
        <p:spPr>
          <a:xfrm>
            <a:off x="838200" y="365125"/>
            <a:ext cx="10515600" cy="634335"/>
          </a:xfrm>
          <a:solidFill>
            <a:schemeClr val="accent1">
              <a:lumMod val="75000"/>
            </a:schemeClr>
          </a:solidFill>
        </p:spPr>
        <p:txBody>
          <a:bodyPr>
            <a:normAutofit fontScale="90000"/>
          </a:bodyPr>
          <a:lstStyle/>
          <a:p>
            <a:pPr algn="just"/>
            <a:r>
              <a:rPr lang="en-GB" sz="4000" dirty="0"/>
              <a:t>                  </a:t>
            </a:r>
            <a:r>
              <a:rPr lang="en-GB" sz="4000" dirty="0">
                <a:solidFill>
                  <a:schemeClr val="bg2"/>
                </a:solidFill>
              </a:rPr>
              <a:t>Business Summary</a:t>
            </a:r>
            <a:endParaRPr lang="en-GB" sz="2800" dirty="0">
              <a:solidFill>
                <a:schemeClr val="bg2"/>
              </a:solidFill>
            </a:endParaRPr>
          </a:p>
        </p:txBody>
      </p:sp>
      <p:pic>
        <p:nvPicPr>
          <p:cNvPr id="7" name="Picture 6">
            <a:extLst>
              <a:ext uri="{FF2B5EF4-FFF2-40B4-BE49-F238E27FC236}">
                <a16:creationId xmlns:a16="http://schemas.microsoft.com/office/drawing/2014/main" id="{AA802174-A83D-B581-72CA-18305AF6517B}"/>
              </a:ext>
            </a:extLst>
          </p:cNvPr>
          <p:cNvPicPr>
            <a:picLocks noChangeAspect="1"/>
          </p:cNvPicPr>
          <p:nvPr/>
        </p:nvPicPr>
        <p:blipFill>
          <a:blip r:embed="rId2"/>
          <a:stretch>
            <a:fillRect/>
          </a:stretch>
        </p:blipFill>
        <p:spPr>
          <a:xfrm>
            <a:off x="925816" y="317278"/>
            <a:ext cx="956147" cy="682182"/>
          </a:xfrm>
          <a:prstGeom prst="rect">
            <a:avLst/>
          </a:prstGeom>
        </p:spPr>
      </p:pic>
    </p:spTree>
    <p:extLst>
      <p:ext uri="{BB962C8B-B14F-4D97-AF65-F5344CB8AC3E}">
        <p14:creationId xmlns:p14="http://schemas.microsoft.com/office/powerpoint/2010/main" val="1956195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D697E8CD-A8CD-E86E-E8B8-41073031DBB0}"/>
              </a:ext>
            </a:extLst>
          </p:cNvPr>
          <p:cNvSpPr/>
          <p:nvPr/>
        </p:nvSpPr>
        <p:spPr>
          <a:xfrm>
            <a:off x="763799" y="1709057"/>
            <a:ext cx="3438087" cy="469174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5323F92-EDDE-ED58-CAF7-43502B8125AB}"/>
              </a:ext>
            </a:extLst>
          </p:cNvPr>
          <p:cNvSpPr>
            <a:spLocks noGrp="1"/>
          </p:cNvSpPr>
          <p:nvPr>
            <p:ph type="title"/>
          </p:nvPr>
        </p:nvSpPr>
        <p:spPr>
          <a:xfrm>
            <a:off x="1371597" y="348865"/>
            <a:ext cx="10044023" cy="877729"/>
          </a:xfrm>
        </p:spPr>
        <p:txBody>
          <a:bodyPr anchor="ctr">
            <a:normAutofit/>
          </a:bodyPr>
          <a:lstStyle/>
          <a:p>
            <a:r>
              <a:rPr lang="en-GB" sz="4000">
                <a:solidFill>
                  <a:srgbClr val="FFFFFF"/>
                </a:solidFill>
              </a:rPr>
              <a:t>Contents</a:t>
            </a:r>
          </a:p>
        </p:txBody>
      </p:sp>
      <p:graphicFrame>
        <p:nvGraphicFramePr>
          <p:cNvPr id="6" name="Content Placeholder 2">
            <a:extLst>
              <a:ext uri="{FF2B5EF4-FFF2-40B4-BE49-F238E27FC236}">
                <a16:creationId xmlns:a16="http://schemas.microsoft.com/office/drawing/2014/main" id="{48C675E0-048A-4A4D-6605-F767BEDF29F7}"/>
              </a:ext>
            </a:extLst>
          </p:cNvPr>
          <p:cNvGraphicFramePr>
            <a:graphicFrameLocks noGrp="1"/>
          </p:cNvGraphicFramePr>
          <p:nvPr>
            <p:ph idx="1"/>
            <p:extLst>
              <p:ext uri="{D42A27DB-BD31-4B8C-83A1-F6EECF244321}">
                <p14:modId xmlns:p14="http://schemas.microsoft.com/office/powerpoint/2010/main" val="1425324118"/>
              </p:ext>
            </p:extLst>
          </p:nvPr>
        </p:nvGraphicFramePr>
        <p:xfrm>
          <a:off x="371911" y="2120329"/>
          <a:ext cx="11232258"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5" name="Straight Connector 14">
            <a:extLst>
              <a:ext uri="{FF2B5EF4-FFF2-40B4-BE49-F238E27FC236}">
                <a16:creationId xmlns:a16="http://schemas.microsoft.com/office/drawing/2014/main" id="{1A8601DC-3D36-13C3-D8BE-CAEA7CF62187}"/>
              </a:ext>
            </a:extLst>
          </p:cNvPr>
          <p:cNvCxnSpPr>
            <a:cxnSpLocks/>
          </p:cNvCxnSpPr>
          <p:nvPr/>
        </p:nvCxnSpPr>
        <p:spPr>
          <a:xfrm flipH="1">
            <a:off x="3940629" y="1575955"/>
            <a:ext cx="10886" cy="4737179"/>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B3B88D2C-A87B-45D2-7135-2DAAA60EA84D}"/>
              </a:ext>
            </a:extLst>
          </p:cNvPr>
          <p:cNvCxnSpPr>
            <a:cxnSpLocks/>
          </p:cNvCxnSpPr>
          <p:nvPr/>
        </p:nvCxnSpPr>
        <p:spPr>
          <a:xfrm>
            <a:off x="8055429" y="1575955"/>
            <a:ext cx="0" cy="4737179"/>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3438F765-AF80-2738-CD5F-A5EF56C1167F}"/>
              </a:ext>
            </a:extLst>
          </p:cNvPr>
          <p:cNvCxnSpPr>
            <a:cxnSpLocks/>
          </p:cNvCxnSpPr>
          <p:nvPr/>
        </p:nvCxnSpPr>
        <p:spPr>
          <a:xfrm>
            <a:off x="206830" y="1575710"/>
            <a:ext cx="1" cy="4737179"/>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0227F0C3-8715-BEB3-1C89-EF863C432DD0}"/>
              </a:ext>
            </a:extLst>
          </p:cNvPr>
          <p:cNvCxnSpPr>
            <a:cxnSpLocks/>
          </p:cNvCxnSpPr>
          <p:nvPr/>
        </p:nvCxnSpPr>
        <p:spPr>
          <a:xfrm flipH="1">
            <a:off x="11789228" y="1575955"/>
            <a:ext cx="10886" cy="4737179"/>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386F5693-802A-8CDD-FCB9-68B5DF9DB21A}"/>
              </a:ext>
            </a:extLst>
          </p:cNvPr>
          <p:cNvCxnSpPr>
            <a:cxnSpLocks/>
          </p:cNvCxnSpPr>
          <p:nvPr/>
        </p:nvCxnSpPr>
        <p:spPr>
          <a:xfrm flipH="1">
            <a:off x="206830" y="6313134"/>
            <a:ext cx="1158239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9920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E54775-1744-3EF2-FAED-CEBB5B55B9BA}"/>
              </a:ext>
            </a:extLst>
          </p:cNvPr>
          <p:cNvSpPr>
            <a:spLocks noGrp="1"/>
          </p:cNvSpPr>
          <p:nvPr>
            <p:ph type="title"/>
          </p:nvPr>
        </p:nvSpPr>
        <p:spPr>
          <a:xfrm>
            <a:off x="1371599" y="294538"/>
            <a:ext cx="9895951" cy="1033669"/>
          </a:xfrm>
        </p:spPr>
        <p:txBody>
          <a:bodyPr>
            <a:normAutofit/>
          </a:bodyPr>
          <a:lstStyle/>
          <a:p>
            <a:r>
              <a:rPr lang="en-GB" sz="4000" dirty="0">
                <a:solidFill>
                  <a:srgbClr val="FFFFFF"/>
                </a:solidFill>
              </a:rPr>
              <a:t>          Problem Statement</a:t>
            </a:r>
          </a:p>
        </p:txBody>
      </p:sp>
      <p:sp>
        <p:nvSpPr>
          <p:cNvPr id="3" name="Content Placeholder 2">
            <a:extLst>
              <a:ext uri="{FF2B5EF4-FFF2-40B4-BE49-F238E27FC236}">
                <a16:creationId xmlns:a16="http://schemas.microsoft.com/office/drawing/2014/main" id="{9C26C282-B3C0-6D7F-B5B5-F23C50D096AD}"/>
              </a:ext>
            </a:extLst>
          </p:cNvPr>
          <p:cNvSpPr>
            <a:spLocks noGrp="1"/>
          </p:cNvSpPr>
          <p:nvPr>
            <p:ph idx="1"/>
          </p:nvPr>
        </p:nvSpPr>
        <p:spPr>
          <a:xfrm>
            <a:off x="228600" y="1622745"/>
            <a:ext cx="11647714" cy="4378810"/>
          </a:xfrm>
        </p:spPr>
        <p:txBody>
          <a:bodyPr anchor="ctr">
            <a:normAutofit/>
          </a:bodyPr>
          <a:lstStyle/>
          <a:p>
            <a:r>
              <a:rPr lang="en-GB" sz="1800" dirty="0"/>
              <a:t>The consumer finance company faces a critical challenge in making loan approval decisions that minimize financial risks. When an applicant applies for a loan, the company needs to assess whether the applicant is likely to repay the loan. Approving loans to applicants who are likely to default results in significant financial losses, while rejecting loans from creditworthy applicants means missed business opportunities.</a:t>
            </a:r>
          </a:p>
          <a:p>
            <a:r>
              <a:rPr lang="en-GB" sz="1800" dirty="0"/>
              <a:t>The primary concern for the company is identifying "risky" applicants—those who are most likely to default. These defaulters cause the largest amount of credit loss. To address this, the company aims to analyze past loan data to identify patterns that predict whether an applicant is likely to default. By uncovering these patterns, the company can take proactive measures, such as denying loans to high-risk applicants, adjusting loan amounts, or charging higher interest rates. This data-driven approach will help the company reduce credit loss and better manage its loan portfolio, ensuring financial stability.</a:t>
            </a:r>
            <a:endParaRPr lang="en-GB" sz="1400" dirty="0"/>
          </a:p>
          <a:p>
            <a:endParaRPr lang="en-GB" sz="1400" dirty="0"/>
          </a:p>
          <a:p>
            <a:pPr marL="0" indent="0">
              <a:buNone/>
            </a:pPr>
            <a:endParaRPr lang="en-GB" sz="2000" dirty="0"/>
          </a:p>
        </p:txBody>
      </p:sp>
      <p:pic>
        <p:nvPicPr>
          <p:cNvPr id="5" name="Picture 4" descr="A blue head with gears inside&#10;&#10;Description automatically generated">
            <a:extLst>
              <a:ext uri="{FF2B5EF4-FFF2-40B4-BE49-F238E27FC236}">
                <a16:creationId xmlns:a16="http://schemas.microsoft.com/office/drawing/2014/main" id="{297C4086-90A0-58B9-0FB7-E2F589A0A681}"/>
              </a:ext>
            </a:extLst>
          </p:cNvPr>
          <p:cNvPicPr>
            <a:picLocks noChangeAspect="1"/>
          </p:cNvPicPr>
          <p:nvPr/>
        </p:nvPicPr>
        <p:blipFill>
          <a:blip r:embed="rId2"/>
          <a:stretch>
            <a:fillRect/>
          </a:stretch>
        </p:blipFill>
        <p:spPr>
          <a:xfrm>
            <a:off x="926172" y="500792"/>
            <a:ext cx="825542" cy="838243"/>
          </a:xfrm>
          <a:prstGeom prst="rect">
            <a:avLst/>
          </a:prstGeom>
        </p:spPr>
      </p:pic>
    </p:spTree>
    <p:extLst>
      <p:ext uri="{BB962C8B-B14F-4D97-AF65-F5344CB8AC3E}">
        <p14:creationId xmlns:p14="http://schemas.microsoft.com/office/powerpoint/2010/main" val="281860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E54775-1744-3EF2-FAED-CEBB5B55B9BA}"/>
              </a:ext>
            </a:extLst>
          </p:cNvPr>
          <p:cNvSpPr>
            <a:spLocks noGrp="1"/>
          </p:cNvSpPr>
          <p:nvPr>
            <p:ph type="title"/>
          </p:nvPr>
        </p:nvSpPr>
        <p:spPr>
          <a:xfrm>
            <a:off x="1516322" y="449277"/>
            <a:ext cx="9274629" cy="692187"/>
          </a:xfrm>
        </p:spPr>
        <p:txBody>
          <a:bodyPr>
            <a:normAutofit/>
          </a:bodyPr>
          <a:lstStyle/>
          <a:p>
            <a:r>
              <a:rPr lang="en-GB" sz="4000" dirty="0">
                <a:solidFill>
                  <a:srgbClr val="FFFFFF"/>
                </a:solidFill>
              </a:rPr>
              <a:t>          </a:t>
            </a:r>
            <a:r>
              <a:rPr lang="en-GB" sz="3600" dirty="0">
                <a:solidFill>
                  <a:srgbClr val="FFFFFF"/>
                </a:solidFill>
              </a:rPr>
              <a:t>Analysis : Data Understanding And Cleaning </a:t>
            </a:r>
          </a:p>
        </p:txBody>
      </p:sp>
      <p:sp>
        <p:nvSpPr>
          <p:cNvPr id="3" name="Content Placeholder 2">
            <a:extLst>
              <a:ext uri="{FF2B5EF4-FFF2-40B4-BE49-F238E27FC236}">
                <a16:creationId xmlns:a16="http://schemas.microsoft.com/office/drawing/2014/main" id="{9C26C282-B3C0-6D7F-B5B5-F23C50D096AD}"/>
              </a:ext>
            </a:extLst>
          </p:cNvPr>
          <p:cNvSpPr>
            <a:spLocks noGrp="1"/>
          </p:cNvSpPr>
          <p:nvPr>
            <p:ph idx="1"/>
          </p:nvPr>
        </p:nvSpPr>
        <p:spPr>
          <a:xfrm>
            <a:off x="228600" y="1622745"/>
            <a:ext cx="11647714" cy="4378810"/>
          </a:xfrm>
        </p:spPr>
        <p:txBody>
          <a:bodyPr anchor="ctr">
            <a:normAutofit/>
          </a:bodyPr>
          <a:lstStyle/>
          <a:p>
            <a:pPr marL="457200" lvl="1" indent="0">
              <a:buNone/>
            </a:pPr>
            <a:r>
              <a:rPr lang="en-GB" sz="1800" dirty="0"/>
              <a:t>                                                                                    </a:t>
            </a:r>
          </a:p>
          <a:p>
            <a:pPr marL="457200" lvl="1" indent="0">
              <a:buNone/>
            </a:pPr>
            <a:endParaRPr lang="en-GB" sz="1800" dirty="0"/>
          </a:p>
          <a:p>
            <a:pPr marL="0" indent="0">
              <a:buNone/>
            </a:pPr>
            <a:endParaRPr lang="en-GB" sz="2000" dirty="0"/>
          </a:p>
        </p:txBody>
      </p:sp>
      <p:pic>
        <p:nvPicPr>
          <p:cNvPr id="7" name="Picture 6">
            <a:extLst>
              <a:ext uri="{FF2B5EF4-FFF2-40B4-BE49-F238E27FC236}">
                <a16:creationId xmlns:a16="http://schemas.microsoft.com/office/drawing/2014/main" id="{71ECE2D4-2BDA-D3A5-AC12-19A4BF10CB30}"/>
              </a:ext>
            </a:extLst>
          </p:cNvPr>
          <p:cNvPicPr>
            <a:picLocks noChangeAspect="1"/>
          </p:cNvPicPr>
          <p:nvPr/>
        </p:nvPicPr>
        <p:blipFill>
          <a:blip r:embed="rId2"/>
          <a:stretch>
            <a:fillRect/>
          </a:stretch>
        </p:blipFill>
        <p:spPr>
          <a:xfrm>
            <a:off x="479810" y="449277"/>
            <a:ext cx="1016052" cy="692186"/>
          </a:xfrm>
          <a:prstGeom prst="rect">
            <a:avLst/>
          </a:prstGeom>
        </p:spPr>
      </p:pic>
      <p:sp>
        <p:nvSpPr>
          <p:cNvPr id="15" name="TextBox 14">
            <a:extLst>
              <a:ext uri="{FF2B5EF4-FFF2-40B4-BE49-F238E27FC236}">
                <a16:creationId xmlns:a16="http://schemas.microsoft.com/office/drawing/2014/main" id="{B718A8D2-07F8-B6EF-307D-30C9A6BDD947}"/>
              </a:ext>
            </a:extLst>
          </p:cNvPr>
          <p:cNvSpPr txBox="1"/>
          <p:nvPr/>
        </p:nvSpPr>
        <p:spPr>
          <a:xfrm>
            <a:off x="108857" y="1629434"/>
            <a:ext cx="11157857" cy="2031325"/>
          </a:xfrm>
          <a:prstGeom prst="rect">
            <a:avLst/>
          </a:prstGeom>
          <a:noFill/>
        </p:spPr>
        <p:txBody>
          <a:bodyPr wrap="square" rtlCol="0">
            <a:spAutoFit/>
          </a:bodyPr>
          <a:lstStyle/>
          <a:p>
            <a:r>
              <a:rPr lang="en-GB" b="1" dirty="0"/>
              <a:t>Data Understanding and Cleaning activities performed</a:t>
            </a:r>
          </a:p>
          <a:p>
            <a:pPr marL="1200150" lvl="2" indent="-285750">
              <a:buFont typeface="Arial" panose="020B0604020202020204" pitchFamily="34" charset="0"/>
              <a:buChar char="•"/>
            </a:pPr>
            <a:r>
              <a:rPr lang="en-GB" dirty="0">
                <a:highlight>
                  <a:srgbClr val="FFFFFF"/>
                </a:highlight>
                <a:latin typeface="system-ui"/>
              </a:rPr>
              <a:t>Drop Columns which do not have any values across all Rows.</a:t>
            </a:r>
          </a:p>
          <a:p>
            <a:pPr marL="1200150" lvl="2" indent="-285750">
              <a:buFont typeface="Arial" panose="020B0604020202020204" pitchFamily="34" charset="0"/>
              <a:buChar char="•"/>
            </a:pPr>
            <a:r>
              <a:rPr lang="en-GB" b="0" i="0" dirty="0">
                <a:effectLst/>
                <a:highlight>
                  <a:srgbClr val="FFFFFF"/>
                </a:highlight>
                <a:latin typeface="system-ui"/>
              </a:rPr>
              <a:t>Drop Columns which have more than 50% of the Rows with empty values.</a:t>
            </a:r>
          </a:p>
          <a:p>
            <a:pPr marL="1200150" lvl="2" indent="-285750">
              <a:buFont typeface="Arial" panose="020B0604020202020204" pitchFamily="34" charset="0"/>
              <a:buChar char="•"/>
            </a:pPr>
            <a:r>
              <a:rPr lang="en-GB" b="0" i="0" dirty="0">
                <a:effectLst/>
                <a:highlight>
                  <a:srgbClr val="FFFFFF"/>
                </a:highlight>
                <a:latin typeface="system-ui"/>
              </a:rPr>
              <a:t>Change values of columns like loan status to business standard like "Default" and "Non-Default"</a:t>
            </a:r>
          </a:p>
          <a:p>
            <a:pPr marL="1200150" lvl="2" indent="-285750">
              <a:buFont typeface="Arial" panose="020B0604020202020204" pitchFamily="34" charset="0"/>
              <a:buChar char="•"/>
            </a:pPr>
            <a:r>
              <a:rPr lang="en-GB" b="0" i="0" dirty="0">
                <a:effectLst/>
                <a:highlight>
                  <a:srgbClr val="FFFFFF"/>
                </a:highlight>
                <a:latin typeface="system-ui"/>
              </a:rPr>
              <a:t>Drop Rows which have all column values as NA or Null</a:t>
            </a:r>
          </a:p>
          <a:p>
            <a:pPr marL="1200150" lvl="2" indent="-285750">
              <a:buFont typeface="Arial" panose="020B0604020202020204" pitchFamily="34" charset="0"/>
              <a:buChar char="•"/>
            </a:pPr>
            <a:r>
              <a:rPr lang="en-GB" dirty="0">
                <a:highlight>
                  <a:srgbClr val="FFFFFF"/>
                </a:highlight>
                <a:latin typeface="system-ui"/>
              </a:rPr>
              <a:t>Data type Changes</a:t>
            </a:r>
            <a:endParaRPr lang="en-GB" b="0" i="0" dirty="0">
              <a:effectLst/>
              <a:highlight>
                <a:srgbClr val="FFFFFF"/>
              </a:highlight>
              <a:latin typeface="system-ui"/>
            </a:endParaRPr>
          </a:p>
          <a:p>
            <a:pPr marL="1200150" lvl="2" indent="-285750">
              <a:buFont typeface="Arial" panose="020B0604020202020204" pitchFamily="34" charset="0"/>
              <a:buChar char="•"/>
            </a:pPr>
            <a:r>
              <a:rPr lang="en-GB" b="0" i="0" dirty="0">
                <a:effectLst/>
                <a:highlight>
                  <a:srgbClr val="FFFFFF"/>
                </a:highlight>
                <a:latin typeface="system-ui"/>
              </a:rPr>
              <a:t>Drop Rows which are duplicate</a:t>
            </a:r>
          </a:p>
        </p:txBody>
      </p:sp>
      <p:sp>
        <p:nvSpPr>
          <p:cNvPr id="21" name="TextBox 20">
            <a:extLst>
              <a:ext uri="{FF2B5EF4-FFF2-40B4-BE49-F238E27FC236}">
                <a16:creationId xmlns:a16="http://schemas.microsoft.com/office/drawing/2014/main" id="{FB96D37D-F7E3-A529-727C-CDE950D942C9}"/>
              </a:ext>
            </a:extLst>
          </p:cNvPr>
          <p:cNvSpPr txBox="1"/>
          <p:nvPr/>
        </p:nvSpPr>
        <p:spPr>
          <a:xfrm>
            <a:off x="108857" y="3722191"/>
            <a:ext cx="11157857" cy="2585323"/>
          </a:xfrm>
          <a:prstGeom prst="rect">
            <a:avLst/>
          </a:prstGeom>
          <a:noFill/>
        </p:spPr>
        <p:txBody>
          <a:bodyPr wrap="square" rtlCol="0">
            <a:spAutoFit/>
          </a:bodyPr>
          <a:lstStyle/>
          <a:p>
            <a:r>
              <a:rPr lang="en-GB" b="1" dirty="0"/>
              <a:t>Outcome</a:t>
            </a:r>
          </a:p>
          <a:p>
            <a:pPr marL="1200150" lvl="2" indent="-285750">
              <a:buFont typeface="Arial" panose="020B0604020202020204" pitchFamily="34" charset="0"/>
              <a:buChar char="•"/>
            </a:pPr>
            <a:r>
              <a:rPr lang="en-GB" b="0" i="0" dirty="0">
                <a:effectLst/>
                <a:highlight>
                  <a:srgbClr val="FFFFFF"/>
                </a:highlight>
                <a:latin typeface="system-ui"/>
              </a:rPr>
              <a:t>The initial Data Frame of shape(rows , columns)  (39717, 111) was reduced to (39717, 54)</a:t>
            </a:r>
            <a:endParaRPr lang="en-GB" dirty="0">
              <a:highlight>
                <a:srgbClr val="FFFFFF"/>
              </a:highlight>
              <a:latin typeface="system-ui"/>
            </a:endParaRPr>
          </a:p>
          <a:p>
            <a:pPr marL="1200150" lvl="2" indent="-285750">
              <a:buFont typeface="Arial" panose="020B0604020202020204" pitchFamily="34" charset="0"/>
              <a:buChar char="•"/>
            </a:pPr>
            <a:r>
              <a:rPr lang="en-GB" b="0" i="0" dirty="0">
                <a:effectLst/>
                <a:highlight>
                  <a:srgbClr val="FFFFFF"/>
                </a:highlight>
                <a:latin typeface="system-ui"/>
              </a:rPr>
              <a:t> The Key Columns for analysis were identified</a:t>
            </a:r>
          </a:p>
          <a:p>
            <a:endParaRPr lang="en-GB" dirty="0"/>
          </a:p>
          <a:p>
            <a:endParaRPr lang="en-GB" dirty="0"/>
          </a:p>
          <a:p>
            <a:endParaRPr lang="en-GB" dirty="0"/>
          </a:p>
          <a:p>
            <a:endParaRPr lang="en-GB" dirty="0"/>
          </a:p>
          <a:p>
            <a:endParaRPr lang="en-GB" dirty="0"/>
          </a:p>
          <a:p>
            <a:r>
              <a:rPr lang="en-GB" dirty="0"/>
              <a:t> </a:t>
            </a:r>
          </a:p>
        </p:txBody>
      </p:sp>
      <p:sp>
        <p:nvSpPr>
          <p:cNvPr id="22" name="Rectangle: Rounded Corners 21">
            <a:extLst>
              <a:ext uri="{FF2B5EF4-FFF2-40B4-BE49-F238E27FC236}">
                <a16:creationId xmlns:a16="http://schemas.microsoft.com/office/drawing/2014/main" id="{F48340EF-7CB5-6FF3-2B01-442A3D12B69B}"/>
              </a:ext>
            </a:extLst>
          </p:cNvPr>
          <p:cNvSpPr/>
          <p:nvPr/>
        </p:nvSpPr>
        <p:spPr>
          <a:xfrm>
            <a:off x="523353" y="4810145"/>
            <a:ext cx="2405743" cy="184102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Numerical Fields</a:t>
            </a:r>
          </a:p>
          <a:p>
            <a:pPr marL="285750" indent="-285750">
              <a:buFont typeface="Arial" panose="020B0604020202020204" pitchFamily="34" charset="0"/>
              <a:buChar char="•"/>
            </a:pPr>
            <a:r>
              <a:rPr lang="en-GB" dirty="0" err="1"/>
              <a:t>int_rate</a:t>
            </a:r>
            <a:endParaRPr lang="en-GB" dirty="0"/>
          </a:p>
          <a:p>
            <a:pPr marL="285750" indent="-285750">
              <a:buFont typeface="Arial" panose="020B0604020202020204" pitchFamily="34" charset="0"/>
              <a:buChar char="•"/>
            </a:pPr>
            <a:r>
              <a:rPr lang="en-GB" dirty="0" err="1"/>
              <a:t>annual_inc</a:t>
            </a:r>
            <a:endParaRPr lang="en-GB" dirty="0"/>
          </a:p>
          <a:p>
            <a:pPr marL="285750" indent="-285750">
              <a:buFont typeface="Arial" panose="020B0604020202020204" pitchFamily="34" charset="0"/>
              <a:buChar char="•"/>
            </a:pPr>
            <a:r>
              <a:rPr lang="en-GB" dirty="0" err="1"/>
              <a:t>loan_amnt</a:t>
            </a:r>
            <a:endParaRPr lang="en-GB" dirty="0"/>
          </a:p>
          <a:p>
            <a:pPr marL="285750" indent="-285750">
              <a:buFont typeface="Arial" panose="020B0604020202020204" pitchFamily="34" charset="0"/>
              <a:buChar char="•"/>
            </a:pPr>
            <a:r>
              <a:rPr lang="en-GB" dirty="0"/>
              <a:t>delinq_2yrs</a:t>
            </a:r>
          </a:p>
          <a:p>
            <a:pPr marL="285750" indent="-285750">
              <a:buFont typeface="Arial" panose="020B0604020202020204" pitchFamily="34" charset="0"/>
              <a:buChar char="•"/>
            </a:pPr>
            <a:r>
              <a:rPr lang="en-GB" dirty="0"/>
              <a:t>inq_last_6mths</a:t>
            </a:r>
          </a:p>
        </p:txBody>
      </p:sp>
      <p:sp>
        <p:nvSpPr>
          <p:cNvPr id="23" name="Rectangle: Rounded Corners 22">
            <a:extLst>
              <a:ext uri="{FF2B5EF4-FFF2-40B4-BE49-F238E27FC236}">
                <a16:creationId xmlns:a16="http://schemas.microsoft.com/office/drawing/2014/main" id="{6DD81D97-09C4-285A-2337-E3FA053FD2D2}"/>
              </a:ext>
            </a:extLst>
          </p:cNvPr>
          <p:cNvSpPr/>
          <p:nvPr/>
        </p:nvSpPr>
        <p:spPr>
          <a:xfrm>
            <a:off x="3717469" y="4810145"/>
            <a:ext cx="4757057" cy="18294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a:p>
            <a:pPr algn="ctr"/>
            <a:r>
              <a:rPr lang="en-GB" dirty="0"/>
              <a:t>Categorical Field</a:t>
            </a:r>
          </a:p>
          <a:p>
            <a:pPr marL="285750" indent="-285750">
              <a:buFont typeface="Arial" panose="020B0604020202020204" pitchFamily="34" charset="0"/>
              <a:buChar char="•"/>
            </a:pPr>
            <a:r>
              <a:rPr lang="en-GB" dirty="0" err="1"/>
              <a:t>term,grade,sub_garde</a:t>
            </a:r>
            <a:endParaRPr lang="en-GB" dirty="0"/>
          </a:p>
          <a:p>
            <a:pPr marL="285750" indent="-285750">
              <a:buFont typeface="Arial" panose="020B0604020202020204" pitchFamily="34" charset="0"/>
              <a:buChar char="•"/>
            </a:pPr>
            <a:r>
              <a:rPr lang="en-GB" dirty="0" err="1"/>
              <a:t>emp_length</a:t>
            </a:r>
            <a:r>
              <a:rPr lang="en-GB" dirty="0"/>
              <a:t> , </a:t>
            </a:r>
            <a:r>
              <a:rPr lang="en-GB" dirty="0" err="1"/>
              <a:t>home_ownership,issue_d</a:t>
            </a:r>
            <a:endParaRPr lang="en-GB" dirty="0"/>
          </a:p>
          <a:p>
            <a:pPr marL="285750" indent="-285750">
              <a:buFont typeface="Arial" panose="020B0604020202020204" pitchFamily="34" charset="0"/>
              <a:buChar char="•"/>
            </a:pPr>
            <a:r>
              <a:rPr lang="en-GB" dirty="0" err="1"/>
              <a:t>verification_status</a:t>
            </a:r>
            <a:r>
              <a:rPr lang="en-GB" dirty="0"/>
              <a:t> , purpose , </a:t>
            </a:r>
            <a:r>
              <a:rPr lang="en-GB" dirty="0" err="1"/>
              <a:t>addr_state</a:t>
            </a:r>
            <a:endParaRPr lang="en-GB" dirty="0"/>
          </a:p>
          <a:p>
            <a:pPr marL="285750" indent="-285750">
              <a:buFont typeface="Arial" panose="020B0604020202020204" pitchFamily="34" charset="0"/>
              <a:buChar char="•"/>
            </a:pPr>
            <a:r>
              <a:rPr lang="en-GB" dirty="0" err="1"/>
              <a:t>pub_rec,pub_rec_bankruptcies</a:t>
            </a:r>
            <a:endParaRPr lang="en-GB" dirty="0"/>
          </a:p>
          <a:p>
            <a:pPr marL="285750" indent="-285750">
              <a:buFont typeface="Arial" panose="020B0604020202020204" pitchFamily="34" charset="0"/>
              <a:buChar char="•"/>
            </a:pPr>
            <a:endParaRPr lang="en-GB" dirty="0"/>
          </a:p>
          <a:p>
            <a:pPr algn="ctr"/>
            <a:endParaRPr lang="en-GB" dirty="0"/>
          </a:p>
        </p:txBody>
      </p:sp>
      <p:sp>
        <p:nvSpPr>
          <p:cNvPr id="24" name="Rectangle: Rounded Corners 23">
            <a:extLst>
              <a:ext uri="{FF2B5EF4-FFF2-40B4-BE49-F238E27FC236}">
                <a16:creationId xmlns:a16="http://schemas.microsoft.com/office/drawing/2014/main" id="{C3A03A30-3052-DCED-732A-C060C886B6DD}"/>
              </a:ext>
            </a:extLst>
          </p:cNvPr>
          <p:cNvSpPr/>
          <p:nvPr/>
        </p:nvSpPr>
        <p:spPr>
          <a:xfrm>
            <a:off x="9013371" y="4821701"/>
            <a:ext cx="2721429" cy="18179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Target Field</a:t>
            </a:r>
          </a:p>
          <a:p>
            <a:pPr marL="285750" indent="-285750">
              <a:buFont typeface="Arial" panose="020B0604020202020204" pitchFamily="34" charset="0"/>
              <a:buChar char="•"/>
            </a:pPr>
            <a:r>
              <a:rPr lang="en-GB" dirty="0" err="1"/>
              <a:t>loan_status</a:t>
            </a:r>
            <a:endParaRPr lang="en-GB" dirty="0"/>
          </a:p>
          <a:p>
            <a:endParaRPr lang="en-GB" dirty="0"/>
          </a:p>
          <a:p>
            <a:pPr marL="285750" indent="-285750">
              <a:buFont typeface="Arial" panose="020B0604020202020204" pitchFamily="34" charset="0"/>
              <a:buChar char="•"/>
            </a:pPr>
            <a:endParaRPr lang="en-GB" dirty="0"/>
          </a:p>
          <a:p>
            <a:r>
              <a:rPr lang="en-GB" dirty="0"/>
              <a:t>  </a:t>
            </a:r>
          </a:p>
        </p:txBody>
      </p:sp>
    </p:spTree>
    <p:extLst>
      <p:ext uri="{BB962C8B-B14F-4D97-AF65-F5344CB8AC3E}">
        <p14:creationId xmlns:p14="http://schemas.microsoft.com/office/powerpoint/2010/main" val="4049386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C4D573-60F6-882F-6BED-51E9C908CC76}"/>
              </a:ext>
            </a:extLst>
          </p:cNvPr>
          <p:cNvSpPr>
            <a:spLocks noGrp="1"/>
          </p:cNvSpPr>
          <p:nvPr>
            <p:ph type="title"/>
          </p:nvPr>
        </p:nvSpPr>
        <p:spPr>
          <a:xfrm>
            <a:off x="398029" y="103398"/>
            <a:ext cx="11572297" cy="703263"/>
          </a:xfrm>
          <a:solidFill>
            <a:schemeClr val="accent1">
              <a:lumMod val="75000"/>
            </a:schemeClr>
          </a:solidFill>
        </p:spPr>
        <p:txBody>
          <a:bodyPr>
            <a:normAutofit/>
          </a:bodyPr>
          <a:lstStyle/>
          <a:p>
            <a:pPr algn="just"/>
            <a:r>
              <a:rPr lang="en-GB" sz="4000" dirty="0"/>
              <a:t>                  </a:t>
            </a:r>
            <a:r>
              <a:rPr lang="en-GB" sz="2800" dirty="0">
                <a:solidFill>
                  <a:schemeClr val="bg2"/>
                </a:solidFill>
              </a:rPr>
              <a:t>Analysis :Univariate and Bivariate for Numeric</a:t>
            </a:r>
          </a:p>
        </p:txBody>
      </p:sp>
      <p:pic>
        <p:nvPicPr>
          <p:cNvPr id="7" name="Picture 6">
            <a:extLst>
              <a:ext uri="{FF2B5EF4-FFF2-40B4-BE49-F238E27FC236}">
                <a16:creationId xmlns:a16="http://schemas.microsoft.com/office/drawing/2014/main" id="{83F5A113-F0D8-A33D-0CD2-E12E3547041E}"/>
              </a:ext>
            </a:extLst>
          </p:cNvPr>
          <p:cNvPicPr>
            <a:picLocks noChangeAspect="1"/>
          </p:cNvPicPr>
          <p:nvPr/>
        </p:nvPicPr>
        <p:blipFill>
          <a:blip r:embed="rId2"/>
          <a:stretch>
            <a:fillRect/>
          </a:stretch>
        </p:blipFill>
        <p:spPr>
          <a:xfrm>
            <a:off x="540644" y="240635"/>
            <a:ext cx="838556" cy="428788"/>
          </a:xfrm>
          <a:prstGeom prst="rect">
            <a:avLst/>
          </a:prstGeom>
        </p:spPr>
      </p:pic>
      <p:sp>
        <p:nvSpPr>
          <p:cNvPr id="4" name="TextBox 3">
            <a:extLst>
              <a:ext uri="{FF2B5EF4-FFF2-40B4-BE49-F238E27FC236}">
                <a16:creationId xmlns:a16="http://schemas.microsoft.com/office/drawing/2014/main" id="{5EBE504B-F349-A30E-5CD7-52B160C843F6}"/>
              </a:ext>
            </a:extLst>
          </p:cNvPr>
          <p:cNvSpPr txBox="1"/>
          <p:nvPr/>
        </p:nvSpPr>
        <p:spPr>
          <a:xfrm>
            <a:off x="455665" y="862159"/>
            <a:ext cx="12017828" cy="1200329"/>
          </a:xfrm>
          <a:prstGeom prst="rect">
            <a:avLst/>
          </a:prstGeom>
          <a:noFill/>
        </p:spPr>
        <p:txBody>
          <a:bodyPr wrap="square" rtlCol="0">
            <a:spAutoFit/>
          </a:bodyPr>
          <a:lstStyle/>
          <a:p>
            <a:r>
              <a:rPr lang="en-GB" b="1" dirty="0"/>
              <a:t>Identified Outliers and removed </a:t>
            </a:r>
          </a:p>
          <a:p>
            <a:pPr marL="285750" indent="-285750">
              <a:buFont typeface="Arial" panose="020B0604020202020204" pitchFamily="34" charset="0"/>
              <a:buChar char="•"/>
            </a:pPr>
            <a:r>
              <a:rPr lang="en-GB" b="1" dirty="0">
                <a:highlight>
                  <a:srgbClr val="FFFFFF"/>
                </a:highlight>
                <a:latin typeface="system-ui"/>
              </a:rPr>
              <a:t> </a:t>
            </a:r>
            <a:r>
              <a:rPr lang="en-GB" sz="1600" dirty="0">
                <a:highlight>
                  <a:srgbClr val="FFFFFF"/>
                </a:highlight>
                <a:latin typeface="system-ui"/>
              </a:rPr>
              <a:t>Box plots indicated Outliers for ‘</a:t>
            </a:r>
            <a:r>
              <a:rPr lang="en-GB" sz="1600" b="1" dirty="0" err="1">
                <a:highlight>
                  <a:srgbClr val="FFFFFF"/>
                </a:highlight>
                <a:latin typeface="system-ui"/>
              </a:rPr>
              <a:t>annual_inc</a:t>
            </a:r>
            <a:r>
              <a:rPr lang="en-GB" sz="1600" dirty="0">
                <a:highlight>
                  <a:srgbClr val="FFFFFF"/>
                </a:highlight>
                <a:latin typeface="system-ui"/>
              </a:rPr>
              <a:t>’ field . The IQR logic was used to remove Outliers  since it did not have a Normal Distribution</a:t>
            </a:r>
          </a:p>
          <a:p>
            <a:pPr marL="285750" indent="-285750">
              <a:buFont typeface="Arial" panose="020B0604020202020204" pitchFamily="34" charset="0"/>
              <a:buChar char="•"/>
            </a:pPr>
            <a:endParaRPr lang="en-GB" b="0" i="0" dirty="0">
              <a:effectLst/>
              <a:highlight>
                <a:srgbClr val="FFFFFF"/>
              </a:highlight>
              <a:latin typeface="system-ui"/>
            </a:endParaRPr>
          </a:p>
          <a:p>
            <a:endParaRPr lang="en-GB" b="0" i="0" dirty="0">
              <a:effectLst/>
              <a:highlight>
                <a:srgbClr val="FFFFFF"/>
              </a:highlight>
              <a:latin typeface="system-ui"/>
            </a:endParaRPr>
          </a:p>
        </p:txBody>
      </p:sp>
      <p:pic>
        <p:nvPicPr>
          <p:cNvPr id="10" name="Picture 9">
            <a:extLst>
              <a:ext uri="{FF2B5EF4-FFF2-40B4-BE49-F238E27FC236}">
                <a16:creationId xmlns:a16="http://schemas.microsoft.com/office/drawing/2014/main" id="{D862D53A-8FAA-03C7-051D-C396EBF3D4BE}"/>
              </a:ext>
            </a:extLst>
          </p:cNvPr>
          <p:cNvPicPr>
            <a:picLocks noChangeAspect="1"/>
          </p:cNvPicPr>
          <p:nvPr/>
        </p:nvPicPr>
        <p:blipFill>
          <a:blip r:embed="rId3"/>
          <a:stretch>
            <a:fillRect/>
          </a:stretch>
        </p:blipFill>
        <p:spPr>
          <a:xfrm>
            <a:off x="0" y="1514255"/>
            <a:ext cx="9862140" cy="2364534"/>
          </a:xfrm>
          <a:prstGeom prst="rect">
            <a:avLst/>
          </a:prstGeom>
        </p:spPr>
      </p:pic>
      <p:sp>
        <p:nvSpPr>
          <p:cNvPr id="11" name="TextBox 10">
            <a:extLst>
              <a:ext uri="{FF2B5EF4-FFF2-40B4-BE49-F238E27FC236}">
                <a16:creationId xmlns:a16="http://schemas.microsoft.com/office/drawing/2014/main" id="{B574B5E4-1EAD-0A87-8D51-349F112A77A3}"/>
              </a:ext>
            </a:extLst>
          </p:cNvPr>
          <p:cNvSpPr txBox="1"/>
          <p:nvPr/>
        </p:nvSpPr>
        <p:spPr>
          <a:xfrm>
            <a:off x="398029" y="4021293"/>
            <a:ext cx="11525440" cy="584775"/>
          </a:xfrm>
          <a:prstGeom prst="rect">
            <a:avLst/>
          </a:prstGeom>
          <a:noFill/>
        </p:spPr>
        <p:txBody>
          <a:bodyPr wrap="square" rtlCol="0">
            <a:spAutoFit/>
          </a:bodyPr>
          <a:lstStyle/>
          <a:p>
            <a:pPr marL="285750" indent="-285750">
              <a:buFont typeface="Arial" panose="020B0604020202020204" pitchFamily="34" charset="0"/>
              <a:buChar char="•"/>
            </a:pPr>
            <a:r>
              <a:rPr lang="en-GB" sz="1600" b="1" dirty="0"/>
              <a:t>Outcome</a:t>
            </a:r>
            <a:r>
              <a:rPr lang="en-GB" sz="1600" dirty="0"/>
              <a:t> After removing Outlier for</a:t>
            </a:r>
          </a:p>
          <a:p>
            <a:r>
              <a:rPr lang="en-GB" sz="1600" dirty="0"/>
              <a:t>        </a:t>
            </a:r>
            <a:r>
              <a:rPr lang="en-GB" sz="1600" dirty="0">
                <a:highlight>
                  <a:srgbClr val="FFFFFF"/>
                </a:highlight>
                <a:latin typeface="system-ui"/>
              </a:rPr>
              <a:t>‘</a:t>
            </a:r>
            <a:r>
              <a:rPr lang="en-GB" sz="1600" b="1" dirty="0" err="1">
                <a:highlight>
                  <a:srgbClr val="FFFFFF"/>
                </a:highlight>
                <a:latin typeface="system-ui"/>
              </a:rPr>
              <a:t>annual_inc</a:t>
            </a:r>
            <a:r>
              <a:rPr lang="en-GB" sz="1600" dirty="0">
                <a:highlight>
                  <a:srgbClr val="FFFFFF"/>
                </a:highlight>
                <a:latin typeface="system-ui"/>
              </a:rPr>
              <a:t>’</a:t>
            </a:r>
            <a:r>
              <a:rPr lang="en-GB" sz="1600" dirty="0"/>
              <a:t> </a:t>
            </a:r>
          </a:p>
        </p:txBody>
      </p:sp>
      <p:pic>
        <p:nvPicPr>
          <p:cNvPr id="12" name="Picture 11">
            <a:extLst>
              <a:ext uri="{FF2B5EF4-FFF2-40B4-BE49-F238E27FC236}">
                <a16:creationId xmlns:a16="http://schemas.microsoft.com/office/drawing/2014/main" id="{BA2B503E-6B86-5ABC-82D7-8CBC4A4C0DF6}"/>
              </a:ext>
            </a:extLst>
          </p:cNvPr>
          <p:cNvPicPr>
            <a:picLocks noChangeAspect="1"/>
          </p:cNvPicPr>
          <p:nvPr/>
        </p:nvPicPr>
        <p:blipFill>
          <a:blip r:embed="rId4"/>
          <a:stretch>
            <a:fillRect/>
          </a:stretch>
        </p:blipFill>
        <p:spPr>
          <a:xfrm>
            <a:off x="5119318" y="3882670"/>
            <a:ext cx="3738321" cy="2926947"/>
          </a:xfrm>
          <a:prstGeom prst="rect">
            <a:avLst/>
          </a:prstGeom>
        </p:spPr>
      </p:pic>
      <p:pic>
        <p:nvPicPr>
          <p:cNvPr id="13" name="Picture 12">
            <a:extLst>
              <a:ext uri="{FF2B5EF4-FFF2-40B4-BE49-F238E27FC236}">
                <a16:creationId xmlns:a16="http://schemas.microsoft.com/office/drawing/2014/main" id="{01B5A28B-A49E-FB24-945B-DEB076B1ADAC}"/>
              </a:ext>
            </a:extLst>
          </p:cNvPr>
          <p:cNvPicPr>
            <a:picLocks noChangeAspect="1"/>
          </p:cNvPicPr>
          <p:nvPr/>
        </p:nvPicPr>
        <p:blipFill>
          <a:blip r:embed="rId5"/>
          <a:stretch>
            <a:fillRect/>
          </a:stretch>
        </p:blipFill>
        <p:spPr>
          <a:xfrm>
            <a:off x="8857639" y="4197792"/>
            <a:ext cx="3230814" cy="2605636"/>
          </a:xfrm>
          <a:prstGeom prst="rect">
            <a:avLst/>
          </a:prstGeom>
        </p:spPr>
      </p:pic>
      <p:pic>
        <p:nvPicPr>
          <p:cNvPr id="14" name="Picture 13">
            <a:extLst>
              <a:ext uri="{FF2B5EF4-FFF2-40B4-BE49-F238E27FC236}">
                <a16:creationId xmlns:a16="http://schemas.microsoft.com/office/drawing/2014/main" id="{D9AE7B69-1BB8-BDA6-F288-80035E79DB78}"/>
              </a:ext>
            </a:extLst>
          </p:cNvPr>
          <p:cNvPicPr>
            <a:picLocks noChangeAspect="1"/>
          </p:cNvPicPr>
          <p:nvPr/>
        </p:nvPicPr>
        <p:blipFill>
          <a:blip r:embed="rId6"/>
          <a:stretch>
            <a:fillRect/>
          </a:stretch>
        </p:blipFill>
        <p:spPr>
          <a:xfrm>
            <a:off x="9721530" y="1458757"/>
            <a:ext cx="2470470" cy="2364534"/>
          </a:xfrm>
          <a:prstGeom prst="rect">
            <a:avLst/>
          </a:prstGeom>
        </p:spPr>
      </p:pic>
      <p:cxnSp>
        <p:nvCxnSpPr>
          <p:cNvPr id="16" name="Straight Connector 15">
            <a:extLst>
              <a:ext uri="{FF2B5EF4-FFF2-40B4-BE49-F238E27FC236}">
                <a16:creationId xmlns:a16="http://schemas.microsoft.com/office/drawing/2014/main" id="{E8CDC964-0821-2A90-F254-CACA29CBAEB5}"/>
              </a:ext>
            </a:extLst>
          </p:cNvPr>
          <p:cNvCxnSpPr>
            <a:cxnSpLocks/>
          </p:cNvCxnSpPr>
          <p:nvPr/>
        </p:nvCxnSpPr>
        <p:spPr>
          <a:xfrm>
            <a:off x="-83127" y="3878789"/>
            <a:ext cx="12275127"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1464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C4D573-60F6-882F-6BED-51E9C908CC76}"/>
              </a:ext>
            </a:extLst>
          </p:cNvPr>
          <p:cNvSpPr>
            <a:spLocks noGrp="1"/>
          </p:cNvSpPr>
          <p:nvPr>
            <p:ph type="title"/>
          </p:nvPr>
        </p:nvSpPr>
        <p:spPr>
          <a:xfrm>
            <a:off x="398029" y="103398"/>
            <a:ext cx="11572297" cy="703263"/>
          </a:xfrm>
          <a:solidFill>
            <a:schemeClr val="accent1">
              <a:lumMod val="75000"/>
            </a:schemeClr>
          </a:solidFill>
        </p:spPr>
        <p:txBody>
          <a:bodyPr>
            <a:normAutofit/>
          </a:bodyPr>
          <a:lstStyle/>
          <a:p>
            <a:pPr algn="just"/>
            <a:r>
              <a:rPr lang="en-GB" sz="4000" dirty="0"/>
              <a:t>                  </a:t>
            </a:r>
            <a:r>
              <a:rPr lang="en-GB" sz="2800" dirty="0">
                <a:solidFill>
                  <a:schemeClr val="bg2"/>
                </a:solidFill>
              </a:rPr>
              <a:t>Analysis :Univariate and Bivariate for Numeric</a:t>
            </a:r>
          </a:p>
        </p:txBody>
      </p:sp>
      <p:pic>
        <p:nvPicPr>
          <p:cNvPr id="7" name="Picture 6">
            <a:extLst>
              <a:ext uri="{FF2B5EF4-FFF2-40B4-BE49-F238E27FC236}">
                <a16:creationId xmlns:a16="http://schemas.microsoft.com/office/drawing/2014/main" id="{83F5A113-F0D8-A33D-0CD2-E12E3547041E}"/>
              </a:ext>
            </a:extLst>
          </p:cNvPr>
          <p:cNvPicPr>
            <a:picLocks noChangeAspect="1"/>
          </p:cNvPicPr>
          <p:nvPr/>
        </p:nvPicPr>
        <p:blipFill>
          <a:blip r:embed="rId2"/>
          <a:stretch>
            <a:fillRect/>
          </a:stretch>
        </p:blipFill>
        <p:spPr>
          <a:xfrm>
            <a:off x="540644" y="240635"/>
            <a:ext cx="838556" cy="428788"/>
          </a:xfrm>
          <a:prstGeom prst="rect">
            <a:avLst/>
          </a:prstGeom>
        </p:spPr>
      </p:pic>
      <p:sp>
        <p:nvSpPr>
          <p:cNvPr id="4" name="TextBox 3">
            <a:extLst>
              <a:ext uri="{FF2B5EF4-FFF2-40B4-BE49-F238E27FC236}">
                <a16:creationId xmlns:a16="http://schemas.microsoft.com/office/drawing/2014/main" id="{5EBE504B-F349-A30E-5CD7-52B160C843F6}"/>
              </a:ext>
            </a:extLst>
          </p:cNvPr>
          <p:cNvSpPr txBox="1"/>
          <p:nvPr/>
        </p:nvSpPr>
        <p:spPr>
          <a:xfrm>
            <a:off x="455665" y="862159"/>
            <a:ext cx="12017828" cy="1477328"/>
          </a:xfrm>
          <a:prstGeom prst="rect">
            <a:avLst/>
          </a:prstGeom>
          <a:noFill/>
        </p:spPr>
        <p:txBody>
          <a:bodyPr wrap="square" rtlCol="0">
            <a:spAutoFit/>
          </a:bodyPr>
          <a:lstStyle/>
          <a:p>
            <a:r>
              <a:rPr lang="en-GB" b="1" dirty="0"/>
              <a:t>Heat Map between the Numeric Fields along with Loan Status</a:t>
            </a:r>
          </a:p>
          <a:p>
            <a:r>
              <a:rPr lang="en-GB" b="0" i="0" dirty="0">
                <a:effectLst/>
                <a:highlight>
                  <a:srgbClr val="FFFFFF"/>
                </a:highlight>
                <a:latin typeface="system-ui"/>
              </a:rPr>
              <a:t>  </a:t>
            </a:r>
          </a:p>
          <a:p>
            <a:r>
              <a:rPr lang="en-GB" dirty="0">
                <a:highlight>
                  <a:srgbClr val="FFFFFF"/>
                </a:highlight>
                <a:latin typeface="system-ui"/>
              </a:rPr>
              <a:t>             </a:t>
            </a:r>
          </a:p>
          <a:p>
            <a:endParaRPr lang="en-GB" b="0" i="0" dirty="0">
              <a:effectLst/>
              <a:highlight>
                <a:srgbClr val="FFFFFF"/>
              </a:highlight>
              <a:latin typeface="system-ui"/>
            </a:endParaRPr>
          </a:p>
          <a:p>
            <a:endParaRPr lang="en-GB" b="0" i="0" dirty="0">
              <a:effectLst/>
              <a:highlight>
                <a:srgbClr val="FFFFFF"/>
              </a:highlight>
              <a:latin typeface="system-ui"/>
            </a:endParaRPr>
          </a:p>
        </p:txBody>
      </p:sp>
      <p:pic>
        <p:nvPicPr>
          <p:cNvPr id="3" name="Picture 2">
            <a:extLst>
              <a:ext uri="{FF2B5EF4-FFF2-40B4-BE49-F238E27FC236}">
                <a16:creationId xmlns:a16="http://schemas.microsoft.com/office/drawing/2014/main" id="{95189275-7F3B-4A49-80A7-D8DABC7A51EE}"/>
              </a:ext>
            </a:extLst>
          </p:cNvPr>
          <p:cNvPicPr>
            <a:picLocks noChangeAspect="1"/>
          </p:cNvPicPr>
          <p:nvPr/>
        </p:nvPicPr>
        <p:blipFill>
          <a:blip r:embed="rId3"/>
          <a:stretch>
            <a:fillRect/>
          </a:stretch>
        </p:blipFill>
        <p:spPr>
          <a:xfrm>
            <a:off x="540644" y="1600823"/>
            <a:ext cx="10310306" cy="4932938"/>
          </a:xfrm>
          <a:prstGeom prst="rect">
            <a:avLst/>
          </a:prstGeom>
        </p:spPr>
      </p:pic>
    </p:spTree>
    <p:extLst>
      <p:ext uri="{BB962C8B-B14F-4D97-AF65-F5344CB8AC3E}">
        <p14:creationId xmlns:p14="http://schemas.microsoft.com/office/powerpoint/2010/main" val="1808467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C4D573-60F6-882F-6BED-51E9C908CC76}"/>
              </a:ext>
            </a:extLst>
          </p:cNvPr>
          <p:cNvSpPr>
            <a:spLocks noGrp="1"/>
          </p:cNvSpPr>
          <p:nvPr>
            <p:ph type="title"/>
          </p:nvPr>
        </p:nvSpPr>
        <p:spPr>
          <a:xfrm>
            <a:off x="398029" y="103398"/>
            <a:ext cx="11572297" cy="703263"/>
          </a:xfrm>
          <a:solidFill>
            <a:schemeClr val="accent1">
              <a:lumMod val="75000"/>
            </a:schemeClr>
          </a:solidFill>
        </p:spPr>
        <p:txBody>
          <a:bodyPr>
            <a:normAutofit/>
          </a:bodyPr>
          <a:lstStyle/>
          <a:p>
            <a:pPr algn="just"/>
            <a:r>
              <a:rPr lang="en-GB" sz="4000" dirty="0"/>
              <a:t>                  </a:t>
            </a:r>
            <a:r>
              <a:rPr lang="en-GB" sz="2800" dirty="0">
                <a:solidFill>
                  <a:schemeClr val="bg2"/>
                </a:solidFill>
              </a:rPr>
              <a:t>Analysis :Univariate and Bivariate for Numeric</a:t>
            </a:r>
          </a:p>
        </p:txBody>
      </p:sp>
      <p:pic>
        <p:nvPicPr>
          <p:cNvPr id="7" name="Picture 6">
            <a:extLst>
              <a:ext uri="{FF2B5EF4-FFF2-40B4-BE49-F238E27FC236}">
                <a16:creationId xmlns:a16="http://schemas.microsoft.com/office/drawing/2014/main" id="{83F5A113-F0D8-A33D-0CD2-E12E3547041E}"/>
              </a:ext>
            </a:extLst>
          </p:cNvPr>
          <p:cNvPicPr>
            <a:picLocks noChangeAspect="1"/>
          </p:cNvPicPr>
          <p:nvPr/>
        </p:nvPicPr>
        <p:blipFill>
          <a:blip r:embed="rId2"/>
          <a:stretch>
            <a:fillRect/>
          </a:stretch>
        </p:blipFill>
        <p:spPr>
          <a:xfrm>
            <a:off x="540644" y="240635"/>
            <a:ext cx="838556" cy="428788"/>
          </a:xfrm>
          <a:prstGeom prst="rect">
            <a:avLst/>
          </a:prstGeom>
        </p:spPr>
      </p:pic>
      <p:sp>
        <p:nvSpPr>
          <p:cNvPr id="8" name="TextBox 7">
            <a:extLst>
              <a:ext uri="{FF2B5EF4-FFF2-40B4-BE49-F238E27FC236}">
                <a16:creationId xmlns:a16="http://schemas.microsoft.com/office/drawing/2014/main" id="{9A75BAFA-1C42-2E14-3759-6472BB60C57C}"/>
              </a:ext>
            </a:extLst>
          </p:cNvPr>
          <p:cNvSpPr txBox="1"/>
          <p:nvPr/>
        </p:nvSpPr>
        <p:spPr>
          <a:xfrm>
            <a:off x="609599" y="910796"/>
            <a:ext cx="10972800" cy="369332"/>
          </a:xfrm>
          <a:prstGeom prst="rect">
            <a:avLst/>
          </a:prstGeom>
          <a:noFill/>
        </p:spPr>
        <p:txBody>
          <a:bodyPr wrap="square" rtlCol="0">
            <a:spAutoFit/>
          </a:bodyPr>
          <a:lstStyle/>
          <a:p>
            <a:r>
              <a:rPr lang="en-GB" dirty="0"/>
              <a:t>Distribution Analysis  was performed with fields ‘</a:t>
            </a:r>
            <a:r>
              <a:rPr lang="en-GB" dirty="0" err="1"/>
              <a:t>annual_inc</a:t>
            </a:r>
            <a:r>
              <a:rPr lang="en-GB" dirty="0"/>
              <a:t>’ , ‘</a:t>
            </a:r>
            <a:r>
              <a:rPr lang="en-GB" dirty="0" err="1"/>
              <a:t>dti</a:t>
            </a:r>
            <a:r>
              <a:rPr lang="en-GB" dirty="0"/>
              <a:t>’, ‘</a:t>
            </a:r>
            <a:r>
              <a:rPr lang="en-GB" dirty="0" err="1"/>
              <a:t>loan_amt</a:t>
            </a:r>
            <a:r>
              <a:rPr lang="en-GB" dirty="0"/>
              <a:t>’ , ‘</a:t>
            </a:r>
            <a:r>
              <a:rPr lang="en-GB" dirty="0" err="1"/>
              <a:t>int_rate</a:t>
            </a:r>
            <a:r>
              <a:rPr lang="en-GB" dirty="0"/>
              <a:t>’ against ‘</a:t>
            </a:r>
            <a:r>
              <a:rPr lang="en-GB" dirty="0" err="1"/>
              <a:t>loan_status</a:t>
            </a:r>
            <a:r>
              <a:rPr lang="en-GB" dirty="0"/>
              <a:t>’</a:t>
            </a:r>
          </a:p>
        </p:txBody>
      </p:sp>
      <p:sp>
        <p:nvSpPr>
          <p:cNvPr id="9" name="TextBox 8">
            <a:extLst>
              <a:ext uri="{FF2B5EF4-FFF2-40B4-BE49-F238E27FC236}">
                <a16:creationId xmlns:a16="http://schemas.microsoft.com/office/drawing/2014/main" id="{F206CA42-A19E-3D2F-7A35-B311B3260F0A}"/>
              </a:ext>
            </a:extLst>
          </p:cNvPr>
          <p:cNvSpPr txBox="1"/>
          <p:nvPr/>
        </p:nvSpPr>
        <p:spPr>
          <a:xfrm>
            <a:off x="678556" y="4549676"/>
            <a:ext cx="10972800" cy="2308324"/>
          </a:xfrm>
          <a:prstGeom prst="rect">
            <a:avLst/>
          </a:prstGeom>
          <a:noFill/>
        </p:spPr>
        <p:txBody>
          <a:bodyPr wrap="square" rtlCol="0">
            <a:spAutoFit/>
          </a:bodyPr>
          <a:lstStyle/>
          <a:p>
            <a:r>
              <a:rPr lang="en-GB" b="1" dirty="0"/>
              <a:t>Outcome</a:t>
            </a:r>
            <a:r>
              <a:rPr lang="en-GB" dirty="0"/>
              <a:t> </a:t>
            </a:r>
          </a:p>
          <a:p>
            <a:pPr>
              <a:buFont typeface="Arial" panose="020B0604020202020204" pitchFamily="34" charset="0"/>
              <a:buChar char="•"/>
            </a:pPr>
            <a:r>
              <a:rPr lang="en-GB" dirty="0"/>
              <a:t>  </a:t>
            </a:r>
            <a:r>
              <a:rPr lang="en-GB" b="1" i="0" dirty="0">
                <a:effectLst/>
                <a:highlight>
                  <a:srgbClr val="FFFFFF"/>
                </a:highlight>
                <a:latin typeface="system-ui"/>
              </a:rPr>
              <a:t>int_rate</a:t>
            </a:r>
            <a:r>
              <a:rPr lang="en-GB" b="0" i="0" dirty="0">
                <a:effectLst/>
                <a:highlight>
                  <a:srgbClr val="FFFFFF"/>
                </a:highlight>
                <a:latin typeface="system-ui"/>
              </a:rPr>
              <a:t> (Interest Rate)indicates that Loans with higher int_rate have more risk of getting Defaulted</a:t>
            </a:r>
          </a:p>
          <a:p>
            <a:pPr>
              <a:buFont typeface="Arial" panose="020B0604020202020204" pitchFamily="34" charset="0"/>
              <a:buChar char="•"/>
            </a:pPr>
            <a:r>
              <a:rPr lang="en-GB" b="0" i="0" dirty="0">
                <a:effectLst/>
                <a:highlight>
                  <a:srgbClr val="FFFFFF"/>
                </a:highlight>
                <a:latin typeface="system-ui"/>
              </a:rPr>
              <a:t> </a:t>
            </a:r>
            <a:r>
              <a:rPr lang="en-GB" b="1" i="0" dirty="0" err="1">
                <a:effectLst/>
                <a:highlight>
                  <a:srgbClr val="FFFFFF"/>
                </a:highlight>
                <a:latin typeface="system-ui"/>
              </a:rPr>
              <a:t>dti</a:t>
            </a:r>
            <a:r>
              <a:rPr lang="en-GB" b="0" i="0" dirty="0">
                <a:effectLst/>
                <a:highlight>
                  <a:srgbClr val="FFFFFF"/>
                </a:highlight>
                <a:latin typeface="system-ui"/>
              </a:rPr>
              <a:t> (Debt to Interest Rate Ratio) indicates that higher </a:t>
            </a:r>
            <a:r>
              <a:rPr lang="en-GB" b="0" i="0" dirty="0" err="1">
                <a:effectLst/>
                <a:highlight>
                  <a:srgbClr val="FFFFFF"/>
                </a:highlight>
                <a:latin typeface="system-ui"/>
              </a:rPr>
              <a:t>dti</a:t>
            </a:r>
            <a:r>
              <a:rPr lang="en-GB" b="0" i="0" dirty="0">
                <a:effectLst/>
                <a:highlight>
                  <a:srgbClr val="FFFFFF"/>
                </a:highlight>
                <a:latin typeface="system-ui"/>
              </a:rPr>
              <a:t> ratio are at higher risk of getting Defaulted</a:t>
            </a:r>
          </a:p>
          <a:p>
            <a:pPr>
              <a:buFont typeface="Arial" panose="020B0604020202020204" pitchFamily="34" charset="0"/>
              <a:buChar char="•"/>
            </a:pPr>
            <a:r>
              <a:rPr lang="en-GB" b="1" i="0" dirty="0">
                <a:effectLst/>
                <a:highlight>
                  <a:srgbClr val="FFFFFF"/>
                </a:highlight>
                <a:latin typeface="system-ui"/>
              </a:rPr>
              <a:t> </a:t>
            </a:r>
            <a:r>
              <a:rPr lang="en-GB" b="1" i="0" dirty="0" err="1">
                <a:effectLst/>
                <a:highlight>
                  <a:srgbClr val="FFFFFF"/>
                </a:highlight>
                <a:latin typeface="system-ui"/>
              </a:rPr>
              <a:t>annual_inc</a:t>
            </a:r>
            <a:r>
              <a:rPr lang="en-GB" b="0" i="0" dirty="0">
                <a:effectLst/>
                <a:highlight>
                  <a:srgbClr val="FFFFFF"/>
                </a:highlight>
                <a:latin typeface="system-ui"/>
              </a:rPr>
              <a:t>  (Annual Income) even though the correlation is not very prominent but still lower </a:t>
            </a:r>
            <a:r>
              <a:rPr lang="en-GB" b="0" i="0" dirty="0" err="1">
                <a:effectLst/>
                <a:highlight>
                  <a:srgbClr val="FFFFFF"/>
                </a:highlight>
                <a:latin typeface="system-ui"/>
              </a:rPr>
              <a:t>annual_inc</a:t>
            </a:r>
            <a:r>
              <a:rPr lang="en-GB" b="0" i="0" dirty="0">
                <a:effectLst/>
                <a:highlight>
                  <a:srgbClr val="FFFFFF"/>
                </a:highlight>
                <a:latin typeface="system-ui"/>
              </a:rPr>
              <a:t> have 	        higher risk of getting   Defaulted</a:t>
            </a:r>
          </a:p>
          <a:p>
            <a:pPr>
              <a:buFont typeface="Arial" panose="020B0604020202020204" pitchFamily="34" charset="0"/>
              <a:buChar char="•"/>
            </a:pPr>
            <a:r>
              <a:rPr lang="en-GB" b="1" i="0" dirty="0">
                <a:effectLst/>
                <a:highlight>
                  <a:srgbClr val="FFFFFF"/>
                </a:highlight>
                <a:latin typeface="system-ui"/>
              </a:rPr>
              <a:t> loan_amt</a:t>
            </a:r>
            <a:r>
              <a:rPr lang="en-GB" b="0" i="0" dirty="0">
                <a:effectLst/>
                <a:highlight>
                  <a:srgbClr val="FFFFFF"/>
                </a:highlight>
                <a:latin typeface="system-ui"/>
              </a:rPr>
              <a:t> (Loan Amount) even though the correlation is not very prominent but still higher loan_amt have higher     	        risk of getting Defaulted</a:t>
            </a:r>
          </a:p>
          <a:p>
            <a:endParaRPr lang="en-GB" dirty="0"/>
          </a:p>
        </p:txBody>
      </p:sp>
      <p:sp>
        <p:nvSpPr>
          <p:cNvPr id="3" name="Content Placeholder 2">
            <a:extLst>
              <a:ext uri="{FF2B5EF4-FFF2-40B4-BE49-F238E27FC236}">
                <a16:creationId xmlns:a16="http://schemas.microsoft.com/office/drawing/2014/main" id="{9B6036FE-E69D-95E8-1005-D32A5E5EEBD9}"/>
              </a:ext>
            </a:extLst>
          </p:cNvPr>
          <p:cNvSpPr>
            <a:spLocks noGrp="1"/>
          </p:cNvSpPr>
          <p:nvPr>
            <p:ph idx="1"/>
          </p:nvPr>
        </p:nvSpPr>
        <p:spPr/>
        <p:txBody>
          <a:bodyPr/>
          <a:lstStyle/>
          <a:p>
            <a:r>
              <a:rPr lang="en-GB" dirty="0"/>
              <a:t>i</a:t>
            </a:r>
          </a:p>
        </p:txBody>
      </p:sp>
      <p:pic>
        <p:nvPicPr>
          <p:cNvPr id="10" name="Picture 9">
            <a:extLst>
              <a:ext uri="{FF2B5EF4-FFF2-40B4-BE49-F238E27FC236}">
                <a16:creationId xmlns:a16="http://schemas.microsoft.com/office/drawing/2014/main" id="{A1D34708-DC86-4ECA-0321-C0CEF32440D6}"/>
              </a:ext>
            </a:extLst>
          </p:cNvPr>
          <p:cNvPicPr>
            <a:picLocks noChangeAspect="1"/>
          </p:cNvPicPr>
          <p:nvPr/>
        </p:nvPicPr>
        <p:blipFill>
          <a:blip r:embed="rId3"/>
          <a:stretch>
            <a:fillRect/>
          </a:stretch>
        </p:blipFill>
        <p:spPr>
          <a:xfrm>
            <a:off x="540644" y="1384263"/>
            <a:ext cx="10972800" cy="3243170"/>
          </a:xfrm>
          <a:prstGeom prst="rect">
            <a:avLst/>
          </a:prstGeom>
        </p:spPr>
      </p:pic>
    </p:spTree>
    <p:extLst>
      <p:ext uri="{BB962C8B-B14F-4D97-AF65-F5344CB8AC3E}">
        <p14:creationId xmlns:p14="http://schemas.microsoft.com/office/powerpoint/2010/main" val="3902476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C4D573-60F6-882F-6BED-51E9C908CC76}"/>
              </a:ext>
            </a:extLst>
          </p:cNvPr>
          <p:cNvSpPr>
            <a:spLocks noGrp="1"/>
          </p:cNvSpPr>
          <p:nvPr>
            <p:ph type="title"/>
          </p:nvPr>
        </p:nvSpPr>
        <p:spPr>
          <a:xfrm>
            <a:off x="398029" y="103398"/>
            <a:ext cx="11572297" cy="703263"/>
          </a:xfrm>
          <a:solidFill>
            <a:schemeClr val="accent1">
              <a:lumMod val="75000"/>
            </a:schemeClr>
          </a:solidFill>
        </p:spPr>
        <p:txBody>
          <a:bodyPr>
            <a:normAutofit/>
          </a:bodyPr>
          <a:lstStyle/>
          <a:p>
            <a:pPr algn="just"/>
            <a:r>
              <a:rPr lang="en-GB" sz="4000" dirty="0"/>
              <a:t>                  </a:t>
            </a:r>
            <a:r>
              <a:rPr lang="en-GB" sz="2800" dirty="0">
                <a:solidFill>
                  <a:schemeClr val="bg2"/>
                </a:solidFill>
              </a:rPr>
              <a:t>Analysis :Bivariate Analysis of Categorical Fields</a:t>
            </a:r>
          </a:p>
        </p:txBody>
      </p:sp>
      <p:pic>
        <p:nvPicPr>
          <p:cNvPr id="7" name="Picture 6">
            <a:extLst>
              <a:ext uri="{FF2B5EF4-FFF2-40B4-BE49-F238E27FC236}">
                <a16:creationId xmlns:a16="http://schemas.microsoft.com/office/drawing/2014/main" id="{83F5A113-F0D8-A33D-0CD2-E12E3547041E}"/>
              </a:ext>
            </a:extLst>
          </p:cNvPr>
          <p:cNvPicPr>
            <a:picLocks noChangeAspect="1"/>
          </p:cNvPicPr>
          <p:nvPr/>
        </p:nvPicPr>
        <p:blipFill>
          <a:blip r:embed="rId3"/>
          <a:stretch>
            <a:fillRect/>
          </a:stretch>
        </p:blipFill>
        <p:spPr>
          <a:xfrm>
            <a:off x="540644" y="240635"/>
            <a:ext cx="838556" cy="428788"/>
          </a:xfrm>
          <a:prstGeom prst="rect">
            <a:avLst/>
          </a:prstGeom>
        </p:spPr>
      </p:pic>
      <p:sp>
        <p:nvSpPr>
          <p:cNvPr id="8" name="TextBox 7">
            <a:extLst>
              <a:ext uri="{FF2B5EF4-FFF2-40B4-BE49-F238E27FC236}">
                <a16:creationId xmlns:a16="http://schemas.microsoft.com/office/drawing/2014/main" id="{9A75BAFA-1C42-2E14-3759-6472BB60C57C}"/>
              </a:ext>
            </a:extLst>
          </p:cNvPr>
          <p:cNvSpPr txBox="1"/>
          <p:nvPr/>
        </p:nvSpPr>
        <p:spPr>
          <a:xfrm>
            <a:off x="398029" y="806660"/>
            <a:ext cx="10972800" cy="646331"/>
          </a:xfrm>
          <a:prstGeom prst="rect">
            <a:avLst/>
          </a:prstGeom>
          <a:noFill/>
        </p:spPr>
        <p:txBody>
          <a:bodyPr wrap="square" rtlCol="0">
            <a:spAutoFit/>
          </a:bodyPr>
          <a:lstStyle/>
          <a:p>
            <a:r>
              <a:rPr lang="en-GB" b="1" dirty="0"/>
              <a:t>Bivariate analysis indicating  following fields have a considerable impact on the status of loan and contribute to whether it is likely to Default</a:t>
            </a:r>
          </a:p>
        </p:txBody>
      </p:sp>
      <p:pic>
        <p:nvPicPr>
          <p:cNvPr id="15" name="Content Placeholder 14">
            <a:extLst>
              <a:ext uri="{FF2B5EF4-FFF2-40B4-BE49-F238E27FC236}">
                <a16:creationId xmlns:a16="http://schemas.microsoft.com/office/drawing/2014/main" id="{5DF06358-1271-6A53-FDBE-1C5F755DDFA7}"/>
              </a:ext>
            </a:extLst>
          </p:cNvPr>
          <p:cNvPicPr>
            <a:picLocks noGrp="1" noChangeAspect="1"/>
          </p:cNvPicPr>
          <p:nvPr>
            <p:ph idx="1"/>
          </p:nvPr>
        </p:nvPicPr>
        <p:blipFill>
          <a:blip r:embed="rId4"/>
          <a:stretch>
            <a:fillRect/>
          </a:stretch>
        </p:blipFill>
        <p:spPr>
          <a:xfrm>
            <a:off x="0" y="1384263"/>
            <a:ext cx="3002896" cy="2582095"/>
          </a:xfrm>
        </p:spPr>
      </p:pic>
      <p:pic>
        <p:nvPicPr>
          <p:cNvPr id="19" name="Picture 18">
            <a:extLst>
              <a:ext uri="{FF2B5EF4-FFF2-40B4-BE49-F238E27FC236}">
                <a16:creationId xmlns:a16="http://schemas.microsoft.com/office/drawing/2014/main" id="{CA8374B7-A92D-156F-4F9D-CE5A9BEC99BE}"/>
              </a:ext>
            </a:extLst>
          </p:cNvPr>
          <p:cNvPicPr>
            <a:picLocks noChangeAspect="1"/>
          </p:cNvPicPr>
          <p:nvPr/>
        </p:nvPicPr>
        <p:blipFill>
          <a:blip r:embed="rId5"/>
          <a:stretch>
            <a:fillRect/>
          </a:stretch>
        </p:blipFill>
        <p:spPr>
          <a:xfrm>
            <a:off x="3002897" y="1422390"/>
            <a:ext cx="4906238" cy="2302433"/>
          </a:xfrm>
          <a:prstGeom prst="rect">
            <a:avLst/>
          </a:prstGeom>
        </p:spPr>
      </p:pic>
      <p:pic>
        <p:nvPicPr>
          <p:cNvPr id="21" name="Picture 20">
            <a:extLst>
              <a:ext uri="{FF2B5EF4-FFF2-40B4-BE49-F238E27FC236}">
                <a16:creationId xmlns:a16="http://schemas.microsoft.com/office/drawing/2014/main" id="{C4221CFB-006F-CDE2-ABD1-1B5438EDF514}"/>
              </a:ext>
            </a:extLst>
          </p:cNvPr>
          <p:cNvPicPr>
            <a:picLocks noChangeAspect="1"/>
          </p:cNvPicPr>
          <p:nvPr/>
        </p:nvPicPr>
        <p:blipFill>
          <a:blip r:embed="rId6"/>
          <a:stretch>
            <a:fillRect/>
          </a:stretch>
        </p:blipFill>
        <p:spPr>
          <a:xfrm>
            <a:off x="7909135" y="4014845"/>
            <a:ext cx="4134340" cy="2932034"/>
          </a:xfrm>
          <a:prstGeom prst="rect">
            <a:avLst/>
          </a:prstGeom>
        </p:spPr>
      </p:pic>
      <p:pic>
        <p:nvPicPr>
          <p:cNvPr id="23" name="Picture 22">
            <a:extLst>
              <a:ext uri="{FF2B5EF4-FFF2-40B4-BE49-F238E27FC236}">
                <a16:creationId xmlns:a16="http://schemas.microsoft.com/office/drawing/2014/main" id="{B3F3A0CA-DC07-3C72-F7DC-CF48ABFA97F4}"/>
              </a:ext>
            </a:extLst>
          </p:cNvPr>
          <p:cNvPicPr>
            <a:picLocks noChangeAspect="1"/>
          </p:cNvPicPr>
          <p:nvPr/>
        </p:nvPicPr>
        <p:blipFill>
          <a:blip r:embed="rId7"/>
          <a:stretch>
            <a:fillRect/>
          </a:stretch>
        </p:blipFill>
        <p:spPr>
          <a:xfrm>
            <a:off x="0" y="3984571"/>
            <a:ext cx="3002896" cy="2730640"/>
          </a:xfrm>
          <a:prstGeom prst="rect">
            <a:avLst/>
          </a:prstGeom>
        </p:spPr>
      </p:pic>
      <p:pic>
        <p:nvPicPr>
          <p:cNvPr id="25" name="Picture 24">
            <a:extLst>
              <a:ext uri="{FF2B5EF4-FFF2-40B4-BE49-F238E27FC236}">
                <a16:creationId xmlns:a16="http://schemas.microsoft.com/office/drawing/2014/main" id="{619D5E71-41BC-FE9F-FFC2-AF13992DAFC6}"/>
              </a:ext>
            </a:extLst>
          </p:cNvPr>
          <p:cNvPicPr>
            <a:picLocks noChangeAspect="1"/>
          </p:cNvPicPr>
          <p:nvPr/>
        </p:nvPicPr>
        <p:blipFill>
          <a:blip r:embed="rId8"/>
          <a:stretch>
            <a:fillRect/>
          </a:stretch>
        </p:blipFill>
        <p:spPr>
          <a:xfrm>
            <a:off x="7909135" y="1422390"/>
            <a:ext cx="4061191" cy="2395315"/>
          </a:xfrm>
          <a:prstGeom prst="rect">
            <a:avLst/>
          </a:prstGeom>
        </p:spPr>
      </p:pic>
      <p:pic>
        <p:nvPicPr>
          <p:cNvPr id="27" name="Picture 26">
            <a:extLst>
              <a:ext uri="{FF2B5EF4-FFF2-40B4-BE49-F238E27FC236}">
                <a16:creationId xmlns:a16="http://schemas.microsoft.com/office/drawing/2014/main" id="{6166083B-0CD0-6ADA-B002-3FB6AB742939}"/>
              </a:ext>
            </a:extLst>
          </p:cNvPr>
          <p:cNvPicPr>
            <a:picLocks noChangeAspect="1"/>
          </p:cNvPicPr>
          <p:nvPr/>
        </p:nvPicPr>
        <p:blipFill>
          <a:blip r:embed="rId9"/>
          <a:stretch>
            <a:fillRect/>
          </a:stretch>
        </p:blipFill>
        <p:spPr>
          <a:xfrm>
            <a:off x="3121819" y="3966358"/>
            <a:ext cx="4787316" cy="2768742"/>
          </a:xfrm>
          <a:prstGeom prst="rect">
            <a:avLst/>
          </a:prstGeom>
        </p:spPr>
      </p:pic>
    </p:spTree>
    <p:extLst>
      <p:ext uri="{BB962C8B-B14F-4D97-AF65-F5344CB8AC3E}">
        <p14:creationId xmlns:p14="http://schemas.microsoft.com/office/powerpoint/2010/main" val="3315722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C4D573-60F6-882F-6BED-51E9C908CC76}"/>
              </a:ext>
            </a:extLst>
          </p:cNvPr>
          <p:cNvSpPr>
            <a:spLocks noGrp="1"/>
          </p:cNvSpPr>
          <p:nvPr>
            <p:ph type="title"/>
          </p:nvPr>
        </p:nvSpPr>
        <p:spPr>
          <a:xfrm>
            <a:off x="398029" y="103398"/>
            <a:ext cx="11572297" cy="703263"/>
          </a:xfrm>
          <a:solidFill>
            <a:schemeClr val="accent1">
              <a:lumMod val="75000"/>
            </a:schemeClr>
          </a:solidFill>
        </p:spPr>
        <p:txBody>
          <a:bodyPr>
            <a:normAutofit/>
          </a:bodyPr>
          <a:lstStyle/>
          <a:p>
            <a:pPr algn="just"/>
            <a:r>
              <a:rPr lang="en-GB" sz="4000" dirty="0"/>
              <a:t>                  </a:t>
            </a:r>
            <a:r>
              <a:rPr lang="en-GB" sz="2800" dirty="0">
                <a:solidFill>
                  <a:schemeClr val="bg2"/>
                </a:solidFill>
              </a:rPr>
              <a:t>Analysis :Bivariate Analysis of Categorical Fields</a:t>
            </a:r>
          </a:p>
        </p:txBody>
      </p:sp>
      <p:pic>
        <p:nvPicPr>
          <p:cNvPr id="7" name="Picture 6">
            <a:extLst>
              <a:ext uri="{FF2B5EF4-FFF2-40B4-BE49-F238E27FC236}">
                <a16:creationId xmlns:a16="http://schemas.microsoft.com/office/drawing/2014/main" id="{83F5A113-F0D8-A33D-0CD2-E12E3547041E}"/>
              </a:ext>
            </a:extLst>
          </p:cNvPr>
          <p:cNvPicPr>
            <a:picLocks noChangeAspect="1"/>
          </p:cNvPicPr>
          <p:nvPr/>
        </p:nvPicPr>
        <p:blipFill>
          <a:blip r:embed="rId3"/>
          <a:stretch>
            <a:fillRect/>
          </a:stretch>
        </p:blipFill>
        <p:spPr>
          <a:xfrm>
            <a:off x="540644" y="240635"/>
            <a:ext cx="838556" cy="428788"/>
          </a:xfrm>
          <a:prstGeom prst="rect">
            <a:avLst/>
          </a:prstGeom>
        </p:spPr>
      </p:pic>
      <p:sp>
        <p:nvSpPr>
          <p:cNvPr id="8" name="TextBox 7">
            <a:extLst>
              <a:ext uri="{FF2B5EF4-FFF2-40B4-BE49-F238E27FC236}">
                <a16:creationId xmlns:a16="http://schemas.microsoft.com/office/drawing/2014/main" id="{9A75BAFA-1C42-2E14-3759-6472BB60C57C}"/>
              </a:ext>
            </a:extLst>
          </p:cNvPr>
          <p:cNvSpPr txBox="1"/>
          <p:nvPr/>
        </p:nvSpPr>
        <p:spPr>
          <a:xfrm>
            <a:off x="398029" y="806660"/>
            <a:ext cx="10972800" cy="369332"/>
          </a:xfrm>
          <a:prstGeom prst="rect">
            <a:avLst/>
          </a:prstGeom>
          <a:noFill/>
        </p:spPr>
        <p:txBody>
          <a:bodyPr wrap="square" rtlCol="0">
            <a:spAutoFit/>
          </a:bodyPr>
          <a:lstStyle/>
          <a:p>
            <a:r>
              <a:rPr lang="en-GB" b="1" dirty="0"/>
              <a:t>Bivariate analysis indicating  following fields do not have a considerable impact on loan status</a:t>
            </a:r>
          </a:p>
        </p:txBody>
      </p:sp>
      <p:pic>
        <p:nvPicPr>
          <p:cNvPr id="31" name="Content Placeholder 30">
            <a:extLst>
              <a:ext uri="{FF2B5EF4-FFF2-40B4-BE49-F238E27FC236}">
                <a16:creationId xmlns:a16="http://schemas.microsoft.com/office/drawing/2014/main" id="{F5670231-FCA1-9E21-2CBA-27DEC4957ED1}"/>
              </a:ext>
            </a:extLst>
          </p:cNvPr>
          <p:cNvPicPr>
            <a:picLocks noGrp="1" noChangeAspect="1"/>
          </p:cNvPicPr>
          <p:nvPr>
            <p:ph idx="1"/>
          </p:nvPr>
        </p:nvPicPr>
        <p:blipFill>
          <a:blip r:embed="rId4"/>
          <a:stretch>
            <a:fillRect/>
          </a:stretch>
        </p:blipFill>
        <p:spPr>
          <a:xfrm>
            <a:off x="0" y="1214094"/>
            <a:ext cx="4601459" cy="2482978"/>
          </a:xfrm>
        </p:spPr>
      </p:pic>
      <p:pic>
        <p:nvPicPr>
          <p:cNvPr id="33" name="Picture 32">
            <a:extLst>
              <a:ext uri="{FF2B5EF4-FFF2-40B4-BE49-F238E27FC236}">
                <a16:creationId xmlns:a16="http://schemas.microsoft.com/office/drawing/2014/main" id="{CFB2EAAF-053B-6A24-3D65-6E30E056B964}"/>
              </a:ext>
            </a:extLst>
          </p:cNvPr>
          <p:cNvPicPr>
            <a:picLocks noChangeAspect="1"/>
          </p:cNvPicPr>
          <p:nvPr/>
        </p:nvPicPr>
        <p:blipFill>
          <a:blip r:embed="rId5"/>
          <a:stretch>
            <a:fillRect/>
          </a:stretch>
        </p:blipFill>
        <p:spPr>
          <a:xfrm>
            <a:off x="4708337" y="1313495"/>
            <a:ext cx="3904035" cy="2284175"/>
          </a:xfrm>
          <a:prstGeom prst="rect">
            <a:avLst/>
          </a:prstGeom>
        </p:spPr>
      </p:pic>
      <p:pic>
        <p:nvPicPr>
          <p:cNvPr id="35" name="Picture 34">
            <a:extLst>
              <a:ext uri="{FF2B5EF4-FFF2-40B4-BE49-F238E27FC236}">
                <a16:creationId xmlns:a16="http://schemas.microsoft.com/office/drawing/2014/main" id="{799FE78C-567C-5A21-7A4F-F8AC571AE850}"/>
              </a:ext>
            </a:extLst>
          </p:cNvPr>
          <p:cNvPicPr>
            <a:picLocks noChangeAspect="1"/>
          </p:cNvPicPr>
          <p:nvPr/>
        </p:nvPicPr>
        <p:blipFill>
          <a:blip r:embed="rId6"/>
          <a:stretch>
            <a:fillRect/>
          </a:stretch>
        </p:blipFill>
        <p:spPr>
          <a:xfrm>
            <a:off x="0" y="4104505"/>
            <a:ext cx="4601459" cy="2635385"/>
          </a:xfrm>
          <a:prstGeom prst="rect">
            <a:avLst/>
          </a:prstGeom>
        </p:spPr>
      </p:pic>
      <p:pic>
        <p:nvPicPr>
          <p:cNvPr id="37" name="Picture 36">
            <a:extLst>
              <a:ext uri="{FF2B5EF4-FFF2-40B4-BE49-F238E27FC236}">
                <a16:creationId xmlns:a16="http://schemas.microsoft.com/office/drawing/2014/main" id="{5ADA374A-0A25-975C-E9AE-1285C919E9D9}"/>
              </a:ext>
            </a:extLst>
          </p:cNvPr>
          <p:cNvPicPr>
            <a:picLocks noChangeAspect="1"/>
          </p:cNvPicPr>
          <p:nvPr/>
        </p:nvPicPr>
        <p:blipFill>
          <a:blip r:embed="rId7"/>
          <a:stretch>
            <a:fillRect/>
          </a:stretch>
        </p:blipFill>
        <p:spPr>
          <a:xfrm>
            <a:off x="4708337" y="4104505"/>
            <a:ext cx="3904035" cy="2654436"/>
          </a:xfrm>
          <a:prstGeom prst="rect">
            <a:avLst/>
          </a:prstGeom>
        </p:spPr>
      </p:pic>
      <p:pic>
        <p:nvPicPr>
          <p:cNvPr id="39" name="Picture 38">
            <a:extLst>
              <a:ext uri="{FF2B5EF4-FFF2-40B4-BE49-F238E27FC236}">
                <a16:creationId xmlns:a16="http://schemas.microsoft.com/office/drawing/2014/main" id="{2A1024A1-F00F-7E75-6F91-CBF35082E68B}"/>
              </a:ext>
            </a:extLst>
          </p:cNvPr>
          <p:cNvPicPr>
            <a:picLocks noChangeAspect="1"/>
          </p:cNvPicPr>
          <p:nvPr/>
        </p:nvPicPr>
        <p:blipFill>
          <a:blip r:embed="rId8"/>
          <a:stretch>
            <a:fillRect/>
          </a:stretch>
        </p:blipFill>
        <p:spPr>
          <a:xfrm>
            <a:off x="8856921" y="4029741"/>
            <a:ext cx="3335079" cy="2774246"/>
          </a:xfrm>
          <a:prstGeom prst="rect">
            <a:avLst/>
          </a:prstGeom>
        </p:spPr>
      </p:pic>
      <p:pic>
        <p:nvPicPr>
          <p:cNvPr id="41" name="Picture 40">
            <a:extLst>
              <a:ext uri="{FF2B5EF4-FFF2-40B4-BE49-F238E27FC236}">
                <a16:creationId xmlns:a16="http://schemas.microsoft.com/office/drawing/2014/main" id="{4876E4AA-1109-7762-452E-AA2219EE62EB}"/>
              </a:ext>
            </a:extLst>
          </p:cNvPr>
          <p:cNvPicPr>
            <a:picLocks noChangeAspect="1"/>
          </p:cNvPicPr>
          <p:nvPr/>
        </p:nvPicPr>
        <p:blipFill>
          <a:blip r:embed="rId9"/>
          <a:stretch>
            <a:fillRect/>
          </a:stretch>
        </p:blipFill>
        <p:spPr>
          <a:xfrm>
            <a:off x="8856921" y="1291018"/>
            <a:ext cx="3113405" cy="2254366"/>
          </a:xfrm>
          <a:prstGeom prst="rect">
            <a:avLst/>
          </a:prstGeom>
        </p:spPr>
      </p:pic>
    </p:spTree>
    <p:extLst>
      <p:ext uri="{BB962C8B-B14F-4D97-AF65-F5344CB8AC3E}">
        <p14:creationId xmlns:p14="http://schemas.microsoft.com/office/powerpoint/2010/main" val="33569304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258</TotalTime>
  <Words>1278</Words>
  <Application>Microsoft Office PowerPoint</Application>
  <PresentationFormat>Widescreen</PresentationFormat>
  <Paragraphs>93</Paragraphs>
  <Slides>11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system-ui</vt:lpstr>
      <vt:lpstr>Office Theme</vt:lpstr>
      <vt:lpstr>Lending Club Case Study </vt:lpstr>
      <vt:lpstr>Contents</vt:lpstr>
      <vt:lpstr>          Problem Statement</vt:lpstr>
      <vt:lpstr>          Analysis : Data Understanding And Cleaning </vt:lpstr>
      <vt:lpstr>                  Analysis :Univariate and Bivariate for Numeric</vt:lpstr>
      <vt:lpstr>                  Analysis :Univariate and Bivariate for Numeric</vt:lpstr>
      <vt:lpstr>                  Analysis :Univariate and Bivariate for Numeric</vt:lpstr>
      <vt:lpstr>                  Analysis :Bivariate Analysis of Categorical Fields</vt:lpstr>
      <vt:lpstr>                  Analysis :Bivariate Analysis of Categorical Fields</vt:lpstr>
      <vt:lpstr>                  Analysis :Bivariate Analysis of Categorical Fields</vt:lpstr>
      <vt:lpstr>                  Business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 </dc:title>
  <dc:creator>Pradeep H M (BLR TT)</dc:creator>
  <cp:lastModifiedBy>Pradeep H M (BLR TT)</cp:lastModifiedBy>
  <cp:revision>28</cp:revision>
  <dcterms:created xsi:type="dcterms:W3CDTF">2024-12-23T05:51:43Z</dcterms:created>
  <dcterms:modified xsi:type="dcterms:W3CDTF">2024-12-23T11:30:24Z</dcterms:modified>
</cp:coreProperties>
</file>