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2" r:id="rId4"/>
    <p:sldId id="259" r:id="rId5"/>
    <p:sldId id="273" r:id="rId6"/>
    <p:sldId id="272" r:id="rId7"/>
    <p:sldId id="267" r:id="rId8"/>
    <p:sldId id="268" r:id="rId9"/>
    <p:sldId id="269" r:id="rId10"/>
    <p:sldId id="266" r:id="rId11"/>
    <p:sldId id="270"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10</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11</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14" name="Content Placeholder 13">
            <a:extLst>
              <a:ext uri="{FF2B5EF4-FFF2-40B4-BE49-F238E27FC236}">
                <a16:creationId xmlns:a16="http://schemas.microsoft.com/office/drawing/2014/main" id="{A0C580C4-7957-08E8-1221-6C11D4880C6B}"/>
              </a:ext>
            </a:extLst>
          </p:cNvPr>
          <p:cNvPicPr>
            <a:picLocks noGrp="1" noChangeAspect="1"/>
          </p:cNvPicPr>
          <p:nvPr>
            <p:ph idx="1"/>
          </p:nvPr>
        </p:nvPicPr>
        <p:blipFill>
          <a:blip r:embed="rId4"/>
          <a:stretch>
            <a:fillRect/>
          </a:stretch>
        </p:blipFill>
        <p:spPr>
          <a:xfrm>
            <a:off x="8512040" y="4119217"/>
            <a:ext cx="3679960" cy="2635385"/>
          </a:xfrm>
        </p:spPr>
      </p:pic>
      <p:pic>
        <p:nvPicPr>
          <p:cNvPr id="6" name="Picture 5">
            <a:extLst>
              <a:ext uri="{FF2B5EF4-FFF2-40B4-BE49-F238E27FC236}">
                <a16:creationId xmlns:a16="http://schemas.microsoft.com/office/drawing/2014/main" id="{F71D3ECB-DA16-0B36-5F17-3EF5A3C622A7}"/>
              </a:ext>
            </a:extLst>
          </p:cNvPr>
          <p:cNvPicPr>
            <a:picLocks noChangeAspect="1"/>
          </p:cNvPicPr>
          <p:nvPr/>
        </p:nvPicPr>
        <p:blipFill>
          <a:blip r:embed="rId5"/>
          <a:stretch>
            <a:fillRect/>
          </a:stretch>
        </p:blipFill>
        <p:spPr>
          <a:xfrm>
            <a:off x="288336" y="1319056"/>
            <a:ext cx="4087721" cy="2311519"/>
          </a:xfrm>
          <a:prstGeom prst="rect">
            <a:avLst/>
          </a:prstGeom>
        </p:spPr>
      </p:pic>
      <p:pic>
        <p:nvPicPr>
          <p:cNvPr id="10" name="Picture 9">
            <a:extLst>
              <a:ext uri="{FF2B5EF4-FFF2-40B4-BE49-F238E27FC236}">
                <a16:creationId xmlns:a16="http://schemas.microsoft.com/office/drawing/2014/main" id="{7F2712C2-4297-4867-75B1-75CEFFDE4A4F}"/>
              </a:ext>
            </a:extLst>
          </p:cNvPr>
          <p:cNvPicPr>
            <a:picLocks noChangeAspect="1"/>
          </p:cNvPicPr>
          <p:nvPr/>
        </p:nvPicPr>
        <p:blipFill>
          <a:blip r:embed="rId6"/>
          <a:stretch>
            <a:fillRect/>
          </a:stretch>
        </p:blipFill>
        <p:spPr>
          <a:xfrm>
            <a:off x="4702041" y="1287305"/>
            <a:ext cx="3679960" cy="2343270"/>
          </a:xfrm>
          <a:prstGeom prst="rect">
            <a:avLst/>
          </a:prstGeom>
        </p:spPr>
      </p:pic>
      <p:pic>
        <p:nvPicPr>
          <p:cNvPr id="12" name="Picture 11">
            <a:extLst>
              <a:ext uri="{FF2B5EF4-FFF2-40B4-BE49-F238E27FC236}">
                <a16:creationId xmlns:a16="http://schemas.microsoft.com/office/drawing/2014/main" id="{A5CA811C-EA9F-DEC0-E3CA-EBE46C64293D}"/>
              </a:ext>
            </a:extLst>
          </p:cNvPr>
          <p:cNvPicPr>
            <a:picLocks noChangeAspect="1"/>
          </p:cNvPicPr>
          <p:nvPr/>
        </p:nvPicPr>
        <p:blipFill>
          <a:blip r:embed="rId7"/>
          <a:stretch>
            <a:fillRect/>
          </a:stretch>
        </p:blipFill>
        <p:spPr>
          <a:xfrm>
            <a:off x="8512040" y="1287305"/>
            <a:ext cx="3679960" cy="2559182"/>
          </a:xfrm>
          <a:prstGeom prst="rect">
            <a:avLst/>
          </a:prstGeom>
        </p:spPr>
      </p:pic>
      <p:pic>
        <p:nvPicPr>
          <p:cNvPr id="16" name="Picture 15">
            <a:extLst>
              <a:ext uri="{FF2B5EF4-FFF2-40B4-BE49-F238E27FC236}">
                <a16:creationId xmlns:a16="http://schemas.microsoft.com/office/drawing/2014/main" id="{4FE3C82C-5C83-25BC-E775-B34812167AE5}"/>
              </a:ext>
            </a:extLst>
          </p:cNvPr>
          <p:cNvPicPr>
            <a:picLocks noChangeAspect="1"/>
          </p:cNvPicPr>
          <p:nvPr/>
        </p:nvPicPr>
        <p:blipFill>
          <a:blip r:embed="rId8"/>
          <a:stretch>
            <a:fillRect/>
          </a:stretch>
        </p:blipFill>
        <p:spPr>
          <a:xfrm>
            <a:off x="4702041" y="4119217"/>
            <a:ext cx="3738394" cy="2235315"/>
          </a:xfrm>
          <a:prstGeom prst="rect">
            <a:avLst/>
          </a:prstGeom>
        </p:spPr>
      </p:pic>
      <p:pic>
        <p:nvPicPr>
          <p:cNvPr id="18" name="Picture 17">
            <a:extLst>
              <a:ext uri="{FF2B5EF4-FFF2-40B4-BE49-F238E27FC236}">
                <a16:creationId xmlns:a16="http://schemas.microsoft.com/office/drawing/2014/main" id="{5611FEDD-EA45-8181-59A7-78E8C3DBA0FA}"/>
              </a:ext>
            </a:extLst>
          </p:cNvPr>
          <p:cNvPicPr>
            <a:picLocks noChangeAspect="1"/>
          </p:cNvPicPr>
          <p:nvPr/>
        </p:nvPicPr>
        <p:blipFill>
          <a:blip r:embed="rId9"/>
          <a:stretch>
            <a:fillRect/>
          </a:stretch>
        </p:blipFill>
        <p:spPr>
          <a:xfrm>
            <a:off x="0" y="3976334"/>
            <a:ext cx="4615543" cy="2521080"/>
          </a:xfrm>
          <a:prstGeom prst="rect">
            <a:avLst/>
          </a:prstGeom>
        </p:spPr>
      </p:pic>
    </p:spTree>
    <p:extLst>
      <p:ext uri="{BB962C8B-B14F-4D97-AF65-F5344CB8AC3E}">
        <p14:creationId xmlns:p14="http://schemas.microsoft.com/office/powerpoint/2010/main" val="335693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a:t>
            </a:r>
            <a:r>
              <a:rPr lang="en-GB" b="1" i="0" dirty="0">
                <a:effectLst/>
                <a:highlight>
                  <a:srgbClr val="FFFFFF"/>
                </a:highlight>
                <a:latin typeface="system-ui"/>
              </a:rPr>
              <a:t>“small business” </a:t>
            </a:r>
            <a:r>
              <a:rPr lang="en-GB" b="0" i="0" dirty="0">
                <a:effectLst/>
                <a:highlight>
                  <a:srgbClr val="FFFFFF"/>
                </a:highlight>
                <a:latin typeface="system-ui"/>
              </a:rPr>
              <a:t>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analysis</a:t>
            </a:r>
            <a:r>
              <a:rPr lang="en-GB" sz="2900" dirty="0"/>
              <a:t>, loans with </a:t>
            </a:r>
            <a:r>
              <a:rPr lang="en-GB" sz="2900" b="1" dirty="0"/>
              <a:t>higher</a:t>
            </a:r>
            <a:r>
              <a:rPr lang="en-GB" sz="2900" dirty="0"/>
              <a:t> </a:t>
            </a:r>
            <a:r>
              <a:rPr lang="en-GB" sz="2900" b="1" dirty="0"/>
              <a:t>interest rates (int_rate)  or higher Debt to Income Ratio </a:t>
            </a:r>
            <a:r>
              <a:rPr lang="en-GB" sz="2900" dirty="0"/>
              <a:t>show a higher risk of default, as well as loans taken by employees with lower annual income </a:t>
            </a:r>
            <a:r>
              <a:rPr lang="en-GB" sz="2900" b="1" dirty="0"/>
              <a:t>(</a:t>
            </a:r>
            <a:r>
              <a:rPr lang="en-GB" sz="2900" b="1" dirty="0" err="1"/>
              <a:t>annual_inc</a:t>
            </a:r>
            <a:r>
              <a:rPr lang="en-GB" sz="2900" b="1" dirty="0"/>
              <a:t>) </a:t>
            </a:r>
            <a:r>
              <a:rPr lang="en-GB" sz="2900" dirty="0"/>
              <a:t>or higher loan amounts </a:t>
            </a:r>
            <a:r>
              <a:rPr lang="en-GB" sz="2900" b="1" dirty="0"/>
              <a:t>(loan_amt). </a:t>
            </a:r>
            <a:r>
              <a:rPr lang="en-GB" sz="2900" dirty="0"/>
              <a:t>While the correlations for </a:t>
            </a:r>
            <a:r>
              <a:rPr lang="en-GB" sz="2900" b="1" dirty="0"/>
              <a:t>annual income </a:t>
            </a:r>
            <a:r>
              <a:rPr lang="en-GB" sz="2900" dirty="0"/>
              <a:t>and</a:t>
            </a:r>
            <a:r>
              <a:rPr lang="en-GB" sz="2900" b="1" dirty="0"/>
              <a:t> loan amounts with loan status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(38577,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err="1"/>
              <a:t>dti</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5078313"/>
          </a:xfrm>
          <a:prstGeom prst="rect">
            <a:avLst/>
          </a:prstGeom>
          <a:noFill/>
        </p:spPr>
        <p:txBody>
          <a:bodyPr wrap="square" rtlCol="0">
            <a:spAutoFit/>
          </a:bodyPr>
          <a:lstStyle/>
          <a:p>
            <a:r>
              <a:rPr lang="en-GB" b="1" dirty="0"/>
              <a:t>Description of Data Columns which are being considered for Analysis</a:t>
            </a:r>
            <a:endParaRPr lang="en-GB" b="1" dirty="0">
              <a:highlight>
                <a:srgbClr val="FFFFFF"/>
              </a:highlight>
              <a:latin typeface="system-ui"/>
            </a:endParaRPr>
          </a:p>
          <a:p>
            <a:endParaRPr lang="en-GB" b="1" i="0" dirty="0">
              <a:effectLst/>
              <a:highlight>
                <a:srgbClr val="FFFFFF"/>
              </a:highlight>
              <a:latin typeface="system-ui"/>
            </a:endParaRPr>
          </a:p>
          <a:p>
            <a:r>
              <a:rPr lang="en-GB" b="1" dirty="0">
                <a:highlight>
                  <a:srgbClr val="FFFFFF"/>
                </a:highlight>
                <a:latin typeface="system-ui"/>
              </a:rPr>
              <a:t>     </a:t>
            </a: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0" i="0" dirty="0">
              <a:effectLst/>
              <a:highlight>
                <a:srgbClr val="FFFFFF"/>
              </a:highlight>
              <a:latin typeface="system-ui"/>
            </a:endParaRPr>
          </a:p>
        </p:txBody>
      </p:sp>
      <p:graphicFrame>
        <p:nvGraphicFramePr>
          <p:cNvPr id="4" name="Table 3">
            <a:extLst>
              <a:ext uri="{FF2B5EF4-FFF2-40B4-BE49-F238E27FC236}">
                <a16:creationId xmlns:a16="http://schemas.microsoft.com/office/drawing/2014/main" id="{B8D78B4E-D5AF-32B1-7F0C-20EA47E1E40C}"/>
              </a:ext>
            </a:extLst>
          </p:cNvPr>
          <p:cNvGraphicFramePr>
            <a:graphicFrameLocks noGrp="1"/>
          </p:cNvGraphicFramePr>
          <p:nvPr>
            <p:extLst>
              <p:ext uri="{D42A27DB-BD31-4B8C-83A1-F6EECF244321}">
                <p14:modId xmlns:p14="http://schemas.microsoft.com/office/powerpoint/2010/main" val="1661691485"/>
              </p:ext>
            </p:extLst>
          </p:nvPr>
        </p:nvGraphicFramePr>
        <p:xfrm>
          <a:off x="169803" y="2040017"/>
          <a:ext cx="11913340" cy="4634112"/>
        </p:xfrm>
        <a:graphic>
          <a:graphicData uri="http://schemas.openxmlformats.org/drawingml/2006/table">
            <a:tbl>
              <a:tblPr firstRow="1" bandRow="1">
                <a:tableStyleId>{5C22544A-7EE6-4342-B048-85BDC9FD1C3A}</a:tableStyleId>
              </a:tblPr>
              <a:tblGrid>
                <a:gridCol w="1778740">
                  <a:extLst>
                    <a:ext uri="{9D8B030D-6E8A-4147-A177-3AD203B41FA5}">
                      <a16:colId xmlns:a16="http://schemas.microsoft.com/office/drawing/2014/main" val="2827587210"/>
                    </a:ext>
                  </a:extLst>
                </a:gridCol>
                <a:gridCol w="10134600">
                  <a:extLst>
                    <a:ext uri="{9D8B030D-6E8A-4147-A177-3AD203B41FA5}">
                      <a16:colId xmlns:a16="http://schemas.microsoft.com/office/drawing/2014/main" val="4059677268"/>
                    </a:ext>
                  </a:extLst>
                </a:gridCol>
              </a:tblGrid>
              <a:tr h="305376">
                <a:tc>
                  <a:txBody>
                    <a:bodyPr/>
                    <a:lstStyle/>
                    <a:p>
                      <a:r>
                        <a:rPr lang="en-GB" sz="1200" dirty="0"/>
                        <a:t>  Column Name</a:t>
                      </a:r>
                    </a:p>
                  </a:txBody>
                  <a:tcPr/>
                </a:tc>
                <a:tc>
                  <a:txBody>
                    <a:bodyPr/>
                    <a:lstStyle/>
                    <a:p>
                      <a:r>
                        <a:rPr lang="en-GB" sz="1200" dirty="0"/>
                        <a:t>   Description</a:t>
                      </a:r>
                    </a:p>
                  </a:txBody>
                  <a:tcPr/>
                </a:tc>
                <a:extLst>
                  <a:ext uri="{0D108BD9-81ED-4DB2-BD59-A6C34878D82A}">
                    <a16:rowId xmlns:a16="http://schemas.microsoft.com/office/drawing/2014/main" val="383560782"/>
                  </a:ext>
                </a:extLst>
              </a:tr>
              <a:tr h="240979">
                <a:tc>
                  <a:txBody>
                    <a:bodyPr/>
                    <a:lstStyle/>
                    <a:p>
                      <a:r>
                        <a:rPr lang="en-GB" sz="1200" dirty="0" err="1"/>
                        <a:t>loan_amnt</a:t>
                      </a:r>
                      <a:endParaRPr lang="en-GB" sz="1200" dirty="0"/>
                    </a:p>
                  </a:txBody>
                  <a:tcPr/>
                </a:tc>
                <a:tc>
                  <a:txBody>
                    <a:bodyPr/>
                    <a:lstStyle/>
                    <a:p>
                      <a:r>
                        <a:rPr lang="en-GB" sz="1200" dirty="0"/>
                        <a:t>The Loan Amount borrowed</a:t>
                      </a:r>
                    </a:p>
                  </a:txBody>
                  <a:tcPr/>
                </a:tc>
                <a:extLst>
                  <a:ext uri="{0D108BD9-81ED-4DB2-BD59-A6C34878D82A}">
                    <a16:rowId xmlns:a16="http://schemas.microsoft.com/office/drawing/2014/main" val="2826636246"/>
                  </a:ext>
                </a:extLst>
              </a:tr>
              <a:tr h="240979">
                <a:tc>
                  <a:txBody>
                    <a:bodyPr/>
                    <a:lstStyle/>
                    <a:p>
                      <a:r>
                        <a:rPr lang="en-GB" sz="1200" dirty="0" err="1"/>
                        <a:t>int_rate</a:t>
                      </a:r>
                      <a:endParaRPr lang="en-GB" sz="1200" dirty="0"/>
                    </a:p>
                  </a:txBody>
                  <a:tcPr/>
                </a:tc>
                <a:tc>
                  <a:txBody>
                    <a:bodyPr/>
                    <a:lstStyle/>
                    <a:p>
                      <a:r>
                        <a:rPr lang="en-GB" sz="1200" dirty="0"/>
                        <a:t>Interest Rate on the loan</a:t>
                      </a:r>
                    </a:p>
                  </a:txBody>
                  <a:tcPr/>
                </a:tc>
                <a:extLst>
                  <a:ext uri="{0D108BD9-81ED-4DB2-BD59-A6C34878D82A}">
                    <a16:rowId xmlns:a16="http://schemas.microsoft.com/office/drawing/2014/main" val="1021611157"/>
                  </a:ext>
                </a:extLst>
              </a:tr>
              <a:tr h="240979">
                <a:tc>
                  <a:txBody>
                    <a:bodyPr/>
                    <a:lstStyle/>
                    <a:p>
                      <a:r>
                        <a:rPr lang="en-GB" sz="1200" dirty="0" err="1"/>
                        <a:t>annual_inc</a:t>
                      </a:r>
                      <a:endParaRPr lang="en-GB" sz="1200" dirty="0"/>
                    </a:p>
                  </a:txBody>
                  <a:tcPr/>
                </a:tc>
                <a:tc>
                  <a:txBody>
                    <a:bodyPr/>
                    <a:lstStyle/>
                    <a:p>
                      <a:r>
                        <a:rPr lang="en-GB" sz="1200" dirty="0"/>
                        <a:t>The self-reported annual income provided by the borrower during registration.</a:t>
                      </a:r>
                    </a:p>
                  </a:txBody>
                  <a:tcPr/>
                </a:tc>
                <a:extLst>
                  <a:ext uri="{0D108BD9-81ED-4DB2-BD59-A6C34878D82A}">
                    <a16:rowId xmlns:a16="http://schemas.microsoft.com/office/drawing/2014/main" val="735853239"/>
                  </a:ext>
                </a:extLst>
              </a:tr>
              <a:tr h="240979">
                <a:tc>
                  <a:txBody>
                    <a:bodyPr/>
                    <a:lstStyle/>
                    <a:p>
                      <a:r>
                        <a:rPr lang="en-GB" sz="1200" dirty="0" err="1"/>
                        <a:t>dti</a:t>
                      </a:r>
                      <a:endParaRPr lang="en-GB" sz="1200" dirty="0"/>
                    </a:p>
                  </a:txBody>
                  <a:tcPr/>
                </a:tc>
                <a:tc>
                  <a:txBody>
                    <a:bodyPr/>
                    <a:lstStyle/>
                    <a:p>
                      <a:r>
                        <a:rPr lang="en-GB" sz="1200" dirty="0"/>
                        <a:t>A ratio calculated using the borrower’s total monthly debt payments on the total debt obligations, excluding mortgage and the requested LC loan, divided by the borrower’s self-reported monthly income</a:t>
                      </a:r>
                    </a:p>
                  </a:txBody>
                  <a:tcPr/>
                </a:tc>
                <a:extLst>
                  <a:ext uri="{0D108BD9-81ED-4DB2-BD59-A6C34878D82A}">
                    <a16:rowId xmlns:a16="http://schemas.microsoft.com/office/drawing/2014/main" val="2647707664"/>
                  </a:ext>
                </a:extLst>
              </a:tr>
              <a:tr h="0">
                <a:tc>
                  <a:txBody>
                    <a:bodyPr/>
                    <a:lstStyle/>
                    <a:p>
                      <a:r>
                        <a:rPr lang="en-GB" sz="1200" dirty="0"/>
                        <a:t>delinq_2yrs</a:t>
                      </a:r>
                    </a:p>
                  </a:txBody>
                  <a:tcPr/>
                </a:tc>
                <a:tc>
                  <a:txBody>
                    <a:bodyPr/>
                    <a:lstStyle/>
                    <a:p>
                      <a:r>
                        <a:rPr lang="en-GB" sz="1200" dirty="0"/>
                        <a:t>The number of 30+ days past-due incidences of delinquency in the borrower's credit file for the past 2 years</a:t>
                      </a:r>
                    </a:p>
                  </a:txBody>
                  <a:tcPr/>
                </a:tc>
                <a:extLst>
                  <a:ext uri="{0D108BD9-81ED-4DB2-BD59-A6C34878D82A}">
                    <a16:rowId xmlns:a16="http://schemas.microsoft.com/office/drawing/2014/main" val="680507295"/>
                  </a:ext>
                </a:extLst>
              </a:tr>
              <a:tr h="240979">
                <a:tc>
                  <a:txBody>
                    <a:bodyPr/>
                    <a:lstStyle/>
                    <a:p>
                      <a:r>
                        <a:rPr lang="en-GB" sz="1200" dirty="0" err="1"/>
                        <a:t>loan_status</a:t>
                      </a:r>
                      <a:endParaRPr lang="en-GB" sz="1200" dirty="0"/>
                    </a:p>
                  </a:txBody>
                  <a:tcPr/>
                </a:tc>
                <a:tc>
                  <a:txBody>
                    <a:bodyPr/>
                    <a:lstStyle/>
                    <a:p>
                      <a:r>
                        <a:rPr lang="en-GB" sz="1200" dirty="0"/>
                        <a:t>Current status of the loan containing  values 'Default' , 'Non-Default' and 'Current'</a:t>
                      </a:r>
                    </a:p>
                  </a:txBody>
                  <a:tcPr/>
                </a:tc>
                <a:extLst>
                  <a:ext uri="{0D108BD9-81ED-4DB2-BD59-A6C34878D82A}">
                    <a16:rowId xmlns:a16="http://schemas.microsoft.com/office/drawing/2014/main" val="3969096700"/>
                  </a:ext>
                </a:extLst>
              </a:tr>
              <a:tr h="240979">
                <a:tc>
                  <a:txBody>
                    <a:bodyPr/>
                    <a:lstStyle/>
                    <a:p>
                      <a:r>
                        <a:rPr lang="en-GB" sz="1200" dirty="0"/>
                        <a:t>term</a:t>
                      </a:r>
                    </a:p>
                  </a:txBody>
                  <a:tcPr/>
                </a:tc>
                <a:tc>
                  <a:txBody>
                    <a:bodyPr/>
                    <a:lstStyle/>
                    <a:p>
                      <a:r>
                        <a:rPr lang="en-GB" sz="1200" dirty="0"/>
                        <a:t>The number of payments on the loan. Values are in months and can be either 36 or 60.</a:t>
                      </a:r>
                    </a:p>
                  </a:txBody>
                  <a:tcPr/>
                </a:tc>
                <a:extLst>
                  <a:ext uri="{0D108BD9-81ED-4DB2-BD59-A6C34878D82A}">
                    <a16:rowId xmlns:a16="http://schemas.microsoft.com/office/drawing/2014/main" val="834628936"/>
                  </a:ext>
                </a:extLst>
              </a:tr>
              <a:tr h="240979">
                <a:tc>
                  <a:txBody>
                    <a:bodyPr/>
                    <a:lstStyle/>
                    <a:p>
                      <a:r>
                        <a:rPr lang="en-GB" sz="1200" dirty="0"/>
                        <a:t>grade</a:t>
                      </a:r>
                    </a:p>
                  </a:txBody>
                  <a:tcPr/>
                </a:tc>
                <a:tc>
                  <a:txBody>
                    <a:bodyPr/>
                    <a:lstStyle/>
                    <a:p>
                      <a:r>
                        <a:rPr lang="en-GB" sz="1200" dirty="0"/>
                        <a:t>LC assigned loan grade </a:t>
                      </a:r>
                    </a:p>
                  </a:txBody>
                  <a:tcPr/>
                </a:tc>
                <a:extLst>
                  <a:ext uri="{0D108BD9-81ED-4DB2-BD59-A6C34878D82A}">
                    <a16:rowId xmlns:a16="http://schemas.microsoft.com/office/drawing/2014/main" val="2407605234"/>
                  </a:ext>
                </a:extLst>
              </a:tr>
              <a:tr h="240979">
                <a:tc>
                  <a:txBody>
                    <a:bodyPr/>
                    <a:lstStyle/>
                    <a:p>
                      <a:r>
                        <a:rPr lang="en-GB" sz="1200" dirty="0" err="1"/>
                        <a:t>sub_grade</a:t>
                      </a:r>
                      <a:endParaRPr lang="en-GB" sz="1200" dirty="0"/>
                    </a:p>
                  </a:txBody>
                  <a:tcPr/>
                </a:tc>
                <a:tc>
                  <a:txBody>
                    <a:bodyPr/>
                    <a:lstStyle/>
                    <a:p>
                      <a:r>
                        <a:rPr lang="en-GB" sz="1200" dirty="0"/>
                        <a:t>LC assigned loan subgrade</a:t>
                      </a:r>
                    </a:p>
                  </a:txBody>
                  <a:tcPr/>
                </a:tc>
                <a:extLst>
                  <a:ext uri="{0D108BD9-81ED-4DB2-BD59-A6C34878D82A}">
                    <a16:rowId xmlns:a16="http://schemas.microsoft.com/office/drawing/2014/main" val="981912889"/>
                  </a:ext>
                </a:extLst>
              </a:tr>
              <a:tr h="240979">
                <a:tc>
                  <a:txBody>
                    <a:bodyPr/>
                    <a:lstStyle/>
                    <a:p>
                      <a:r>
                        <a:rPr lang="en-GB" sz="1200" dirty="0" err="1"/>
                        <a:t>emp_length</a:t>
                      </a:r>
                      <a:endParaRPr lang="en-GB" sz="1200" dirty="0"/>
                    </a:p>
                  </a:txBody>
                  <a:tcPr/>
                </a:tc>
                <a:tc>
                  <a:txBody>
                    <a:bodyPr/>
                    <a:lstStyle/>
                    <a:p>
                      <a:r>
                        <a:rPr lang="en-GB" sz="1200" dirty="0"/>
                        <a:t>Employment length in years. Possible values are between 0 and 10 where 0 means less than one year and 10 means ten or more   years.</a:t>
                      </a:r>
                    </a:p>
                  </a:txBody>
                  <a:tcPr/>
                </a:tc>
                <a:extLst>
                  <a:ext uri="{0D108BD9-81ED-4DB2-BD59-A6C34878D82A}">
                    <a16:rowId xmlns:a16="http://schemas.microsoft.com/office/drawing/2014/main" val="1139660777"/>
                  </a:ext>
                </a:extLst>
              </a:tr>
              <a:tr h="240979">
                <a:tc>
                  <a:txBody>
                    <a:bodyPr/>
                    <a:lstStyle/>
                    <a:p>
                      <a:r>
                        <a:rPr lang="en-GB" sz="1200" dirty="0" err="1"/>
                        <a:t>home_ownership</a:t>
                      </a:r>
                      <a:endParaRPr lang="en-GB" sz="1200" dirty="0"/>
                    </a:p>
                  </a:txBody>
                  <a:tcPr/>
                </a:tc>
                <a:tc>
                  <a:txBody>
                    <a:bodyPr/>
                    <a:lstStyle/>
                    <a:p>
                      <a:r>
                        <a:rPr lang="en-GB" sz="1200" dirty="0"/>
                        <a:t>The home ownership status provided by the borrower during registration. Our values are: RENT, OWN, MORTGAGE, OTHER</a:t>
                      </a:r>
                    </a:p>
                  </a:txBody>
                  <a:tcPr/>
                </a:tc>
                <a:extLst>
                  <a:ext uri="{0D108BD9-81ED-4DB2-BD59-A6C34878D82A}">
                    <a16:rowId xmlns:a16="http://schemas.microsoft.com/office/drawing/2014/main" val="1870678978"/>
                  </a:ext>
                </a:extLst>
              </a:tr>
              <a:tr h="240979">
                <a:tc>
                  <a:txBody>
                    <a:bodyPr/>
                    <a:lstStyle/>
                    <a:p>
                      <a:r>
                        <a:rPr lang="en-GB" sz="1200" dirty="0" err="1"/>
                        <a:t>verification_status</a:t>
                      </a:r>
                      <a:endParaRPr lang="en-GB" sz="1200" dirty="0"/>
                    </a:p>
                  </a:txBody>
                  <a:tcPr/>
                </a:tc>
                <a:tc>
                  <a:txBody>
                    <a:bodyPr/>
                    <a:lstStyle/>
                    <a:p>
                      <a:r>
                        <a:rPr lang="en-GB" sz="1200" dirty="0"/>
                        <a:t>Indicates if income was verified by LC, not verified, or if the income source was verified </a:t>
                      </a:r>
                    </a:p>
                  </a:txBody>
                  <a:tcPr/>
                </a:tc>
                <a:extLst>
                  <a:ext uri="{0D108BD9-81ED-4DB2-BD59-A6C34878D82A}">
                    <a16:rowId xmlns:a16="http://schemas.microsoft.com/office/drawing/2014/main" val="219788583"/>
                  </a:ext>
                </a:extLst>
              </a:tr>
              <a:tr h="240979">
                <a:tc>
                  <a:txBody>
                    <a:bodyPr/>
                    <a:lstStyle/>
                    <a:p>
                      <a:r>
                        <a:rPr lang="en-GB" sz="1200" dirty="0"/>
                        <a:t>purpose</a:t>
                      </a:r>
                    </a:p>
                  </a:txBody>
                  <a:tcPr/>
                </a:tc>
                <a:tc>
                  <a:txBody>
                    <a:bodyPr/>
                    <a:lstStyle/>
                    <a:p>
                      <a:r>
                        <a:rPr lang="en-GB" sz="1200" dirty="0"/>
                        <a:t> A category provided by the borrower for the loan request.</a:t>
                      </a:r>
                    </a:p>
                  </a:txBody>
                  <a:tcPr/>
                </a:tc>
                <a:extLst>
                  <a:ext uri="{0D108BD9-81ED-4DB2-BD59-A6C34878D82A}">
                    <a16:rowId xmlns:a16="http://schemas.microsoft.com/office/drawing/2014/main" val="932074044"/>
                  </a:ext>
                </a:extLst>
              </a:tr>
              <a:tr h="240979">
                <a:tc>
                  <a:txBody>
                    <a:bodyPr/>
                    <a:lstStyle/>
                    <a:p>
                      <a:r>
                        <a:rPr lang="en-GB" sz="1200" dirty="0" err="1"/>
                        <a:t>addr_state</a:t>
                      </a:r>
                      <a:endParaRPr lang="en-GB" sz="1200" dirty="0"/>
                    </a:p>
                  </a:txBody>
                  <a:tcPr/>
                </a:tc>
                <a:tc>
                  <a:txBody>
                    <a:bodyPr/>
                    <a:lstStyle/>
                    <a:p>
                      <a:r>
                        <a:rPr lang="en-GB" sz="1200" dirty="0"/>
                        <a:t>Number of derogatory public records</a:t>
                      </a:r>
                    </a:p>
                  </a:txBody>
                  <a:tcPr/>
                </a:tc>
                <a:extLst>
                  <a:ext uri="{0D108BD9-81ED-4DB2-BD59-A6C34878D82A}">
                    <a16:rowId xmlns:a16="http://schemas.microsoft.com/office/drawing/2014/main" val="2679353408"/>
                  </a:ext>
                </a:extLst>
              </a:tr>
              <a:tr h="305376">
                <a:tc>
                  <a:txBody>
                    <a:bodyPr/>
                    <a:lstStyle/>
                    <a:p>
                      <a:r>
                        <a:rPr lang="en-GB" sz="1200" dirty="0" err="1"/>
                        <a:t>pub_rec_bankruptcies</a:t>
                      </a:r>
                      <a:endParaRPr lang="en-GB" sz="1200" dirty="0"/>
                    </a:p>
                  </a:txBody>
                  <a:tcPr/>
                </a:tc>
                <a:tc>
                  <a:txBody>
                    <a:bodyPr/>
                    <a:lstStyle/>
                    <a:p>
                      <a:r>
                        <a:rPr lang="en-GB" sz="1200" dirty="0"/>
                        <a:t>Number of public record bankruptcies</a:t>
                      </a:r>
                    </a:p>
                  </a:txBody>
                  <a:tcPr/>
                </a:tc>
                <a:extLst>
                  <a:ext uri="{0D108BD9-81ED-4DB2-BD59-A6C34878D82A}">
                    <a16:rowId xmlns:a16="http://schemas.microsoft.com/office/drawing/2014/main" val="421916425"/>
                  </a:ext>
                </a:extLst>
              </a:tr>
            </a:tbl>
          </a:graphicData>
        </a:graphic>
      </p:graphicFrame>
    </p:spTree>
    <p:extLst>
      <p:ext uri="{BB962C8B-B14F-4D97-AF65-F5344CB8AC3E}">
        <p14:creationId xmlns:p14="http://schemas.microsoft.com/office/powerpoint/2010/main" val="412829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46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477328"/>
          </a:xfrm>
          <a:prstGeom prst="rect">
            <a:avLst/>
          </a:prstGeom>
          <a:noFill/>
        </p:spPr>
        <p:txBody>
          <a:bodyPr wrap="square" rtlCol="0">
            <a:spAutoFit/>
          </a:bodyPr>
          <a:lstStyle/>
          <a:p>
            <a:r>
              <a:rPr lang="en-GB" b="1" dirty="0"/>
              <a:t>Heat Map between the Numeric Fields along with Loan Status</a:t>
            </a:r>
          </a:p>
          <a:p>
            <a:r>
              <a:rPr lang="en-GB" b="0" i="0" dirty="0">
                <a:effectLst/>
                <a:highlight>
                  <a:srgbClr val="FFFFFF"/>
                </a:highlight>
                <a:latin typeface="system-ui"/>
              </a:rPr>
              <a:t>  </a:t>
            </a:r>
          </a:p>
          <a:p>
            <a:r>
              <a:rPr lang="en-GB" dirty="0">
                <a:highlight>
                  <a:srgbClr val="FFFFFF"/>
                </a:highlight>
                <a:latin typeface="system-ui"/>
              </a:rPr>
              <a:t>             </a:t>
            </a:r>
          </a:p>
          <a:p>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6" name="Picture 5">
            <a:extLst>
              <a:ext uri="{FF2B5EF4-FFF2-40B4-BE49-F238E27FC236}">
                <a16:creationId xmlns:a16="http://schemas.microsoft.com/office/drawing/2014/main" id="{FB80FC40-7600-A705-F1F0-4D4C652F57FB}"/>
              </a:ext>
            </a:extLst>
          </p:cNvPr>
          <p:cNvPicPr>
            <a:picLocks noChangeAspect="1"/>
          </p:cNvPicPr>
          <p:nvPr/>
        </p:nvPicPr>
        <p:blipFill>
          <a:blip r:embed="rId3"/>
          <a:stretch>
            <a:fillRect/>
          </a:stretch>
        </p:blipFill>
        <p:spPr>
          <a:xfrm>
            <a:off x="1121229" y="1600822"/>
            <a:ext cx="9873342" cy="4789091"/>
          </a:xfrm>
          <a:prstGeom prst="rect">
            <a:avLst/>
          </a:prstGeom>
        </p:spPr>
      </p:pic>
    </p:spTree>
    <p:extLst>
      <p:ext uri="{BB962C8B-B14F-4D97-AF65-F5344CB8AC3E}">
        <p14:creationId xmlns:p14="http://schemas.microsoft.com/office/powerpoint/2010/main" val="180846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dti</a:t>
            </a:r>
            <a:r>
              <a:rPr lang="en-GB" dirty="0"/>
              <a:t>’,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78556" y="4549676"/>
            <a:ext cx="10972800" cy="2308324"/>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0" i="0" dirty="0">
                <a:effectLst/>
                <a:highlight>
                  <a:srgbClr val="FFFFFF"/>
                </a:highlight>
                <a:latin typeface="system-ui"/>
              </a:rPr>
              <a:t> </a:t>
            </a:r>
            <a:r>
              <a:rPr lang="en-GB" b="1" i="0" dirty="0" err="1">
                <a:effectLst/>
                <a:highlight>
                  <a:srgbClr val="FFFFFF"/>
                </a:highlight>
                <a:latin typeface="system-ui"/>
              </a:rPr>
              <a:t>dti</a:t>
            </a:r>
            <a:r>
              <a:rPr lang="en-GB" b="0" i="0" dirty="0">
                <a:effectLst/>
                <a:highlight>
                  <a:srgbClr val="FFFFFF"/>
                </a:highlight>
                <a:latin typeface="system-ui"/>
              </a:rPr>
              <a:t> (Debt to Interest Rate Ratio) indicates that higher </a:t>
            </a:r>
            <a:r>
              <a:rPr lang="en-GB" b="0" i="0" dirty="0" err="1">
                <a:effectLst/>
                <a:highlight>
                  <a:srgbClr val="FFFFFF"/>
                </a:highlight>
                <a:latin typeface="system-ui"/>
              </a:rPr>
              <a:t>dti</a:t>
            </a:r>
            <a:r>
              <a:rPr lang="en-GB" b="0" i="0" dirty="0">
                <a:effectLst/>
                <a:highlight>
                  <a:srgbClr val="FFFFFF"/>
                </a:highlight>
                <a:latin typeface="system-ui"/>
              </a:rPr>
              <a:t> ratio are at higher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pic>
        <p:nvPicPr>
          <p:cNvPr id="4" name="Content Placeholder 3">
            <a:extLst>
              <a:ext uri="{FF2B5EF4-FFF2-40B4-BE49-F238E27FC236}">
                <a16:creationId xmlns:a16="http://schemas.microsoft.com/office/drawing/2014/main" id="{E7141C5D-86BC-A9D9-0CB9-8FB8F0538165}"/>
              </a:ext>
            </a:extLst>
          </p:cNvPr>
          <p:cNvPicPr>
            <a:picLocks noGrp="1" noChangeAspect="1"/>
          </p:cNvPicPr>
          <p:nvPr>
            <p:ph idx="1"/>
          </p:nvPr>
        </p:nvPicPr>
        <p:blipFill>
          <a:blip r:embed="rId3"/>
          <a:stretch>
            <a:fillRect/>
          </a:stretch>
        </p:blipFill>
        <p:spPr>
          <a:xfrm>
            <a:off x="609599" y="1384263"/>
            <a:ext cx="10972800" cy="3028175"/>
          </a:xfrm>
        </p:spPr>
      </p:pic>
    </p:spTree>
    <p:extLst>
      <p:ext uri="{BB962C8B-B14F-4D97-AF65-F5344CB8AC3E}">
        <p14:creationId xmlns:p14="http://schemas.microsoft.com/office/powerpoint/2010/main" val="390247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0" name="Content Placeholder 9">
            <a:extLst>
              <a:ext uri="{FF2B5EF4-FFF2-40B4-BE49-F238E27FC236}">
                <a16:creationId xmlns:a16="http://schemas.microsoft.com/office/drawing/2014/main" id="{E81CAB47-17BA-DD58-782E-FB9175F11C5E}"/>
              </a:ext>
            </a:extLst>
          </p:cNvPr>
          <p:cNvPicPr>
            <a:picLocks noGrp="1" noChangeAspect="1"/>
          </p:cNvPicPr>
          <p:nvPr>
            <p:ph idx="1"/>
          </p:nvPr>
        </p:nvPicPr>
        <p:blipFill>
          <a:blip r:embed="rId4"/>
          <a:stretch>
            <a:fillRect/>
          </a:stretch>
        </p:blipFill>
        <p:spPr>
          <a:xfrm>
            <a:off x="3636176" y="1581990"/>
            <a:ext cx="3929050" cy="2311519"/>
          </a:xfrm>
        </p:spPr>
      </p:pic>
      <p:pic>
        <p:nvPicPr>
          <p:cNvPr id="6" name="Picture 5">
            <a:extLst>
              <a:ext uri="{FF2B5EF4-FFF2-40B4-BE49-F238E27FC236}">
                <a16:creationId xmlns:a16="http://schemas.microsoft.com/office/drawing/2014/main" id="{43555015-CF93-A272-1E51-EF74EA9258B6}"/>
              </a:ext>
            </a:extLst>
          </p:cNvPr>
          <p:cNvPicPr>
            <a:picLocks noChangeAspect="1"/>
          </p:cNvPicPr>
          <p:nvPr/>
        </p:nvPicPr>
        <p:blipFill>
          <a:blip r:embed="rId5"/>
          <a:stretch>
            <a:fillRect/>
          </a:stretch>
        </p:blipFill>
        <p:spPr>
          <a:xfrm>
            <a:off x="0" y="1581992"/>
            <a:ext cx="3516086" cy="2311519"/>
          </a:xfrm>
          <a:prstGeom prst="rect">
            <a:avLst/>
          </a:prstGeom>
        </p:spPr>
      </p:pic>
      <p:pic>
        <p:nvPicPr>
          <p:cNvPr id="12" name="Picture 11">
            <a:extLst>
              <a:ext uri="{FF2B5EF4-FFF2-40B4-BE49-F238E27FC236}">
                <a16:creationId xmlns:a16="http://schemas.microsoft.com/office/drawing/2014/main" id="{1500FD19-2446-BC59-FC8E-71B8C4A7CE29}"/>
              </a:ext>
            </a:extLst>
          </p:cNvPr>
          <p:cNvPicPr>
            <a:picLocks noChangeAspect="1"/>
          </p:cNvPicPr>
          <p:nvPr/>
        </p:nvPicPr>
        <p:blipFill>
          <a:blip r:embed="rId6"/>
          <a:stretch>
            <a:fillRect/>
          </a:stretch>
        </p:blipFill>
        <p:spPr>
          <a:xfrm>
            <a:off x="7685316" y="1415050"/>
            <a:ext cx="4386942" cy="2569121"/>
          </a:xfrm>
          <a:prstGeom prst="rect">
            <a:avLst/>
          </a:prstGeom>
        </p:spPr>
      </p:pic>
      <p:pic>
        <p:nvPicPr>
          <p:cNvPr id="14" name="Picture 13">
            <a:extLst>
              <a:ext uri="{FF2B5EF4-FFF2-40B4-BE49-F238E27FC236}">
                <a16:creationId xmlns:a16="http://schemas.microsoft.com/office/drawing/2014/main" id="{14988EC5-8D08-2920-B442-9133C04B1239}"/>
              </a:ext>
            </a:extLst>
          </p:cNvPr>
          <p:cNvPicPr>
            <a:picLocks noChangeAspect="1"/>
          </p:cNvPicPr>
          <p:nvPr/>
        </p:nvPicPr>
        <p:blipFill>
          <a:blip r:embed="rId7"/>
          <a:stretch>
            <a:fillRect/>
          </a:stretch>
        </p:blipFill>
        <p:spPr>
          <a:xfrm>
            <a:off x="0" y="4267744"/>
            <a:ext cx="3516086" cy="2486858"/>
          </a:xfrm>
          <a:prstGeom prst="rect">
            <a:avLst/>
          </a:prstGeom>
        </p:spPr>
      </p:pic>
      <p:pic>
        <p:nvPicPr>
          <p:cNvPr id="17" name="Picture 16">
            <a:extLst>
              <a:ext uri="{FF2B5EF4-FFF2-40B4-BE49-F238E27FC236}">
                <a16:creationId xmlns:a16="http://schemas.microsoft.com/office/drawing/2014/main" id="{32BF58CD-D28E-11D0-F883-6390BA52C45C}"/>
              </a:ext>
            </a:extLst>
          </p:cNvPr>
          <p:cNvPicPr>
            <a:picLocks noChangeAspect="1"/>
          </p:cNvPicPr>
          <p:nvPr/>
        </p:nvPicPr>
        <p:blipFill>
          <a:blip r:embed="rId8"/>
          <a:stretch>
            <a:fillRect/>
          </a:stretch>
        </p:blipFill>
        <p:spPr>
          <a:xfrm>
            <a:off x="3636177" y="4267745"/>
            <a:ext cx="3929050" cy="2486858"/>
          </a:xfrm>
          <a:prstGeom prst="rect">
            <a:avLst/>
          </a:prstGeom>
        </p:spPr>
      </p:pic>
      <p:pic>
        <p:nvPicPr>
          <p:cNvPr id="20" name="Picture 19">
            <a:extLst>
              <a:ext uri="{FF2B5EF4-FFF2-40B4-BE49-F238E27FC236}">
                <a16:creationId xmlns:a16="http://schemas.microsoft.com/office/drawing/2014/main" id="{DBC9AECD-9345-4522-4C18-2572A583507E}"/>
              </a:ext>
            </a:extLst>
          </p:cNvPr>
          <p:cNvPicPr>
            <a:picLocks noChangeAspect="1"/>
          </p:cNvPicPr>
          <p:nvPr/>
        </p:nvPicPr>
        <p:blipFill>
          <a:blip r:embed="rId9"/>
          <a:stretch>
            <a:fillRect/>
          </a:stretch>
        </p:blipFill>
        <p:spPr>
          <a:xfrm>
            <a:off x="7685316" y="4267743"/>
            <a:ext cx="4386942" cy="2486857"/>
          </a:xfrm>
          <a:prstGeom prst="rect">
            <a:avLst/>
          </a:prstGeom>
        </p:spPr>
      </p:pic>
    </p:spTree>
    <p:extLst>
      <p:ext uri="{BB962C8B-B14F-4D97-AF65-F5344CB8AC3E}">
        <p14:creationId xmlns:p14="http://schemas.microsoft.com/office/powerpoint/2010/main" val="3315722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1549</Words>
  <Application>Microsoft Office PowerPoint</Application>
  <PresentationFormat>Widescreen</PresentationFormat>
  <Paragraphs>144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system-ui</vt:lpstr>
      <vt:lpstr>var(--jp-code-font-family)</vt:lpstr>
      <vt:lpstr>Office Theme</vt:lpstr>
      <vt:lpstr>Lending Club Case Study </vt:lpstr>
      <vt:lpstr>Contents</vt:lpstr>
      <vt:lpstr>          Problem Statement</vt:lpstr>
      <vt:lpstr>          Analysis : Data Understanding And Cleaning </vt:lpstr>
      <vt:lpstr>          Analysis : Data Understanding And Cleaning </vt:lpstr>
      <vt:lpstr>                  Analysis :Univariate and Bivariate for Numeric</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34</cp:revision>
  <dcterms:created xsi:type="dcterms:W3CDTF">2024-12-23T05:51:43Z</dcterms:created>
  <dcterms:modified xsi:type="dcterms:W3CDTF">2024-12-23T15:15:22Z</dcterms:modified>
</cp:coreProperties>
</file>