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62" r:id="rId4"/>
    <p:sldId id="259" r:id="rId5"/>
    <p:sldId id="275" r:id="rId6"/>
    <p:sldId id="276" r:id="rId7"/>
    <p:sldId id="277" r:id="rId8"/>
    <p:sldId id="278"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47" autoAdjust="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C50CF-F751-4DCB-8475-096A34E34C7D}"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6ACC6435-EB8D-4377-A26D-702DA3EE1D96}">
      <dgm:prSet/>
      <dgm:spPr/>
      <dgm:t>
        <a:bodyPr/>
        <a:lstStyle/>
        <a:p>
          <a:pPr>
            <a:lnSpc>
              <a:spcPct val="100000"/>
            </a:lnSpc>
            <a:defRPr b="1"/>
          </a:pPr>
          <a:r>
            <a:rPr lang="en-GB" dirty="0"/>
            <a:t>Problem Statement </a:t>
          </a:r>
          <a:endParaRPr lang="en-US" dirty="0"/>
        </a:p>
      </dgm:t>
    </dgm:pt>
    <dgm:pt modelId="{6EE2D2C5-AE2D-4CCE-8D06-DDBC210ED43E}" type="parTrans" cxnId="{06641FA4-D4E6-4FAD-ADA4-1DB7630CEA8D}">
      <dgm:prSet/>
      <dgm:spPr/>
      <dgm:t>
        <a:bodyPr/>
        <a:lstStyle/>
        <a:p>
          <a:endParaRPr lang="en-US"/>
        </a:p>
      </dgm:t>
    </dgm:pt>
    <dgm:pt modelId="{F20694BD-DAA7-4526-AF2D-D68B16CE5E59}" type="sibTrans" cxnId="{06641FA4-D4E6-4FAD-ADA4-1DB7630CEA8D}">
      <dgm:prSet/>
      <dgm:spPr/>
      <dgm:t>
        <a:bodyPr/>
        <a:lstStyle/>
        <a:p>
          <a:endParaRPr lang="en-US"/>
        </a:p>
      </dgm:t>
    </dgm:pt>
    <dgm:pt modelId="{C8EA22E9-8770-41E9-AE7A-E0995EE1734D}">
      <dgm:prSet/>
      <dgm:spPr/>
      <dgm:t>
        <a:bodyPr/>
        <a:lstStyle/>
        <a:p>
          <a:pPr>
            <a:lnSpc>
              <a:spcPct val="100000"/>
            </a:lnSpc>
            <a:defRPr b="1"/>
          </a:pPr>
          <a:r>
            <a:rPr lang="en-US" dirty="0"/>
            <a:t>Enhancements Made </a:t>
          </a:r>
        </a:p>
      </dgm:t>
    </dgm:pt>
    <dgm:pt modelId="{8147BFB2-F3C6-4B89-A9D8-28874CBDC2AF}" type="parTrans" cxnId="{AF000AEF-CB92-46E6-B963-5471269A45C8}">
      <dgm:prSet/>
      <dgm:spPr/>
      <dgm:t>
        <a:bodyPr/>
        <a:lstStyle/>
        <a:p>
          <a:endParaRPr lang="en-US"/>
        </a:p>
      </dgm:t>
    </dgm:pt>
    <dgm:pt modelId="{39B59C21-80DF-49EC-91FA-D6919443954E}" type="sibTrans" cxnId="{AF000AEF-CB92-46E6-B963-5471269A45C8}">
      <dgm:prSet/>
      <dgm:spPr/>
      <dgm:t>
        <a:bodyPr/>
        <a:lstStyle/>
        <a:p>
          <a:endParaRPr lang="en-US"/>
        </a:p>
      </dgm:t>
    </dgm:pt>
    <dgm:pt modelId="{769CE5CA-2AFD-4F9A-9FD2-F51089045B26}">
      <dgm:prSet/>
      <dgm:spPr/>
      <dgm:t>
        <a:bodyPr/>
        <a:lstStyle/>
        <a:p>
          <a:pPr>
            <a:lnSpc>
              <a:spcPct val="100000"/>
            </a:lnSpc>
            <a:defRPr b="1"/>
          </a:pPr>
          <a:r>
            <a:rPr lang="en-GB" dirty="0"/>
            <a:t>Summary </a:t>
          </a:r>
          <a:endParaRPr lang="en-US" dirty="0"/>
        </a:p>
      </dgm:t>
    </dgm:pt>
    <dgm:pt modelId="{65D0910D-DCB4-482C-ABB0-CD170171811B}" type="parTrans" cxnId="{21F233AE-99E7-4917-956B-362EF40374E9}">
      <dgm:prSet/>
      <dgm:spPr/>
      <dgm:t>
        <a:bodyPr/>
        <a:lstStyle/>
        <a:p>
          <a:endParaRPr lang="en-US"/>
        </a:p>
      </dgm:t>
    </dgm:pt>
    <dgm:pt modelId="{31AE9648-66FE-428E-8EF8-6C02B6C523DC}" type="sibTrans" cxnId="{21F233AE-99E7-4917-956B-362EF40374E9}">
      <dgm:prSet/>
      <dgm:spPr/>
      <dgm:t>
        <a:bodyPr/>
        <a:lstStyle/>
        <a:p>
          <a:endParaRPr lang="en-US"/>
        </a:p>
      </dgm:t>
    </dgm:pt>
    <dgm:pt modelId="{9783A1FF-2437-404A-8128-21FE2877122E}" type="pres">
      <dgm:prSet presAssocID="{B50C50CF-F751-4DCB-8475-096A34E34C7D}" presName="root" presStyleCnt="0">
        <dgm:presLayoutVars>
          <dgm:dir/>
          <dgm:resizeHandles val="exact"/>
        </dgm:presLayoutVars>
      </dgm:prSet>
      <dgm:spPr/>
    </dgm:pt>
    <dgm:pt modelId="{8B7D08E1-D808-4ACE-BA3F-3F724C80D99C}" type="pres">
      <dgm:prSet presAssocID="{6ACC6435-EB8D-4377-A26D-702DA3EE1D96}" presName="compNode" presStyleCnt="0"/>
      <dgm:spPr/>
    </dgm:pt>
    <dgm:pt modelId="{F5BD3C5B-0FE1-4D43-81CC-B91A97B32138}" type="pres">
      <dgm:prSet presAssocID="{6ACC6435-EB8D-4377-A26D-702DA3EE1D96}" presName="iconRect" presStyleLbl="node1" presStyleIdx="0" presStyleCnt="3" custLinFactNeighborX="2717" custLinFactNeighborY="-860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1836ABF-BB85-4723-B22D-961A03695BBD}" type="pres">
      <dgm:prSet presAssocID="{6ACC6435-EB8D-4377-A26D-702DA3EE1D96}" presName="iconSpace" presStyleCnt="0"/>
      <dgm:spPr/>
    </dgm:pt>
    <dgm:pt modelId="{9CDE789D-B721-47D8-BD2A-135FC0F0B811}" type="pres">
      <dgm:prSet presAssocID="{6ACC6435-EB8D-4377-A26D-702DA3EE1D96}" presName="parTx" presStyleLbl="revTx" presStyleIdx="0" presStyleCnt="6" custScaleX="96223" custScaleY="115599" custLinFactNeighborX="4850" custLinFactNeighborY="-59015">
        <dgm:presLayoutVars>
          <dgm:chMax val="0"/>
          <dgm:chPref val="0"/>
        </dgm:presLayoutVars>
      </dgm:prSet>
      <dgm:spPr/>
    </dgm:pt>
    <dgm:pt modelId="{3F451159-C46A-4521-B7EA-ACF97BE9CD0D}" type="pres">
      <dgm:prSet presAssocID="{6ACC6435-EB8D-4377-A26D-702DA3EE1D96}" presName="txSpace" presStyleCnt="0"/>
      <dgm:spPr/>
    </dgm:pt>
    <dgm:pt modelId="{8E085704-A909-4212-9A8F-A1B753F541F3}" type="pres">
      <dgm:prSet presAssocID="{6ACC6435-EB8D-4377-A26D-702DA3EE1D96}" presName="desTx" presStyleLbl="revTx" presStyleIdx="1" presStyleCnt="6">
        <dgm:presLayoutVars/>
      </dgm:prSet>
      <dgm:spPr/>
    </dgm:pt>
    <dgm:pt modelId="{CF3F39A0-983D-4F14-95E4-6E99FA48C8DE}" type="pres">
      <dgm:prSet presAssocID="{F20694BD-DAA7-4526-AF2D-D68B16CE5E59}" presName="sibTrans" presStyleCnt="0"/>
      <dgm:spPr/>
    </dgm:pt>
    <dgm:pt modelId="{898A2577-20AE-4FFA-857B-14A66B4D5ACE}" type="pres">
      <dgm:prSet presAssocID="{C8EA22E9-8770-41E9-AE7A-E0995EE1734D}" presName="compNode" presStyleCnt="0"/>
      <dgm:spPr/>
    </dgm:pt>
    <dgm:pt modelId="{82AEF3D1-DAE0-42D9-8B23-955DC5AB94DA}" type="pres">
      <dgm:prSet presAssocID="{C8EA22E9-8770-41E9-AE7A-E0995EE1734D}" presName="iconRect" presStyleLbl="node1" presStyleIdx="1" presStyleCnt="3" custLinFactNeighborX="-8338" custLinFactNeighborY="-7116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BE5F1ACE-7D77-436C-8B75-770E4DC549EA}" type="pres">
      <dgm:prSet presAssocID="{C8EA22E9-8770-41E9-AE7A-E0995EE1734D}" presName="iconSpace" presStyleCnt="0"/>
      <dgm:spPr/>
    </dgm:pt>
    <dgm:pt modelId="{C31B5538-DC3F-41CB-8419-4205A4068B62}" type="pres">
      <dgm:prSet presAssocID="{C8EA22E9-8770-41E9-AE7A-E0995EE1734D}" presName="parTx" presStyleLbl="revTx" presStyleIdx="2" presStyleCnt="6" custLinFactNeighborX="-886" custLinFactNeighborY="-52796">
        <dgm:presLayoutVars>
          <dgm:chMax val="0"/>
          <dgm:chPref val="0"/>
        </dgm:presLayoutVars>
      </dgm:prSet>
      <dgm:spPr/>
    </dgm:pt>
    <dgm:pt modelId="{BB4D5917-EF16-468A-BFD8-80E982F0DCBF}" type="pres">
      <dgm:prSet presAssocID="{C8EA22E9-8770-41E9-AE7A-E0995EE1734D}" presName="txSpace" presStyleCnt="0"/>
      <dgm:spPr/>
    </dgm:pt>
    <dgm:pt modelId="{12C9ADD0-392E-491D-99D6-D56281D8848E}" type="pres">
      <dgm:prSet presAssocID="{C8EA22E9-8770-41E9-AE7A-E0995EE1734D}" presName="desTx" presStyleLbl="revTx" presStyleIdx="3" presStyleCnt="6" custScaleX="107476" custLinFactNeighborX="408" custLinFactNeighborY="47958">
        <dgm:presLayoutVars/>
      </dgm:prSet>
      <dgm:spPr/>
    </dgm:pt>
    <dgm:pt modelId="{20597A29-332A-45F6-B562-E8024E6CFB84}" type="pres">
      <dgm:prSet presAssocID="{39B59C21-80DF-49EC-91FA-D6919443954E}" presName="sibTrans" presStyleCnt="0"/>
      <dgm:spPr/>
    </dgm:pt>
    <dgm:pt modelId="{2C279FF1-878F-4A5D-9627-C115832AD2DB}" type="pres">
      <dgm:prSet presAssocID="{769CE5CA-2AFD-4F9A-9FD2-F51089045B26}" presName="compNode" presStyleCnt="0"/>
      <dgm:spPr/>
    </dgm:pt>
    <dgm:pt modelId="{2611B778-746D-428B-85D0-E18337BB42D8}" type="pres">
      <dgm:prSet presAssocID="{769CE5CA-2AFD-4F9A-9FD2-F51089045B26}" presName="iconRect" presStyleLbl="node1" presStyleIdx="2" presStyleCnt="3" custLinFactNeighborY="-84507"/>
      <dgm:spPr>
        <a:ln>
          <a:noFill/>
        </a:ln>
      </dgm:spPr>
    </dgm:pt>
    <dgm:pt modelId="{759C2073-416A-4D3D-A20E-1D1C641E26A4}" type="pres">
      <dgm:prSet presAssocID="{769CE5CA-2AFD-4F9A-9FD2-F51089045B26}" presName="iconSpace" presStyleCnt="0"/>
      <dgm:spPr/>
    </dgm:pt>
    <dgm:pt modelId="{051899F1-D68C-46BB-9B79-A624AB2D2E76}" type="pres">
      <dgm:prSet presAssocID="{769CE5CA-2AFD-4F9A-9FD2-F51089045B26}" presName="parTx" presStyleLbl="revTx" presStyleIdx="4" presStyleCnt="6" custLinFactNeighborX="23" custLinFactNeighborY="-70038">
        <dgm:presLayoutVars>
          <dgm:chMax val="0"/>
          <dgm:chPref val="0"/>
        </dgm:presLayoutVars>
      </dgm:prSet>
      <dgm:spPr/>
    </dgm:pt>
    <dgm:pt modelId="{1A6B6622-84F3-4A55-B8D1-A8992BC42E30}" type="pres">
      <dgm:prSet presAssocID="{769CE5CA-2AFD-4F9A-9FD2-F51089045B26}" presName="txSpace" presStyleCnt="0"/>
      <dgm:spPr/>
    </dgm:pt>
    <dgm:pt modelId="{A844BA09-FA6A-45BD-9B61-11BC8266E3C9}" type="pres">
      <dgm:prSet presAssocID="{769CE5CA-2AFD-4F9A-9FD2-F51089045B26}" presName="desTx" presStyleLbl="revTx" presStyleIdx="5" presStyleCnt="6">
        <dgm:presLayoutVars/>
      </dgm:prSet>
      <dgm:spPr/>
    </dgm:pt>
  </dgm:ptLst>
  <dgm:cxnLst>
    <dgm:cxn modelId="{41FF2435-EA58-4E96-B8A5-9A85E1C7CF98}" type="presOf" srcId="{B50C50CF-F751-4DCB-8475-096A34E34C7D}" destId="{9783A1FF-2437-404A-8128-21FE2877122E}" srcOrd="0" destOrd="0" presId="urn:microsoft.com/office/officeart/2018/5/layout/CenteredIconLabelDescriptionList"/>
    <dgm:cxn modelId="{827FFC3D-45E1-4656-AEB4-2ED20039E4AE}" type="presOf" srcId="{6ACC6435-EB8D-4377-A26D-702DA3EE1D96}" destId="{9CDE789D-B721-47D8-BD2A-135FC0F0B811}" srcOrd="0" destOrd="0" presId="urn:microsoft.com/office/officeart/2018/5/layout/CenteredIconLabelDescriptionList"/>
    <dgm:cxn modelId="{A95A365A-F3C5-4927-ACB2-5E163396CF7E}" type="presOf" srcId="{C8EA22E9-8770-41E9-AE7A-E0995EE1734D}" destId="{C31B5538-DC3F-41CB-8419-4205A4068B62}" srcOrd="0" destOrd="0" presId="urn:microsoft.com/office/officeart/2018/5/layout/CenteredIconLabelDescriptionList"/>
    <dgm:cxn modelId="{06641FA4-D4E6-4FAD-ADA4-1DB7630CEA8D}" srcId="{B50C50CF-F751-4DCB-8475-096A34E34C7D}" destId="{6ACC6435-EB8D-4377-A26D-702DA3EE1D96}" srcOrd="0" destOrd="0" parTransId="{6EE2D2C5-AE2D-4CCE-8D06-DDBC210ED43E}" sibTransId="{F20694BD-DAA7-4526-AF2D-D68B16CE5E59}"/>
    <dgm:cxn modelId="{21F233AE-99E7-4917-956B-362EF40374E9}" srcId="{B50C50CF-F751-4DCB-8475-096A34E34C7D}" destId="{769CE5CA-2AFD-4F9A-9FD2-F51089045B26}" srcOrd="2" destOrd="0" parTransId="{65D0910D-DCB4-482C-ABB0-CD170171811B}" sibTransId="{31AE9648-66FE-428E-8EF8-6C02B6C523DC}"/>
    <dgm:cxn modelId="{FF1D09E6-F07F-490E-82BD-F95ED1AAD945}" type="presOf" srcId="{769CE5CA-2AFD-4F9A-9FD2-F51089045B26}" destId="{051899F1-D68C-46BB-9B79-A624AB2D2E76}" srcOrd="0" destOrd="0" presId="urn:microsoft.com/office/officeart/2018/5/layout/CenteredIconLabelDescriptionList"/>
    <dgm:cxn modelId="{AF000AEF-CB92-46E6-B963-5471269A45C8}" srcId="{B50C50CF-F751-4DCB-8475-096A34E34C7D}" destId="{C8EA22E9-8770-41E9-AE7A-E0995EE1734D}" srcOrd="1" destOrd="0" parTransId="{8147BFB2-F3C6-4B89-A9D8-28874CBDC2AF}" sibTransId="{39B59C21-80DF-49EC-91FA-D6919443954E}"/>
    <dgm:cxn modelId="{87316D66-C47A-4B02-908C-9BD9125AC8C0}" type="presParOf" srcId="{9783A1FF-2437-404A-8128-21FE2877122E}" destId="{8B7D08E1-D808-4ACE-BA3F-3F724C80D99C}" srcOrd="0" destOrd="0" presId="urn:microsoft.com/office/officeart/2018/5/layout/CenteredIconLabelDescriptionList"/>
    <dgm:cxn modelId="{5BD54801-F56B-4181-9EF6-A3833AF1437D}" type="presParOf" srcId="{8B7D08E1-D808-4ACE-BA3F-3F724C80D99C}" destId="{F5BD3C5B-0FE1-4D43-81CC-B91A97B32138}" srcOrd="0" destOrd="0" presId="urn:microsoft.com/office/officeart/2018/5/layout/CenteredIconLabelDescriptionList"/>
    <dgm:cxn modelId="{682482A8-AA37-4FC9-9FD5-0B408BFE855C}" type="presParOf" srcId="{8B7D08E1-D808-4ACE-BA3F-3F724C80D99C}" destId="{41836ABF-BB85-4723-B22D-961A03695BBD}" srcOrd="1" destOrd="0" presId="urn:microsoft.com/office/officeart/2018/5/layout/CenteredIconLabelDescriptionList"/>
    <dgm:cxn modelId="{3C8F28DF-0967-4344-9DBF-C0F4A50F8EB2}" type="presParOf" srcId="{8B7D08E1-D808-4ACE-BA3F-3F724C80D99C}" destId="{9CDE789D-B721-47D8-BD2A-135FC0F0B811}" srcOrd="2" destOrd="0" presId="urn:microsoft.com/office/officeart/2018/5/layout/CenteredIconLabelDescriptionList"/>
    <dgm:cxn modelId="{E0817C60-7211-4BA2-BBFD-11C46F97E51C}" type="presParOf" srcId="{8B7D08E1-D808-4ACE-BA3F-3F724C80D99C}" destId="{3F451159-C46A-4521-B7EA-ACF97BE9CD0D}" srcOrd="3" destOrd="0" presId="urn:microsoft.com/office/officeart/2018/5/layout/CenteredIconLabelDescriptionList"/>
    <dgm:cxn modelId="{9F8DB5C6-DC33-4AAE-9707-6A72327A85CD}" type="presParOf" srcId="{8B7D08E1-D808-4ACE-BA3F-3F724C80D99C}" destId="{8E085704-A909-4212-9A8F-A1B753F541F3}" srcOrd="4" destOrd="0" presId="urn:microsoft.com/office/officeart/2018/5/layout/CenteredIconLabelDescriptionList"/>
    <dgm:cxn modelId="{C7A36C87-E755-4210-892C-96D5FC679091}" type="presParOf" srcId="{9783A1FF-2437-404A-8128-21FE2877122E}" destId="{CF3F39A0-983D-4F14-95E4-6E99FA48C8DE}" srcOrd="1" destOrd="0" presId="urn:microsoft.com/office/officeart/2018/5/layout/CenteredIconLabelDescriptionList"/>
    <dgm:cxn modelId="{FCF830A6-241A-497B-9527-AFF11B494285}" type="presParOf" srcId="{9783A1FF-2437-404A-8128-21FE2877122E}" destId="{898A2577-20AE-4FFA-857B-14A66B4D5ACE}" srcOrd="2" destOrd="0" presId="urn:microsoft.com/office/officeart/2018/5/layout/CenteredIconLabelDescriptionList"/>
    <dgm:cxn modelId="{1975B702-F8E8-4145-AFA1-7CF06431BC47}" type="presParOf" srcId="{898A2577-20AE-4FFA-857B-14A66B4D5ACE}" destId="{82AEF3D1-DAE0-42D9-8B23-955DC5AB94DA}" srcOrd="0" destOrd="0" presId="urn:microsoft.com/office/officeart/2018/5/layout/CenteredIconLabelDescriptionList"/>
    <dgm:cxn modelId="{FF1EB6B1-A2CE-4E5C-ABEE-059F4792D88C}" type="presParOf" srcId="{898A2577-20AE-4FFA-857B-14A66B4D5ACE}" destId="{BE5F1ACE-7D77-436C-8B75-770E4DC549EA}" srcOrd="1" destOrd="0" presId="urn:microsoft.com/office/officeart/2018/5/layout/CenteredIconLabelDescriptionList"/>
    <dgm:cxn modelId="{49E5C6CB-512C-4761-AE35-AC786BA11363}" type="presParOf" srcId="{898A2577-20AE-4FFA-857B-14A66B4D5ACE}" destId="{C31B5538-DC3F-41CB-8419-4205A4068B62}" srcOrd="2" destOrd="0" presId="urn:microsoft.com/office/officeart/2018/5/layout/CenteredIconLabelDescriptionList"/>
    <dgm:cxn modelId="{AEF20979-9005-42F2-8B30-819AFD2115DF}" type="presParOf" srcId="{898A2577-20AE-4FFA-857B-14A66B4D5ACE}" destId="{BB4D5917-EF16-468A-BFD8-80E982F0DCBF}" srcOrd="3" destOrd="0" presId="urn:microsoft.com/office/officeart/2018/5/layout/CenteredIconLabelDescriptionList"/>
    <dgm:cxn modelId="{40FD3862-6527-448F-BC24-7FD38559A41F}" type="presParOf" srcId="{898A2577-20AE-4FFA-857B-14A66B4D5ACE}" destId="{12C9ADD0-392E-491D-99D6-D56281D8848E}" srcOrd="4" destOrd="0" presId="urn:microsoft.com/office/officeart/2018/5/layout/CenteredIconLabelDescriptionList"/>
    <dgm:cxn modelId="{6D678B1D-620D-4D69-BB98-A875DBA1B4D9}" type="presParOf" srcId="{9783A1FF-2437-404A-8128-21FE2877122E}" destId="{20597A29-332A-45F6-B562-E8024E6CFB84}" srcOrd="3" destOrd="0" presId="urn:microsoft.com/office/officeart/2018/5/layout/CenteredIconLabelDescriptionList"/>
    <dgm:cxn modelId="{57704026-514D-4C49-B476-E6E490D1AEDD}" type="presParOf" srcId="{9783A1FF-2437-404A-8128-21FE2877122E}" destId="{2C279FF1-878F-4A5D-9627-C115832AD2DB}" srcOrd="4" destOrd="0" presId="urn:microsoft.com/office/officeart/2018/5/layout/CenteredIconLabelDescriptionList"/>
    <dgm:cxn modelId="{38C0A500-5584-4B1B-B737-CCFD24DB6C96}" type="presParOf" srcId="{2C279FF1-878F-4A5D-9627-C115832AD2DB}" destId="{2611B778-746D-428B-85D0-E18337BB42D8}" srcOrd="0" destOrd="0" presId="urn:microsoft.com/office/officeart/2018/5/layout/CenteredIconLabelDescriptionList"/>
    <dgm:cxn modelId="{E862651F-1699-4281-9F99-A05EF55652F2}" type="presParOf" srcId="{2C279FF1-878F-4A5D-9627-C115832AD2DB}" destId="{759C2073-416A-4D3D-A20E-1D1C641E26A4}" srcOrd="1" destOrd="0" presId="urn:microsoft.com/office/officeart/2018/5/layout/CenteredIconLabelDescriptionList"/>
    <dgm:cxn modelId="{30C55B97-3DC6-4D06-8A3B-B5EC650B7FFC}" type="presParOf" srcId="{2C279FF1-878F-4A5D-9627-C115832AD2DB}" destId="{051899F1-D68C-46BB-9B79-A624AB2D2E76}" srcOrd="2" destOrd="0" presId="urn:microsoft.com/office/officeart/2018/5/layout/CenteredIconLabelDescriptionList"/>
    <dgm:cxn modelId="{94BF99AC-3597-48D9-8C06-FAD67504E1D6}" type="presParOf" srcId="{2C279FF1-878F-4A5D-9627-C115832AD2DB}" destId="{1A6B6622-84F3-4A55-B8D1-A8992BC42E30}" srcOrd="3" destOrd="0" presId="urn:microsoft.com/office/officeart/2018/5/layout/CenteredIconLabelDescriptionList"/>
    <dgm:cxn modelId="{CFF6AE8A-7970-452C-8D6E-D19FBF431162}" type="presParOf" srcId="{2C279FF1-878F-4A5D-9627-C115832AD2DB}" destId="{A844BA09-FA6A-45BD-9B61-11BC8266E3C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D3C5B-0FE1-4D43-81CC-B91A97B32138}">
      <dsp:nvSpPr>
        <dsp:cNvPr id="0" name=""/>
        <dsp:cNvSpPr/>
      </dsp:nvSpPr>
      <dsp:spPr>
        <a:xfrm>
          <a:off x="1099512" y="165584"/>
          <a:ext cx="1147289" cy="11472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E789D-B721-47D8-BD2A-135FC0F0B811}">
      <dsp:nvSpPr>
        <dsp:cNvPr id="0" name=""/>
        <dsp:cNvSpPr/>
      </dsp:nvSpPr>
      <dsp:spPr>
        <a:xfrm>
          <a:off x="223886" y="2052917"/>
          <a:ext cx="3154159" cy="56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b="1"/>
          </a:pPr>
          <a:r>
            <a:rPr lang="en-GB" sz="2600" kern="1200" dirty="0"/>
            <a:t>Problem Statement </a:t>
          </a:r>
          <a:endParaRPr lang="en-US" sz="2600" kern="1200" dirty="0"/>
        </a:p>
      </dsp:txBody>
      <dsp:txXfrm>
        <a:off x="223886" y="2052917"/>
        <a:ext cx="3154159" cy="568394"/>
      </dsp:txXfrm>
    </dsp:sp>
    <dsp:sp modelId="{8E085704-A909-4212-9A8F-A1B753F541F3}">
      <dsp:nvSpPr>
        <dsp:cNvPr id="0" name=""/>
        <dsp:cNvSpPr/>
      </dsp:nvSpPr>
      <dsp:spPr>
        <a:xfrm>
          <a:off x="3000" y="2910871"/>
          <a:ext cx="3277968" cy="128911"/>
        </a:xfrm>
        <a:prstGeom prst="rect">
          <a:avLst/>
        </a:prstGeom>
        <a:noFill/>
        <a:ln>
          <a:noFill/>
        </a:ln>
        <a:effectLst/>
      </dsp:spPr>
      <dsp:style>
        <a:lnRef idx="0">
          <a:scrgbClr r="0" g="0" b="0"/>
        </a:lnRef>
        <a:fillRef idx="0">
          <a:scrgbClr r="0" g="0" b="0"/>
        </a:fillRef>
        <a:effectRef idx="0">
          <a:scrgbClr r="0" g="0" b="0"/>
        </a:effectRef>
        <a:fontRef idx="minor"/>
      </dsp:style>
    </dsp:sp>
    <dsp:sp modelId="{82AEF3D1-DAE0-42D9-8B23-955DC5AB94DA}">
      <dsp:nvSpPr>
        <dsp:cNvPr id="0" name=""/>
        <dsp:cNvSpPr/>
      </dsp:nvSpPr>
      <dsp:spPr>
        <a:xfrm>
          <a:off x="4946823" y="336530"/>
          <a:ext cx="1147289" cy="11472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1B5538-DC3F-41CB-8419-4205A4068B62}">
      <dsp:nvSpPr>
        <dsp:cNvPr id="0" name=""/>
        <dsp:cNvSpPr/>
      </dsp:nvSpPr>
      <dsp:spPr>
        <a:xfrm>
          <a:off x="3948101" y="2121845"/>
          <a:ext cx="3277968" cy="491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b="1"/>
          </a:pPr>
          <a:r>
            <a:rPr lang="en-US" sz="2600" kern="1200" dirty="0"/>
            <a:t>Enhancements Made </a:t>
          </a:r>
        </a:p>
      </dsp:txBody>
      <dsp:txXfrm>
        <a:off x="3948101" y="2121845"/>
        <a:ext cx="3277968" cy="491695"/>
      </dsp:txXfrm>
    </dsp:sp>
    <dsp:sp modelId="{12C9ADD0-392E-491D-99D6-D56281D8848E}">
      <dsp:nvSpPr>
        <dsp:cNvPr id="0" name=""/>
        <dsp:cNvSpPr/>
      </dsp:nvSpPr>
      <dsp:spPr>
        <a:xfrm>
          <a:off x="3867988" y="2972695"/>
          <a:ext cx="3523029" cy="128911"/>
        </a:xfrm>
        <a:prstGeom prst="rect">
          <a:avLst/>
        </a:prstGeom>
        <a:noFill/>
        <a:ln>
          <a:noFill/>
        </a:ln>
        <a:effectLst/>
      </dsp:spPr>
      <dsp:style>
        <a:lnRef idx="0">
          <a:scrgbClr r="0" g="0" b="0"/>
        </a:lnRef>
        <a:fillRef idx="0">
          <a:scrgbClr r="0" g="0" b="0"/>
        </a:fillRef>
        <a:effectRef idx="0">
          <a:scrgbClr r="0" g="0" b="0"/>
        </a:effectRef>
        <a:fontRef idx="minor"/>
      </dsp:style>
    </dsp:sp>
    <dsp:sp modelId="{2611B778-746D-428B-85D0-E18337BB42D8}">
      <dsp:nvSpPr>
        <dsp:cNvPr id="0" name=""/>
        <dsp:cNvSpPr/>
      </dsp:nvSpPr>
      <dsp:spPr>
        <a:xfrm>
          <a:off x="9016628" y="183481"/>
          <a:ext cx="1147289" cy="1147289"/>
        </a:xfrm>
        <a:prstGeom prst="rect">
          <a:avLst/>
        </a:prstGeom>
        <a:solidFill>
          <a:schemeClr val="accen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1899F1-D68C-46BB-9B79-A624AB2D2E76}">
      <dsp:nvSpPr>
        <dsp:cNvPr id="0" name=""/>
        <dsp:cNvSpPr/>
      </dsp:nvSpPr>
      <dsp:spPr>
        <a:xfrm>
          <a:off x="7952042" y="2037067"/>
          <a:ext cx="3277968" cy="491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b="1"/>
          </a:pPr>
          <a:r>
            <a:rPr lang="en-GB" sz="2600" kern="1200" dirty="0"/>
            <a:t>Summary </a:t>
          </a:r>
          <a:endParaRPr lang="en-US" sz="2600" kern="1200" dirty="0"/>
        </a:p>
      </dsp:txBody>
      <dsp:txXfrm>
        <a:off x="7952042" y="2037067"/>
        <a:ext cx="3277968" cy="491695"/>
      </dsp:txXfrm>
    </dsp:sp>
    <dsp:sp modelId="{A844BA09-FA6A-45BD-9B61-11BC8266E3C9}">
      <dsp:nvSpPr>
        <dsp:cNvPr id="0" name=""/>
        <dsp:cNvSpPr/>
      </dsp:nvSpPr>
      <dsp:spPr>
        <a:xfrm>
          <a:off x="7951288" y="2910871"/>
          <a:ext cx="3277968" cy="12891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5D581-1CFF-40F6-B1F4-0AE463CBE9B2}" type="datetimeFigureOut">
              <a:rPr lang="en-GB" smtClean="0"/>
              <a:t>06/09/2025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75932-DF6A-4632-8349-D8F7046C48F4}" type="slidenum">
              <a:rPr lang="en-GB" smtClean="0"/>
              <a:t>‹#›</a:t>
            </a:fld>
            <a:endParaRPr lang="en-GB"/>
          </a:p>
        </p:txBody>
      </p:sp>
    </p:spTree>
    <p:extLst>
      <p:ext uri="{BB962C8B-B14F-4D97-AF65-F5344CB8AC3E}">
        <p14:creationId xmlns:p14="http://schemas.microsoft.com/office/powerpoint/2010/main" val="32191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FE11-BD2F-7D4F-0A41-C291753AA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F5A741-4483-5B36-C938-566A15E0C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E5A9F1C-1331-F1A9-ADE0-1A452604EE1D}"/>
              </a:ext>
            </a:extLst>
          </p:cNvPr>
          <p:cNvSpPr>
            <a:spLocks noGrp="1"/>
          </p:cNvSpPr>
          <p:nvPr>
            <p:ph type="dt" sz="half" idx="10"/>
          </p:nvPr>
        </p:nvSpPr>
        <p:spPr/>
        <p:txBody>
          <a:bodyPr/>
          <a:lstStyle/>
          <a:p>
            <a:fld id="{39B97470-34B8-44BA-BD9E-CF8CA59F6D79}" type="datetimeFigureOut">
              <a:rPr lang="en-GB" smtClean="0"/>
              <a:t>06/09/2025</a:t>
            </a:fld>
            <a:endParaRPr lang="en-GB"/>
          </a:p>
        </p:txBody>
      </p:sp>
      <p:sp>
        <p:nvSpPr>
          <p:cNvPr id="5" name="Footer Placeholder 4">
            <a:extLst>
              <a:ext uri="{FF2B5EF4-FFF2-40B4-BE49-F238E27FC236}">
                <a16:creationId xmlns:a16="http://schemas.microsoft.com/office/drawing/2014/main" id="{C46F7E24-2EDC-53D4-99C3-84B1CA5C50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67FD25-FEE7-0D23-6129-61C76A19BD1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359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AADB-AD96-2FF7-8AA8-F6ED79F2C8F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584238-C809-8C8A-24CA-F9830E67ED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8A972E-A605-D405-8B1A-C85F21A66CBD}"/>
              </a:ext>
            </a:extLst>
          </p:cNvPr>
          <p:cNvSpPr>
            <a:spLocks noGrp="1"/>
          </p:cNvSpPr>
          <p:nvPr>
            <p:ph type="dt" sz="half" idx="10"/>
          </p:nvPr>
        </p:nvSpPr>
        <p:spPr/>
        <p:txBody>
          <a:bodyPr/>
          <a:lstStyle/>
          <a:p>
            <a:fld id="{39B97470-34B8-44BA-BD9E-CF8CA59F6D79}" type="datetimeFigureOut">
              <a:rPr lang="en-GB" smtClean="0"/>
              <a:t>06/09/2025</a:t>
            </a:fld>
            <a:endParaRPr lang="en-GB"/>
          </a:p>
        </p:txBody>
      </p:sp>
      <p:sp>
        <p:nvSpPr>
          <p:cNvPr id="5" name="Footer Placeholder 4">
            <a:extLst>
              <a:ext uri="{FF2B5EF4-FFF2-40B4-BE49-F238E27FC236}">
                <a16:creationId xmlns:a16="http://schemas.microsoft.com/office/drawing/2014/main" id="{8815A435-1398-9069-C459-D386FE294E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3D5665-50E4-22C2-BF28-DBBAE598E7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19394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7DE8B2-9EE9-E0D0-F01F-98AF108346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5C6FCD-97BE-A881-A9B3-065565138A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92EE54-7207-AC06-9862-089EE1DF16BF}"/>
              </a:ext>
            </a:extLst>
          </p:cNvPr>
          <p:cNvSpPr>
            <a:spLocks noGrp="1"/>
          </p:cNvSpPr>
          <p:nvPr>
            <p:ph type="dt" sz="half" idx="10"/>
          </p:nvPr>
        </p:nvSpPr>
        <p:spPr/>
        <p:txBody>
          <a:bodyPr/>
          <a:lstStyle/>
          <a:p>
            <a:fld id="{39B97470-34B8-44BA-BD9E-CF8CA59F6D79}" type="datetimeFigureOut">
              <a:rPr lang="en-GB" smtClean="0"/>
              <a:t>06/09/2025</a:t>
            </a:fld>
            <a:endParaRPr lang="en-GB"/>
          </a:p>
        </p:txBody>
      </p:sp>
      <p:sp>
        <p:nvSpPr>
          <p:cNvPr id="5" name="Footer Placeholder 4">
            <a:extLst>
              <a:ext uri="{FF2B5EF4-FFF2-40B4-BE49-F238E27FC236}">
                <a16:creationId xmlns:a16="http://schemas.microsoft.com/office/drawing/2014/main" id="{F6FF9454-8B3B-CA40-09E6-CFCB3AC716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3E1BCF-E5ED-03FD-A090-D50A7C30D115}"/>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9963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DDA-3094-E93B-EECA-BD26E70E8D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F8079C-F853-08A3-57AE-A0D7F6187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401D69-8166-0037-6E48-9084B660CFB9}"/>
              </a:ext>
            </a:extLst>
          </p:cNvPr>
          <p:cNvSpPr>
            <a:spLocks noGrp="1"/>
          </p:cNvSpPr>
          <p:nvPr>
            <p:ph type="dt" sz="half" idx="10"/>
          </p:nvPr>
        </p:nvSpPr>
        <p:spPr/>
        <p:txBody>
          <a:bodyPr/>
          <a:lstStyle/>
          <a:p>
            <a:fld id="{39B97470-34B8-44BA-BD9E-CF8CA59F6D79}" type="datetimeFigureOut">
              <a:rPr lang="en-GB" smtClean="0"/>
              <a:t>06/09/2025</a:t>
            </a:fld>
            <a:endParaRPr lang="en-GB"/>
          </a:p>
        </p:txBody>
      </p:sp>
      <p:sp>
        <p:nvSpPr>
          <p:cNvPr id="5" name="Footer Placeholder 4">
            <a:extLst>
              <a:ext uri="{FF2B5EF4-FFF2-40B4-BE49-F238E27FC236}">
                <a16:creationId xmlns:a16="http://schemas.microsoft.com/office/drawing/2014/main" id="{E1F7F84D-ECF0-558A-BACC-5A4803A70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9F9E5C-CC07-E664-DC2C-753E182CBE8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9121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84A6-4372-4E13-C69F-4CD700CEC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44DD78-B4A5-1DAC-4F73-6CB45CD63B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D9C3B-4E40-06FB-3191-F17CCCB43FE2}"/>
              </a:ext>
            </a:extLst>
          </p:cNvPr>
          <p:cNvSpPr>
            <a:spLocks noGrp="1"/>
          </p:cNvSpPr>
          <p:nvPr>
            <p:ph type="dt" sz="half" idx="10"/>
          </p:nvPr>
        </p:nvSpPr>
        <p:spPr/>
        <p:txBody>
          <a:bodyPr/>
          <a:lstStyle/>
          <a:p>
            <a:fld id="{39B97470-34B8-44BA-BD9E-CF8CA59F6D79}" type="datetimeFigureOut">
              <a:rPr lang="en-GB" smtClean="0"/>
              <a:t>06/09/2025</a:t>
            </a:fld>
            <a:endParaRPr lang="en-GB"/>
          </a:p>
        </p:txBody>
      </p:sp>
      <p:sp>
        <p:nvSpPr>
          <p:cNvPr id="5" name="Footer Placeholder 4">
            <a:extLst>
              <a:ext uri="{FF2B5EF4-FFF2-40B4-BE49-F238E27FC236}">
                <a16:creationId xmlns:a16="http://schemas.microsoft.com/office/drawing/2014/main" id="{C540EDA5-0258-ECAD-62EF-ABE5E8599B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D0B18E-9F61-4559-D81D-6F509600CF5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57111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70FD-3AA1-8061-C9CC-DF9B83F3FF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96CB519-6040-9B33-9FE8-D81A801CEE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988DAA-EF8D-7521-CDC0-1E2D6FE27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B2EF611-E325-E59D-CA56-3F2FDDFF41F9}"/>
              </a:ext>
            </a:extLst>
          </p:cNvPr>
          <p:cNvSpPr>
            <a:spLocks noGrp="1"/>
          </p:cNvSpPr>
          <p:nvPr>
            <p:ph type="dt" sz="half" idx="10"/>
          </p:nvPr>
        </p:nvSpPr>
        <p:spPr/>
        <p:txBody>
          <a:bodyPr/>
          <a:lstStyle/>
          <a:p>
            <a:fld id="{39B97470-34B8-44BA-BD9E-CF8CA59F6D79}" type="datetimeFigureOut">
              <a:rPr lang="en-GB" smtClean="0"/>
              <a:t>06/09/2025</a:t>
            </a:fld>
            <a:endParaRPr lang="en-GB"/>
          </a:p>
        </p:txBody>
      </p:sp>
      <p:sp>
        <p:nvSpPr>
          <p:cNvPr id="6" name="Footer Placeholder 5">
            <a:extLst>
              <a:ext uri="{FF2B5EF4-FFF2-40B4-BE49-F238E27FC236}">
                <a16:creationId xmlns:a16="http://schemas.microsoft.com/office/drawing/2014/main" id="{D4566B15-D18C-3C07-89B1-9A15FB7C41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6C598C-0398-8E01-74D4-8AE85F1B448A}"/>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53090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4699-1EA1-613E-A357-563E884AD4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41F3D1-9563-D138-35F7-C0B402A85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E8AAC-65BD-83A0-AF40-9E89CA2C45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14DD531-4AC5-117B-E2E0-AAFC7473FD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D5C066-9A7F-10D4-116D-ABD2ED9BCC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8573D3-49CD-DF95-CF78-379501E49BFC}"/>
              </a:ext>
            </a:extLst>
          </p:cNvPr>
          <p:cNvSpPr>
            <a:spLocks noGrp="1"/>
          </p:cNvSpPr>
          <p:nvPr>
            <p:ph type="dt" sz="half" idx="10"/>
          </p:nvPr>
        </p:nvSpPr>
        <p:spPr/>
        <p:txBody>
          <a:bodyPr/>
          <a:lstStyle/>
          <a:p>
            <a:fld id="{39B97470-34B8-44BA-BD9E-CF8CA59F6D79}" type="datetimeFigureOut">
              <a:rPr lang="en-GB" smtClean="0"/>
              <a:t>06/09/2025</a:t>
            </a:fld>
            <a:endParaRPr lang="en-GB"/>
          </a:p>
        </p:txBody>
      </p:sp>
      <p:sp>
        <p:nvSpPr>
          <p:cNvPr id="8" name="Footer Placeholder 7">
            <a:extLst>
              <a:ext uri="{FF2B5EF4-FFF2-40B4-BE49-F238E27FC236}">
                <a16:creationId xmlns:a16="http://schemas.microsoft.com/office/drawing/2014/main" id="{DDCD0C50-4093-D511-EE6F-19ACEBB4243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560485E-F283-EE26-3B1F-AE6479334F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328041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874D-2D8E-AAEF-EDEA-859BF2B2205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4863BB-3A8F-CB69-5863-53534533BC8F}"/>
              </a:ext>
            </a:extLst>
          </p:cNvPr>
          <p:cNvSpPr>
            <a:spLocks noGrp="1"/>
          </p:cNvSpPr>
          <p:nvPr>
            <p:ph type="dt" sz="half" idx="10"/>
          </p:nvPr>
        </p:nvSpPr>
        <p:spPr/>
        <p:txBody>
          <a:bodyPr/>
          <a:lstStyle/>
          <a:p>
            <a:fld id="{39B97470-34B8-44BA-BD9E-CF8CA59F6D79}" type="datetimeFigureOut">
              <a:rPr lang="en-GB" smtClean="0"/>
              <a:t>06/09/2025</a:t>
            </a:fld>
            <a:endParaRPr lang="en-GB"/>
          </a:p>
        </p:txBody>
      </p:sp>
      <p:sp>
        <p:nvSpPr>
          <p:cNvPr id="4" name="Footer Placeholder 3">
            <a:extLst>
              <a:ext uri="{FF2B5EF4-FFF2-40B4-BE49-F238E27FC236}">
                <a16:creationId xmlns:a16="http://schemas.microsoft.com/office/drawing/2014/main" id="{3A775824-038F-FAEB-174D-16137197296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CD308C7-7886-FC89-C89D-25BEF55EDC09}"/>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39974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7BCCC-0160-943B-C730-56B0FC7E7333}"/>
              </a:ext>
            </a:extLst>
          </p:cNvPr>
          <p:cNvSpPr>
            <a:spLocks noGrp="1"/>
          </p:cNvSpPr>
          <p:nvPr>
            <p:ph type="dt" sz="half" idx="10"/>
          </p:nvPr>
        </p:nvSpPr>
        <p:spPr/>
        <p:txBody>
          <a:bodyPr/>
          <a:lstStyle/>
          <a:p>
            <a:fld id="{39B97470-34B8-44BA-BD9E-CF8CA59F6D79}" type="datetimeFigureOut">
              <a:rPr lang="en-GB" smtClean="0"/>
              <a:t>06/09/2025</a:t>
            </a:fld>
            <a:endParaRPr lang="en-GB"/>
          </a:p>
        </p:txBody>
      </p:sp>
      <p:sp>
        <p:nvSpPr>
          <p:cNvPr id="3" name="Footer Placeholder 2">
            <a:extLst>
              <a:ext uri="{FF2B5EF4-FFF2-40B4-BE49-F238E27FC236}">
                <a16:creationId xmlns:a16="http://schemas.microsoft.com/office/drawing/2014/main" id="{995CC0B1-7E65-21A8-17FF-9E65000ABB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00EA26A-0843-3C6D-7DF3-1A9F30E755F4}"/>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80436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CFAE-6B80-050F-C96D-E2A5548A2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C29F62-48C9-9EA1-9922-5C9684837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4AEE88-6AE2-7FA4-9852-B6BF92943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E364C-F5CD-ECC5-3AE6-661E3A3B61FB}"/>
              </a:ext>
            </a:extLst>
          </p:cNvPr>
          <p:cNvSpPr>
            <a:spLocks noGrp="1"/>
          </p:cNvSpPr>
          <p:nvPr>
            <p:ph type="dt" sz="half" idx="10"/>
          </p:nvPr>
        </p:nvSpPr>
        <p:spPr/>
        <p:txBody>
          <a:bodyPr/>
          <a:lstStyle/>
          <a:p>
            <a:fld id="{39B97470-34B8-44BA-BD9E-CF8CA59F6D79}" type="datetimeFigureOut">
              <a:rPr lang="en-GB" smtClean="0"/>
              <a:t>06/09/2025</a:t>
            </a:fld>
            <a:endParaRPr lang="en-GB"/>
          </a:p>
        </p:txBody>
      </p:sp>
      <p:sp>
        <p:nvSpPr>
          <p:cNvPr id="6" name="Footer Placeholder 5">
            <a:extLst>
              <a:ext uri="{FF2B5EF4-FFF2-40B4-BE49-F238E27FC236}">
                <a16:creationId xmlns:a16="http://schemas.microsoft.com/office/drawing/2014/main" id="{5B0091F8-2813-B72B-E878-8AC6A21704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58FB5C-4E8B-3FD5-773A-76777FF3594C}"/>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12227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5090-EAD8-2F9F-9E6D-B9D784326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B0A600-BC01-E318-7BB8-365CF3267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389B24A-5E4B-2DB1-0645-37E206A22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6EFC7-DBBC-0CB9-7D1C-FB27E189466E}"/>
              </a:ext>
            </a:extLst>
          </p:cNvPr>
          <p:cNvSpPr>
            <a:spLocks noGrp="1"/>
          </p:cNvSpPr>
          <p:nvPr>
            <p:ph type="dt" sz="half" idx="10"/>
          </p:nvPr>
        </p:nvSpPr>
        <p:spPr/>
        <p:txBody>
          <a:bodyPr/>
          <a:lstStyle/>
          <a:p>
            <a:fld id="{39B97470-34B8-44BA-BD9E-CF8CA59F6D79}" type="datetimeFigureOut">
              <a:rPr lang="en-GB" smtClean="0"/>
              <a:t>06/09/2025</a:t>
            </a:fld>
            <a:endParaRPr lang="en-GB"/>
          </a:p>
        </p:txBody>
      </p:sp>
      <p:sp>
        <p:nvSpPr>
          <p:cNvPr id="6" name="Footer Placeholder 5">
            <a:extLst>
              <a:ext uri="{FF2B5EF4-FFF2-40B4-BE49-F238E27FC236}">
                <a16:creationId xmlns:a16="http://schemas.microsoft.com/office/drawing/2014/main" id="{A91068EA-E81C-F819-A9C3-A98CF05B18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CDBFDA-99CB-2DD0-A788-BB21C3ADBF7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59088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CAE656-62ED-425F-0D38-4EE8287FB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ED5A58-AB47-7D5E-5FE6-A9F7D097F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8CA22-62AB-1DA5-4797-21AB451DC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B97470-34B8-44BA-BD9E-CF8CA59F6D79}" type="datetimeFigureOut">
              <a:rPr lang="en-GB" smtClean="0"/>
              <a:t>06/09/2025</a:t>
            </a:fld>
            <a:endParaRPr lang="en-GB"/>
          </a:p>
        </p:txBody>
      </p:sp>
      <p:sp>
        <p:nvSpPr>
          <p:cNvPr id="5" name="Footer Placeholder 4">
            <a:extLst>
              <a:ext uri="{FF2B5EF4-FFF2-40B4-BE49-F238E27FC236}">
                <a16:creationId xmlns:a16="http://schemas.microsoft.com/office/drawing/2014/main" id="{B6BD5841-26CF-C7EA-830B-924BED5C8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4A2C7AC-62C0-6A77-D8A5-3A87A1E6B3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0DFE97-265B-4D89-9AD8-C453DB7864F6}" type="slidenum">
              <a:rPr lang="en-GB" smtClean="0"/>
              <a:t>‹#›</a:t>
            </a:fld>
            <a:endParaRPr lang="en-GB"/>
          </a:p>
        </p:txBody>
      </p:sp>
    </p:spTree>
    <p:extLst>
      <p:ext uri="{BB962C8B-B14F-4D97-AF65-F5344CB8AC3E}">
        <p14:creationId xmlns:p14="http://schemas.microsoft.com/office/powerpoint/2010/main" val="3522195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8AD3459-F9AA-E6A6-1460-A4977CC736E8}"/>
              </a:ext>
            </a:extLst>
          </p:cNvPr>
          <p:cNvSpPr>
            <a:spLocks noGrp="1"/>
          </p:cNvSpPr>
          <p:nvPr>
            <p:ph type="ctrTitle"/>
          </p:nvPr>
        </p:nvSpPr>
        <p:spPr>
          <a:xfrm>
            <a:off x="1314824" y="735106"/>
            <a:ext cx="10053763" cy="2928470"/>
          </a:xfrm>
        </p:spPr>
        <p:txBody>
          <a:bodyPr anchor="b">
            <a:normAutofit/>
          </a:bodyPr>
          <a:lstStyle/>
          <a:p>
            <a:pPr algn="l"/>
            <a:r>
              <a:rPr lang="en-GB" sz="4800" dirty="0">
                <a:solidFill>
                  <a:srgbClr val="FFFFFF"/>
                </a:solidFill>
              </a:rPr>
              <a:t>Shop Assist 2.0 Function Call API</a:t>
            </a:r>
            <a:br>
              <a:rPr lang="en-GB" sz="4800" dirty="0">
                <a:solidFill>
                  <a:srgbClr val="FFFFFF"/>
                </a:solidFill>
              </a:rPr>
            </a:br>
            <a:r>
              <a:rPr lang="en-GB" sz="4800" dirty="0">
                <a:solidFill>
                  <a:srgbClr val="FFFFFF"/>
                </a:solidFill>
              </a:rPr>
              <a:t>Enhancement</a:t>
            </a:r>
            <a:br>
              <a:rPr lang="en-GB" sz="4800" dirty="0">
                <a:solidFill>
                  <a:srgbClr val="FFFFFF"/>
                </a:solidFill>
              </a:rPr>
            </a:br>
            <a:endParaRPr lang="en-GB" sz="4800" dirty="0">
              <a:solidFill>
                <a:srgbClr val="FFFFFF"/>
              </a:solidFill>
            </a:endParaRPr>
          </a:p>
        </p:txBody>
      </p:sp>
      <p:sp>
        <p:nvSpPr>
          <p:cNvPr id="3" name="Subtitle 2">
            <a:extLst>
              <a:ext uri="{FF2B5EF4-FFF2-40B4-BE49-F238E27FC236}">
                <a16:creationId xmlns:a16="http://schemas.microsoft.com/office/drawing/2014/main" id="{6C42A503-6DD9-D5F0-DB37-675256FDA23B}"/>
              </a:ext>
            </a:extLst>
          </p:cNvPr>
          <p:cNvSpPr>
            <a:spLocks noGrp="1"/>
          </p:cNvSpPr>
          <p:nvPr>
            <p:ph type="subTitle" idx="1"/>
          </p:nvPr>
        </p:nvSpPr>
        <p:spPr>
          <a:xfrm>
            <a:off x="1350682" y="4870824"/>
            <a:ext cx="10005951" cy="1458258"/>
          </a:xfrm>
        </p:spPr>
        <p:txBody>
          <a:bodyPr anchor="ctr">
            <a:normAutofit/>
          </a:bodyPr>
          <a:lstStyle/>
          <a:p>
            <a:pPr algn="l"/>
            <a:r>
              <a:rPr lang="en-GB" dirty="0"/>
              <a:t>                     Submitted By</a:t>
            </a:r>
          </a:p>
          <a:p>
            <a:pPr algn="l"/>
            <a:r>
              <a:rPr lang="en-GB" dirty="0"/>
              <a:t>   				Pradeep Harry Michael</a:t>
            </a:r>
          </a:p>
          <a:p>
            <a:pPr algn="l"/>
            <a:r>
              <a:rPr lang="en-GB" dirty="0"/>
              <a:t>      	        	 </a:t>
            </a:r>
          </a:p>
        </p:txBody>
      </p:sp>
      <p:pic>
        <p:nvPicPr>
          <p:cNvPr id="4" name="Picture 3">
            <a:extLst>
              <a:ext uri="{FF2B5EF4-FFF2-40B4-BE49-F238E27FC236}">
                <a16:creationId xmlns:a16="http://schemas.microsoft.com/office/drawing/2014/main" id="{570E89FF-13D2-0B32-D0D7-9F1735A79D30}"/>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772381" y="1"/>
            <a:ext cx="2419620" cy="6857999"/>
          </a:xfrm>
          <a:prstGeom prst="rect">
            <a:avLst/>
          </a:prstGeom>
        </p:spPr>
      </p:pic>
    </p:spTree>
    <p:extLst>
      <p:ext uri="{BB962C8B-B14F-4D97-AF65-F5344CB8AC3E}">
        <p14:creationId xmlns:p14="http://schemas.microsoft.com/office/powerpoint/2010/main" val="14039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697E8CD-A8CD-E86E-E8B8-41073031DBB0}"/>
              </a:ext>
            </a:extLst>
          </p:cNvPr>
          <p:cNvSpPr/>
          <p:nvPr/>
        </p:nvSpPr>
        <p:spPr>
          <a:xfrm>
            <a:off x="763799" y="1709057"/>
            <a:ext cx="3438087" cy="46917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323F92-EDDE-ED58-CAF7-43502B8125AB}"/>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Contents</a:t>
            </a:r>
          </a:p>
        </p:txBody>
      </p:sp>
      <p:graphicFrame>
        <p:nvGraphicFramePr>
          <p:cNvPr id="6" name="Content Placeholder 2">
            <a:extLst>
              <a:ext uri="{FF2B5EF4-FFF2-40B4-BE49-F238E27FC236}">
                <a16:creationId xmlns:a16="http://schemas.microsoft.com/office/drawing/2014/main" id="{48C675E0-048A-4A4D-6605-F767BEDF29F7}"/>
              </a:ext>
            </a:extLst>
          </p:cNvPr>
          <p:cNvGraphicFramePr>
            <a:graphicFrameLocks noGrp="1"/>
          </p:cNvGraphicFramePr>
          <p:nvPr>
            <p:ph idx="1"/>
            <p:extLst>
              <p:ext uri="{D42A27DB-BD31-4B8C-83A1-F6EECF244321}">
                <p14:modId xmlns:p14="http://schemas.microsoft.com/office/powerpoint/2010/main" val="4126766237"/>
              </p:ext>
            </p:extLst>
          </p:nvPr>
        </p:nvGraphicFramePr>
        <p:xfrm>
          <a:off x="371911" y="2120329"/>
          <a:ext cx="11232258"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5" name="Straight Connector 14">
            <a:extLst>
              <a:ext uri="{FF2B5EF4-FFF2-40B4-BE49-F238E27FC236}">
                <a16:creationId xmlns:a16="http://schemas.microsoft.com/office/drawing/2014/main" id="{1A8601DC-3D36-13C3-D8BE-CAEA7CF62187}"/>
              </a:ext>
            </a:extLst>
          </p:cNvPr>
          <p:cNvCxnSpPr>
            <a:cxnSpLocks/>
          </p:cNvCxnSpPr>
          <p:nvPr/>
        </p:nvCxnSpPr>
        <p:spPr>
          <a:xfrm flipH="1">
            <a:off x="3940629" y="1575955"/>
            <a:ext cx="10886"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3B88D2C-A87B-45D2-7135-2DAAA60EA84D}"/>
              </a:ext>
            </a:extLst>
          </p:cNvPr>
          <p:cNvCxnSpPr>
            <a:cxnSpLocks/>
          </p:cNvCxnSpPr>
          <p:nvPr/>
        </p:nvCxnSpPr>
        <p:spPr>
          <a:xfrm>
            <a:off x="8055429" y="1575955"/>
            <a:ext cx="0"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438F765-AF80-2738-CD5F-A5EF56C1167F}"/>
              </a:ext>
            </a:extLst>
          </p:cNvPr>
          <p:cNvCxnSpPr>
            <a:cxnSpLocks/>
          </p:cNvCxnSpPr>
          <p:nvPr/>
        </p:nvCxnSpPr>
        <p:spPr>
          <a:xfrm>
            <a:off x="206830" y="1575710"/>
            <a:ext cx="1"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227F0C3-8715-BEB3-1C89-EF863C432DD0}"/>
              </a:ext>
            </a:extLst>
          </p:cNvPr>
          <p:cNvCxnSpPr>
            <a:cxnSpLocks/>
          </p:cNvCxnSpPr>
          <p:nvPr/>
        </p:nvCxnSpPr>
        <p:spPr>
          <a:xfrm flipH="1">
            <a:off x="11789228" y="1575955"/>
            <a:ext cx="10886"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86F5693-802A-8CDD-FCB9-68B5DF9DB21A}"/>
              </a:ext>
            </a:extLst>
          </p:cNvPr>
          <p:cNvCxnSpPr>
            <a:cxnSpLocks/>
          </p:cNvCxnSpPr>
          <p:nvPr/>
        </p:nvCxnSpPr>
        <p:spPr>
          <a:xfrm flipH="1">
            <a:off x="206830" y="6313134"/>
            <a:ext cx="1158239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92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          Problem Statement</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72141" y="1622745"/>
            <a:ext cx="11647714" cy="4378810"/>
          </a:xfrm>
        </p:spPr>
        <p:txBody>
          <a:bodyPr anchor="ctr">
            <a:normAutofit/>
          </a:bodyPr>
          <a:lstStyle/>
          <a:p>
            <a:r>
              <a:rPr lang="en-GB" sz="1600" b="1" dirty="0"/>
              <a:t>🧠 Problem Statement: Enhancing </a:t>
            </a:r>
            <a:r>
              <a:rPr lang="en-GB" sz="1600" b="1" dirty="0" err="1"/>
              <a:t>ShopAssist</a:t>
            </a:r>
            <a:r>
              <a:rPr lang="en-GB" sz="1600" b="1" dirty="0"/>
              <a:t> AI with Function Calling for Improved Efficiency and User Experience</a:t>
            </a:r>
          </a:p>
          <a:p>
            <a:pPr marL="0" indent="0">
              <a:buNone/>
            </a:pPr>
            <a:r>
              <a:rPr lang="en-GB" sz="1600" dirty="0"/>
              <a:t>       The current version of </a:t>
            </a:r>
            <a:r>
              <a:rPr lang="en-GB" sz="1600" dirty="0" err="1"/>
              <a:t>ShopAssist</a:t>
            </a:r>
            <a:r>
              <a:rPr lang="en-GB" sz="1600" dirty="0"/>
              <a:t> AI lacks the architectural flexibility and conversational fluidity required to meet modern chatbot standards. With the introduction of the Function Calling API, there is an opportunity to significantly upgrade the system by streamlining its architecture and improving its interaction capabilities. The challenge lies in transforming </a:t>
            </a:r>
            <a:r>
              <a:rPr lang="en-GB" sz="1600" dirty="0" err="1"/>
              <a:t>ShopAssist</a:t>
            </a:r>
            <a:r>
              <a:rPr lang="en-GB" sz="1600" dirty="0"/>
              <a:t> into </a:t>
            </a:r>
            <a:r>
              <a:rPr lang="en-GB" sz="1600" b="1" dirty="0" err="1"/>
              <a:t>ShopAssist</a:t>
            </a:r>
            <a:r>
              <a:rPr lang="en-GB" sz="1600" b="1" dirty="0"/>
              <a:t> 2.0</a:t>
            </a:r>
            <a:r>
              <a:rPr lang="en-GB" sz="1600" dirty="0"/>
              <a:t>, a more efficient and intuitive chatbot that leverages function calling to deliver dynamic, context-aware responses.</a:t>
            </a:r>
          </a:p>
          <a:p>
            <a:pPr marL="0" indent="0">
              <a:buNone/>
            </a:pPr>
            <a:r>
              <a:rPr lang="en-GB" sz="1600" dirty="0"/>
              <a:t>          </a:t>
            </a:r>
          </a:p>
          <a:p>
            <a:pPr marL="0" marR="0" lvl="0" indent="0" algn="l" defTabSz="914400" rtl="0" eaLnBrk="0" fontAlgn="base" latinLnBrk="0" hangingPunct="0">
              <a:lnSpc>
                <a:spcPct val="100000"/>
              </a:lnSpc>
              <a:spcBef>
                <a:spcPct val="0"/>
              </a:spcBef>
              <a:spcAft>
                <a:spcPct val="0"/>
              </a:spcAft>
              <a:buClrTx/>
              <a:buSzTx/>
              <a:buNone/>
              <a:tabLst/>
            </a:pPr>
            <a:r>
              <a:rPr lang="en-GB" sz="1600" dirty="0"/>
              <a:t> </a:t>
            </a:r>
            <a:r>
              <a:rPr lang="en-US" altLang="en-US" sz="1600" dirty="0"/>
              <a:t>Objective: Upgrade </a:t>
            </a:r>
            <a:r>
              <a:rPr lang="en-US" altLang="en-US" sz="1600" dirty="0" err="1"/>
              <a:t>ShopAssist</a:t>
            </a:r>
            <a:r>
              <a:rPr lang="en-US" altLang="en-US" sz="1600" dirty="0"/>
              <a:t> AI using the Function Calling API</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b="1" dirty="0"/>
              <a:t>Goals: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t>Improve chatbot efficiency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t>Enhance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t>Simplify architecture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t>Deliver structured, actionable insights</a:t>
            </a:r>
          </a:p>
          <a:p>
            <a:pPr marL="0" indent="0">
              <a:buNone/>
            </a:pPr>
            <a:endParaRPr lang="en-GB" sz="1400" dirty="0"/>
          </a:p>
          <a:p>
            <a:pPr marL="0" indent="0">
              <a:buNone/>
            </a:pPr>
            <a:endParaRPr lang="en-GB" sz="2000" dirty="0"/>
          </a:p>
        </p:txBody>
      </p:sp>
      <p:pic>
        <p:nvPicPr>
          <p:cNvPr id="5" name="Picture 4" descr="A blue head with gears inside&#10;&#10;Description automatically generated">
            <a:extLst>
              <a:ext uri="{FF2B5EF4-FFF2-40B4-BE49-F238E27FC236}">
                <a16:creationId xmlns:a16="http://schemas.microsoft.com/office/drawing/2014/main" id="{297C4086-90A0-58B9-0FB7-E2F589A0A681}"/>
              </a:ext>
            </a:extLst>
          </p:cNvPr>
          <p:cNvPicPr>
            <a:picLocks noChangeAspect="1"/>
          </p:cNvPicPr>
          <p:nvPr/>
        </p:nvPicPr>
        <p:blipFill>
          <a:blip r:embed="rId2"/>
          <a:stretch>
            <a:fillRect/>
          </a:stretch>
        </p:blipFill>
        <p:spPr>
          <a:xfrm>
            <a:off x="926172" y="500792"/>
            <a:ext cx="825542" cy="838243"/>
          </a:xfrm>
          <a:prstGeom prst="rect">
            <a:avLst/>
          </a:prstGeom>
        </p:spPr>
      </p:pic>
    </p:spTree>
    <p:extLst>
      <p:ext uri="{BB962C8B-B14F-4D97-AF65-F5344CB8AC3E}">
        <p14:creationId xmlns:p14="http://schemas.microsoft.com/office/powerpoint/2010/main" val="28186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516322" y="449277"/>
            <a:ext cx="9274629" cy="692187"/>
          </a:xfrm>
        </p:spPr>
        <p:txBody>
          <a:bodyPr>
            <a:normAutofit/>
          </a:bodyPr>
          <a:lstStyle/>
          <a:p>
            <a:r>
              <a:rPr lang="en-GB" sz="4000" dirty="0">
                <a:solidFill>
                  <a:srgbClr val="FFFFFF"/>
                </a:solidFill>
              </a:rPr>
              <a:t>          </a:t>
            </a:r>
            <a:r>
              <a:rPr lang="en-GB" sz="3600" dirty="0">
                <a:solidFill>
                  <a:srgbClr val="FFFFFF"/>
                </a:solidFill>
              </a:rPr>
              <a:t>Enhancements : Function Description</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228600" y="732675"/>
            <a:ext cx="1016052" cy="692186"/>
          </a:xfrm>
          <a:prstGeom prst="rect">
            <a:avLst/>
          </a:prstGeom>
        </p:spPr>
      </p:pic>
      <p:sp>
        <p:nvSpPr>
          <p:cNvPr id="4" name="Rectangle 1">
            <a:extLst>
              <a:ext uri="{FF2B5EF4-FFF2-40B4-BE49-F238E27FC236}">
                <a16:creationId xmlns:a16="http://schemas.microsoft.com/office/drawing/2014/main" id="{B16FC672-0EA7-0D18-479A-472618DD5FB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(38577, 54)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8CC5104A-7A2C-8D9C-3589-AFE0ACDE81F8}"/>
              </a:ext>
            </a:extLst>
          </p:cNvPr>
          <p:cNvGraphicFramePr>
            <a:graphicFrameLocks noGrp="1"/>
          </p:cNvGraphicFramePr>
          <p:nvPr>
            <p:extLst>
              <p:ext uri="{D42A27DB-BD31-4B8C-83A1-F6EECF244321}">
                <p14:modId xmlns:p14="http://schemas.microsoft.com/office/powerpoint/2010/main" val="1164848568"/>
              </p:ext>
            </p:extLst>
          </p:nvPr>
        </p:nvGraphicFramePr>
        <p:xfrm>
          <a:off x="2" y="1554480"/>
          <a:ext cx="12191998" cy="4785360"/>
        </p:xfrm>
        <a:graphic>
          <a:graphicData uri="http://schemas.openxmlformats.org/drawingml/2006/table">
            <a:tbl>
              <a:tblPr/>
              <a:tblGrid>
                <a:gridCol w="3420323">
                  <a:extLst>
                    <a:ext uri="{9D8B030D-6E8A-4147-A177-3AD203B41FA5}">
                      <a16:colId xmlns:a16="http://schemas.microsoft.com/office/drawing/2014/main" val="60930588"/>
                    </a:ext>
                  </a:extLst>
                </a:gridCol>
                <a:gridCol w="8771675">
                  <a:extLst>
                    <a:ext uri="{9D8B030D-6E8A-4147-A177-3AD203B41FA5}">
                      <a16:colId xmlns:a16="http://schemas.microsoft.com/office/drawing/2014/main" val="3293295888"/>
                    </a:ext>
                  </a:extLst>
                </a:gridCol>
              </a:tblGrid>
              <a:tr h="0">
                <a:tc>
                  <a:txBody>
                    <a:bodyPr/>
                    <a:lstStyle/>
                    <a:p>
                      <a:r>
                        <a:rPr lang="en-GB" b="1"/>
                        <a:t>Function Name</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a:t>Purpose</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7300039"/>
                  </a:ext>
                </a:extLst>
              </a:tr>
              <a:tr h="0">
                <a:tc>
                  <a:txBody>
                    <a:bodyPr/>
                    <a:lstStyle/>
                    <a:p>
                      <a:r>
                        <a:rPr lang="en-GB" sz="1600" dirty="0" err="1"/>
                        <a:t>extract_user_info</a:t>
                      </a:r>
                      <a:r>
                        <a:rPr lang="en-GB" sz="160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a:t>Extracts 6 key user preferences from conversation</a:t>
                      </a:r>
                    </a:p>
                    <a:p>
                      <a:r>
                        <a:rPr lang="en-GB" sz="1600" dirty="0"/>
                        <a:t>Parses user input for:</a:t>
                      </a:r>
                    </a:p>
                    <a:p>
                      <a:r>
                        <a:rPr lang="en-GB" sz="1600" dirty="0"/>
                        <a:t>GPU intensity</a:t>
                      </a:r>
                    </a:p>
                    <a:p>
                      <a:r>
                        <a:rPr lang="en-GB" sz="1600" dirty="0"/>
                        <a:t>Display quality</a:t>
                      </a:r>
                    </a:p>
                    <a:p>
                      <a:r>
                        <a:rPr lang="en-GB" sz="1600" dirty="0"/>
                        <a:t>Portability</a:t>
                      </a:r>
                    </a:p>
                    <a:p>
                      <a:r>
                        <a:rPr lang="en-GB" sz="1600" dirty="0"/>
                        <a:t>Multitasking</a:t>
                      </a:r>
                    </a:p>
                    <a:p>
                      <a:r>
                        <a:rPr lang="en-GB" sz="1600" dirty="0"/>
                        <a:t>Processing speed</a:t>
                      </a:r>
                    </a:p>
                    <a:p>
                      <a:r>
                        <a:rPr lang="en-GB" sz="1600" dirty="0"/>
                        <a:t>Budget</a:t>
                      </a:r>
                    </a:p>
                    <a:p>
                      <a:endParaRPr lang="en-GB"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751694"/>
                  </a:ext>
                </a:extLst>
              </a:tr>
              <a:tr h="0">
                <a:tc>
                  <a:txBody>
                    <a:bodyPr/>
                    <a:lstStyle/>
                    <a:p>
                      <a:r>
                        <a:rPr lang="en-GB" sz="1600"/>
                        <a:t>confirm_intent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a:t>Validates completeness and format of user inputs</a:t>
                      </a:r>
                    </a:p>
                    <a:p>
                      <a:r>
                        <a:rPr lang="en-GB" sz="1600" dirty="0"/>
                        <a:t>Ensures all 6 fields are present and valid</a:t>
                      </a:r>
                    </a:p>
                    <a:p>
                      <a:r>
                        <a:rPr lang="en-GB" sz="1600" dirty="0"/>
                        <a:t>Prevents incomplete or ambiguous recommendations</a:t>
                      </a:r>
                    </a:p>
                    <a:p>
                      <a:endParaRPr lang="en-GB"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7056573"/>
                  </a:ext>
                </a:extLst>
              </a:tr>
              <a:tr h="0">
                <a:tc>
                  <a:txBody>
                    <a:bodyPr/>
                    <a:lstStyle/>
                    <a:p>
                      <a:r>
                        <a:rPr lang="en-GB" sz="1600"/>
                        <a:t>classify_laptop_features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a:t>Converts raw laptop descriptions into structured attributes (low/med/high)</a:t>
                      </a:r>
                    </a:p>
                    <a:p>
                      <a:r>
                        <a:rPr lang="en-GB" sz="1600" dirty="0"/>
                        <a:t>Translates product specs into standardized values</a:t>
                      </a:r>
                    </a:p>
                    <a:p>
                      <a:r>
                        <a:rPr lang="en-GB" sz="1600" dirty="0"/>
                        <a:t>Enables accurate matching with user preferences</a:t>
                      </a:r>
                    </a:p>
                    <a:p>
                      <a:endParaRPr lang="en-GB"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132598"/>
                  </a:ext>
                </a:extLst>
              </a:tr>
            </a:tbl>
          </a:graphicData>
        </a:graphic>
      </p:graphicFrame>
    </p:spTree>
    <p:extLst>
      <p:ext uri="{BB962C8B-B14F-4D97-AF65-F5344CB8AC3E}">
        <p14:creationId xmlns:p14="http://schemas.microsoft.com/office/powerpoint/2010/main" val="404938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516322" y="449277"/>
            <a:ext cx="9274629" cy="692187"/>
          </a:xfrm>
        </p:spPr>
        <p:txBody>
          <a:bodyPr>
            <a:normAutofit fontScale="90000"/>
          </a:bodyPr>
          <a:lstStyle/>
          <a:p>
            <a:r>
              <a:rPr lang="en-GB" sz="4000" dirty="0">
                <a:solidFill>
                  <a:schemeClr val="bg1"/>
                </a:solidFill>
              </a:rPr>
              <a:t>         </a:t>
            </a:r>
            <a:br>
              <a:rPr lang="en-GB" sz="4000" dirty="0">
                <a:solidFill>
                  <a:schemeClr val="bg1"/>
                </a:solidFill>
              </a:rPr>
            </a:br>
            <a:r>
              <a:rPr lang="en-GB" sz="4000" dirty="0">
                <a:solidFill>
                  <a:schemeClr val="bg1"/>
                </a:solidFill>
              </a:rPr>
              <a:t> </a:t>
            </a:r>
            <a:r>
              <a:rPr lang="en-GB" sz="3600" dirty="0">
                <a:solidFill>
                  <a:schemeClr val="bg1"/>
                </a:solidFill>
              </a:rPr>
              <a:t>Enhancements : </a:t>
            </a:r>
            <a:r>
              <a:rPr lang="en-GB" sz="3600" dirty="0" err="1">
                <a:solidFill>
                  <a:schemeClr val="bg1"/>
                </a:solidFill>
              </a:rPr>
              <a:t>extract_user_info</a:t>
            </a:r>
            <a:r>
              <a:rPr lang="en-GB" sz="3600" dirty="0">
                <a:solidFill>
                  <a:schemeClr val="bg1"/>
                </a:solidFill>
              </a:rPr>
              <a:t> Function Schema            </a:t>
            </a:r>
            <a:br>
              <a:rPr lang="en-GB" sz="1400" dirty="0">
                <a:solidFill>
                  <a:schemeClr val="bg1"/>
                </a:solidFill>
              </a:rPr>
            </a:br>
            <a:endParaRPr lang="en-GB" sz="3600" dirty="0">
              <a:solidFill>
                <a:schemeClr val="bg1"/>
              </a:solidFill>
            </a:endParaRP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228600" y="732675"/>
            <a:ext cx="1016052" cy="692186"/>
          </a:xfrm>
          <a:prstGeom prst="rect">
            <a:avLst/>
          </a:prstGeom>
        </p:spPr>
      </p:pic>
      <p:sp>
        <p:nvSpPr>
          <p:cNvPr id="4" name="Rectangle 1">
            <a:extLst>
              <a:ext uri="{FF2B5EF4-FFF2-40B4-BE49-F238E27FC236}">
                <a16:creationId xmlns:a16="http://schemas.microsoft.com/office/drawing/2014/main" id="{B16FC672-0EA7-0D18-479A-472618DD5FB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(38577, 54)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74D1657-47DE-026E-B6E8-E223CCD820E0}"/>
              </a:ext>
            </a:extLst>
          </p:cNvPr>
          <p:cNvPicPr>
            <a:picLocks noChangeAspect="1"/>
          </p:cNvPicPr>
          <p:nvPr/>
        </p:nvPicPr>
        <p:blipFill>
          <a:blip r:embed="rId3"/>
          <a:stretch>
            <a:fillRect/>
          </a:stretch>
        </p:blipFill>
        <p:spPr>
          <a:xfrm>
            <a:off x="145534" y="1751088"/>
            <a:ext cx="11730780" cy="4953255"/>
          </a:xfrm>
          <a:prstGeom prst="rect">
            <a:avLst/>
          </a:prstGeom>
        </p:spPr>
      </p:pic>
    </p:spTree>
    <p:extLst>
      <p:ext uri="{BB962C8B-B14F-4D97-AF65-F5344CB8AC3E}">
        <p14:creationId xmlns:p14="http://schemas.microsoft.com/office/powerpoint/2010/main" val="1571573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516322" y="449277"/>
            <a:ext cx="9274629" cy="692187"/>
          </a:xfrm>
        </p:spPr>
        <p:txBody>
          <a:bodyPr>
            <a:normAutofit fontScale="90000"/>
          </a:bodyPr>
          <a:lstStyle/>
          <a:p>
            <a:r>
              <a:rPr lang="en-GB" sz="4000" dirty="0">
                <a:solidFill>
                  <a:schemeClr val="bg1"/>
                </a:solidFill>
              </a:rPr>
              <a:t>         </a:t>
            </a:r>
            <a:br>
              <a:rPr lang="en-GB" sz="4000" dirty="0">
                <a:solidFill>
                  <a:schemeClr val="bg1"/>
                </a:solidFill>
              </a:rPr>
            </a:br>
            <a:r>
              <a:rPr lang="en-GB" sz="4000" dirty="0">
                <a:solidFill>
                  <a:schemeClr val="bg1"/>
                </a:solidFill>
              </a:rPr>
              <a:t> </a:t>
            </a:r>
            <a:r>
              <a:rPr lang="en-GB" sz="3600" dirty="0">
                <a:solidFill>
                  <a:schemeClr val="bg1"/>
                </a:solidFill>
              </a:rPr>
              <a:t>Enhancements : </a:t>
            </a:r>
            <a:r>
              <a:rPr lang="en-GB" sz="2700" dirty="0" err="1">
                <a:solidFill>
                  <a:schemeClr val="bg1"/>
                </a:solidFill>
              </a:rPr>
              <a:t>confirm_intent</a:t>
            </a:r>
            <a:r>
              <a:rPr lang="en-GB" sz="2700" dirty="0">
                <a:solidFill>
                  <a:schemeClr val="bg1"/>
                </a:solidFill>
              </a:rPr>
              <a:t> and </a:t>
            </a:r>
            <a:r>
              <a:rPr lang="en-GB" sz="2700" dirty="0" err="1">
                <a:solidFill>
                  <a:schemeClr val="bg1"/>
                </a:solidFill>
              </a:rPr>
              <a:t>classify_laptop_features</a:t>
            </a:r>
            <a:r>
              <a:rPr lang="en-GB" sz="2700" dirty="0">
                <a:solidFill>
                  <a:schemeClr val="bg1"/>
                </a:solidFill>
              </a:rPr>
              <a:t> Function Schema            </a:t>
            </a:r>
            <a:br>
              <a:rPr lang="en-GB" sz="1400" dirty="0">
                <a:solidFill>
                  <a:schemeClr val="bg1"/>
                </a:solidFill>
              </a:rPr>
            </a:br>
            <a:endParaRPr lang="en-GB" sz="3600" dirty="0">
              <a:solidFill>
                <a:schemeClr val="bg1"/>
              </a:solidFill>
            </a:endParaRP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228600" y="732675"/>
            <a:ext cx="1016052" cy="692186"/>
          </a:xfrm>
          <a:prstGeom prst="rect">
            <a:avLst/>
          </a:prstGeom>
        </p:spPr>
      </p:pic>
      <p:sp>
        <p:nvSpPr>
          <p:cNvPr id="4" name="Rectangle 1">
            <a:extLst>
              <a:ext uri="{FF2B5EF4-FFF2-40B4-BE49-F238E27FC236}">
                <a16:creationId xmlns:a16="http://schemas.microsoft.com/office/drawing/2014/main" id="{B16FC672-0EA7-0D18-479A-472618DD5FB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(38577, 54)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30E6383-9E04-7DC5-2087-D2DFCC39D21E}"/>
              </a:ext>
            </a:extLst>
          </p:cNvPr>
          <p:cNvPicPr>
            <a:picLocks noChangeAspect="1"/>
          </p:cNvPicPr>
          <p:nvPr/>
        </p:nvPicPr>
        <p:blipFill>
          <a:blip r:embed="rId3"/>
          <a:stretch>
            <a:fillRect/>
          </a:stretch>
        </p:blipFill>
        <p:spPr>
          <a:xfrm>
            <a:off x="6775181" y="1834142"/>
            <a:ext cx="5264421" cy="3684510"/>
          </a:xfrm>
          <a:prstGeom prst="rect">
            <a:avLst/>
          </a:prstGeom>
        </p:spPr>
      </p:pic>
      <p:pic>
        <p:nvPicPr>
          <p:cNvPr id="9" name="Picture 8">
            <a:extLst>
              <a:ext uri="{FF2B5EF4-FFF2-40B4-BE49-F238E27FC236}">
                <a16:creationId xmlns:a16="http://schemas.microsoft.com/office/drawing/2014/main" id="{00B5EDA8-1D7E-C2E1-2299-F05923D5DA1C}"/>
              </a:ext>
            </a:extLst>
          </p:cNvPr>
          <p:cNvPicPr>
            <a:picLocks noChangeAspect="1"/>
          </p:cNvPicPr>
          <p:nvPr/>
        </p:nvPicPr>
        <p:blipFill>
          <a:blip r:embed="rId4"/>
          <a:stretch>
            <a:fillRect/>
          </a:stretch>
        </p:blipFill>
        <p:spPr>
          <a:xfrm>
            <a:off x="152398" y="1834142"/>
            <a:ext cx="6607631" cy="4953255"/>
          </a:xfrm>
          <a:prstGeom prst="rect">
            <a:avLst/>
          </a:prstGeom>
        </p:spPr>
      </p:pic>
    </p:spTree>
    <p:extLst>
      <p:ext uri="{BB962C8B-B14F-4D97-AF65-F5344CB8AC3E}">
        <p14:creationId xmlns:p14="http://schemas.microsoft.com/office/powerpoint/2010/main" val="331508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516322" y="449277"/>
            <a:ext cx="9274629" cy="692187"/>
          </a:xfrm>
        </p:spPr>
        <p:txBody>
          <a:bodyPr>
            <a:normAutofit fontScale="90000"/>
          </a:bodyPr>
          <a:lstStyle/>
          <a:p>
            <a:r>
              <a:rPr lang="en-GB" sz="4000" dirty="0">
                <a:solidFill>
                  <a:schemeClr val="bg1"/>
                </a:solidFill>
              </a:rPr>
              <a:t>         </a:t>
            </a:r>
            <a:br>
              <a:rPr lang="en-GB" sz="4000" dirty="0">
                <a:solidFill>
                  <a:schemeClr val="bg1"/>
                </a:solidFill>
              </a:rPr>
            </a:br>
            <a:r>
              <a:rPr lang="en-GB" sz="4000" dirty="0">
                <a:solidFill>
                  <a:schemeClr val="bg1"/>
                </a:solidFill>
              </a:rPr>
              <a:t> </a:t>
            </a:r>
            <a:r>
              <a:rPr lang="en-GB" sz="3600" dirty="0">
                <a:solidFill>
                  <a:schemeClr val="bg1"/>
                </a:solidFill>
              </a:rPr>
              <a:t>Enhancements : Updated Conversation Flow</a:t>
            </a:r>
            <a:br>
              <a:rPr lang="en-GB" sz="1400" dirty="0">
                <a:solidFill>
                  <a:schemeClr val="bg1"/>
                </a:solidFill>
              </a:rPr>
            </a:br>
            <a:endParaRPr lang="en-GB" sz="3600" dirty="0">
              <a:solidFill>
                <a:schemeClr val="bg1"/>
              </a:solidFill>
            </a:endParaRP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228600" y="732675"/>
            <a:ext cx="1016052" cy="692186"/>
          </a:xfrm>
          <a:prstGeom prst="rect">
            <a:avLst/>
          </a:prstGeom>
        </p:spPr>
      </p:pic>
      <p:sp>
        <p:nvSpPr>
          <p:cNvPr id="4" name="Rectangle 1">
            <a:extLst>
              <a:ext uri="{FF2B5EF4-FFF2-40B4-BE49-F238E27FC236}">
                <a16:creationId xmlns:a16="http://schemas.microsoft.com/office/drawing/2014/main" id="{B16FC672-0EA7-0D18-479A-472618DD5FB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(38577, 54)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69E29AE-E8E8-96E1-D121-A312B0262F6F}"/>
              </a:ext>
            </a:extLst>
          </p:cNvPr>
          <p:cNvSpPr txBox="1"/>
          <p:nvPr/>
        </p:nvSpPr>
        <p:spPr>
          <a:xfrm>
            <a:off x="228600" y="1886552"/>
            <a:ext cx="11732646" cy="2585323"/>
          </a:xfrm>
          <a:prstGeom prst="rect">
            <a:avLst/>
          </a:prstGeom>
          <a:noFill/>
        </p:spPr>
        <p:txBody>
          <a:bodyPr wrap="square" rtlCol="0">
            <a:spAutoFit/>
          </a:bodyPr>
          <a:lstStyle/>
          <a:p>
            <a:r>
              <a:rPr lang="en-GB" dirty="0"/>
              <a:t>Step 1: User shares needs</a:t>
            </a:r>
          </a:p>
          <a:p>
            <a:endParaRPr lang="en-GB" dirty="0"/>
          </a:p>
          <a:p>
            <a:r>
              <a:rPr lang="en-GB" dirty="0"/>
              <a:t>Step 2: </a:t>
            </a:r>
            <a:r>
              <a:rPr lang="en-GB" dirty="0" err="1">
                <a:highlight>
                  <a:srgbClr val="FFFF00"/>
                </a:highlight>
              </a:rPr>
              <a:t>extract_user_info</a:t>
            </a:r>
            <a:r>
              <a:rPr lang="en-GB" dirty="0">
                <a:highlight>
                  <a:srgbClr val="FFFF00"/>
                </a:highlight>
              </a:rPr>
              <a:t> </a:t>
            </a:r>
            <a:r>
              <a:rPr lang="en-GB" dirty="0"/>
              <a:t>captures preferences</a:t>
            </a:r>
          </a:p>
          <a:p>
            <a:endParaRPr lang="en-GB" dirty="0"/>
          </a:p>
          <a:p>
            <a:r>
              <a:rPr lang="en-GB" dirty="0"/>
              <a:t>Step 3: </a:t>
            </a:r>
            <a:r>
              <a:rPr lang="en-GB" dirty="0" err="1">
                <a:highlight>
                  <a:srgbClr val="FFFF00"/>
                </a:highlight>
              </a:rPr>
              <a:t>confirm_intent</a:t>
            </a:r>
            <a:r>
              <a:rPr lang="en-GB" dirty="0">
                <a:highlight>
                  <a:srgbClr val="FFFF00"/>
                </a:highlight>
              </a:rPr>
              <a:t> </a:t>
            </a:r>
            <a:r>
              <a:rPr lang="en-GB" dirty="0"/>
              <a:t>validates input</a:t>
            </a:r>
          </a:p>
          <a:p>
            <a:endParaRPr lang="en-GB" dirty="0"/>
          </a:p>
          <a:p>
            <a:r>
              <a:rPr lang="en-GB" dirty="0"/>
              <a:t>Step 4: Laptop descriptions processed via </a:t>
            </a:r>
            <a:r>
              <a:rPr lang="en-GB" dirty="0" err="1">
                <a:highlight>
                  <a:srgbClr val="FFFF00"/>
                </a:highlight>
              </a:rPr>
              <a:t>classify_laptop_features</a:t>
            </a:r>
            <a:endParaRPr lang="en-GB" dirty="0">
              <a:highlight>
                <a:srgbClr val="FFFF00"/>
              </a:highlight>
            </a:endParaRPr>
          </a:p>
          <a:p>
            <a:endParaRPr lang="en-GB" dirty="0"/>
          </a:p>
          <a:p>
            <a:r>
              <a:rPr lang="en-GB" dirty="0"/>
              <a:t>Step 5: Chatbot recommends best-fit laptops</a:t>
            </a:r>
          </a:p>
        </p:txBody>
      </p:sp>
    </p:spTree>
    <p:extLst>
      <p:ext uri="{BB962C8B-B14F-4D97-AF65-F5344CB8AC3E}">
        <p14:creationId xmlns:p14="http://schemas.microsoft.com/office/powerpoint/2010/main" val="314800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516322" y="449277"/>
            <a:ext cx="9274629" cy="692187"/>
          </a:xfrm>
        </p:spPr>
        <p:txBody>
          <a:bodyPr>
            <a:normAutofit fontScale="90000"/>
          </a:bodyPr>
          <a:lstStyle/>
          <a:p>
            <a:r>
              <a:rPr lang="en-GB" sz="4000" dirty="0">
                <a:solidFill>
                  <a:schemeClr val="bg1"/>
                </a:solidFill>
              </a:rPr>
              <a:t>         </a:t>
            </a:r>
            <a:br>
              <a:rPr lang="en-GB" sz="4000" dirty="0">
                <a:solidFill>
                  <a:schemeClr val="bg1"/>
                </a:solidFill>
              </a:rPr>
            </a:br>
            <a:r>
              <a:rPr lang="en-GB" sz="4000" dirty="0">
                <a:solidFill>
                  <a:schemeClr val="bg1"/>
                </a:solidFill>
              </a:rPr>
              <a:t> </a:t>
            </a:r>
            <a:r>
              <a:rPr lang="en-GB" sz="3600" dirty="0">
                <a:solidFill>
                  <a:schemeClr val="bg1"/>
                </a:solidFill>
              </a:rPr>
              <a:t>Enhancements : </a:t>
            </a:r>
            <a:r>
              <a:rPr lang="en-GB" sz="2700" dirty="0">
                <a:solidFill>
                  <a:schemeClr val="bg1"/>
                </a:solidFill>
              </a:rPr>
              <a:t>Updated Method with Function Call Integration</a:t>
            </a:r>
            <a:br>
              <a:rPr lang="en-GB" sz="1400" dirty="0">
                <a:solidFill>
                  <a:schemeClr val="bg1"/>
                </a:solidFill>
              </a:rPr>
            </a:br>
            <a:endParaRPr lang="en-GB" sz="3600" dirty="0">
              <a:solidFill>
                <a:schemeClr val="bg1"/>
              </a:solidFill>
            </a:endParaRP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228600" y="732675"/>
            <a:ext cx="1016052" cy="692186"/>
          </a:xfrm>
          <a:prstGeom prst="rect">
            <a:avLst/>
          </a:prstGeom>
        </p:spPr>
      </p:pic>
      <p:sp>
        <p:nvSpPr>
          <p:cNvPr id="4" name="Rectangle 1">
            <a:extLst>
              <a:ext uri="{FF2B5EF4-FFF2-40B4-BE49-F238E27FC236}">
                <a16:creationId xmlns:a16="http://schemas.microsoft.com/office/drawing/2014/main" id="{B16FC672-0EA7-0D18-479A-472618DD5FB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var(--jp-code-font-family)"/>
              </a:rPr>
              <a:t>(38577, 54)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6" name="Table 35">
            <a:extLst>
              <a:ext uri="{FF2B5EF4-FFF2-40B4-BE49-F238E27FC236}">
                <a16:creationId xmlns:a16="http://schemas.microsoft.com/office/drawing/2014/main" id="{19F6F390-85B4-757F-5115-F092E6E88C1D}"/>
              </a:ext>
            </a:extLst>
          </p:cNvPr>
          <p:cNvGraphicFramePr>
            <a:graphicFrameLocks noGrp="1"/>
          </p:cNvGraphicFramePr>
          <p:nvPr>
            <p:extLst>
              <p:ext uri="{D42A27DB-BD31-4B8C-83A1-F6EECF244321}">
                <p14:modId xmlns:p14="http://schemas.microsoft.com/office/powerpoint/2010/main" val="2999722679"/>
              </p:ext>
            </p:extLst>
          </p:nvPr>
        </p:nvGraphicFramePr>
        <p:xfrm>
          <a:off x="0" y="1573735"/>
          <a:ext cx="11194181" cy="5139140"/>
        </p:xfrm>
        <a:graphic>
          <a:graphicData uri="http://schemas.openxmlformats.org/drawingml/2006/table">
            <a:tbl>
              <a:tblPr>
                <a:tableStyleId>{ED083AE6-46FA-4A59-8FB0-9F97EB10719F}</a:tableStyleId>
              </a:tblPr>
              <a:tblGrid>
                <a:gridCol w="3380877">
                  <a:extLst>
                    <a:ext uri="{9D8B030D-6E8A-4147-A177-3AD203B41FA5}">
                      <a16:colId xmlns:a16="http://schemas.microsoft.com/office/drawing/2014/main" val="2357277103"/>
                    </a:ext>
                  </a:extLst>
                </a:gridCol>
                <a:gridCol w="5512164">
                  <a:extLst>
                    <a:ext uri="{9D8B030D-6E8A-4147-A177-3AD203B41FA5}">
                      <a16:colId xmlns:a16="http://schemas.microsoft.com/office/drawing/2014/main" val="1022179500"/>
                    </a:ext>
                  </a:extLst>
                </a:gridCol>
                <a:gridCol w="2301140">
                  <a:extLst>
                    <a:ext uri="{9D8B030D-6E8A-4147-A177-3AD203B41FA5}">
                      <a16:colId xmlns:a16="http://schemas.microsoft.com/office/drawing/2014/main" val="1855163626"/>
                    </a:ext>
                  </a:extLst>
                </a:gridCol>
              </a:tblGrid>
              <a:tr h="271179">
                <a:tc>
                  <a:txBody>
                    <a:bodyPr/>
                    <a:lstStyle/>
                    <a:p>
                      <a:r>
                        <a:rPr lang="en-GB" sz="1400" b="1" dirty="0"/>
                        <a:t>Function</a:t>
                      </a:r>
                      <a:endParaRPr lang="en-GB" sz="1400" dirty="0"/>
                    </a:p>
                  </a:txBody>
                  <a:tcPr marL="49447" marR="49447" marT="24724" marB="24724" anchor="ctr"/>
                </a:tc>
                <a:tc>
                  <a:txBody>
                    <a:bodyPr/>
                    <a:lstStyle/>
                    <a:p>
                      <a:r>
                        <a:rPr lang="en-GB" sz="1400" b="1" dirty="0"/>
                        <a:t>Purpose</a:t>
                      </a:r>
                      <a:endParaRPr lang="en-GB" sz="1400" dirty="0"/>
                    </a:p>
                  </a:txBody>
                  <a:tcPr marL="49447" marR="49447" marT="24724" marB="24724" anchor="ctr"/>
                </a:tc>
                <a:tc>
                  <a:txBody>
                    <a:bodyPr/>
                    <a:lstStyle/>
                    <a:p>
                      <a:r>
                        <a:rPr lang="en-GB" sz="1400" b="1" dirty="0"/>
                        <a:t>Function API Used</a:t>
                      </a:r>
                    </a:p>
                  </a:txBody>
                  <a:tcPr marL="49447" marR="49447" marT="24724" marB="24724" anchor="ctr"/>
                </a:tc>
                <a:extLst>
                  <a:ext uri="{0D108BD9-81ED-4DB2-BD59-A6C34878D82A}">
                    <a16:rowId xmlns:a16="http://schemas.microsoft.com/office/drawing/2014/main" val="775950960"/>
                  </a:ext>
                </a:extLst>
              </a:tr>
              <a:tr h="357154">
                <a:tc>
                  <a:txBody>
                    <a:bodyPr/>
                    <a:lstStyle/>
                    <a:p>
                      <a:r>
                        <a:rPr lang="en-GB" sz="1400" dirty="0" err="1"/>
                        <a:t>initialize_conversation</a:t>
                      </a:r>
                      <a:r>
                        <a:rPr lang="en-GB" sz="1400" dirty="0"/>
                        <a:t>()</a:t>
                      </a:r>
                    </a:p>
                  </a:txBody>
                  <a:tcPr marL="49447" marR="49447" marT="24724" marB="24724" anchor="ctr"/>
                </a:tc>
                <a:tc>
                  <a:txBody>
                    <a:bodyPr/>
                    <a:lstStyle/>
                    <a:p>
                      <a:r>
                        <a:rPr lang="en-GB" sz="1400" dirty="0"/>
                        <a:t>Sets up expert assistant prompt &amp; starts structured dialogue</a:t>
                      </a:r>
                    </a:p>
                  </a:txBody>
                  <a:tcPr marL="49447" marR="49447" marT="24724" marB="24724" anchor="ctr"/>
                </a:tc>
                <a:tc>
                  <a:txBody>
                    <a:bodyPr/>
                    <a:lstStyle/>
                    <a:p>
                      <a:endParaRPr lang="en-GB" sz="1400" dirty="0"/>
                    </a:p>
                  </a:txBody>
                  <a:tcPr marL="49447" marR="49447" marT="24724" marB="24724" anchor="ctr"/>
                </a:tc>
                <a:extLst>
                  <a:ext uri="{0D108BD9-81ED-4DB2-BD59-A6C34878D82A}">
                    <a16:rowId xmlns:a16="http://schemas.microsoft.com/office/drawing/2014/main" val="534077291"/>
                  </a:ext>
                </a:extLst>
              </a:tr>
              <a:tr h="491335">
                <a:tc>
                  <a:txBody>
                    <a:bodyPr/>
                    <a:lstStyle/>
                    <a:p>
                      <a:r>
                        <a:rPr lang="en-GB" sz="1400" dirty="0" err="1"/>
                        <a:t>get_chat_model_completions</a:t>
                      </a:r>
                      <a:r>
                        <a:rPr lang="en-GB" sz="1400" dirty="0"/>
                        <a:t>(messages)</a:t>
                      </a:r>
                    </a:p>
                  </a:txBody>
                  <a:tcPr marL="49447" marR="49447" marT="24724" marB="24724" anchor="ctr"/>
                </a:tc>
                <a:tc>
                  <a:txBody>
                    <a:bodyPr/>
                    <a:lstStyle/>
                    <a:p>
                      <a:r>
                        <a:rPr lang="en-GB" sz="1400" dirty="0"/>
                        <a:t>Gets assistant’s next message via Chat API</a:t>
                      </a:r>
                    </a:p>
                  </a:txBody>
                  <a:tcPr marL="49447" marR="49447" marT="24724" marB="24724" anchor="ctr"/>
                </a:tc>
                <a:tc>
                  <a:txBody>
                    <a:bodyPr/>
                    <a:lstStyle/>
                    <a:p>
                      <a:endParaRPr lang="en-GB" sz="1400" dirty="0"/>
                    </a:p>
                  </a:txBody>
                  <a:tcPr marL="49447" marR="49447" marT="24724" marB="24724" anchor="ctr"/>
                </a:tc>
                <a:extLst>
                  <a:ext uri="{0D108BD9-81ED-4DB2-BD59-A6C34878D82A}">
                    <a16:rowId xmlns:a16="http://schemas.microsoft.com/office/drawing/2014/main" val="905952724"/>
                  </a:ext>
                </a:extLst>
              </a:tr>
              <a:tr h="357154">
                <a:tc>
                  <a:txBody>
                    <a:bodyPr/>
                    <a:lstStyle/>
                    <a:p>
                      <a:r>
                        <a:rPr lang="en-GB" sz="1400"/>
                        <a:t>moderation_check(user_input)</a:t>
                      </a:r>
                    </a:p>
                  </a:txBody>
                  <a:tcPr marL="49447" marR="49447" marT="24724" marB="24724" anchor="ctr"/>
                </a:tc>
                <a:tc>
                  <a:txBody>
                    <a:bodyPr/>
                    <a:lstStyle/>
                    <a:p>
                      <a:r>
                        <a:rPr lang="en-GB" sz="1400" dirty="0"/>
                        <a:t>Ensures input/output safety via moderation</a:t>
                      </a:r>
                    </a:p>
                  </a:txBody>
                  <a:tcPr marL="49447" marR="49447" marT="24724" marB="24724" anchor="ctr"/>
                </a:tc>
                <a:tc>
                  <a:txBody>
                    <a:bodyPr/>
                    <a:lstStyle/>
                    <a:p>
                      <a:endParaRPr lang="en-GB" sz="1400" dirty="0"/>
                    </a:p>
                  </a:txBody>
                  <a:tcPr marL="49447" marR="49447" marT="24724" marB="24724" anchor="ctr"/>
                </a:tc>
                <a:extLst>
                  <a:ext uri="{0D108BD9-81ED-4DB2-BD59-A6C34878D82A}">
                    <a16:rowId xmlns:a16="http://schemas.microsoft.com/office/drawing/2014/main" val="3185507371"/>
                  </a:ext>
                </a:extLst>
              </a:tr>
              <a:tr h="491335">
                <a:tc>
                  <a:txBody>
                    <a:bodyPr/>
                    <a:lstStyle/>
                    <a:p>
                      <a:r>
                        <a:rPr lang="en-GB" sz="1400" dirty="0" err="1"/>
                        <a:t>get_user_requirement_string</a:t>
                      </a:r>
                      <a:r>
                        <a:rPr lang="en-GB" sz="1400" dirty="0"/>
                        <a:t>(response)</a:t>
                      </a:r>
                    </a:p>
                  </a:txBody>
                  <a:tcPr marL="49447" marR="49447" marT="24724" marB="24724" anchor="ctr"/>
                </a:tc>
                <a:tc>
                  <a:txBody>
                    <a:bodyPr/>
                    <a:lstStyle/>
                    <a:p>
                      <a:r>
                        <a:rPr lang="en-GB" sz="1400" dirty="0"/>
                        <a:t>Converts response to readable preference string</a:t>
                      </a:r>
                    </a:p>
                  </a:txBody>
                  <a:tcPr marL="49447" marR="49447" marT="24724" marB="24724" anchor="ctr"/>
                </a:tc>
                <a:tc>
                  <a:txBody>
                    <a:bodyPr/>
                    <a:lstStyle/>
                    <a:p>
                      <a:endParaRPr lang="en-GB" sz="1400" dirty="0"/>
                    </a:p>
                  </a:txBody>
                  <a:tcPr marL="49447" marR="49447" marT="24724" marB="24724" anchor="ctr"/>
                </a:tc>
                <a:extLst>
                  <a:ext uri="{0D108BD9-81ED-4DB2-BD59-A6C34878D82A}">
                    <a16:rowId xmlns:a16="http://schemas.microsoft.com/office/drawing/2014/main" val="4203166440"/>
                  </a:ext>
                </a:extLst>
              </a:tr>
              <a:tr h="491335">
                <a:tc>
                  <a:txBody>
                    <a:bodyPr/>
                    <a:lstStyle/>
                    <a:p>
                      <a:r>
                        <a:rPr lang="en-GB" sz="1400" dirty="0" err="1"/>
                        <a:t>get_chat_completions_func_calling</a:t>
                      </a:r>
                      <a:r>
                        <a:rPr lang="en-GB" sz="1400" dirty="0"/>
                        <a:t>(input)</a:t>
                      </a:r>
                    </a:p>
                  </a:txBody>
                  <a:tcPr marL="49447" marR="49447" marT="24724" marB="24724" anchor="ctr"/>
                </a:tc>
                <a:tc>
                  <a:txBody>
                    <a:bodyPr/>
                    <a:lstStyle/>
                    <a:p>
                      <a:r>
                        <a:rPr lang="en-GB" sz="1400" dirty="0"/>
                        <a:t>Extracts structured preferences using function calling</a:t>
                      </a:r>
                    </a:p>
                  </a:txBody>
                  <a:tcPr marL="49447" marR="49447" marT="24724" marB="24724" anchor="ctr"/>
                </a:tc>
                <a:tc>
                  <a:txBody>
                    <a:bodyPr/>
                    <a:lstStyle/>
                    <a:p>
                      <a:r>
                        <a:rPr lang="en-GB" sz="1400" dirty="0" err="1">
                          <a:highlight>
                            <a:srgbClr val="FFFF00"/>
                          </a:highlight>
                        </a:rPr>
                        <a:t>extract_user_info</a:t>
                      </a:r>
                      <a:r>
                        <a:rPr lang="en-GB" sz="1400" dirty="0">
                          <a:highlight>
                            <a:srgbClr val="FFFF00"/>
                          </a:highlight>
                        </a:rPr>
                        <a:t> </a:t>
                      </a:r>
                      <a:endParaRPr lang="en-GB" sz="1400" dirty="0"/>
                    </a:p>
                  </a:txBody>
                  <a:tcPr marL="49447" marR="49447" marT="24724" marB="24724" anchor="ctr"/>
                </a:tc>
                <a:extLst>
                  <a:ext uri="{0D108BD9-81ED-4DB2-BD59-A6C34878D82A}">
                    <a16:rowId xmlns:a16="http://schemas.microsoft.com/office/drawing/2014/main" val="4023147202"/>
                  </a:ext>
                </a:extLst>
              </a:tr>
              <a:tr h="491335">
                <a:tc>
                  <a:txBody>
                    <a:bodyPr/>
                    <a:lstStyle/>
                    <a:p>
                      <a:r>
                        <a:rPr lang="en-GB" sz="1400" dirty="0" err="1"/>
                        <a:t>intent_confirmation_layer</a:t>
                      </a:r>
                      <a:r>
                        <a:rPr lang="en-GB" sz="1400" dirty="0"/>
                        <a:t>(response)</a:t>
                      </a:r>
                    </a:p>
                  </a:txBody>
                  <a:tcPr marL="49447" marR="49447" marT="24724" marB="24724" anchor="ctr"/>
                </a:tc>
                <a:tc>
                  <a:txBody>
                    <a:bodyPr/>
                    <a:lstStyle/>
                    <a:p>
                      <a:r>
                        <a:rPr lang="en-GB" sz="1400" dirty="0"/>
                        <a:t>Validates 6 user preferences (5 keys + budget ≥ 25000)</a:t>
                      </a:r>
                    </a:p>
                  </a:txBody>
                  <a:tcPr marL="49447" marR="49447" marT="24724" marB="24724" anchor="ctr"/>
                </a:tc>
                <a:tc>
                  <a:txBody>
                    <a:bodyPr/>
                    <a:lstStyle/>
                    <a:p>
                      <a:r>
                        <a:rPr lang="en-GB" sz="1400" dirty="0" err="1">
                          <a:highlight>
                            <a:srgbClr val="FFFF00"/>
                          </a:highlight>
                        </a:rPr>
                        <a:t>confirm_intent</a:t>
                      </a:r>
                      <a:r>
                        <a:rPr lang="en-GB" sz="1400" dirty="0">
                          <a:highlight>
                            <a:srgbClr val="FFFF00"/>
                          </a:highlight>
                        </a:rPr>
                        <a:t> </a:t>
                      </a:r>
                      <a:endParaRPr lang="en-GB" sz="1400" dirty="0"/>
                    </a:p>
                  </a:txBody>
                  <a:tcPr marL="49447" marR="49447" marT="24724" marB="24724" anchor="ctr"/>
                </a:tc>
                <a:extLst>
                  <a:ext uri="{0D108BD9-81ED-4DB2-BD59-A6C34878D82A}">
                    <a16:rowId xmlns:a16="http://schemas.microsoft.com/office/drawing/2014/main" val="1830305031"/>
                  </a:ext>
                </a:extLst>
              </a:tr>
              <a:tr h="357154">
                <a:tc>
                  <a:txBody>
                    <a:bodyPr/>
                    <a:lstStyle/>
                    <a:p>
                      <a:r>
                        <a:rPr lang="en-GB" sz="1400"/>
                        <a:t>compare_laptops_with_user(profile)</a:t>
                      </a:r>
                    </a:p>
                  </a:txBody>
                  <a:tcPr marL="49447" marR="49447" marT="24724" marB="24724" anchor="ctr"/>
                </a:tc>
                <a:tc>
                  <a:txBody>
                    <a:bodyPr/>
                    <a:lstStyle/>
                    <a:p>
                      <a:r>
                        <a:rPr lang="en-GB" sz="1400" dirty="0"/>
                        <a:t>Scores laptops from CSV based on user match</a:t>
                      </a:r>
                    </a:p>
                  </a:txBody>
                  <a:tcPr marL="49447" marR="49447" marT="24724" marB="24724" anchor="ctr"/>
                </a:tc>
                <a:tc>
                  <a:txBody>
                    <a:bodyPr/>
                    <a:lstStyle/>
                    <a:p>
                      <a:endParaRPr lang="en-GB" sz="1400" dirty="0"/>
                    </a:p>
                  </a:txBody>
                  <a:tcPr marL="49447" marR="49447" marT="24724" marB="24724" anchor="ctr"/>
                </a:tc>
                <a:extLst>
                  <a:ext uri="{0D108BD9-81ED-4DB2-BD59-A6C34878D82A}">
                    <a16:rowId xmlns:a16="http://schemas.microsoft.com/office/drawing/2014/main" val="1384003912"/>
                  </a:ext>
                </a:extLst>
              </a:tr>
              <a:tr h="491335">
                <a:tc>
                  <a:txBody>
                    <a:bodyPr/>
                    <a:lstStyle/>
                    <a:p>
                      <a:r>
                        <a:rPr lang="en-GB" sz="1400"/>
                        <a:t>recommendation_validation(recommendation)</a:t>
                      </a:r>
                    </a:p>
                  </a:txBody>
                  <a:tcPr marL="49447" marR="49447" marT="24724" marB="24724" anchor="ctr"/>
                </a:tc>
                <a:tc>
                  <a:txBody>
                    <a:bodyPr/>
                    <a:lstStyle/>
                    <a:p>
                      <a:r>
                        <a:rPr lang="en-GB" sz="1400" dirty="0"/>
                        <a:t>Filters laptops with score &gt; 2</a:t>
                      </a:r>
                    </a:p>
                  </a:txBody>
                  <a:tcPr marL="49447" marR="49447" marT="24724" marB="24724" anchor="ctr"/>
                </a:tc>
                <a:tc>
                  <a:txBody>
                    <a:bodyPr/>
                    <a:lstStyle/>
                    <a:p>
                      <a:endParaRPr lang="en-GB" sz="1400" dirty="0"/>
                    </a:p>
                  </a:txBody>
                  <a:tcPr marL="49447" marR="49447" marT="24724" marB="24724" anchor="ctr"/>
                </a:tc>
                <a:extLst>
                  <a:ext uri="{0D108BD9-81ED-4DB2-BD59-A6C34878D82A}">
                    <a16:rowId xmlns:a16="http://schemas.microsoft.com/office/drawing/2014/main" val="1071383681"/>
                  </a:ext>
                </a:extLst>
              </a:tr>
              <a:tr h="491335">
                <a:tc>
                  <a:txBody>
                    <a:bodyPr/>
                    <a:lstStyle/>
                    <a:p>
                      <a:r>
                        <a:rPr lang="en-GB" sz="1400"/>
                        <a:t>initialize_conv_reco(products)</a:t>
                      </a:r>
                    </a:p>
                  </a:txBody>
                  <a:tcPr marL="49447" marR="49447" marT="24724" marB="24724" anchor="ctr"/>
                </a:tc>
                <a:tc>
                  <a:txBody>
                    <a:bodyPr/>
                    <a:lstStyle/>
                    <a:p>
                      <a:r>
                        <a:rPr lang="en-GB" sz="1400" dirty="0"/>
                        <a:t>Starts product-focused conversation</a:t>
                      </a:r>
                    </a:p>
                  </a:txBody>
                  <a:tcPr marL="49447" marR="49447" marT="24724" marB="24724" anchor="ctr"/>
                </a:tc>
                <a:tc>
                  <a:txBody>
                    <a:bodyPr/>
                    <a:lstStyle/>
                    <a:p>
                      <a:endParaRPr lang="en-GB" sz="1400" dirty="0"/>
                    </a:p>
                  </a:txBody>
                  <a:tcPr marL="49447" marR="49447" marT="24724" marB="24724" anchor="ctr"/>
                </a:tc>
                <a:extLst>
                  <a:ext uri="{0D108BD9-81ED-4DB2-BD59-A6C34878D82A}">
                    <a16:rowId xmlns:a16="http://schemas.microsoft.com/office/drawing/2014/main" val="540116080"/>
                  </a:ext>
                </a:extLst>
              </a:tr>
              <a:tr h="357154">
                <a:tc>
                  <a:txBody>
                    <a:bodyPr/>
                    <a:lstStyle/>
                    <a:p>
                      <a:r>
                        <a:rPr lang="en-GB" sz="1400"/>
                        <a:t>product_map_layer(description)</a:t>
                      </a:r>
                    </a:p>
                  </a:txBody>
                  <a:tcPr marL="49447" marR="49447" marT="24724" marB="24724" anchor="ctr"/>
                </a:tc>
                <a:tc>
                  <a:txBody>
                    <a:bodyPr/>
                    <a:lstStyle/>
                    <a:p>
                      <a:r>
                        <a:rPr lang="en-GB" sz="1400" dirty="0"/>
                        <a:t>Classifies laptop specs into 5 categories</a:t>
                      </a:r>
                    </a:p>
                  </a:txBody>
                  <a:tcPr marL="49447" marR="49447" marT="24724" marB="24724" anchor="ctr"/>
                </a:tc>
                <a:tc>
                  <a:txBody>
                    <a:bodyPr/>
                    <a:lstStyle/>
                    <a:p>
                      <a:r>
                        <a:rPr lang="en-GB" sz="1400" dirty="0" err="1">
                          <a:highlight>
                            <a:srgbClr val="FFFF00"/>
                          </a:highlight>
                        </a:rPr>
                        <a:t>classify_laptop_features</a:t>
                      </a:r>
                      <a:endParaRPr lang="en-GB" sz="1400" dirty="0"/>
                    </a:p>
                  </a:txBody>
                  <a:tcPr marL="49447" marR="49447" marT="24724" marB="24724" anchor="ctr"/>
                </a:tc>
                <a:extLst>
                  <a:ext uri="{0D108BD9-81ED-4DB2-BD59-A6C34878D82A}">
                    <a16:rowId xmlns:a16="http://schemas.microsoft.com/office/drawing/2014/main" val="1699956057"/>
                  </a:ext>
                </a:extLst>
              </a:tr>
              <a:tr h="491335">
                <a:tc>
                  <a:txBody>
                    <a:bodyPr/>
                    <a:lstStyle/>
                    <a:p>
                      <a:r>
                        <a:rPr lang="en-GB" sz="1400" dirty="0" err="1"/>
                        <a:t>dialogue_mgmt_system</a:t>
                      </a:r>
                      <a:r>
                        <a:rPr lang="en-GB" sz="1400" dirty="0"/>
                        <a:t>()</a:t>
                      </a:r>
                    </a:p>
                  </a:txBody>
                  <a:tcPr marL="49447" marR="49447" marT="24724" marB="24724" anchor="ctr"/>
                </a:tc>
                <a:tc>
                  <a:txBody>
                    <a:bodyPr/>
                    <a:lstStyle/>
                    <a:p>
                      <a:r>
                        <a:rPr lang="en-GB" sz="1400" dirty="0"/>
                        <a:t>Orchestrates moderation, flow, matching, and dialogue</a:t>
                      </a:r>
                    </a:p>
                  </a:txBody>
                  <a:tcPr marL="49447" marR="49447" marT="24724" marB="24724" anchor="ctr"/>
                </a:tc>
                <a:tc>
                  <a:txBody>
                    <a:bodyPr/>
                    <a:lstStyle/>
                    <a:p>
                      <a:endParaRPr lang="en-GB" sz="1400" dirty="0"/>
                    </a:p>
                  </a:txBody>
                  <a:tcPr marL="49447" marR="49447" marT="24724" marB="24724" anchor="ctr"/>
                </a:tc>
                <a:extLst>
                  <a:ext uri="{0D108BD9-81ED-4DB2-BD59-A6C34878D82A}">
                    <a16:rowId xmlns:a16="http://schemas.microsoft.com/office/drawing/2014/main" val="2509312510"/>
                  </a:ext>
                </a:extLst>
              </a:tr>
            </a:tbl>
          </a:graphicData>
        </a:graphic>
      </p:graphicFrame>
    </p:spTree>
    <p:extLst>
      <p:ext uri="{BB962C8B-B14F-4D97-AF65-F5344CB8AC3E}">
        <p14:creationId xmlns:p14="http://schemas.microsoft.com/office/powerpoint/2010/main" val="282912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516322" y="449277"/>
            <a:ext cx="9274629" cy="692187"/>
          </a:xfrm>
        </p:spPr>
        <p:txBody>
          <a:bodyPr>
            <a:normAutofit fontScale="90000"/>
          </a:bodyPr>
          <a:lstStyle/>
          <a:p>
            <a:r>
              <a:rPr lang="en-GB" sz="4000" dirty="0">
                <a:solidFill>
                  <a:schemeClr val="bg1"/>
                </a:solidFill>
              </a:rPr>
              <a:t>         </a:t>
            </a:r>
            <a:br>
              <a:rPr lang="en-GB" sz="4000" dirty="0">
                <a:solidFill>
                  <a:schemeClr val="bg1"/>
                </a:solidFill>
              </a:rPr>
            </a:br>
            <a:r>
              <a:rPr lang="en-GB" sz="4000" dirty="0">
                <a:solidFill>
                  <a:schemeClr val="bg1"/>
                </a:solidFill>
              </a:rPr>
              <a:t> Summary</a:t>
            </a:r>
            <a:br>
              <a:rPr lang="en-GB" sz="1400" dirty="0">
                <a:solidFill>
                  <a:schemeClr val="bg1"/>
                </a:solidFill>
              </a:rPr>
            </a:br>
            <a:endParaRPr lang="en-GB" sz="3600" dirty="0">
              <a:solidFill>
                <a:schemeClr val="bg1"/>
              </a:solidFill>
            </a:endParaRP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20271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sp>
        <p:nvSpPr>
          <p:cNvPr id="4" name="Rectangle 1">
            <a:extLst>
              <a:ext uri="{FF2B5EF4-FFF2-40B4-BE49-F238E27FC236}">
                <a16:creationId xmlns:a16="http://schemas.microsoft.com/office/drawing/2014/main" id="{B16FC672-0EA7-0D18-479A-472618DD5FB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var(--jp-code-font-family)"/>
              </a:rPr>
              <a:t>(38577, 54)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08AB7CF-7B34-D715-3451-6CE5A7FC01D7}"/>
              </a:ext>
            </a:extLst>
          </p:cNvPr>
          <p:cNvSpPr txBox="1"/>
          <p:nvPr/>
        </p:nvSpPr>
        <p:spPr>
          <a:xfrm>
            <a:off x="39914" y="1590741"/>
            <a:ext cx="11316441" cy="1569660"/>
          </a:xfrm>
          <a:prstGeom prst="rect">
            <a:avLst/>
          </a:prstGeom>
          <a:noFill/>
        </p:spPr>
        <p:txBody>
          <a:bodyPr wrap="square">
            <a:spAutoFit/>
          </a:bodyPr>
          <a:lstStyle/>
          <a:p>
            <a:r>
              <a:rPr lang="en-GB" sz="1600" b="1" dirty="0"/>
              <a:t>⚙️ Why Function Calling API Is Essential for Smarter Chatbots</a:t>
            </a:r>
          </a:p>
          <a:p>
            <a:r>
              <a:rPr lang="en-GB" sz="1600" b="1" dirty="0"/>
              <a:t>🔍 Problem with Traditional Chatbots</a:t>
            </a:r>
            <a:endParaRPr lang="en-GB" sz="1600" dirty="0"/>
          </a:p>
          <a:p>
            <a:pPr>
              <a:buFont typeface="Arial" panose="020B0604020202020204" pitchFamily="34" charset="0"/>
              <a:buChar char="•"/>
            </a:pPr>
            <a:r>
              <a:rPr lang="en-GB" sz="1600" dirty="0"/>
              <a:t>Rely on rigid, rule-based parsing</a:t>
            </a:r>
          </a:p>
          <a:p>
            <a:pPr>
              <a:buFont typeface="Arial" panose="020B0604020202020204" pitchFamily="34" charset="0"/>
              <a:buChar char="•"/>
            </a:pPr>
            <a:r>
              <a:rPr lang="en-GB" sz="1600" dirty="0"/>
              <a:t>Struggle with extracting structured data from natural language</a:t>
            </a:r>
          </a:p>
          <a:p>
            <a:pPr>
              <a:buFont typeface="Arial" panose="020B0604020202020204" pitchFamily="34" charset="0"/>
              <a:buChar char="•"/>
            </a:pPr>
            <a:r>
              <a:rPr lang="en-GB" sz="1600" dirty="0"/>
              <a:t>Require manual validation and formatting</a:t>
            </a:r>
          </a:p>
          <a:p>
            <a:pPr>
              <a:buFont typeface="Arial" panose="020B0604020202020204" pitchFamily="34" charset="0"/>
              <a:buChar char="•"/>
            </a:pPr>
            <a:r>
              <a:rPr lang="en-GB" sz="1600" dirty="0"/>
              <a:t>Limited scalability and adaptability</a:t>
            </a:r>
            <a:endParaRPr lang="en-GB" dirty="0"/>
          </a:p>
        </p:txBody>
      </p:sp>
      <p:graphicFrame>
        <p:nvGraphicFramePr>
          <p:cNvPr id="22" name="Table 21">
            <a:extLst>
              <a:ext uri="{FF2B5EF4-FFF2-40B4-BE49-F238E27FC236}">
                <a16:creationId xmlns:a16="http://schemas.microsoft.com/office/drawing/2014/main" id="{35DC1FFE-0128-DEF7-FB93-96C6190D7F87}"/>
              </a:ext>
            </a:extLst>
          </p:cNvPr>
          <p:cNvGraphicFramePr>
            <a:graphicFrameLocks noGrp="1"/>
          </p:cNvGraphicFramePr>
          <p:nvPr>
            <p:extLst>
              <p:ext uri="{D42A27DB-BD31-4B8C-83A1-F6EECF244321}">
                <p14:modId xmlns:p14="http://schemas.microsoft.com/office/powerpoint/2010/main" val="3454666647"/>
              </p:ext>
            </p:extLst>
          </p:nvPr>
        </p:nvGraphicFramePr>
        <p:xfrm>
          <a:off x="39914" y="3160401"/>
          <a:ext cx="11872202" cy="2805848"/>
        </p:xfrm>
        <a:graphic>
          <a:graphicData uri="http://schemas.openxmlformats.org/drawingml/2006/table">
            <a:tbl>
              <a:tblPr/>
              <a:tblGrid>
                <a:gridCol w="5936101">
                  <a:extLst>
                    <a:ext uri="{9D8B030D-6E8A-4147-A177-3AD203B41FA5}">
                      <a16:colId xmlns:a16="http://schemas.microsoft.com/office/drawing/2014/main" val="1290939197"/>
                    </a:ext>
                  </a:extLst>
                </a:gridCol>
                <a:gridCol w="5936101">
                  <a:extLst>
                    <a:ext uri="{9D8B030D-6E8A-4147-A177-3AD203B41FA5}">
                      <a16:colId xmlns:a16="http://schemas.microsoft.com/office/drawing/2014/main" val="3957811207"/>
                    </a:ext>
                  </a:extLst>
                </a:gridCol>
              </a:tblGrid>
              <a:tr h="305041">
                <a:tc>
                  <a:txBody>
                    <a:bodyPr/>
                    <a:lstStyle/>
                    <a:p>
                      <a:r>
                        <a:rPr lang="en-GB" sz="1600" b="1" dirty="0"/>
                        <a:t>Benefit of Function Calling API</a:t>
                      </a:r>
                      <a:endParaRPr lang="en-GB" sz="1600" dirty="0"/>
                    </a:p>
                  </a:txBody>
                  <a:tcPr anchor="ctr">
                    <a:lnL>
                      <a:noFill/>
                    </a:lnL>
                    <a:lnR>
                      <a:noFill/>
                    </a:lnR>
                    <a:lnT>
                      <a:noFill/>
                    </a:lnT>
                    <a:lnB>
                      <a:noFill/>
                    </a:lnB>
                    <a:noFill/>
                  </a:tcPr>
                </a:tc>
                <a:tc>
                  <a:txBody>
                    <a:bodyPr/>
                    <a:lstStyle/>
                    <a:p>
                      <a:r>
                        <a:rPr lang="en-GB" sz="1600" b="1"/>
                        <a:t>Impact</a:t>
                      </a:r>
                      <a:endParaRPr lang="en-GB" sz="1600"/>
                    </a:p>
                  </a:txBody>
                  <a:tcPr anchor="ctr">
                    <a:lnL>
                      <a:noFill/>
                    </a:lnL>
                    <a:lnR>
                      <a:noFill/>
                    </a:lnR>
                    <a:lnT>
                      <a:noFill/>
                    </a:lnT>
                    <a:lnB>
                      <a:noFill/>
                    </a:lnB>
                    <a:noFill/>
                  </a:tcPr>
                </a:tc>
                <a:extLst>
                  <a:ext uri="{0D108BD9-81ED-4DB2-BD59-A6C34878D82A}">
                    <a16:rowId xmlns:a16="http://schemas.microsoft.com/office/drawing/2014/main" val="2004751386"/>
                  </a:ext>
                </a:extLst>
              </a:tr>
              <a:tr h="533822">
                <a:tc>
                  <a:txBody>
                    <a:bodyPr/>
                    <a:lstStyle/>
                    <a:p>
                      <a:r>
                        <a:rPr lang="en-GB" sz="1600" dirty="0"/>
                        <a:t>🧠 </a:t>
                      </a:r>
                      <a:r>
                        <a:rPr lang="en-GB" sz="1600" b="1" dirty="0"/>
                        <a:t>Structured Data Extraction</a:t>
                      </a:r>
                      <a:endParaRPr lang="en-GB" sz="1600" dirty="0"/>
                    </a:p>
                  </a:txBody>
                  <a:tcPr anchor="ctr">
                    <a:lnL>
                      <a:noFill/>
                    </a:lnL>
                    <a:lnR>
                      <a:noFill/>
                    </a:lnR>
                    <a:lnT>
                      <a:noFill/>
                    </a:lnT>
                    <a:lnB>
                      <a:noFill/>
                    </a:lnB>
                    <a:noFill/>
                  </a:tcPr>
                </a:tc>
                <a:tc>
                  <a:txBody>
                    <a:bodyPr/>
                    <a:lstStyle/>
                    <a:p>
                      <a:r>
                        <a:rPr lang="en-GB" sz="1600"/>
                        <a:t>Automatically converts user input into clean JSON format</a:t>
                      </a:r>
                    </a:p>
                  </a:txBody>
                  <a:tcPr anchor="ctr">
                    <a:lnL>
                      <a:noFill/>
                    </a:lnL>
                    <a:lnR>
                      <a:noFill/>
                    </a:lnR>
                    <a:lnT>
                      <a:noFill/>
                    </a:lnT>
                    <a:lnB>
                      <a:noFill/>
                    </a:lnB>
                    <a:noFill/>
                  </a:tcPr>
                </a:tc>
                <a:extLst>
                  <a:ext uri="{0D108BD9-81ED-4DB2-BD59-A6C34878D82A}">
                    <a16:rowId xmlns:a16="http://schemas.microsoft.com/office/drawing/2014/main" val="622244484"/>
                  </a:ext>
                </a:extLst>
              </a:tr>
              <a:tr h="533822">
                <a:tc>
                  <a:txBody>
                    <a:bodyPr/>
                    <a:lstStyle/>
                    <a:p>
                      <a:r>
                        <a:rPr lang="en-GB" sz="1600" dirty="0"/>
                        <a:t>✅ </a:t>
                      </a:r>
                      <a:r>
                        <a:rPr lang="en-GB" sz="1600" b="1" dirty="0"/>
                        <a:t>Intent Validation</a:t>
                      </a:r>
                      <a:endParaRPr lang="en-GB" sz="1600" dirty="0"/>
                    </a:p>
                  </a:txBody>
                  <a:tcPr anchor="ctr">
                    <a:lnL>
                      <a:noFill/>
                    </a:lnL>
                    <a:lnR>
                      <a:noFill/>
                    </a:lnR>
                    <a:lnT>
                      <a:noFill/>
                    </a:lnT>
                    <a:lnB>
                      <a:noFill/>
                    </a:lnB>
                    <a:noFill/>
                  </a:tcPr>
                </a:tc>
                <a:tc>
                  <a:txBody>
                    <a:bodyPr/>
                    <a:lstStyle/>
                    <a:p>
                      <a:r>
                        <a:rPr lang="en-GB" sz="1600" dirty="0"/>
                        <a:t>Ensures all required fields are present and correctly formatted</a:t>
                      </a:r>
                    </a:p>
                  </a:txBody>
                  <a:tcPr anchor="ctr">
                    <a:lnL>
                      <a:noFill/>
                    </a:lnL>
                    <a:lnR>
                      <a:noFill/>
                    </a:lnR>
                    <a:lnT>
                      <a:noFill/>
                    </a:lnT>
                    <a:lnB>
                      <a:noFill/>
                    </a:lnB>
                    <a:noFill/>
                  </a:tcPr>
                </a:tc>
                <a:extLst>
                  <a:ext uri="{0D108BD9-81ED-4DB2-BD59-A6C34878D82A}">
                    <a16:rowId xmlns:a16="http://schemas.microsoft.com/office/drawing/2014/main" val="2525059221"/>
                  </a:ext>
                </a:extLst>
              </a:tr>
              <a:tr h="533822">
                <a:tc>
                  <a:txBody>
                    <a:bodyPr/>
                    <a:lstStyle/>
                    <a:p>
                      <a:r>
                        <a:rPr lang="en-GB" sz="1600"/>
                        <a:t>🔄 </a:t>
                      </a:r>
                      <a:r>
                        <a:rPr lang="en-GB" sz="1600" b="1"/>
                        <a:t>Dynamic Flow Control</a:t>
                      </a:r>
                      <a:endParaRPr lang="en-GB" sz="1600"/>
                    </a:p>
                  </a:txBody>
                  <a:tcPr anchor="ctr">
                    <a:lnL>
                      <a:noFill/>
                    </a:lnL>
                    <a:lnR>
                      <a:noFill/>
                    </a:lnR>
                    <a:lnT>
                      <a:noFill/>
                    </a:lnT>
                    <a:lnB>
                      <a:noFill/>
                    </a:lnB>
                    <a:noFill/>
                  </a:tcPr>
                </a:tc>
                <a:tc>
                  <a:txBody>
                    <a:bodyPr/>
                    <a:lstStyle/>
                    <a:p>
                      <a:r>
                        <a:rPr lang="en-GB" sz="1600"/>
                        <a:t>Enables modular, context-aware conversation management</a:t>
                      </a:r>
                    </a:p>
                  </a:txBody>
                  <a:tcPr anchor="ctr">
                    <a:lnL>
                      <a:noFill/>
                    </a:lnL>
                    <a:lnR>
                      <a:noFill/>
                    </a:lnR>
                    <a:lnT>
                      <a:noFill/>
                    </a:lnT>
                    <a:lnB>
                      <a:noFill/>
                    </a:lnB>
                    <a:noFill/>
                  </a:tcPr>
                </a:tc>
                <a:extLst>
                  <a:ext uri="{0D108BD9-81ED-4DB2-BD59-A6C34878D82A}">
                    <a16:rowId xmlns:a16="http://schemas.microsoft.com/office/drawing/2014/main" val="2998430032"/>
                  </a:ext>
                </a:extLst>
              </a:tr>
              <a:tr h="533822">
                <a:tc>
                  <a:txBody>
                    <a:bodyPr/>
                    <a:lstStyle/>
                    <a:p>
                      <a:r>
                        <a:rPr lang="en-GB" sz="1600"/>
                        <a:t>📦 </a:t>
                      </a:r>
                      <a:r>
                        <a:rPr lang="en-GB" sz="1600" b="1"/>
                        <a:t>Simplified Architecture</a:t>
                      </a:r>
                      <a:endParaRPr lang="en-GB" sz="1600"/>
                    </a:p>
                  </a:txBody>
                  <a:tcPr anchor="ctr">
                    <a:lnL>
                      <a:noFill/>
                    </a:lnL>
                    <a:lnR>
                      <a:noFill/>
                    </a:lnR>
                    <a:lnT>
                      <a:noFill/>
                    </a:lnT>
                    <a:lnB>
                      <a:noFill/>
                    </a:lnB>
                    <a:noFill/>
                  </a:tcPr>
                </a:tc>
                <a:tc>
                  <a:txBody>
                    <a:bodyPr/>
                    <a:lstStyle/>
                    <a:p>
                      <a:r>
                        <a:rPr lang="en-GB" sz="1600" dirty="0"/>
                        <a:t>Reduces need for custom parsing layers and manual logic</a:t>
                      </a:r>
                    </a:p>
                  </a:txBody>
                  <a:tcPr anchor="ctr">
                    <a:lnL>
                      <a:noFill/>
                    </a:lnL>
                    <a:lnR>
                      <a:noFill/>
                    </a:lnR>
                    <a:lnT>
                      <a:noFill/>
                    </a:lnT>
                    <a:lnB>
                      <a:noFill/>
                    </a:lnB>
                    <a:noFill/>
                  </a:tcPr>
                </a:tc>
                <a:extLst>
                  <a:ext uri="{0D108BD9-81ED-4DB2-BD59-A6C34878D82A}">
                    <a16:rowId xmlns:a16="http://schemas.microsoft.com/office/drawing/2014/main" val="599066289"/>
                  </a:ext>
                </a:extLst>
              </a:tr>
              <a:tr h="305041">
                <a:tc>
                  <a:txBody>
                    <a:bodyPr/>
                    <a:lstStyle/>
                    <a:p>
                      <a:r>
                        <a:rPr lang="en-GB" sz="1600" dirty="0"/>
                        <a:t>📈 </a:t>
                      </a:r>
                      <a:r>
                        <a:rPr lang="en-GB" sz="1600" b="1" dirty="0"/>
                        <a:t>Scalability &amp; Maintainability</a:t>
                      </a:r>
                      <a:endParaRPr lang="en-GB" sz="1600" dirty="0"/>
                    </a:p>
                  </a:txBody>
                  <a:tcPr anchor="ctr">
                    <a:lnL>
                      <a:noFill/>
                    </a:lnL>
                    <a:lnR>
                      <a:noFill/>
                    </a:lnR>
                    <a:lnT>
                      <a:noFill/>
                    </a:lnT>
                    <a:lnB>
                      <a:noFill/>
                    </a:lnB>
                    <a:noFill/>
                  </a:tcPr>
                </a:tc>
                <a:tc>
                  <a:txBody>
                    <a:bodyPr/>
                    <a:lstStyle/>
                    <a:p>
                      <a:r>
                        <a:rPr lang="en-GB" sz="1600" dirty="0"/>
                        <a:t>Easier to extend, debug, and maintain over time</a:t>
                      </a:r>
                    </a:p>
                  </a:txBody>
                  <a:tcPr anchor="ctr">
                    <a:lnL>
                      <a:noFill/>
                    </a:lnL>
                    <a:lnR>
                      <a:noFill/>
                    </a:lnR>
                    <a:lnT>
                      <a:noFill/>
                    </a:lnT>
                    <a:lnB>
                      <a:noFill/>
                    </a:lnB>
                    <a:noFill/>
                  </a:tcPr>
                </a:tc>
                <a:extLst>
                  <a:ext uri="{0D108BD9-81ED-4DB2-BD59-A6C34878D82A}">
                    <a16:rowId xmlns:a16="http://schemas.microsoft.com/office/drawing/2014/main" val="986573893"/>
                  </a:ext>
                </a:extLst>
              </a:tr>
            </a:tbl>
          </a:graphicData>
        </a:graphic>
      </p:graphicFrame>
      <p:sp>
        <p:nvSpPr>
          <p:cNvPr id="24" name="TextBox 23">
            <a:extLst>
              <a:ext uri="{FF2B5EF4-FFF2-40B4-BE49-F238E27FC236}">
                <a16:creationId xmlns:a16="http://schemas.microsoft.com/office/drawing/2014/main" id="{22EB3E3F-A285-9E74-072C-CDBF8ECE49A6}"/>
              </a:ext>
            </a:extLst>
          </p:cNvPr>
          <p:cNvSpPr txBox="1"/>
          <p:nvPr/>
        </p:nvSpPr>
        <p:spPr>
          <a:xfrm flipH="1">
            <a:off x="-4" y="6138387"/>
            <a:ext cx="11647713" cy="615553"/>
          </a:xfrm>
          <a:prstGeom prst="rect">
            <a:avLst/>
          </a:prstGeom>
          <a:noFill/>
        </p:spPr>
        <p:txBody>
          <a:bodyPr wrap="square" rtlCol="0">
            <a:spAutoFit/>
          </a:bodyPr>
          <a:lstStyle/>
          <a:p>
            <a:r>
              <a:rPr lang="en-GB" b="1" dirty="0"/>
              <a:t>💡 </a:t>
            </a:r>
            <a:r>
              <a:rPr lang="en-GB" sz="1600" b="1" dirty="0"/>
              <a:t>Result:</a:t>
            </a:r>
            <a:r>
              <a:rPr lang="en-GB" sz="1600" dirty="0"/>
              <a:t> Function Calling transforms </a:t>
            </a:r>
            <a:r>
              <a:rPr lang="en-GB" sz="1600" dirty="0" err="1"/>
              <a:t>ShopAssist</a:t>
            </a:r>
            <a:r>
              <a:rPr lang="en-GB" sz="1600" dirty="0"/>
              <a:t> into a </a:t>
            </a:r>
            <a:r>
              <a:rPr lang="en-GB" sz="1600" b="1" dirty="0"/>
              <a:t>more intelligent, responsive, and efficient assistant</a:t>
            </a:r>
            <a:r>
              <a:rPr lang="en-GB" sz="1600" dirty="0"/>
              <a:t>, capable of delivering personalized recommendations with precision.</a:t>
            </a:r>
          </a:p>
        </p:txBody>
      </p:sp>
    </p:spTree>
    <p:extLst>
      <p:ext uri="{BB962C8B-B14F-4D97-AF65-F5344CB8AC3E}">
        <p14:creationId xmlns:p14="http://schemas.microsoft.com/office/powerpoint/2010/main" val="2384386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359</TotalTime>
  <Words>693</Words>
  <Application>Microsoft Office PowerPoint</Application>
  <PresentationFormat>Widescreen</PresentationFormat>
  <Paragraphs>111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var(--jp-code-font-family)</vt:lpstr>
      <vt:lpstr>Office Theme</vt:lpstr>
      <vt:lpstr>Shop Assist 2.0 Function Call API Enhancement </vt:lpstr>
      <vt:lpstr>Contents</vt:lpstr>
      <vt:lpstr>          Problem Statement</vt:lpstr>
      <vt:lpstr>          Enhancements : Function Description</vt:lpstr>
      <vt:lpstr>           Enhancements : extract_user_info Function Schema             </vt:lpstr>
      <vt:lpstr>           Enhancements : confirm_intent and classify_laptop_features Function Schema             </vt:lpstr>
      <vt:lpstr>           Enhancements : Updated Conversation Flow </vt:lpstr>
      <vt:lpstr>           Enhancements : Updated Method with Function Call Integration </vt:lpstr>
      <vt:lpstr>           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creator>Pradeep H M (BLR TT)</dc:creator>
  <cp:lastModifiedBy>Pradeep H M (BLR TT)</cp:lastModifiedBy>
  <cp:revision>47</cp:revision>
  <dcterms:created xsi:type="dcterms:W3CDTF">2024-12-23T05:51:43Z</dcterms:created>
  <dcterms:modified xsi:type="dcterms:W3CDTF">2025-09-06T08:21:11Z</dcterms:modified>
</cp:coreProperties>
</file>