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1620000" y="1368000"/>
            <a:ext cx="8099280" cy="15678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1620000" y="3085200"/>
            <a:ext cx="80992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1620000" y="1368000"/>
            <a:ext cx="3952440" cy="15678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770440" y="1368000"/>
            <a:ext cx="3952440" cy="15678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1620000" y="3085200"/>
            <a:ext cx="3952440" cy="15678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770440" y="3085200"/>
            <a:ext cx="39524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1620000" y="1368000"/>
            <a:ext cx="2607840" cy="15678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58520" y="1368000"/>
            <a:ext cx="2607840" cy="15678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7097400" y="1368000"/>
            <a:ext cx="2607840" cy="15678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1620000" y="3085200"/>
            <a:ext cx="2607840" cy="15678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58520" y="3085200"/>
            <a:ext cx="2607840" cy="15678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7097400" y="3085200"/>
            <a:ext cx="26078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1620000" y="1368000"/>
            <a:ext cx="8099280" cy="3287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1620000" y="1368000"/>
            <a:ext cx="809928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1620000" y="1368000"/>
            <a:ext cx="3952440" cy="328752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770440" y="1368000"/>
            <a:ext cx="395244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620000" y="216000"/>
            <a:ext cx="8099280" cy="433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1620000" y="1368000"/>
            <a:ext cx="3952440" cy="1567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770440" y="1368000"/>
            <a:ext cx="3952440" cy="328752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1620000" y="3085200"/>
            <a:ext cx="39524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1620000" y="1368000"/>
            <a:ext cx="8099280" cy="3287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1620000" y="1368000"/>
            <a:ext cx="3952440" cy="32875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770440" y="1368000"/>
            <a:ext cx="3952440" cy="1567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770440" y="3085200"/>
            <a:ext cx="39524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1620000" y="1368000"/>
            <a:ext cx="3952440" cy="1567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770440" y="1368000"/>
            <a:ext cx="3952440" cy="1567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1620000" y="3085200"/>
            <a:ext cx="80992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1620000" y="1368000"/>
            <a:ext cx="8099280" cy="1567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1620000" y="3085200"/>
            <a:ext cx="809928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1620000" y="1368000"/>
            <a:ext cx="3952440" cy="1567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770440" y="1368000"/>
            <a:ext cx="3952440" cy="1567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1620000" y="3085200"/>
            <a:ext cx="3952440" cy="1567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770440" y="3085200"/>
            <a:ext cx="39524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1620000" y="1368000"/>
            <a:ext cx="2607840" cy="1567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58520" y="1368000"/>
            <a:ext cx="2607840" cy="1567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7097400" y="1368000"/>
            <a:ext cx="2607840" cy="1567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1620000" y="3085200"/>
            <a:ext cx="2607840" cy="1567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58520" y="3085200"/>
            <a:ext cx="2607840" cy="1567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7097400" y="3085200"/>
            <a:ext cx="26078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1620000" y="1368000"/>
            <a:ext cx="809928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620000" y="1368000"/>
            <a:ext cx="3952440" cy="328752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770440" y="1368000"/>
            <a:ext cx="3952440" cy="3287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20000" y="216000"/>
            <a:ext cx="8099280" cy="433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1620000" y="1368000"/>
            <a:ext cx="3952440" cy="15678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770440" y="1368000"/>
            <a:ext cx="3952440" cy="328752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1620000" y="3085200"/>
            <a:ext cx="39524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1620000" y="1368000"/>
            <a:ext cx="3952440" cy="32875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770440" y="1368000"/>
            <a:ext cx="3952440" cy="15678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770440" y="3085200"/>
            <a:ext cx="39524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20000" y="216000"/>
            <a:ext cx="8099280" cy="93528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1620000" y="1368000"/>
            <a:ext cx="3952440" cy="15678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770440" y="1368000"/>
            <a:ext cx="3952440" cy="15678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1620000" y="3085200"/>
            <a:ext cx="809928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040" cy="566928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5040" cy="5669280"/>
          </a:xfrm>
          <a:prstGeom prst="rect">
            <a:avLst/>
          </a:prstGeom>
          <a:ln>
            <a:noFill/>
          </a:ln>
        </p:spPr>
      </p:pic>
      <p:sp>
        <p:nvSpPr>
          <p:cNvPr id="40" name="PlaceHolder 1"/>
          <p:cNvSpPr>
            <a:spLocks noGrp="1"/>
          </p:cNvSpPr>
          <p:nvPr>
            <p:ph type="title"/>
          </p:nvPr>
        </p:nvSpPr>
        <p:spPr>
          <a:xfrm>
            <a:off x="1620000" y="216000"/>
            <a:ext cx="8099280" cy="93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1620000" y="1368000"/>
            <a:ext cx="8099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example.com/customers?lastName=Burke&amp;zipcode=02115"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REST Basics</a:t>
            </a:r>
            <a:endParaRPr b="0" lang="en-US" sz="3300" spc="-1" strike="noStrike">
              <a:latin typeface="Arial"/>
            </a:endParaRPr>
          </a:p>
        </p:txBody>
      </p:sp>
      <p:sp>
        <p:nvSpPr>
          <p:cNvPr id="79"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fontScale="56000"/>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Rest Architecture Principles </a:t>
            </a:r>
            <a:endParaRPr b="0" lang="en-US" sz="2400" spc="-1" strike="noStrike">
              <a:latin typeface="Arial"/>
            </a:endParaRPr>
          </a:p>
          <a:p>
            <a:pPr>
              <a:lnSpc>
                <a:spcPct val="100000"/>
              </a:lnSpc>
            </a:pPr>
            <a:r>
              <a:rPr b="0" lang="en-US" sz="1800" spc="-1" strike="noStrike">
                <a:solidFill>
                  <a:srgbClr val="050505"/>
                </a:solidFill>
                <a:latin typeface="Calibri"/>
                <a:ea typeface="DejaVu Sans"/>
              </a:rPr>
              <a:t>The set of these architectural principles is called REpresentational State Transfer (REST) and is defined as:</a:t>
            </a:r>
            <a:endParaRPr b="0" lang="en-US" sz="1800" spc="-1" strike="noStrike">
              <a:latin typeface="Arial"/>
            </a:endParaRPr>
          </a:p>
          <a:p>
            <a:pPr marL="457200" indent="-227880">
              <a:lnSpc>
                <a:spcPct val="100000"/>
              </a:lnSpc>
              <a:spcAft>
                <a:spcPts val="1060"/>
              </a:spcAft>
              <a:buClr>
                <a:srgbClr val="000000"/>
              </a:buClr>
              <a:buSzPct val="45000"/>
              <a:buFont typeface="Wingdings" charset="2"/>
              <a:buChar char=""/>
            </a:pPr>
            <a:r>
              <a:rPr b="1" lang="en-US" sz="1800" spc="-1" strike="noStrike">
                <a:solidFill>
                  <a:srgbClr val="050505"/>
                </a:solidFill>
                <a:latin typeface="Calibri"/>
                <a:ea typeface="DejaVu Sans"/>
              </a:rPr>
              <a:t>Addressable resources</a:t>
            </a:r>
            <a:endParaRPr b="0" lang="en-US" sz="1800" spc="-1" strike="noStrike">
              <a:latin typeface="Arial"/>
            </a:endParaRPr>
          </a:p>
          <a:p>
            <a:pPr>
              <a:lnSpc>
                <a:spcPct val="100000"/>
              </a:lnSpc>
            </a:pPr>
            <a:r>
              <a:rPr b="0" lang="en-US" sz="1800" spc="-1" strike="noStrike">
                <a:solidFill>
                  <a:srgbClr val="050505"/>
                </a:solidFill>
                <a:latin typeface="Calibri"/>
                <a:ea typeface="DejaVu Sans"/>
              </a:rPr>
              <a:t>            </a:t>
            </a:r>
            <a:r>
              <a:rPr b="0" lang="en-US" sz="1800" spc="-1" strike="noStrike">
                <a:solidFill>
                  <a:srgbClr val="050505"/>
                </a:solidFill>
                <a:latin typeface="Calibri"/>
                <a:ea typeface="DejaVu Sans"/>
              </a:rPr>
              <a:t>The key abstraction of information and data in REST is a resource, and each resource must be addressable via a URI (Uniform Resource Identifier).</a:t>
            </a:r>
            <a:endParaRPr b="0" lang="en-US" sz="1800" spc="-1" strike="noStrike">
              <a:latin typeface="Arial"/>
            </a:endParaRPr>
          </a:p>
          <a:p>
            <a:pPr marL="457200" indent="-227880">
              <a:lnSpc>
                <a:spcPct val="100000"/>
              </a:lnSpc>
              <a:spcAft>
                <a:spcPts val="1060"/>
              </a:spcAft>
              <a:buClr>
                <a:srgbClr val="000000"/>
              </a:buClr>
              <a:buSzPct val="45000"/>
              <a:buFont typeface="Wingdings" charset="2"/>
              <a:buChar char=""/>
            </a:pPr>
            <a:r>
              <a:rPr b="1" lang="en-US" sz="1800" spc="-1" strike="noStrike">
                <a:solidFill>
                  <a:srgbClr val="050505"/>
                </a:solidFill>
                <a:latin typeface="Calibri"/>
                <a:ea typeface="DejaVu Sans"/>
              </a:rPr>
              <a:t>A uniform, constrained interface</a:t>
            </a:r>
            <a:endParaRPr b="0" lang="en-US" sz="1800" spc="-1" strike="noStrike">
              <a:latin typeface="Arial"/>
            </a:endParaRPr>
          </a:p>
          <a:p>
            <a:pPr>
              <a:lnSpc>
                <a:spcPct val="100000"/>
              </a:lnSpc>
            </a:pPr>
            <a:r>
              <a:rPr b="0" lang="en-US" sz="1800" spc="-1" strike="noStrike">
                <a:solidFill>
                  <a:srgbClr val="050505"/>
                </a:solidFill>
                <a:latin typeface="Calibri"/>
                <a:ea typeface="DejaVu Sans"/>
              </a:rPr>
              <a:t>             </a:t>
            </a:r>
            <a:r>
              <a:rPr b="0" lang="en-US" sz="1800" spc="-1" strike="noStrike">
                <a:solidFill>
                  <a:srgbClr val="050505"/>
                </a:solidFill>
                <a:latin typeface="Calibri"/>
                <a:ea typeface="DejaVu Sans"/>
              </a:rPr>
              <a:t>Use a small set of well-defined methods to manipulate your resources.</a:t>
            </a:r>
            <a:endParaRPr b="0" lang="en-US" sz="1800" spc="-1" strike="noStrike">
              <a:latin typeface="Arial"/>
            </a:endParaRPr>
          </a:p>
          <a:p>
            <a:pPr marL="457200" indent="-227880">
              <a:lnSpc>
                <a:spcPct val="100000"/>
              </a:lnSpc>
              <a:spcAft>
                <a:spcPts val="1060"/>
              </a:spcAft>
              <a:buClr>
                <a:srgbClr val="000000"/>
              </a:buClr>
              <a:buSzPct val="45000"/>
              <a:buFont typeface="Wingdings" charset="2"/>
              <a:buChar char=""/>
            </a:pPr>
            <a:r>
              <a:rPr b="1" lang="en-US" sz="1800" spc="-1" strike="noStrike">
                <a:solidFill>
                  <a:srgbClr val="050505"/>
                </a:solidFill>
                <a:latin typeface="Calibri"/>
                <a:ea typeface="DejaVu Sans"/>
              </a:rPr>
              <a:t>Representation-oriented</a:t>
            </a:r>
            <a:endParaRPr b="0" lang="en-US" sz="1800" spc="-1" strike="noStrike">
              <a:latin typeface="Arial"/>
            </a:endParaRPr>
          </a:p>
          <a:p>
            <a:pPr>
              <a:lnSpc>
                <a:spcPct val="100000"/>
              </a:lnSpc>
            </a:pPr>
            <a:r>
              <a:rPr b="0" lang="en-US" sz="1800" spc="-1" strike="noStrike">
                <a:solidFill>
                  <a:srgbClr val="050505"/>
                </a:solidFill>
                <a:latin typeface="Calibri"/>
                <a:ea typeface="DejaVu Sans"/>
              </a:rPr>
              <a:t>   </a:t>
            </a:r>
            <a:r>
              <a:rPr b="0" lang="en-US" sz="1800" spc="-1" strike="noStrike">
                <a:solidFill>
                  <a:srgbClr val="050505"/>
                </a:solidFill>
                <a:latin typeface="Calibri"/>
                <a:ea typeface="DejaVu Sans"/>
              </a:rPr>
              <a:t>You interact with services using representations of that service. A resource referenced by one URI can have different formats. Different platforms need different formats. For example, browsers need HTML, JavaScript needs JSON (JavaScript Object Notation), and a Java application may need XML.</a:t>
            </a:r>
            <a:endParaRPr b="0" lang="en-US" sz="1800" spc="-1" strike="noStrike">
              <a:latin typeface="Arial"/>
            </a:endParaRPr>
          </a:p>
          <a:p>
            <a:pPr marL="457200" indent="-227880">
              <a:lnSpc>
                <a:spcPct val="100000"/>
              </a:lnSpc>
              <a:spcAft>
                <a:spcPts val="1060"/>
              </a:spcAft>
              <a:buClr>
                <a:srgbClr val="000000"/>
              </a:buClr>
              <a:buSzPct val="45000"/>
              <a:buFont typeface="Wingdings" charset="2"/>
              <a:buChar char=""/>
            </a:pPr>
            <a:r>
              <a:rPr b="0" lang="en-US" sz="1800" spc="-1" strike="noStrike">
                <a:solidFill>
                  <a:srgbClr val="050505"/>
                </a:solidFill>
                <a:latin typeface="Calibri"/>
                <a:ea typeface="DejaVu Sans"/>
              </a:rPr>
              <a:t>C</a:t>
            </a:r>
            <a:r>
              <a:rPr b="1" lang="en-US" sz="1800" spc="-1" strike="noStrike">
                <a:solidFill>
                  <a:srgbClr val="050505"/>
                </a:solidFill>
                <a:latin typeface="Calibri"/>
                <a:ea typeface="DejaVu Sans"/>
              </a:rPr>
              <a:t>ommunicate statelessly</a:t>
            </a:r>
            <a:endParaRPr b="0" lang="en-US" sz="1800" spc="-1" strike="noStrike">
              <a:latin typeface="Arial"/>
            </a:endParaRPr>
          </a:p>
          <a:p>
            <a:pPr>
              <a:lnSpc>
                <a:spcPct val="100000"/>
              </a:lnSpc>
            </a:pPr>
            <a:r>
              <a:rPr b="0" lang="en-US" sz="1800" spc="-1" strike="noStrike">
                <a:solidFill>
                  <a:srgbClr val="050505"/>
                </a:solidFill>
                <a:latin typeface="Calibri"/>
                <a:ea typeface="DejaVu Sans"/>
              </a:rPr>
              <a:t>            </a:t>
            </a:r>
            <a:r>
              <a:rPr b="0" lang="en-US" sz="1800" spc="-1" strike="noStrike">
                <a:solidFill>
                  <a:srgbClr val="050505"/>
                </a:solidFill>
                <a:latin typeface="Calibri"/>
                <a:ea typeface="DejaVu Sans"/>
              </a:rPr>
              <a:t>Stateless applications are easier to scale.</a:t>
            </a:r>
            <a:endParaRPr b="0" lang="en-US" sz="1800" spc="-1" strike="noStrike">
              <a:latin typeface="Arial"/>
            </a:endParaRPr>
          </a:p>
          <a:p>
            <a:pPr>
              <a:lnSpc>
                <a:spcPct val="100000"/>
              </a:lnSpc>
            </a:pPr>
            <a:r>
              <a:rPr b="0" lang="en-US" sz="1800" spc="-1" strike="noStrike">
                <a:solidFill>
                  <a:srgbClr val="050505"/>
                </a:solidFill>
                <a:latin typeface="Calibri"/>
                <a:ea typeface="DejaVu Sans"/>
              </a:rPr>
              <a:t>       </a:t>
            </a:r>
            <a:r>
              <a:rPr b="0" lang="en-US" sz="1800" spc="-1" strike="noStrike">
                <a:solidFill>
                  <a:srgbClr val="050505"/>
                </a:solidFill>
                <a:latin typeface="Calibri"/>
                <a:ea typeface="DejaVu Sans"/>
              </a:rPr>
              <a:t>Hypermedia As The Engine Of Application State</a:t>
            </a:r>
            <a:r>
              <a:rPr b="1" lang="en-US" sz="1800" spc="-1" strike="noStrike">
                <a:solidFill>
                  <a:srgbClr val="050505"/>
                </a:solidFill>
                <a:latin typeface="Calibri"/>
                <a:ea typeface="DejaVu Sans"/>
              </a:rPr>
              <a:t> (HATEOAS)</a:t>
            </a:r>
            <a:endParaRPr b="0" lang="en-US" sz="1800" spc="-1" strike="noStrike">
              <a:latin typeface="Arial"/>
            </a:endParaRPr>
          </a:p>
          <a:p>
            <a:pPr>
              <a:lnSpc>
                <a:spcPct val="100000"/>
              </a:lnSpc>
            </a:pPr>
            <a:r>
              <a:rPr b="0" lang="en-US" sz="1800" spc="-1" strike="noStrike">
                <a:solidFill>
                  <a:srgbClr val="050505"/>
                </a:solidFill>
                <a:latin typeface="Calibri"/>
                <a:ea typeface="DejaVu Sans"/>
              </a:rPr>
              <a:t>            </a:t>
            </a:r>
            <a:r>
              <a:rPr b="0" lang="en-US" sz="1800" spc="-1" strike="noStrike">
                <a:solidFill>
                  <a:srgbClr val="050505"/>
                </a:solidFill>
                <a:latin typeface="Calibri"/>
                <a:ea typeface="DejaVu Sans"/>
              </a:rPr>
              <a:t>Let your data formats drive state transitions in your applications.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HTTP Basics</a:t>
            </a:r>
            <a:endParaRPr b="0" lang="en-US" sz="3300" spc="-1" strike="noStrike">
              <a:latin typeface="Arial"/>
            </a:endParaRPr>
          </a:p>
        </p:txBody>
      </p:sp>
      <p:sp>
        <p:nvSpPr>
          <p:cNvPr id="81"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fontScale="22000"/>
          </a:bodyPr>
          <a:p>
            <a:pPr>
              <a:lnSpc>
                <a:spcPct val="100000"/>
              </a:lnSpc>
            </a:pPr>
            <a:r>
              <a:rPr b="0" lang="en-US" sz="2600" spc="-1" strike="noStrike">
                <a:solidFill>
                  <a:srgbClr val="000000"/>
                </a:solidFill>
                <a:latin typeface="Calibri"/>
                <a:ea typeface="DejaVu Sans"/>
              </a:rPr>
              <a:t>HTTP is a synchronous request/response-based application network protocol used for distributed, collaborative, document-based systems. It is the primary protocol used on the Web, in particular by browsers such as Firefox, MS Internet Explorer, Safari, and Netscape.   </a:t>
            </a:r>
            <a:endParaRPr b="0" lang="en-US" sz="2600" spc="-1" strike="noStrike">
              <a:latin typeface="Arial"/>
            </a:endParaRPr>
          </a:p>
          <a:p>
            <a:pPr>
              <a:lnSpc>
                <a:spcPct val="100000"/>
              </a:lnSpc>
            </a:pPr>
            <a:r>
              <a:rPr b="1" lang="en-US" sz="2600" spc="-1" strike="noStrike">
                <a:solidFill>
                  <a:srgbClr val="000000"/>
                </a:solidFill>
                <a:latin typeface="Calibri"/>
                <a:ea typeface="DejaVu Sans"/>
              </a:rPr>
              <a:t>Request</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GET /resteasy HTTP/1.1</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Host: jboss.org</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User-Agent: Mozilla/5.0</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Accept: text/html,application/xhtml+xml,application/xml;q=0.9,*/*;q=0.8</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Accept-Language:      en-us,en;q=0.5</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Accept-Encoding:     gzip,deflate</a:t>
            </a:r>
            <a:endParaRPr b="0" lang="en-US" sz="2600" spc="-1" strike="noStrike">
              <a:latin typeface="Arial"/>
            </a:endParaRPr>
          </a:p>
          <a:p>
            <a:pPr>
              <a:lnSpc>
                <a:spcPct val="100000"/>
              </a:lnSpc>
            </a:pPr>
            <a:r>
              <a:rPr b="1" lang="en-US" sz="2600" spc="-1" strike="noStrike">
                <a:solidFill>
                  <a:srgbClr val="000000"/>
                </a:solidFill>
                <a:latin typeface="Calibri"/>
                <a:ea typeface="DejaVu Sans"/>
              </a:rPr>
              <a:t>Response</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HTTP/1.1 200 OK</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X-Powered-By: Servlet 2.4; JBoss-4.2.2.GA</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Content-Type: text/html</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Calibri"/>
                <a:ea typeface="DejaVu Sans"/>
              </a:rPr>
              <a:t>&lt;head&gt;</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&lt;title&gt;JBoss RESTEasy Project&lt;/title&gt;</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&lt;/head&gt;</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&lt;body&gt;</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&lt;h1&gt;JBoss RESTEasy&lt;/h1&gt;</a:t>
            </a:r>
            <a:endParaRPr b="0" lang="en-US" sz="2600" spc="-1" strike="noStrike">
              <a:latin typeface="Arial"/>
            </a:endParaRPr>
          </a:p>
          <a:p>
            <a:pPr>
              <a:lnSpc>
                <a:spcPct val="100000"/>
              </a:lnSpc>
            </a:pPr>
            <a:r>
              <a:rPr b="0" lang="en-US" sz="2600" spc="-1" strike="noStrike">
                <a:solidFill>
                  <a:srgbClr val="000000"/>
                </a:solidFill>
                <a:latin typeface="Calibri"/>
                <a:ea typeface="DejaVu Sans"/>
              </a:rPr>
              <a:t>&lt;p&gt;JBoss RESTEasy is an open source implementation of the JAX-RS specification...</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a:solidFill>
                  <a:srgbClr val="050505"/>
                </a:solidFill>
                <a:latin typeface="Times New Roman"/>
                <a:ea typeface="DejaVu Sans"/>
              </a:rPr>
              <a:t>RESTful Architectural Principles</a:t>
            </a:r>
            <a:endParaRPr b="0" lang="en-US" sz="3300" spc="-1" strike="noStrike">
              <a:latin typeface="Arial"/>
            </a:endParaRPr>
          </a:p>
        </p:txBody>
      </p:sp>
      <p:sp>
        <p:nvSpPr>
          <p:cNvPr id="83"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ff"/>
              </a:buClr>
              <a:buSzPct val="40000"/>
              <a:buFont typeface="Wingdings" charset="2"/>
              <a:buChar char=""/>
            </a:pPr>
            <a:r>
              <a:rPr b="0" lang="en-US" sz="2400" spc="-1" strike="noStrike">
                <a:solidFill>
                  <a:srgbClr val="050505"/>
                </a:solidFill>
                <a:latin typeface="Arial"/>
                <a:ea typeface="DejaVu Sans"/>
              </a:rPr>
              <a:t>Addressability</a:t>
            </a:r>
            <a:endParaRPr b="0" lang="en-US" sz="2400" spc="-1" strike="noStrike">
              <a:latin typeface="Arial"/>
            </a:endParaRPr>
          </a:p>
          <a:p>
            <a:pPr lvl="1" marL="859680" indent="-319320">
              <a:lnSpc>
                <a:spcPct val="100000"/>
              </a:lnSpc>
              <a:spcAft>
                <a:spcPts val="848"/>
              </a:spcAft>
              <a:buClr>
                <a:srgbClr val="0066ff"/>
              </a:buClr>
              <a:buSzPct val="40000"/>
              <a:buFont typeface="Symbol"/>
              <a:buChar char=""/>
            </a:pPr>
            <a:r>
              <a:rPr b="0" lang="en-US" sz="1500" spc="-1" strike="noStrike">
                <a:solidFill>
                  <a:srgbClr val="050505"/>
                </a:solidFill>
                <a:latin typeface="Arial"/>
                <a:ea typeface="DejaVu Sans"/>
              </a:rPr>
              <a:t>Addressability is the idea that every object and resource in your system is reachable through a unique identifier. </a:t>
            </a:r>
            <a:endParaRPr b="0" lang="en-US" sz="1500" spc="-1" strike="noStrike">
              <a:latin typeface="Arial"/>
            </a:endParaRPr>
          </a:p>
          <a:p>
            <a:pPr lvl="1" marL="859680" indent="-319320">
              <a:lnSpc>
                <a:spcPct val="100000"/>
              </a:lnSpc>
              <a:spcAft>
                <a:spcPts val="848"/>
              </a:spcAft>
              <a:buClr>
                <a:srgbClr val="0066ff"/>
              </a:buClr>
              <a:buSzPct val="40000"/>
              <a:buFont typeface="Symbol"/>
              <a:buChar char=""/>
            </a:pPr>
            <a:r>
              <a:rPr b="0" lang="en-US" sz="1500" spc="-1" strike="noStrike">
                <a:solidFill>
                  <a:srgbClr val="050505"/>
                </a:solidFill>
                <a:latin typeface="Arial"/>
                <a:ea typeface="DejaVu Sans"/>
              </a:rPr>
              <a:t>In the REST world, addressability is managed through the use of URIs. </a:t>
            </a:r>
            <a:endParaRPr b="0" lang="en-US" sz="1500" spc="-1" strike="noStrike">
              <a:latin typeface="Arial"/>
            </a:endParaRPr>
          </a:p>
          <a:p>
            <a:pPr lvl="1" marL="859680" indent="-319320">
              <a:lnSpc>
                <a:spcPct val="100000"/>
              </a:lnSpc>
              <a:spcAft>
                <a:spcPts val="848"/>
              </a:spcAft>
              <a:buClr>
                <a:srgbClr val="0066ff"/>
              </a:buClr>
              <a:buSzPct val="40000"/>
              <a:buFont typeface="Symbol"/>
              <a:buChar char=""/>
            </a:pPr>
            <a:r>
              <a:rPr b="0" lang="en-US" sz="1500" spc="-1" strike="noStrike">
                <a:solidFill>
                  <a:srgbClr val="050505"/>
                </a:solidFill>
                <a:latin typeface="Arial"/>
                <a:ea typeface="DejaVu Sans"/>
              </a:rPr>
              <a:t>Each HTTP request must contain the URI of the object you are requesting information from or posting information to. </a:t>
            </a:r>
            <a:endParaRPr b="0" lang="en-US" sz="1500" spc="-1" strike="noStrike">
              <a:latin typeface="Arial"/>
            </a:endParaRPr>
          </a:p>
          <a:p>
            <a:pPr lvl="1" marL="859680" indent="-319320">
              <a:lnSpc>
                <a:spcPct val="100000"/>
              </a:lnSpc>
              <a:spcAft>
                <a:spcPts val="848"/>
              </a:spcAft>
              <a:buClr>
                <a:srgbClr val="0066ff"/>
              </a:buClr>
              <a:buSzPct val="40000"/>
              <a:buFont typeface="Symbol"/>
              <a:buChar char=""/>
            </a:pPr>
            <a:r>
              <a:rPr b="0" lang="en-US" sz="1500" spc="-1" strike="noStrike">
                <a:solidFill>
                  <a:srgbClr val="050505"/>
                </a:solidFill>
                <a:latin typeface="Arial"/>
                <a:ea typeface="DejaVu Sans"/>
              </a:rPr>
              <a:t>scheme://host:port/path?queryString#fragment</a:t>
            </a:r>
            <a:endParaRPr b="0" lang="en-US" sz="1500" spc="-1" strike="noStrike">
              <a:latin typeface="Arial"/>
            </a:endParaRPr>
          </a:p>
          <a:p>
            <a:pPr lvl="1" marL="859680" indent="-319320">
              <a:lnSpc>
                <a:spcPct val="100000"/>
              </a:lnSpc>
              <a:spcAft>
                <a:spcPts val="848"/>
              </a:spcAft>
              <a:buClr>
                <a:srgbClr val="0066ff"/>
              </a:buClr>
              <a:buSzPct val="40000"/>
              <a:buFont typeface="Symbol"/>
              <a:buChar char=""/>
            </a:pPr>
            <a:r>
              <a:rPr b="0" lang="en-US" sz="1500" spc="-1" strike="noStrike" u="sng">
                <a:solidFill>
                  <a:srgbClr val="0000ff"/>
                </a:solidFill>
                <a:uFillTx/>
                <a:latin typeface="Arial"/>
                <a:ea typeface="DejaVu Sans"/>
                <a:hlinkClick r:id="rId1"/>
              </a:rPr>
              <a:t>http://example.com/customers?lastName=Burke&amp;zipcode=02115</a:t>
            </a:r>
            <a:endParaRPr b="0" lang="en-US" sz="1500" spc="-1" strike="noStrike">
              <a:latin typeface="Arial"/>
            </a:endParaRPr>
          </a:p>
          <a:p>
            <a:pPr lvl="1" marL="859680" indent="-319320">
              <a:lnSpc>
                <a:spcPct val="100000"/>
              </a:lnSpc>
              <a:spcAft>
                <a:spcPts val="848"/>
              </a:spcAft>
              <a:buClr>
                <a:srgbClr val="0066ff"/>
              </a:buClr>
              <a:buSzPct val="40000"/>
              <a:buFont typeface="Symbol"/>
              <a:buChar char=""/>
            </a:pPr>
            <a:r>
              <a:rPr b="0" lang="en-US" sz="1500" spc="-1" strike="noStrike">
                <a:solidFill>
                  <a:srgbClr val="050505"/>
                </a:solidFill>
                <a:latin typeface="Arial"/>
                <a:ea typeface="DejaVu Sans"/>
              </a:rPr>
              <a:t> </a:t>
            </a: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latin typeface="Arial"/>
              </a:rPr>
              <a:t>The Uniform, Constrained Interface</a:t>
            </a:r>
            <a:endParaRPr b="0" lang="en-US" sz="3600" spc="-1" strike="noStrike">
              <a:latin typeface="Arial"/>
            </a:endParaRPr>
          </a:p>
        </p:txBody>
      </p:sp>
      <p:sp>
        <p:nvSpPr>
          <p:cNvPr id="85"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100" spc="-1" strike="noStrike">
                <a:latin typeface="Arial"/>
              </a:rPr>
              <a:t>HTTP has a small, fixed set of operational methods. Each method has a specific purpose and meaning </a:t>
            </a:r>
            <a:endParaRPr b="0" lang="en-US" sz="11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1100" spc="-1" strike="noStrike">
                <a:latin typeface="Arial"/>
              </a:rPr>
              <a:t>GET</a:t>
            </a:r>
            <a:endParaRPr b="0" lang="en-US" sz="1100" spc="-1" strike="noStrike">
              <a:latin typeface="Arial"/>
            </a:endParaRPr>
          </a:p>
          <a:p>
            <a:pPr lvl="1" marL="864000" indent="-323640">
              <a:lnSpc>
                <a:spcPct val="100000"/>
              </a:lnSpc>
              <a:spcBef>
                <a:spcPts val="1134"/>
              </a:spcBef>
              <a:buClr>
                <a:srgbClr val="000000"/>
              </a:buClr>
              <a:buSzPct val="75000"/>
              <a:buFont typeface="Symbol"/>
              <a:buChar char=""/>
            </a:pPr>
            <a:r>
              <a:rPr b="0" lang="en-US" sz="1100" spc="-1" strike="noStrike">
                <a:latin typeface="Arial"/>
              </a:rPr>
              <a:t>GET is a read-only operation. It is used to query the server for specific information.</a:t>
            </a:r>
            <a:endParaRPr b="0" lang="en-US" sz="1100" spc="-1" strike="noStrike">
              <a:latin typeface="Arial"/>
            </a:endParaRPr>
          </a:p>
          <a:p>
            <a:pPr lvl="1" marL="864000" indent="-323640">
              <a:lnSpc>
                <a:spcPct val="100000"/>
              </a:lnSpc>
              <a:spcBef>
                <a:spcPts val="1134"/>
              </a:spcBef>
              <a:buClr>
                <a:srgbClr val="000000"/>
              </a:buClr>
              <a:buSzPct val="75000"/>
              <a:buFont typeface="Symbol"/>
              <a:buChar char=""/>
            </a:pPr>
            <a:r>
              <a:rPr b="0" lang="en-US" sz="1100" spc="-1" strike="noStrike">
                <a:latin typeface="Arial"/>
              </a:rPr>
              <a:t>It is both an idempotent and safe operation. Idempotent means that no matter how many times you apply the operation, the result is always the same.</a:t>
            </a:r>
            <a:endParaRPr b="0" lang="en-US" sz="1100" spc="-1" strike="noStrike">
              <a:latin typeface="Arial"/>
            </a:endParaRPr>
          </a:p>
          <a:p>
            <a:pPr lvl="1" marL="864000" indent="-323640">
              <a:lnSpc>
                <a:spcPct val="100000"/>
              </a:lnSpc>
              <a:spcBef>
                <a:spcPts val="1134"/>
              </a:spcBef>
              <a:buClr>
                <a:srgbClr val="000000"/>
              </a:buClr>
              <a:buSzPct val="75000"/>
              <a:buFont typeface="Symbol"/>
              <a:buChar char=""/>
            </a:pPr>
            <a:r>
              <a:rPr b="0" lang="en-US" sz="1100" spc="-1" strike="noStrike">
                <a:latin typeface="Arial"/>
              </a:rPr>
              <a:t>Safe means that invoking a GET does not change the state of the server at all. </a:t>
            </a:r>
            <a:endParaRPr b="0" lang="en-US" sz="11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1100" spc="-1" strike="noStrike">
                <a:latin typeface="Arial"/>
              </a:rPr>
              <a:t>PUT</a:t>
            </a:r>
            <a:endParaRPr b="0" lang="en-US" sz="1100" spc="-1" strike="noStrike">
              <a:latin typeface="Arial"/>
            </a:endParaRPr>
          </a:p>
          <a:p>
            <a:pPr lvl="1" marL="864000" indent="-323640">
              <a:lnSpc>
                <a:spcPct val="100000"/>
              </a:lnSpc>
              <a:spcBef>
                <a:spcPts val="1134"/>
              </a:spcBef>
              <a:buClr>
                <a:srgbClr val="000000"/>
              </a:buClr>
              <a:buSzPct val="75000"/>
              <a:buFont typeface="Symbol"/>
              <a:buChar char=""/>
            </a:pPr>
            <a:r>
              <a:rPr b="0" lang="en-US" sz="1100" spc="-1" strike="noStrike">
                <a:latin typeface="Arial"/>
              </a:rPr>
              <a:t>PUT requests that the server store the message body sent with the request under the location provided in the HTTP message. It is usually modeled as an insert or update. It is also idempotent.</a:t>
            </a:r>
            <a:endParaRPr b="0" lang="en-US" sz="11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1100" spc="-1" strike="noStrike">
                <a:latin typeface="Arial"/>
              </a:rPr>
              <a:t>DELETE</a:t>
            </a:r>
            <a:endParaRPr b="0" lang="en-US" sz="1100" spc="-1" strike="noStrike">
              <a:latin typeface="Arial"/>
            </a:endParaRPr>
          </a:p>
          <a:p>
            <a:pPr lvl="1" marL="864000" indent="-323640">
              <a:lnSpc>
                <a:spcPct val="100000"/>
              </a:lnSpc>
              <a:spcBef>
                <a:spcPts val="1134"/>
              </a:spcBef>
              <a:buClr>
                <a:srgbClr val="000000"/>
              </a:buClr>
              <a:buSzPct val="75000"/>
              <a:buFont typeface="Symbol"/>
              <a:buChar char=""/>
            </a:pPr>
            <a:r>
              <a:rPr b="0" lang="en-US" sz="1100" spc="-1" strike="noStrike">
                <a:latin typeface="Arial"/>
              </a:rPr>
              <a:t>DELETE is used to remove resources. It is idempotent as well</a:t>
            </a:r>
            <a:endParaRPr b="0" lang="en-US" sz="11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1100" spc="-1" strike="noStrike">
                <a:latin typeface="Arial"/>
              </a:rPr>
              <a:t> </a:t>
            </a:r>
            <a:endParaRPr b="0" lang="en-US" sz="1100" spc="-1" strike="noStrike">
              <a:latin typeface="Arial"/>
            </a:endParaRPr>
          </a:p>
          <a:p>
            <a:pPr>
              <a:lnSpc>
                <a:spcPct val="100000"/>
              </a:lnSpc>
              <a:spcBef>
                <a:spcPts val="1134"/>
              </a:spcBef>
            </a:pPr>
            <a:endParaRPr b="0" lang="en-US" sz="1100" spc="-1" strike="noStrike">
              <a:latin typeface="Arial"/>
            </a:endParaRPr>
          </a:p>
          <a:p>
            <a:pPr>
              <a:lnSpc>
                <a:spcPct val="100000"/>
              </a:lnSpc>
              <a:spcBef>
                <a:spcPts val="1134"/>
              </a:spcBef>
            </a:pPr>
            <a:endParaRPr b="0" lang="en-US" sz="11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620000" y="216000"/>
            <a:ext cx="8099280" cy="935280"/>
          </a:xfrm>
          <a:prstGeom prst="rect">
            <a:avLst/>
          </a:prstGeom>
          <a:noFill/>
          <a:ln>
            <a:noFill/>
          </a:ln>
        </p:spPr>
        <p:txBody>
          <a:bodyPr lIns="0" rIns="0" tIns="0" bIns="0" anchor="ctr"/>
          <a:p>
            <a:pPr algn="ctr"/>
            <a:r>
              <a:rPr b="0" lang="en-US" sz="3600" spc="-1" strike="noStrike">
                <a:latin typeface="Arial"/>
              </a:rPr>
              <a:t>The Uniform, Constrained Interface...</a:t>
            </a:r>
            <a:endParaRPr b="0" lang="en-US" sz="3600" spc="-1" strike="noStrike">
              <a:latin typeface="Arial"/>
            </a:endParaRPr>
          </a:p>
        </p:txBody>
      </p:sp>
      <p:sp>
        <p:nvSpPr>
          <p:cNvPr id="87" name="TextShape 2"/>
          <p:cNvSpPr txBox="1"/>
          <p:nvPr/>
        </p:nvSpPr>
        <p:spPr>
          <a:xfrm>
            <a:off x="1620000" y="1368000"/>
            <a:ext cx="8099280" cy="3287520"/>
          </a:xfrm>
          <a:prstGeom prst="rect">
            <a:avLst/>
          </a:prstGeom>
          <a:noFill/>
          <a:ln>
            <a:noFill/>
          </a:ln>
        </p:spPr>
        <p:txBody>
          <a:bodyPr lIns="0" rIns="0" tIns="0" bIns="0">
            <a:normAutofit/>
          </a:bodyPr>
          <a:p>
            <a:pPr marL="432000" indent="-324000">
              <a:lnSpc>
                <a:spcPct val="100000"/>
              </a:lnSpc>
              <a:spcBef>
                <a:spcPts val="1417"/>
              </a:spcBef>
              <a:buClr>
                <a:srgbClr val="000000"/>
              </a:buClr>
              <a:buSzPct val="45000"/>
              <a:buFont typeface="Wingdings" charset="2"/>
              <a:buChar char=""/>
            </a:pPr>
            <a:r>
              <a:rPr b="1" lang="en-US" sz="1100" spc="-1" strike="noStrike">
                <a:latin typeface="Arial"/>
              </a:rPr>
              <a:t>POST</a:t>
            </a:r>
            <a:endParaRPr b="0" lang="en-US" sz="11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1100" spc="-1" strike="noStrike">
                <a:latin typeface="Arial"/>
              </a:rPr>
              <a:t>POST is the only non-idempotent and unsafe operation of HTTP. Each POST method is allowed to modify the service in a unique way </a:t>
            </a:r>
            <a:endParaRPr b="0" lang="en-US" sz="11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100" spc="-1" strike="noStrike">
                <a:latin typeface="Arial"/>
              </a:rPr>
              <a:t>HEAD</a:t>
            </a:r>
            <a:endParaRPr b="0" lang="en-US" sz="11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1100" spc="-1" strike="noStrike">
                <a:latin typeface="Arial"/>
              </a:rPr>
              <a:t>HEAD is exactly like GET except that instead of returning a response body, it returns only a response code and any headers associated with the request. </a:t>
            </a:r>
            <a:endParaRPr b="0" lang="en-US" sz="11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US" sz="11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1100" spc="-1" strike="noStrike">
                <a:latin typeface="Arial"/>
              </a:rPr>
              <a:t>Why Is the Uniform Interface Important?</a:t>
            </a:r>
            <a:endParaRPr b="0" lang="en-US" sz="1100" spc="-1" strike="noStrike">
              <a:latin typeface="Arial"/>
            </a:endParaRPr>
          </a:p>
          <a:p>
            <a:pPr lvl="1" marL="864000" indent="-324000">
              <a:lnSpc>
                <a:spcPct val="100000"/>
              </a:lnSpc>
              <a:spcBef>
                <a:spcPts val="1134"/>
              </a:spcBef>
              <a:buClr>
                <a:srgbClr val="000000"/>
              </a:buClr>
              <a:buSzPct val="75000"/>
              <a:buFont typeface="Symbol" charset="2"/>
              <a:buChar char=""/>
            </a:pPr>
            <a:r>
              <a:rPr b="1" lang="en-US" sz="1100" spc="-1" strike="noStrike">
                <a:latin typeface="Arial"/>
              </a:rPr>
              <a:t>Familiarity </a:t>
            </a:r>
            <a:endParaRPr b="0" lang="en-US" sz="1100" spc="-1" strike="noStrike">
              <a:latin typeface="Arial"/>
            </a:endParaRPr>
          </a:p>
          <a:p>
            <a:pPr lvl="1" marL="864000" indent="-324000">
              <a:lnSpc>
                <a:spcPct val="100000"/>
              </a:lnSpc>
              <a:spcBef>
                <a:spcPts val="1134"/>
              </a:spcBef>
              <a:buClr>
                <a:srgbClr val="000000"/>
              </a:buClr>
              <a:buSzPct val="75000"/>
              <a:buFont typeface="Symbol" charset="2"/>
              <a:buChar char=""/>
            </a:pPr>
            <a:r>
              <a:rPr b="1" lang="en-US" sz="1100" spc="-1" strike="noStrike">
                <a:latin typeface="Arial"/>
              </a:rPr>
              <a:t>Interoperability</a:t>
            </a:r>
            <a:endParaRPr b="0" lang="en-US" sz="1100" spc="-1" strike="noStrike">
              <a:latin typeface="Arial"/>
            </a:endParaRPr>
          </a:p>
          <a:p>
            <a:pPr lvl="1" marL="864000" indent="-324000">
              <a:spcBef>
                <a:spcPts val="1134"/>
              </a:spcBef>
              <a:buClr>
                <a:srgbClr val="000000"/>
              </a:buClr>
              <a:buSzPct val="75000"/>
              <a:buFont typeface="Symbol" charset="2"/>
              <a:buChar char=""/>
            </a:pPr>
            <a:r>
              <a:rPr b="1" lang="en-US" sz="1100" spc="-1" strike="noStrike">
                <a:latin typeface="Arial"/>
              </a:rPr>
              <a:t>Scalability</a:t>
            </a:r>
            <a:endParaRPr b="0" lang="en-US" sz="11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620000" y="216000"/>
            <a:ext cx="8099280" cy="93528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latin typeface="Arial"/>
              </a:rPr>
              <a:t>Representation-Oriented</a:t>
            </a:r>
            <a:endParaRPr b="0" lang="en-US" sz="4400" spc="-1" strike="noStrike">
              <a:latin typeface="Arial"/>
            </a:endParaRPr>
          </a:p>
        </p:txBody>
      </p:sp>
      <p:sp>
        <p:nvSpPr>
          <p:cNvPr id="89"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1800" spc="-1" strike="noStrike">
                <a:latin typeface="Arial"/>
              </a:rPr>
              <a:t>HTTP uses the Content-Type header to tell the client or server what data format it is receiving. Examples are</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latin typeface="Arial"/>
              </a:rPr>
              <a:t>text/plain</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latin typeface="Arial"/>
              </a:rPr>
              <a:t>text/html</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latin typeface="Arial"/>
              </a:rPr>
              <a:t>application/xml</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latin typeface="Arial"/>
              </a:rPr>
              <a:t>text/html; charset=iso-8859-1</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620000" y="215280"/>
            <a:ext cx="8099280" cy="935280"/>
          </a:xfrm>
          <a:prstGeom prst="rect">
            <a:avLst/>
          </a:prstGeom>
          <a:noFill/>
          <a:ln>
            <a:noFill/>
          </a:ln>
        </p:spPr>
        <p:style>
          <a:lnRef idx="0"/>
          <a:fillRef idx="0"/>
          <a:effectRef idx="0"/>
          <a:fontRef idx="minor"/>
        </p:style>
        <p:txBody>
          <a:bodyPr lIns="0" rIns="0" tIns="0" bIns="0" anchor="ctr"/>
          <a:p>
            <a:pPr algn="ctr">
              <a:lnSpc>
                <a:spcPct val="100000"/>
              </a:lnSpc>
            </a:pPr>
            <a:r>
              <a:rPr b="0" lang="en-US" sz="2800" spc="-1" strike="noStrike">
                <a:latin typeface="Arial"/>
              </a:rPr>
              <a:t>Communicate Statelessly &amp; HATEOAS</a:t>
            </a:r>
            <a:endParaRPr b="0" lang="en-US" sz="2800" spc="-1" strike="noStrike">
              <a:latin typeface="Arial"/>
            </a:endParaRPr>
          </a:p>
        </p:txBody>
      </p:sp>
      <p:sp>
        <p:nvSpPr>
          <p:cNvPr id="91" name="CustomShape 2"/>
          <p:cNvSpPr/>
          <p:nvPr/>
        </p:nvSpPr>
        <p:spPr>
          <a:xfrm>
            <a:off x="1620000" y="1368000"/>
            <a:ext cx="8099280" cy="32875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2000" spc="-1" strike="noStrike">
                <a:latin typeface="Arial"/>
              </a:rPr>
              <a:t>Rest Services should be designed as stateless services</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HATEOAS</a:t>
            </a:r>
            <a:r>
              <a:rPr b="0" lang="en-US" sz="2000" spc="-1" strike="noStrike">
                <a:latin typeface="Arial"/>
              </a:rPr>
              <a:t> : Hypermedia As The Engine Of Application State . Example</a:t>
            </a:r>
            <a:endParaRPr b="0" lang="en-US" sz="2000" spc="-1" strike="noStrike">
              <a:latin typeface="Arial"/>
            </a:endParaRPr>
          </a:p>
          <a:p>
            <a:pPr>
              <a:lnSpc>
                <a:spcPct val="100000"/>
              </a:lnSpc>
              <a:spcBef>
                <a:spcPts val="1417"/>
              </a:spcBef>
            </a:pPr>
            <a:endParaRPr b="0" lang="en-US" sz="2000" spc="-1" strike="noStrike">
              <a:latin typeface="Arial"/>
            </a:endParaRPr>
          </a:p>
        </p:txBody>
      </p:sp>
      <p:graphicFrame>
        <p:nvGraphicFramePr>
          <p:cNvPr id="92" name="Table 3"/>
          <p:cNvGraphicFramePr/>
          <p:nvPr/>
        </p:nvGraphicFramePr>
        <p:xfrm>
          <a:off x="1653840" y="2683080"/>
          <a:ext cx="7954920" cy="719280"/>
        </p:xfrm>
        <a:graphic>
          <a:graphicData uri="http://schemas.openxmlformats.org/drawingml/2006/table">
            <a:tbl>
              <a:tblPr/>
              <a:tblGrid>
                <a:gridCol w="7955280"/>
              </a:tblGrid>
              <a:tr h="719640">
                <a:tc>
                  <a:txBody>
                    <a:bodyPr lIns="90000" rIns="90000"/>
                    <a:p>
                      <a:pPr>
                        <a:lnSpc>
                          <a:spcPct val="100000"/>
                        </a:lnSpc>
                      </a:pPr>
                      <a:r>
                        <a:rPr b="0" lang="en-US" sz="1500" spc="-1" strike="noStrike">
                          <a:latin typeface="Arial"/>
                        </a:rPr>
                        <a:t>&lt;order id="111"&gt;</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&lt;customer&gt;</a:t>
                      </a:r>
                      <a:r>
                        <a:rPr b="0" lang="en-US" sz="1500" spc="-1" strike="noStrike" u="sng">
                          <a:solidFill>
                            <a:srgbClr val="0066ff"/>
                          </a:solidFill>
                          <a:uFillTx/>
                          <a:latin typeface="Arial"/>
                        </a:rPr>
                        <a:t>http://customers.myintranet.com/customers/32133</a:t>
                      </a:r>
                      <a:r>
                        <a:rPr b="0" lang="en-US" sz="1500" spc="-1" strike="noStrike">
                          <a:solidFill>
                            <a:srgbClr val="0066ff"/>
                          </a:solidFill>
                          <a:latin typeface="Arial"/>
                        </a:rPr>
                        <a:t>&lt;/customer&gt;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&lt;order-entries&gt;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&lt;order-entry&gt;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&lt;quantity&gt;5&lt;/quantity&gt;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&lt;product&gt;</a:t>
                      </a:r>
                      <a:r>
                        <a:rPr b="0" lang="en-US" sz="1500" spc="-1" strike="noStrike" u="sng">
                          <a:solidFill>
                            <a:srgbClr val="0066ff"/>
                          </a:solidFill>
                          <a:uFillTx/>
                          <a:latin typeface="Arial"/>
                        </a:rPr>
                        <a:t>http://products.myintranet.com/products/111</a:t>
                      </a:r>
                      <a:r>
                        <a:rPr b="0" lang="en-US" sz="1500" spc="-1" strike="noStrike">
                          <a:solidFill>
                            <a:srgbClr val="0066ff"/>
                          </a:solidFill>
                          <a:latin typeface="Arial"/>
                        </a:rPr>
                        <a:t>&lt;/product&gt;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&lt;/order-entry&gt;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&lt;/order-entries&gt;</a:t>
                      </a:r>
                      <a:endParaRPr b="0" lang="en-US" sz="1500" spc="-1" strike="noStrike">
                        <a:latin typeface="Arial"/>
                      </a:endParaRPr>
                    </a:p>
                    <a:p>
                      <a:pPr>
                        <a:lnSpc>
                          <a:spcPct val="100000"/>
                        </a:lnSpc>
                      </a:pPr>
                      <a:r>
                        <a:rPr b="0" lang="en-US" sz="1500" spc="-1" strike="noStrike">
                          <a:solidFill>
                            <a:srgbClr val="0066ff"/>
                          </a:solidFill>
                          <a:latin typeface="Arial"/>
                        </a:rPr>
                        <a:t> </a:t>
                      </a:r>
                      <a:r>
                        <a:rPr b="0" lang="en-US" sz="1500" spc="-1" strike="noStrike">
                          <a:solidFill>
                            <a:srgbClr val="0066ff"/>
                          </a:solidFill>
                          <a:latin typeface="Arial"/>
                        </a:rPr>
                        <a:t>&lt;/order&gt;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2018-12-02T18:14:33Z</dcterms:created>
  <dc:creator/>
  <dc:description/>
  <dc:language>en-US</dc:language>
  <cp:lastModifiedBy/>
  <dcterms:modified xsi:type="dcterms:W3CDTF">2018-12-02T22:50:48Z</dcterms:modified>
  <cp:revision>25</cp:revision>
  <dc:subject/>
  <dc:title>DNA</dc:title>
</cp:coreProperties>
</file>