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320" cy="1432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64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720" cy="10281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800" cy="3078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91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</a:rPr>
              <a:t>Designing RESTful Services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latin typeface="Arial"/>
              </a:rPr>
              <a:t>Updating an Order, Customer, or Product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80160"/>
            <a:ext cx="886968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Updating using PUT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716760" y="1554480"/>
            <a:ext cx="4048920" cy="24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latin typeface="Arial"/>
              </a:rPr>
              <a:t>Removing an Order, Customer, or Product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427040"/>
            <a:ext cx="415944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Deleting</a:t>
            </a:r>
            <a:r>
              <a:rPr b="0" lang="en-US" sz="1400" spc="-1" strike="noStrike">
                <a:latin typeface="Arial"/>
              </a:rPr>
              <a:t> an Order, Customer, or Product using the HTTP DELETE method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The client simply invokes the DELETE method on the exact URI that represents the object we want to remove.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Removing an object will wipe its existence from the system.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DELETE /orders/233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5429520" y="1371600"/>
            <a:ext cx="408024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Cancelling</a:t>
            </a:r>
            <a:r>
              <a:rPr b="0" lang="en-US" sz="1400" spc="-1" strike="noStrike">
                <a:latin typeface="Arial"/>
              </a:rPr>
              <a:t> an Order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Cancelling</a:t>
            </a:r>
            <a:r>
              <a:rPr b="0" lang="en-US" sz="1400" spc="-1" strike="noStrike">
                <a:latin typeface="Arial"/>
              </a:rPr>
              <a:t> an Order is very similar to removing it. Since we are already modeling remove with the HTTP DELETE method.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DELETE /orders/233?</a:t>
            </a:r>
            <a:r>
              <a:rPr b="1" lang="en-US" sz="1400" spc="-1" strike="noStrike">
                <a:latin typeface="Arial"/>
              </a:rPr>
              <a:t>cancel=true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States versus operations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5760" y="1280160"/>
            <a:ext cx="914400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is the operation a state of the resource? If you answer yes to this question, the operation should be modeled within the data format.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DELETE /orders/233?cancel=true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89800" y="3017520"/>
            <a:ext cx="5081400" cy="19202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5577840" y="3017520"/>
            <a:ext cx="3749040" cy="208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515268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4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Order Entry System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50560" y="1089000"/>
            <a:ext cx="7779600" cy="538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Model The URIs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9720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our object model, we will be interacting with </a:t>
            </a:r>
            <a:r>
              <a:rPr b="1" lang="en-US" sz="3200" spc="-1" strike="noStrike">
                <a:solidFill>
                  <a:srgbClr val="0066ff"/>
                </a:solidFill>
                <a:latin typeface="Arial"/>
              </a:rPr>
              <a:t>Orders</a:t>
            </a:r>
            <a:r>
              <a:rPr b="1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 </a:t>
            </a:r>
            <a:r>
              <a:rPr b="1" lang="en-US" sz="3200" spc="-1" strike="noStrike">
                <a:solidFill>
                  <a:srgbClr val="0066ff"/>
                </a:solidFill>
                <a:latin typeface="Arial"/>
              </a:rPr>
              <a:t>Customers</a:t>
            </a:r>
            <a:r>
              <a:rPr b="0" lang="en-US" sz="3200" spc="-1" strike="noStrike">
                <a:latin typeface="Arial"/>
              </a:rPr>
              <a:t>, and </a:t>
            </a:r>
            <a:r>
              <a:rPr b="1" lang="en-US" sz="3200" spc="-1" strike="noStrike">
                <a:solidFill>
                  <a:srgbClr val="0066ff"/>
                </a:solidFill>
                <a:latin typeface="Arial"/>
              </a:rPr>
              <a:t>Products</a:t>
            </a:r>
            <a:r>
              <a:rPr b="0" lang="en-US" sz="3200" spc="-1" strike="noStrike">
                <a:latin typeface="Arial"/>
              </a:rPr>
              <a:t>. These will be our main, top-level resources.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ff"/>
                </a:solidFill>
                <a:latin typeface="Arial"/>
              </a:rPr>
              <a:t>LineItems</a:t>
            </a:r>
            <a:r>
              <a:rPr b="0" lang="en-US" sz="3200" spc="-1" strike="noStrike">
                <a:latin typeface="Arial"/>
              </a:rPr>
              <a:t> are aggregated within Order objects so they will not be a top-level resource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Given this, here is a list of URIs that will be exposed in our system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/orders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/orders/{id}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/products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/products/{id}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/customers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/customers/{id}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Defining Data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9720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Customer Representation Format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1" name="Table 3"/>
          <p:cNvGraphicFramePr/>
          <p:nvPr/>
        </p:nvGraphicFramePr>
        <p:xfrm>
          <a:off x="1280160" y="2560320"/>
          <a:ext cx="7314840" cy="3519360"/>
        </p:xfrm>
        <a:graphic>
          <a:graphicData uri="http://schemas.openxmlformats.org/drawingml/2006/table">
            <a:tbl>
              <a:tblPr/>
              <a:tblGrid>
                <a:gridCol w="7314840"/>
              </a:tblGrid>
              <a:tr h="3519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0066ff"/>
                          </a:solidFill>
                          <a:latin typeface="Arial"/>
                        </a:rPr>
                        <a:t>customer</a:t>
                      </a:r>
                      <a:r>
                        <a:rPr b="0" lang="en-US" sz="1800" spc="-1" strike="noStrike">
                          <a:latin typeface="Arial"/>
                        </a:rPr>
                        <a:t> id="117"&gt;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&lt;link rel="self" href="http://example.com/customers/117"/&gt;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&lt;first-name&gt;Bill&lt;/first-name&gt;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&lt;last-name&gt;Burke&lt;/last-name&gt;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&lt;street&gt;555 Beacon St.&lt;street&gt;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&lt;city&gt;Boston&lt;/city&gt;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&lt;state&gt;MA&lt;/state&gt;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&lt;zip&gt;02115&lt;/zip&gt;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&lt;/</a:t>
                      </a:r>
                      <a:r>
                        <a:rPr b="0" lang="en-US" sz="1800" spc="-1" strike="noStrike">
                          <a:solidFill>
                            <a:srgbClr val="0066ff"/>
                          </a:solidFill>
                          <a:latin typeface="Arial"/>
                        </a:rPr>
                        <a:t>customer</a:t>
                      </a:r>
                      <a:r>
                        <a:rPr b="0" lang="en-US" sz="1800" spc="-1" strike="noStrike">
                          <a:latin typeface="Arial"/>
                        </a:rPr>
                        <a:t>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Defining Data Format 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40080" y="1463040"/>
            <a:ext cx="900576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Product Representation Format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4" name="Table 3"/>
          <p:cNvGraphicFramePr/>
          <p:nvPr/>
        </p:nvGraphicFramePr>
        <p:xfrm>
          <a:off x="860760" y="2334600"/>
          <a:ext cx="6454440" cy="1629360"/>
        </p:xfrm>
        <a:graphic>
          <a:graphicData uri="http://schemas.openxmlformats.org/drawingml/2006/table">
            <a:tbl>
              <a:tblPr/>
              <a:tblGrid>
                <a:gridCol w="64544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0066ff"/>
                          </a:solidFill>
                          <a:latin typeface="Arial"/>
                        </a:rPr>
                        <a:t>product</a:t>
                      </a:r>
                      <a:r>
                        <a:rPr b="0" lang="en-US" sz="1800" spc="-1" strike="noStrike">
                          <a:latin typeface="Arial"/>
                        </a:rPr>
                        <a:t> id="543"&gt;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&lt;link rel="self" href="http://example.com/products/543"/&gt;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&lt;name&gt;iPhone&lt;/name&gt;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&lt;cost&gt;$199.99&lt;/cost&gt;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&lt;/</a:t>
                      </a:r>
                      <a:r>
                        <a:rPr b="0" lang="en-US" sz="1800" spc="-1" strike="noStrike">
                          <a:solidFill>
                            <a:srgbClr val="0066ff"/>
                          </a:solidFill>
                          <a:latin typeface="Arial"/>
                        </a:rPr>
                        <a:t>product</a:t>
                      </a:r>
                      <a:r>
                        <a:rPr b="0" lang="en-US" sz="1800" spc="-1" strike="noStrike">
                          <a:latin typeface="Arial"/>
                        </a:rPr>
                        <a:t>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Defining Data Format...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21120" y="1152720"/>
            <a:ext cx="900576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Order Representation Format 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1384560" y="1585800"/>
          <a:ext cx="7922160" cy="6236640"/>
        </p:xfrm>
        <a:graphic>
          <a:graphicData uri="http://schemas.openxmlformats.org/drawingml/2006/table">
            <a:tbl>
              <a:tblPr/>
              <a:tblGrid>
                <a:gridCol w="79221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Arial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0066ff"/>
                          </a:solidFill>
                          <a:latin typeface="Arial"/>
                        </a:rPr>
                        <a:t>order</a:t>
                      </a:r>
                      <a:r>
                        <a:rPr b="0" lang="en-US" sz="1400" spc="-1" strike="noStrike">
                          <a:latin typeface="Arial"/>
                        </a:rPr>
                        <a:t> id="233"&gt;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</a:t>
                      </a:r>
                      <a:r>
                        <a:rPr b="0" lang="en-US" sz="1400" spc="-1" strike="noStrike">
                          <a:latin typeface="Arial"/>
                        </a:rPr>
                        <a:t>&lt;link rel="self" href="http://example.com/orders/233"/&gt;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</a:t>
                      </a:r>
                      <a:r>
                        <a:rPr b="0" lang="en-US" sz="1400" spc="-1" strike="noStrike">
                          <a:latin typeface="Arial"/>
                        </a:rPr>
                        <a:t>&lt;total&gt;$199.02&lt;/total&gt;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</a:t>
                      </a:r>
                      <a:r>
                        <a:rPr b="0" lang="en-US" sz="1400" spc="-1" strike="noStrike">
                          <a:latin typeface="Arial"/>
                        </a:rPr>
                        <a:t>&lt;date&gt;December 22, 2008 06:56&lt;/date&gt;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</a:t>
                      </a:r>
                      <a:r>
                        <a:rPr b="0" lang="en-US" sz="1400" spc="-1" strike="noStrike">
                          <a:latin typeface="Arial"/>
                        </a:rPr>
                        <a:t>&lt;customer id="117"&gt;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r>
                        <a:rPr b="0" lang="en-US" sz="1400" spc="-1" strike="noStrike">
                          <a:latin typeface="Arial"/>
                        </a:rPr>
                        <a:t>&lt;link rel="self" href="http://example.com/customers/117"/&gt;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r>
                        <a:rPr b="0" lang="en-US" sz="1400" spc="-1" strike="noStrike">
                          <a:latin typeface="Arial"/>
                        </a:rPr>
                        <a:t>&lt;first-name&gt;Bill&lt;/first-name&gt;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r>
                        <a:rPr b="0" lang="en-US" sz="1400" spc="-1" strike="noStrike">
                          <a:latin typeface="Arial"/>
                        </a:rPr>
                        <a:t>&lt;last-name&gt;Burke&lt;/last-name&gt;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r>
                        <a:rPr b="0" lang="en-US" sz="1400" spc="-1" strike="noStrike">
                          <a:latin typeface="Arial"/>
                        </a:rPr>
                        <a:t>&lt;street&gt;555 Beacon St.&lt;street&gt;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r>
                        <a:rPr b="0" lang="en-US" sz="1400" spc="-1" strike="noStrike">
                          <a:latin typeface="Arial"/>
                        </a:rPr>
                        <a:t>&lt;city&gt;Boston&lt;/city&gt;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r>
                        <a:rPr b="0" lang="en-US" sz="1400" spc="-1" strike="noStrike">
                          <a:latin typeface="Arial"/>
                        </a:rPr>
                        <a:t>&lt;state&gt;MA&lt;/state&gt;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r>
                        <a:rPr b="0" lang="en-US" sz="1400" spc="-1" strike="noStrike">
                          <a:latin typeface="Arial"/>
                        </a:rPr>
                        <a:t>&lt;zip&gt;02115&lt;/zip&gt;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</a:t>
                      </a:r>
                      <a:r>
                        <a:rPr b="0" lang="en-US" sz="1400" spc="-1" strike="noStrike">
                          <a:latin typeface="Arial"/>
                        </a:rPr>
                        <a:t>&lt;/customer&gt;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</a:t>
                      </a:r>
                      <a:r>
                        <a:rPr b="0" lang="en-US" sz="1400" spc="-1" strike="noStrike">
                          <a:latin typeface="Arial"/>
                        </a:rPr>
                        <a:t>&lt;line-items&gt;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r>
                        <a:rPr b="0" lang="en-US" sz="1400" spc="-1" strike="noStrike">
                          <a:latin typeface="Arial"/>
                        </a:rPr>
                        <a:t>&lt;line-item id="144"&gt;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   </a:t>
                      </a:r>
                      <a:r>
                        <a:rPr b="0" lang="en-US" sz="1400" spc="-1" strike="noStrike">
                          <a:latin typeface="Arial"/>
                        </a:rPr>
                        <a:t>&lt;product id="543"&gt;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       </a:t>
                      </a:r>
                      <a:r>
                        <a:rPr b="0" lang="en-US" sz="1400" spc="-1" strike="noStrike">
                          <a:latin typeface="Arial"/>
                        </a:rPr>
                        <a:t>&lt;link rel="self" href="http://example.com/products/543"/&gt;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       </a:t>
                      </a:r>
                      <a:r>
                        <a:rPr b="0" lang="en-US" sz="1400" spc="-1" strike="noStrike">
                          <a:latin typeface="Arial"/>
                        </a:rPr>
                        <a:t>&lt;name&gt;iPhone&lt;/name&gt;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       </a:t>
                      </a:r>
                      <a:r>
                        <a:rPr b="0" lang="en-US" sz="1400" spc="-1" strike="noStrike">
                          <a:latin typeface="Arial"/>
                        </a:rPr>
                        <a:t>&lt;cost&gt;$199.99&lt;/cost&gt;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   </a:t>
                      </a:r>
                      <a:r>
                        <a:rPr b="0" lang="en-US" sz="1400" spc="-1" strike="noStrike">
                          <a:latin typeface="Arial"/>
                        </a:rPr>
                        <a:t>&lt;/product&gt;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   </a:t>
                      </a:r>
                      <a:r>
                        <a:rPr b="0" lang="en-US" sz="1400" spc="-1" strike="noStrike">
                          <a:latin typeface="Arial"/>
                        </a:rPr>
                        <a:t>&lt;quantity&gt;1&lt;/quantity&gt;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r>
                        <a:rPr b="0" lang="en-US" sz="1400" spc="-1" strike="noStrike">
                          <a:latin typeface="Arial"/>
                        </a:rPr>
                        <a:t>&lt;/line-item&gt;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   </a:t>
                      </a:r>
                      <a:r>
                        <a:rPr b="0" lang="en-US" sz="1400" spc="-1" strike="noStrike">
                          <a:latin typeface="Arial"/>
                        </a:rPr>
                        <a:t>&lt;/line-items&gt;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latin typeface="Arial"/>
                        </a:rPr>
                        <a:t>&lt;/</a:t>
                      </a:r>
                      <a:r>
                        <a:rPr b="0" lang="en-US" sz="1400" spc="-1" strike="noStrike">
                          <a:solidFill>
                            <a:srgbClr val="0066ff"/>
                          </a:solidFill>
                          <a:latin typeface="Arial"/>
                        </a:rPr>
                        <a:t>order</a:t>
                      </a:r>
                      <a:r>
                        <a:rPr b="0" lang="en-US" sz="1400" spc="-1" strike="noStrike">
                          <a:latin typeface="Arial"/>
                        </a:rPr>
                        <a:t>&gt;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Defining Data Format...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01360"/>
            <a:ext cx="909720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</a:t>
            </a:r>
            <a:r>
              <a:rPr b="1" lang="en-US" sz="3200" spc="-1" strike="noStrike">
                <a:latin typeface="Arial"/>
              </a:rPr>
              <a:t>Product</a:t>
            </a:r>
            <a:r>
              <a:rPr b="0" lang="en-US" sz="3200" spc="-1" strike="noStrike">
                <a:latin typeface="Arial"/>
              </a:rPr>
              <a:t> Representation 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1635480" y="2592000"/>
          <a:ext cx="5265720" cy="1714320"/>
        </p:xfrm>
        <a:graphic>
          <a:graphicData uri="http://schemas.openxmlformats.org/drawingml/2006/table">
            <a:tbl>
              <a:tblPr/>
              <a:tblGrid>
                <a:gridCol w="5265720"/>
              </a:tblGrid>
              <a:tr h="1714320">
                <a:tc>
                  <a:txBody>
                    <a:bodyPr lIns="90000" rIns="90000" tIns="46800" bIns="46800"/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&lt;product&gt;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&lt;name&gt;iPhone&lt;/name&gt;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&lt;cost&gt;$199.99&lt;/cost&gt;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&lt;/product&gt;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Assign HTTP 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436644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Fetch All </a:t>
            </a:r>
            <a:r>
              <a:rPr b="1" lang="en-US" sz="1400" spc="-1" strike="noStrike">
                <a:latin typeface="Arial"/>
              </a:rPr>
              <a:t>Orders,Customers</a:t>
            </a:r>
            <a:r>
              <a:rPr b="0" lang="en-US" sz="1400" spc="-1" strike="noStrike">
                <a:latin typeface="Arial"/>
              </a:rPr>
              <a:t> or </a:t>
            </a:r>
            <a:r>
              <a:rPr b="1" lang="en-US" sz="1400" spc="-1" strike="noStrike">
                <a:latin typeface="Arial"/>
              </a:rPr>
              <a:t>Products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/orders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/products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/customers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GET /products HTTP/1.1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5063760" y="1737360"/>
            <a:ext cx="435456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Fetch Individual Order,Customer or Product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/orders/{id}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/products/{id}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/customers/{id}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GET /orders/233 HTTP/1.1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40440" y="3452040"/>
            <a:ext cx="4230000" cy="294876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380200" y="3566160"/>
            <a:ext cx="3317040" cy="128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Assign HTTP 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434232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Creating with PUT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PUT /orders/233 HTTP/1.1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PUT /customers/112 HTTP/1.1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PUT /products/664 HTTP/1.1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The HTTP specification also states that PUT is idempotent.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PUT is idempotent, because no matter how many times we tell the server to “create” our Order, the same bits are stored at the /orders/233 location.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PUT request will fail and the client won’t know if the request was delivered and processed at the server.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The </a:t>
            </a:r>
            <a:r>
              <a:rPr b="1" lang="en-US" sz="1400" spc="-1" strike="noStrike">
                <a:latin typeface="Arial"/>
              </a:rPr>
              <a:t>disadvantage</a:t>
            </a:r>
            <a:r>
              <a:rPr b="0" lang="en-US" sz="1400" spc="-1" strike="noStrike">
                <a:latin typeface="Arial"/>
              </a:rPr>
              <a:t> of using PUT to create resources is that the client has to provide the unique ID that represents the object it is creating.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246640" y="1737360"/>
            <a:ext cx="4171680" cy="50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Creating with POST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700240" y="2072880"/>
            <a:ext cx="3169440" cy="18590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246640" y="4206240"/>
            <a:ext cx="4723920" cy="226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2018-12-03T20:01:36Z</dcterms:created>
  <dc:creator/>
  <dc:description/>
  <dc:language>en-US</dc:language>
  <cp:lastModifiedBy/>
  <dcterms:modified xsi:type="dcterms:W3CDTF">2018-12-03T23:28:40Z</dcterms:modified>
  <cp:revision>22</cp:revision>
  <dc:subject/>
  <dc:title>Pencil</dc:title>
</cp:coreProperties>
</file>