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9" r:id="rId3"/>
    <p:sldId id="268" r:id="rId4"/>
    <p:sldId id="260" r:id="rId5"/>
    <p:sldId id="264" r:id="rId6"/>
    <p:sldId id="269" r:id="rId7"/>
    <p:sldId id="263" r:id="rId8"/>
    <p:sldId id="271" r:id="rId9"/>
    <p:sldId id="272" r:id="rId10"/>
    <p:sldId id="25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deep Karthik M - [CB.EN.U4CSE20447]" userId="5501b5d8-7705-46e3-a6d3-0816ba19d38a" providerId="ADAL" clId="{890B4364-15AB-4C16-9B64-9E700D57F3E3}"/>
    <pc:docChg chg="custSel modSld">
      <pc:chgData name="Pradeep Karthik M - [CB.EN.U4CSE20447]" userId="5501b5d8-7705-46e3-a6d3-0816ba19d38a" providerId="ADAL" clId="{890B4364-15AB-4C16-9B64-9E700D57F3E3}" dt="2021-10-26T06:55:04.528" v="10" actId="1076"/>
      <pc:docMkLst>
        <pc:docMk/>
      </pc:docMkLst>
      <pc:sldChg chg="addSp delSp modSp mod">
        <pc:chgData name="Pradeep Karthik M - [CB.EN.U4CSE20447]" userId="5501b5d8-7705-46e3-a6d3-0816ba19d38a" providerId="ADAL" clId="{890B4364-15AB-4C16-9B64-9E700D57F3E3}" dt="2021-10-26T06:55:04.528" v="10" actId="1076"/>
        <pc:sldMkLst>
          <pc:docMk/>
          <pc:sldMk cId="1604250223" sldId="262"/>
        </pc:sldMkLst>
        <pc:picChg chg="add mod">
          <ac:chgData name="Pradeep Karthik M - [CB.EN.U4CSE20447]" userId="5501b5d8-7705-46e3-a6d3-0816ba19d38a" providerId="ADAL" clId="{890B4364-15AB-4C16-9B64-9E700D57F3E3}" dt="2021-10-26T06:55:04.528" v="10" actId="1076"/>
          <ac:picMkLst>
            <pc:docMk/>
            <pc:sldMk cId="1604250223" sldId="262"/>
            <ac:picMk id="4" creationId="{7406E41B-CB19-4910-94AB-C1132AAE78A3}"/>
          </ac:picMkLst>
        </pc:picChg>
        <pc:picChg chg="del">
          <ac:chgData name="Pradeep Karthik M - [CB.EN.U4CSE20447]" userId="5501b5d8-7705-46e3-a6d3-0816ba19d38a" providerId="ADAL" clId="{890B4364-15AB-4C16-9B64-9E700D57F3E3}" dt="2021-10-26T06:07:30.060" v="0" actId="478"/>
          <ac:picMkLst>
            <pc:docMk/>
            <pc:sldMk cId="1604250223" sldId="262"/>
            <ac:picMk id="4" creationId="{F57D4538-E32C-412E-B9BC-5A60FB67FF46}"/>
          </ac:picMkLst>
        </pc:picChg>
        <pc:picChg chg="add del mod">
          <ac:chgData name="Pradeep Karthik M - [CB.EN.U4CSE20447]" userId="5501b5d8-7705-46e3-a6d3-0816ba19d38a" providerId="ADAL" clId="{890B4364-15AB-4C16-9B64-9E700D57F3E3}" dt="2021-10-26T06:10:39.589" v="3" actId="478"/>
          <ac:picMkLst>
            <pc:docMk/>
            <pc:sldMk cId="1604250223" sldId="262"/>
            <ac:picMk id="5" creationId="{89B22E05-C798-4F28-9F7D-794DC365A25D}"/>
          </ac:picMkLst>
        </pc:picChg>
        <pc:picChg chg="add del mod">
          <ac:chgData name="Pradeep Karthik M - [CB.EN.U4CSE20447]" userId="5501b5d8-7705-46e3-a6d3-0816ba19d38a" providerId="ADAL" clId="{890B4364-15AB-4C16-9B64-9E700D57F3E3}" dt="2021-10-26T06:54:51.266" v="6" actId="478"/>
          <ac:picMkLst>
            <pc:docMk/>
            <pc:sldMk cId="1604250223" sldId="262"/>
            <ac:picMk id="7" creationId="{49433D63-9B3D-4E15-B506-F9144F337D8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3F34D9-A32D-4EAB-A963-B743C68BFFCE}"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C6D0D7D-DDA8-4B62-9ACC-89BF84DA64EF}" type="slidenum">
              <a:rPr lang="en-IN" smtClean="0"/>
              <a:t>‹#›</a:t>
            </a:fld>
            <a:endParaRPr lang="en-IN"/>
          </a:p>
        </p:txBody>
      </p:sp>
    </p:spTree>
    <p:extLst>
      <p:ext uri="{BB962C8B-B14F-4D97-AF65-F5344CB8AC3E}">
        <p14:creationId xmlns:p14="http://schemas.microsoft.com/office/powerpoint/2010/main" val="2933385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3F34D9-A32D-4EAB-A963-B743C68BFFCE}"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C6D0D7D-DDA8-4B62-9ACC-89BF84DA64EF}" type="slidenum">
              <a:rPr lang="en-IN" smtClean="0"/>
              <a:t>‹#›</a:t>
            </a:fld>
            <a:endParaRPr lang="en-IN"/>
          </a:p>
        </p:txBody>
      </p:sp>
    </p:spTree>
    <p:extLst>
      <p:ext uri="{BB962C8B-B14F-4D97-AF65-F5344CB8AC3E}">
        <p14:creationId xmlns:p14="http://schemas.microsoft.com/office/powerpoint/2010/main" val="514765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3F34D9-A32D-4EAB-A963-B743C68BFFCE}"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C6D0D7D-DDA8-4B62-9ACC-89BF84DA64EF}"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35145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03F34D9-A32D-4EAB-A963-B743C68BFFCE}" type="datetimeFigureOut">
              <a:rPr lang="en-IN" smtClean="0"/>
              <a:t>15-06-2023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C6D0D7D-DDA8-4B62-9ACC-89BF84DA64EF}" type="slidenum">
              <a:rPr lang="en-IN" smtClean="0"/>
              <a:t>‹#›</a:t>
            </a:fld>
            <a:endParaRPr lang="en-IN"/>
          </a:p>
        </p:txBody>
      </p:sp>
    </p:spTree>
    <p:extLst>
      <p:ext uri="{BB962C8B-B14F-4D97-AF65-F5344CB8AC3E}">
        <p14:creationId xmlns:p14="http://schemas.microsoft.com/office/powerpoint/2010/main" val="204998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03F34D9-A32D-4EAB-A963-B743C68BFFCE}" type="datetimeFigureOut">
              <a:rPr lang="en-IN" smtClean="0"/>
              <a:t>15-06-2023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C6D0D7D-DDA8-4B62-9ACC-89BF84DA64EF}"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25231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03F34D9-A32D-4EAB-A963-B743C68BFFCE}" type="datetimeFigureOut">
              <a:rPr lang="en-IN" smtClean="0"/>
              <a:t>15-06-2023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C6D0D7D-DDA8-4B62-9ACC-89BF84DA64EF}" type="slidenum">
              <a:rPr lang="en-IN" smtClean="0"/>
              <a:t>‹#›</a:t>
            </a:fld>
            <a:endParaRPr lang="en-IN"/>
          </a:p>
        </p:txBody>
      </p:sp>
    </p:spTree>
    <p:extLst>
      <p:ext uri="{BB962C8B-B14F-4D97-AF65-F5344CB8AC3E}">
        <p14:creationId xmlns:p14="http://schemas.microsoft.com/office/powerpoint/2010/main" val="786641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3F34D9-A32D-4EAB-A963-B743C68BFFCE}"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C6D0D7D-DDA8-4B62-9ACC-89BF84DA64EF}" type="slidenum">
              <a:rPr lang="en-IN" smtClean="0"/>
              <a:t>‹#›</a:t>
            </a:fld>
            <a:endParaRPr lang="en-IN"/>
          </a:p>
        </p:txBody>
      </p:sp>
    </p:spTree>
    <p:extLst>
      <p:ext uri="{BB962C8B-B14F-4D97-AF65-F5344CB8AC3E}">
        <p14:creationId xmlns:p14="http://schemas.microsoft.com/office/powerpoint/2010/main" val="14725531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3F34D9-A32D-4EAB-A963-B743C68BFFCE}"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C6D0D7D-DDA8-4B62-9ACC-89BF84DA64EF}" type="slidenum">
              <a:rPr lang="en-IN" smtClean="0"/>
              <a:t>‹#›</a:t>
            </a:fld>
            <a:endParaRPr lang="en-IN"/>
          </a:p>
        </p:txBody>
      </p:sp>
    </p:spTree>
    <p:extLst>
      <p:ext uri="{BB962C8B-B14F-4D97-AF65-F5344CB8AC3E}">
        <p14:creationId xmlns:p14="http://schemas.microsoft.com/office/powerpoint/2010/main" val="1920844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3F34D9-A32D-4EAB-A963-B743C68BFFCE}"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C6D0D7D-DDA8-4B62-9ACC-89BF84DA64EF}" type="slidenum">
              <a:rPr lang="en-IN" smtClean="0"/>
              <a:t>‹#›</a:t>
            </a:fld>
            <a:endParaRPr lang="en-IN"/>
          </a:p>
        </p:txBody>
      </p:sp>
    </p:spTree>
    <p:extLst>
      <p:ext uri="{BB962C8B-B14F-4D97-AF65-F5344CB8AC3E}">
        <p14:creationId xmlns:p14="http://schemas.microsoft.com/office/powerpoint/2010/main" val="2529556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3F34D9-A32D-4EAB-A963-B743C68BFFCE}"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C6D0D7D-DDA8-4B62-9ACC-89BF84DA64EF}" type="slidenum">
              <a:rPr lang="en-IN" smtClean="0"/>
              <a:t>‹#›</a:t>
            </a:fld>
            <a:endParaRPr lang="en-IN"/>
          </a:p>
        </p:txBody>
      </p:sp>
    </p:spTree>
    <p:extLst>
      <p:ext uri="{BB962C8B-B14F-4D97-AF65-F5344CB8AC3E}">
        <p14:creationId xmlns:p14="http://schemas.microsoft.com/office/powerpoint/2010/main" val="2848732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3F34D9-A32D-4EAB-A963-B743C68BFFCE}" type="datetimeFigureOut">
              <a:rPr lang="en-IN" smtClean="0"/>
              <a:t>15-06-2023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C6D0D7D-DDA8-4B62-9ACC-89BF84DA64EF}" type="slidenum">
              <a:rPr lang="en-IN" smtClean="0"/>
              <a:t>‹#›</a:t>
            </a:fld>
            <a:endParaRPr lang="en-IN"/>
          </a:p>
        </p:txBody>
      </p:sp>
    </p:spTree>
    <p:extLst>
      <p:ext uri="{BB962C8B-B14F-4D97-AF65-F5344CB8AC3E}">
        <p14:creationId xmlns:p14="http://schemas.microsoft.com/office/powerpoint/2010/main" val="2769752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3F34D9-A32D-4EAB-A963-B743C68BFFCE}" type="datetimeFigureOut">
              <a:rPr lang="en-IN" smtClean="0"/>
              <a:t>15-06-2023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C6D0D7D-DDA8-4B62-9ACC-89BF84DA64EF}" type="slidenum">
              <a:rPr lang="en-IN" smtClean="0"/>
              <a:t>‹#›</a:t>
            </a:fld>
            <a:endParaRPr lang="en-IN"/>
          </a:p>
        </p:txBody>
      </p:sp>
    </p:spTree>
    <p:extLst>
      <p:ext uri="{BB962C8B-B14F-4D97-AF65-F5344CB8AC3E}">
        <p14:creationId xmlns:p14="http://schemas.microsoft.com/office/powerpoint/2010/main" val="2657172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3F34D9-A32D-4EAB-A963-B743C68BFFCE}" type="datetimeFigureOut">
              <a:rPr lang="en-IN" smtClean="0"/>
              <a:t>15-06-2023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C6D0D7D-DDA8-4B62-9ACC-89BF84DA64EF}" type="slidenum">
              <a:rPr lang="en-IN" smtClean="0"/>
              <a:t>‹#›</a:t>
            </a:fld>
            <a:endParaRPr lang="en-IN"/>
          </a:p>
        </p:txBody>
      </p:sp>
    </p:spTree>
    <p:extLst>
      <p:ext uri="{BB962C8B-B14F-4D97-AF65-F5344CB8AC3E}">
        <p14:creationId xmlns:p14="http://schemas.microsoft.com/office/powerpoint/2010/main" val="2233661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3F34D9-A32D-4EAB-A963-B743C68BFFCE}" type="datetimeFigureOut">
              <a:rPr lang="en-IN" smtClean="0"/>
              <a:t>15-06-2023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C6D0D7D-DDA8-4B62-9ACC-89BF84DA64EF}" type="slidenum">
              <a:rPr lang="en-IN" smtClean="0"/>
              <a:t>‹#›</a:t>
            </a:fld>
            <a:endParaRPr lang="en-IN"/>
          </a:p>
        </p:txBody>
      </p:sp>
    </p:spTree>
    <p:extLst>
      <p:ext uri="{BB962C8B-B14F-4D97-AF65-F5344CB8AC3E}">
        <p14:creationId xmlns:p14="http://schemas.microsoft.com/office/powerpoint/2010/main" val="2386862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3F34D9-A32D-4EAB-A963-B743C68BFFCE}" type="datetimeFigureOut">
              <a:rPr lang="en-IN" smtClean="0"/>
              <a:t>15-06-2023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C6D0D7D-DDA8-4B62-9ACC-89BF84DA64EF}" type="slidenum">
              <a:rPr lang="en-IN" smtClean="0"/>
              <a:t>‹#›</a:t>
            </a:fld>
            <a:endParaRPr lang="en-IN"/>
          </a:p>
        </p:txBody>
      </p:sp>
    </p:spTree>
    <p:extLst>
      <p:ext uri="{BB962C8B-B14F-4D97-AF65-F5344CB8AC3E}">
        <p14:creationId xmlns:p14="http://schemas.microsoft.com/office/powerpoint/2010/main" val="1176836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3F34D9-A32D-4EAB-A963-B743C68BFFCE}" type="datetimeFigureOut">
              <a:rPr lang="en-IN" smtClean="0"/>
              <a:t>15-06-2023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C6D0D7D-DDA8-4B62-9ACC-89BF84DA64EF}" type="slidenum">
              <a:rPr lang="en-IN" smtClean="0"/>
              <a:t>‹#›</a:t>
            </a:fld>
            <a:endParaRPr lang="en-IN"/>
          </a:p>
        </p:txBody>
      </p:sp>
    </p:spTree>
    <p:extLst>
      <p:ext uri="{BB962C8B-B14F-4D97-AF65-F5344CB8AC3E}">
        <p14:creationId xmlns:p14="http://schemas.microsoft.com/office/powerpoint/2010/main" val="1830281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03F34D9-A32D-4EAB-A963-B743C68BFFCE}" type="datetimeFigureOut">
              <a:rPr lang="en-IN" smtClean="0"/>
              <a:t>15-06-2023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C6D0D7D-DDA8-4B62-9ACC-89BF84DA64EF}" type="slidenum">
              <a:rPr lang="en-IN" smtClean="0"/>
              <a:t>‹#›</a:t>
            </a:fld>
            <a:endParaRPr lang="en-IN"/>
          </a:p>
        </p:txBody>
      </p:sp>
    </p:spTree>
    <p:extLst>
      <p:ext uri="{BB962C8B-B14F-4D97-AF65-F5344CB8AC3E}">
        <p14:creationId xmlns:p14="http://schemas.microsoft.com/office/powerpoint/2010/main" val="124935254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hindawi.com/journals/wcmc/2022/9054149/" TargetMode="External"/><Relationship Id="rId2" Type="http://schemas.openxmlformats.org/officeDocument/2006/relationships/hyperlink" Target="https://www.researchgate.net/publication/315848045_A_Recommendation_System_for_Online_Courses"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311313309_Methods_for_building_course_recommendation_system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irjet.net/archives/V6/i4/IRJET-V6I41117.pdf" TargetMode="External"/><Relationship Id="rId2" Type="http://schemas.openxmlformats.org/officeDocument/2006/relationships/hyperlink" Target="https://ieeexplore.ieee.org/document/8876926"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ikipedia.com/" TargetMode="External"/><Relationship Id="rId2" Type="http://schemas.openxmlformats.org/officeDocument/2006/relationships/hyperlink" Target="https://www.researchgate.net/publication/315848045_A_Recommendation_System_for_Online_Courses" TargetMode="External"/><Relationship Id="rId1" Type="http://schemas.openxmlformats.org/officeDocument/2006/relationships/slideLayout" Target="../slideLayouts/slideLayout2.xml"/><Relationship Id="rId5" Type="http://schemas.openxmlformats.org/officeDocument/2006/relationships/hyperlink" Target="https://www.hindawi.com/journals/wcmc/2022/9054149/" TargetMode="External"/><Relationship Id="rId4" Type="http://schemas.openxmlformats.org/officeDocument/2006/relationships/hyperlink" Target="https://www.researchgate.net/publication/311313309_Methods_for_building_course_recommendation_system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9FF1C-8A3B-48DE-A639-9D87A0BD0B13}"/>
              </a:ext>
            </a:extLst>
          </p:cNvPr>
          <p:cNvSpPr>
            <a:spLocks noGrp="1"/>
          </p:cNvSpPr>
          <p:nvPr>
            <p:ph type="ctrTitle"/>
          </p:nvPr>
        </p:nvSpPr>
        <p:spPr>
          <a:xfrm>
            <a:off x="2589213" y="1291906"/>
            <a:ext cx="8915399" cy="2365694"/>
          </a:xfrm>
        </p:spPr>
        <p:txBody>
          <a:bodyPr>
            <a:normAutofit fontScale="90000"/>
          </a:bodyPr>
          <a:lstStyle/>
          <a:p>
            <a:r>
              <a:rPr lang="en-US" b="1" dirty="0"/>
              <a:t>COURSE RECOMMENDATION SYSTEM</a:t>
            </a:r>
            <a:endParaRPr lang="en-IN" b="1" dirty="0"/>
          </a:p>
        </p:txBody>
      </p:sp>
      <p:sp>
        <p:nvSpPr>
          <p:cNvPr id="3" name="Subtitle 2">
            <a:extLst>
              <a:ext uri="{FF2B5EF4-FFF2-40B4-BE49-F238E27FC236}">
                <a16:creationId xmlns:a16="http://schemas.microsoft.com/office/drawing/2014/main" id="{0E212CD9-7CC5-458C-8ACE-EDAEE6314D4C}"/>
              </a:ext>
            </a:extLst>
          </p:cNvPr>
          <p:cNvSpPr>
            <a:spLocks noGrp="1"/>
          </p:cNvSpPr>
          <p:nvPr>
            <p:ph type="subTitle" idx="1"/>
          </p:nvPr>
        </p:nvSpPr>
        <p:spPr>
          <a:xfrm>
            <a:off x="2589213" y="3984771"/>
            <a:ext cx="8915399" cy="1918891"/>
          </a:xfrm>
        </p:spPr>
        <p:txBody>
          <a:bodyPr>
            <a:normAutofit/>
          </a:bodyPr>
          <a:lstStyle/>
          <a:p>
            <a:pPr algn="r"/>
            <a:r>
              <a:rPr lang="en-US" dirty="0"/>
              <a:t>GROUP-</a:t>
            </a:r>
          </a:p>
          <a:p>
            <a:pPr algn="r"/>
            <a:r>
              <a:rPr lang="en-IN" dirty="0"/>
              <a:t>CB.EN.U4CSE20402-ABISHEK.M</a:t>
            </a:r>
          </a:p>
          <a:p>
            <a:pPr algn="r"/>
            <a:r>
              <a:rPr lang="en-IN" dirty="0"/>
              <a:t>CB.EN.U4CSE20403-ADITHYA.S</a:t>
            </a:r>
          </a:p>
          <a:p>
            <a:pPr algn="r"/>
            <a:r>
              <a:rPr lang="en-IN" dirty="0"/>
              <a:t>CB.EN.U4CSE20447-PRADEEP KARTHIK.M</a:t>
            </a:r>
          </a:p>
        </p:txBody>
      </p:sp>
    </p:spTree>
    <p:extLst>
      <p:ext uri="{BB962C8B-B14F-4D97-AF65-F5344CB8AC3E}">
        <p14:creationId xmlns:p14="http://schemas.microsoft.com/office/powerpoint/2010/main" val="2951307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A15F9E-DE55-41CF-8B93-DFA020984195}"/>
              </a:ext>
            </a:extLst>
          </p:cNvPr>
          <p:cNvSpPr>
            <a:spLocks noGrp="1"/>
          </p:cNvSpPr>
          <p:nvPr>
            <p:ph idx="1"/>
          </p:nvPr>
        </p:nvSpPr>
        <p:spPr>
          <a:xfrm>
            <a:off x="2669110" y="262584"/>
            <a:ext cx="8915400" cy="6350465"/>
          </a:xfrm>
        </p:spPr>
        <p:txBody>
          <a:bodyPr>
            <a:normAutofit/>
          </a:bodyPr>
          <a:lstStyle/>
          <a:p>
            <a:pPr marL="0" indent="0" algn="l" rtl="0" fontAlgn="base">
              <a:buNone/>
            </a:pPr>
            <a:endParaRPr lang="en-US" b="0" i="0" dirty="0">
              <a:solidFill>
                <a:srgbClr val="000000"/>
              </a:solidFill>
              <a:effectLst/>
              <a:latin typeface="Segoe UI" panose="020B0502040204020203" pitchFamily="34" charset="0"/>
            </a:endParaRPr>
          </a:p>
          <a:p>
            <a:r>
              <a:rPr lang="en-IN" b="1" dirty="0">
                <a:solidFill>
                  <a:schemeClr val="tx1"/>
                </a:solidFill>
                <a:latin typeface="+mj-lt"/>
              </a:rPr>
              <a:t>TEAM MEMBERS</a:t>
            </a:r>
          </a:p>
          <a:p>
            <a:endParaRPr lang="en-IN" b="1" dirty="0">
              <a:solidFill>
                <a:schemeClr val="tx1"/>
              </a:solidFill>
              <a:latin typeface="+mj-lt"/>
            </a:endParaRPr>
          </a:p>
          <a:p>
            <a:endParaRPr lang="en-IN" b="1" dirty="0">
              <a:solidFill>
                <a:schemeClr val="tx1"/>
              </a:solidFill>
              <a:latin typeface="+mj-lt"/>
            </a:endParaRPr>
          </a:p>
          <a:p>
            <a:pPr marL="0" indent="0">
              <a:buNone/>
            </a:pPr>
            <a:endParaRPr lang="en-IN" b="1" dirty="0">
              <a:solidFill>
                <a:schemeClr val="tx1"/>
              </a:solidFill>
              <a:latin typeface="+mj-lt"/>
            </a:endParaRPr>
          </a:p>
        </p:txBody>
      </p:sp>
      <p:graphicFrame>
        <p:nvGraphicFramePr>
          <p:cNvPr id="6" name="Table 5">
            <a:extLst>
              <a:ext uri="{FF2B5EF4-FFF2-40B4-BE49-F238E27FC236}">
                <a16:creationId xmlns:a16="http://schemas.microsoft.com/office/drawing/2014/main" id="{79F91209-2345-4632-84B3-9F0C5409456A}"/>
              </a:ext>
            </a:extLst>
          </p:cNvPr>
          <p:cNvGraphicFramePr>
            <a:graphicFrameLocks noGrp="1"/>
          </p:cNvGraphicFramePr>
          <p:nvPr>
            <p:extLst>
              <p:ext uri="{D42A27DB-BD31-4B8C-83A1-F6EECF244321}">
                <p14:modId xmlns:p14="http://schemas.microsoft.com/office/powerpoint/2010/main" val="3624994128"/>
              </p:ext>
            </p:extLst>
          </p:nvPr>
        </p:nvGraphicFramePr>
        <p:xfrm>
          <a:off x="3116714" y="1135095"/>
          <a:ext cx="6773010" cy="2032988"/>
        </p:xfrm>
        <a:graphic>
          <a:graphicData uri="http://schemas.openxmlformats.org/drawingml/2006/table">
            <a:tbl>
              <a:tblPr/>
              <a:tblGrid>
                <a:gridCol w="962661">
                  <a:extLst>
                    <a:ext uri="{9D8B030D-6E8A-4147-A177-3AD203B41FA5}">
                      <a16:colId xmlns:a16="http://schemas.microsoft.com/office/drawing/2014/main" val="307803271"/>
                    </a:ext>
                  </a:extLst>
                </a:gridCol>
                <a:gridCol w="2870794">
                  <a:extLst>
                    <a:ext uri="{9D8B030D-6E8A-4147-A177-3AD203B41FA5}">
                      <a16:colId xmlns:a16="http://schemas.microsoft.com/office/drawing/2014/main" val="2813226386"/>
                    </a:ext>
                  </a:extLst>
                </a:gridCol>
                <a:gridCol w="2939555">
                  <a:extLst>
                    <a:ext uri="{9D8B030D-6E8A-4147-A177-3AD203B41FA5}">
                      <a16:colId xmlns:a16="http://schemas.microsoft.com/office/drawing/2014/main" val="2376239453"/>
                    </a:ext>
                  </a:extLst>
                </a:gridCol>
              </a:tblGrid>
              <a:tr h="508247">
                <a:tc>
                  <a:txBody>
                    <a:bodyPr/>
                    <a:lstStyle/>
                    <a:p>
                      <a:pPr algn="ctr" rtl="0" fontAlgn="base"/>
                      <a:r>
                        <a:rPr lang="en-IN" sz="1200" b="1" i="0" dirty="0">
                          <a:effectLst/>
                          <a:latin typeface="+mn-lt"/>
                        </a:rPr>
                        <a:t>S. No</a:t>
                      </a:r>
                      <a:r>
                        <a:rPr lang="en-IN" sz="1200" b="0" i="0" dirty="0">
                          <a:effectLst/>
                          <a:latin typeface="+mn-lt"/>
                        </a:rPr>
                        <a:t> </a:t>
                      </a:r>
                      <a:endParaRPr lang="en-IN" b="0" i="0" dirty="0">
                        <a:effectLst/>
                        <a:latin typeface="+mn-l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ase"/>
                      <a:r>
                        <a:rPr lang="en-IN" sz="1200" b="1" i="0" dirty="0">
                          <a:effectLst/>
                          <a:latin typeface="+mn-lt"/>
                        </a:rPr>
                        <a:t>Roll Number</a:t>
                      </a:r>
                      <a:r>
                        <a:rPr lang="en-IN" sz="1200" b="0" i="0" dirty="0">
                          <a:effectLst/>
                          <a:latin typeface="+mn-lt"/>
                        </a:rPr>
                        <a:t> </a:t>
                      </a:r>
                      <a:endParaRPr lang="en-IN" b="0" i="0" dirty="0">
                        <a:effectLst/>
                        <a:latin typeface="+mn-l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ase"/>
                      <a:r>
                        <a:rPr lang="en-IN" sz="1200" b="1" i="0">
                          <a:effectLst/>
                          <a:latin typeface="+mn-lt"/>
                        </a:rPr>
                        <a:t>Name</a:t>
                      </a:r>
                      <a:r>
                        <a:rPr lang="en-IN" sz="1200" b="0" i="0">
                          <a:effectLst/>
                          <a:latin typeface="+mn-lt"/>
                        </a:rPr>
                        <a:t> </a:t>
                      </a:r>
                      <a:endParaRPr lang="en-IN" b="0" i="0">
                        <a:effectLst/>
                        <a:latin typeface="+mn-l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8127704"/>
                  </a:ext>
                </a:extLst>
              </a:tr>
              <a:tr h="508247">
                <a:tc>
                  <a:txBody>
                    <a:bodyPr/>
                    <a:lstStyle/>
                    <a:p>
                      <a:pPr algn="l" rtl="0" fontAlgn="base"/>
                      <a:r>
                        <a:rPr lang="en-IN" sz="1200" b="0" i="0">
                          <a:effectLst/>
                          <a:latin typeface="+mn-lt"/>
                        </a:rPr>
                        <a:t>1 </a:t>
                      </a:r>
                      <a:endParaRPr lang="en-IN" b="0" i="0">
                        <a:effectLst/>
                        <a:latin typeface="+mn-l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rtl="0" fontAlgn="base"/>
                      <a:r>
                        <a:rPr lang="en-IN" sz="1200" b="0" i="0" dirty="0">
                          <a:effectLst/>
                          <a:latin typeface="+mn-lt"/>
                        </a:rPr>
                        <a:t>CB.EN.U4CSE20447 </a:t>
                      </a:r>
                      <a:endParaRPr lang="en-IN" b="0" i="0" dirty="0">
                        <a:effectLst/>
                        <a:latin typeface="+mn-l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rtl="0" fontAlgn="base"/>
                      <a:r>
                        <a:rPr lang="en-IN" sz="1200" b="0" i="0">
                          <a:effectLst/>
                          <a:latin typeface="+mn-lt"/>
                        </a:rPr>
                        <a:t>Pradeep Karthik M </a:t>
                      </a:r>
                      <a:endParaRPr lang="en-IN" b="0" i="0">
                        <a:effectLst/>
                        <a:latin typeface="+mn-l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3585294"/>
                  </a:ext>
                </a:extLst>
              </a:tr>
              <a:tr h="508247">
                <a:tc>
                  <a:txBody>
                    <a:bodyPr/>
                    <a:lstStyle/>
                    <a:p>
                      <a:pPr algn="l" rtl="0" fontAlgn="base"/>
                      <a:r>
                        <a:rPr lang="en-IN" sz="1200" b="0" i="0">
                          <a:effectLst/>
                          <a:latin typeface="+mn-lt"/>
                        </a:rPr>
                        <a:t>2 </a:t>
                      </a:r>
                      <a:endParaRPr lang="en-IN" b="0" i="0">
                        <a:effectLst/>
                        <a:latin typeface="+mn-l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rtl="0" fontAlgn="base"/>
                      <a:r>
                        <a:rPr lang="en-IN" sz="1200" b="0" i="0" dirty="0">
                          <a:effectLst/>
                          <a:latin typeface="+mn-lt"/>
                        </a:rPr>
                        <a:t>CB.EN.U4CSE20403 </a:t>
                      </a:r>
                      <a:endParaRPr lang="en-IN" b="0" i="0" dirty="0">
                        <a:effectLst/>
                        <a:latin typeface="+mn-l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rtl="0" fontAlgn="base"/>
                      <a:r>
                        <a:rPr lang="en-IN" sz="1200" b="0" i="0" dirty="0">
                          <a:effectLst/>
                          <a:latin typeface="+mn-lt"/>
                        </a:rPr>
                        <a:t>S Adithya </a:t>
                      </a:r>
                      <a:endParaRPr lang="en-IN" b="0" i="0" dirty="0">
                        <a:effectLst/>
                        <a:latin typeface="+mn-l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9004564"/>
                  </a:ext>
                </a:extLst>
              </a:tr>
              <a:tr h="508247">
                <a:tc>
                  <a:txBody>
                    <a:bodyPr/>
                    <a:lstStyle/>
                    <a:p>
                      <a:pPr algn="l" rtl="0" fontAlgn="base"/>
                      <a:r>
                        <a:rPr lang="en-IN" sz="1200" b="0" i="0">
                          <a:effectLst/>
                          <a:latin typeface="+mn-lt"/>
                        </a:rPr>
                        <a:t>4 </a:t>
                      </a:r>
                      <a:endParaRPr lang="en-IN" b="0" i="0">
                        <a:effectLst/>
                        <a:latin typeface="+mn-l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rtl="0" fontAlgn="base"/>
                      <a:r>
                        <a:rPr lang="en-IN" sz="1200" b="0" i="0">
                          <a:effectLst/>
                          <a:latin typeface="+mn-lt"/>
                        </a:rPr>
                        <a:t>CB.EN.U4CSE20402 </a:t>
                      </a:r>
                      <a:endParaRPr lang="en-IN" b="0" i="0">
                        <a:effectLst/>
                        <a:latin typeface="+mn-l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rtl="0" fontAlgn="base"/>
                      <a:r>
                        <a:rPr lang="en-IN" sz="1200" b="0" i="0" dirty="0" err="1">
                          <a:effectLst/>
                          <a:latin typeface="+mn-lt"/>
                        </a:rPr>
                        <a:t>Abishek</a:t>
                      </a:r>
                      <a:r>
                        <a:rPr lang="en-IN" sz="1200" b="0" i="0" dirty="0">
                          <a:effectLst/>
                          <a:latin typeface="+mn-lt"/>
                        </a:rPr>
                        <a:t> M </a:t>
                      </a:r>
                      <a:endParaRPr lang="en-IN" b="0" i="0" dirty="0">
                        <a:effectLst/>
                        <a:latin typeface="+mn-l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37760"/>
                  </a:ext>
                </a:extLst>
              </a:tr>
            </a:tbl>
          </a:graphicData>
        </a:graphic>
      </p:graphicFrame>
      <p:pic>
        <p:nvPicPr>
          <p:cNvPr id="1038" name="Picture 14">
            <a:extLst>
              <a:ext uri="{FF2B5EF4-FFF2-40B4-BE49-F238E27FC236}">
                <a16:creationId xmlns:a16="http://schemas.microsoft.com/office/drawing/2014/main" id="{5CB8AFF0-FD8A-4DAA-85F6-DE0AF377FC1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1" t="9625" b="14147"/>
          <a:stretch/>
        </p:blipFill>
        <p:spPr bwMode="auto">
          <a:xfrm>
            <a:off x="4081277" y="3689918"/>
            <a:ext cx="4970822" cy="2790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3877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3B1AE-E1B1-4472-98DD-0CE743AD598B}"/>
              </a:ext>
            </a:extLst>
          </p:cNvPr>
          <p:cNvSpPr>
            <a:spLocks noGrp="1"/>
          </p:cNvSpPr>
          <p:nvPr>
            <p:ph type="title"/>
          </p:nvPr>
        </p:nvSpPr>
        <p:spPr>
          <a:xfrm>
            <a:off x="2592925" y="437678"/>
            <a:ext cx="8911687" cy="743052"/>
          </a:xfrm>
        </p:spPr>
        <p:txBody>
          <a:bodyPr/>
          <a:lstStyle/>
          <a:p>
            <a:pPr algn="ctr"/>
            <a:r>
              <a:rPr lang="en-US" b="1" dirty="0"/>
              <a:t>INTRODUCTION</a:t>
            </a:r>
            <a:endParaRPr lang="en-IN" b="1" dirty="0"/>
          </a:p>
        </p:txBody>
      </p:sp>
      <p:sp>
        <p:nvSpPr>
          <p:cNvPr id="3" name="Content Placeholder 2">
            <a:extLst>
              <a:ext uri="{FF2B5EF4-FFF2-40B4-BE49-F238E27FC236}">
                <a16:creationId xmlns:a16="http://schemas.microsoft.com/office/drawing/2014/main" id="{29800D66-6166-4A98-B78D-0AA5467EE43C}"/>
              </a:ext>
            </a:extLst>
          </p:cNvPr>
          <p:cNvSpPr>
            <a:spLocks noGrp="1"/>
          </p:cNvSpPr>
          <p:nvPr>
            <p:ph idx="1"/>
          </p:nvPr>
        </p:nvSpPr>
        <p:spPr>
          <a:xfrm>
            <a:off x="2589212" y="1331650"/>
            <a:ext cx="8915400" cy="5175681"/>
          </a:xfrm>
        </p:spPr>
        <p:txBody>
          <a:bodyPr>
            <a:normAutofit lnSpcReduction="10000"/>
          </a:bodyPr>
          <a:lstStyle/>
          <a:p>
            <a:pPr algn="l" rtl="0" fontAlgn="base">
              <a:buFont typeface="Wingdings" panose="05000000000000000000" pitchFamily="2" charset="2"/>
              <a:buChar char="v"/>
            </a:pPr>
            <a:r>
              <a:rPr lang="en-GB" sz="2000" b="0" i="0" dirty="0">
                <a:solidFill>
                  <a:schemeClr val="tx1"/>
                </a:solidFill>
                <a:effectLst/>
                <a:latin typeface="Söhne"/>
              </a:rPr>
              <a:t>With the increasing amount of online courses and the vast array of subjects available, it can be challenging for users to find courses that match their interests and needs.</a:t>
            </a:r>
            <a:r>
              <a:rPr lang="en-US" sz="2000" b="0" i="0" dirty="0">
                <a:solidFill>
                  <a:schemeClr val="tx1"/>
                </a:solidFill>
                <a:effectLst/>
                <a:latin typeface="Times New Roman" panose="02020603050405020304" pitchFamily="18" charset="0"/>
              </a:rPr>
              <a:t> </a:t>
            </a:r>
          </a:p>
          <a:p>
            <a:pPr marL="0" indent="0" algn="l" rtl="0" fontAlgn="base">
              <a:buNone/>
            </a:pPr>
            <a:endParaRPr lang="en-IN" sz="2000" b="0" i="0" dirty="0">
              <a:solidFill>
                <a:schemeClr val="tx1"/>
              </a:solidFill>
              <a:effectLst/>
              <a:latin typeface="Times New Roman" panose="02020603050405020304" pitchFamily="18" charset="0"/>
            </a:endParaRPr>
          </a:p>
          <a:p>
            <a:pPr algn="l" rtl="0" fontAlgn="base">
              <a:buFont typeface="Wingdings" panose="05000000000000000000" pitchFamily="2" charset="2"/>
              <a:buChar char="v"/>
            </a:pPr>
            <a:r>
              <a:rPr lang="en-GB" sz="2000" b="0" i="0" dirty="0">
                <a:solidFill>
                  <a:schemeClr val="tx1"/>
                </a:solidFill>
                <a:effectLst/>
                <a:latin typeface="Söhne"/>
              </a:rPr>
              <a:t>Traditional Recommender systems use Machine Learning methods like content-based filtering and collaborative-filtering and larger companies like </a:t>
            </a:r>
            <a:r>
              <a:rPr lang="en-GB" sz="2000" b="0" i="0" dirty="0" err="1">
                <a:solidFill>
                  <a:schemeClr val="tx1"/>
                </a:solidFill>
                <a:effectLst/>
                <a:latin typeface="Söhne"/>
              </a:rPr>
              <a:t>coursera</a:t>
            </a:r>
            <a:r>
              <a:rPr lang="en-GB" sz="2000" b="0" i="0" dirty="0">
                <a:solidFill>
                  <a:schemeClr val="tx1"/>
                </a:solidFill>
                <a:effectLst/>
                <a:latin typeface="Söhne"/>
              </a:rPr>
              <a:t> use deep learning to compare user behaviour to recommend courses.</a:t>
            </a:r>
          </a:p>
          <a:p>
            <a:pPr marL="0" indent="0" algn="l" rtl="0" fontAlgn="base">
              <a:buNone/>
            </a:pPr>
            <a:endParaRPr lang="en-GB" sz="2000" b="0" i="0" dirty="0">
              <a:solidFill>
                <a:schemeClr val="tx1"/>
              </a:solidFill>
              <a:effectLst/>
              <a:latin typeface="Söhne"/>
            </a:endParaRPr>
          </a:p>
          <a:p>
            <a:pPr algn="l" rtl="0" fontAlgn="base">
              <a:buFont typeface="Wingdings" panose="05000000000000000000" pitchFamily="2" charset="2"/>
              <a:buChar char="v"/>
            </a:pPr>
            <a:r>
              <a:rPr lang="en-GB" sz="2000" dirty="0">
                <a:solidFill>
                  <a:schemeClr val="tx1"/>
                </a:solidFill>
                <a:latin typeface="Söhne"/>
              </a:rPr>
              <a:t>The issue we experienced with traditional course recommendation systems is that they are really good at recommendation when the user is clear about the topic they want to learn.</a:t>
            </a:r>
          </a:p>
          <a:p>
            <a:pPr marL="0" indent="0" algn="l" rtl="0" fontAlgn="base">
              <a:buNone/>
            </a:pPr>
            <a:endParaRPr lang="en-GB" sz="2000" dirty="0">
              <a:solidFill>
                <a:schemeClr val="tx1"/>
              </a:solidFill>
              <a:latin typeface="Söhne"/>
            </a:endParaRPr>
          </a:p>
          <a:p>
            <a:pPr algn="l" rtl="0" fontAlgn="base">
              <a:buFont typeface="Wingdings" panose="05000000000000000000" pitchFamily="2" charset="2"/>
              <a:buChar char="v"/>
            </a:pPr>
            <a:r>
              <a:rPr lang="en-GB" sz="2000" b="0" i="0" dirty="0">
                <a:solidFill>
                  <a:schemeClr val="tx1"/>
                </a:solidFill>
                <a:effectLst/>
                <a:latin typeface="Söhne"/>
              </a:rPr>
              <a:t>For Beginners this is not really efficient since they are not clear about what kind of topic they want to explore. We intent to build a system that could be helpful to anyon</a:t>
            </a:r>
            <a:r>
              <a:rPr lang="en-GB" sz="2000" dirty="0">
                <a:solidFill>
                  <a:schemeClr val="tx1"/>
                </a:solidFill>
                <a:latin typeface="Söhne"/>
              </a:rPr>
              <a:t>e who is not clear about what kind of topic they want to explore.</a:t>
            </a:r>
            <a:endParaRPr lang="en-GB" sz="2000" b="0" i="0" dirty="0">
              <a:solidFill>
                <a:schemeClr val="tx1"/>
              </a:solidFill>
              <a:effectLst/>
              <a:latin typeface="Söhne"/>
            </a:endParaRPr>
          </a:p>
        </p:txBody>
      </p:sp>
    </p:spTree>
    <p:extLst>
      <p:ext uri="{BB962C8B-B14F-4D97-AF65-F5344CB8AC3E}">
        <p14:creationId xmlns:p14="http://schemas.microsoft.com/office/powerpoint/2010/main" val="1138615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3B1AE-E1B1-4472-98DD-0CE743AD598B}"/>
              </a:ext>
            </a:extLst>
          </p:cNvPr>
          <p:cNvSpPr>
            <a:spLocks noGrp="1"/>
          </p:cNvSpPr>
          <p:nvPr>
            <p:ph type="title"/>
          </p:nvPr>
        </p:nvSpPr>
        <p:spPr>
          <a:xfrm>
            <a:off x="2770478" y="162472"/>
            <a:ext cx="8911687" cy="707540"/>
          </a:xfrm>
        </p:spPr>
        <p:txBody>
          <a:bodyPr/>
          <a:lstStyle/>
          <a:p>
            <a:pPr algn="ctr"/>
            <a:r>
              <a:rPr lang="en-US" b="1" dirty="0"/>
              <a:t>PROBLEM STATEMENT</a:t>
            </a:r>
            <a:endParaRPr lang="en-IN" b="1" dirty="0"/>
          </a:p>
        </p:txBody>
      </p:sp>
      <p:sp>
        <p:nvSpPr>
          <p:cNvPr id="3" name="Content Placeholder 2">
            <a:extLst>
              <a:ext uri="{FF2B5EF4-FFF2-40B4-BE49-F238E27FC236}">
                <a16:creationId xmlns:a16="http://schemas.microsoft.com/office/drawing/2014/main" id="{29800D66-6166-4A98-B78D-0AA5467EE43C}"/>
              </a:ext>
            </a:extLst>
          </p:cNvPr>
          <p:cNvSpPr>
            <a:spLocks noGrp="1"/>
          </p:cNvSpPr>
          <p:nvPr>
            <p:ph idx="1"/>
          </p:nvPr>
        </p:nvSpPr>
        <p:spPr>
          <a:xfrm>
            <a:off x="2770478" y="996519"/>
            <a:ext cx="8911687" cy="2432481"/>
          </a:xfrm>
        </p:spPr>
        <p:txBody>
          <a:bodyPr>
            <a:normAutofit/>
          </a:bodyPr>
          <a:lstStyle/>
          <a:p>
            <a:pPr algn="l" rtl="0" fontAlgn="base">
              <a:buFont typeface="Wingdings" panose="05000000000000000000" pitchFamily="2" charset="2"/>
              <a:buChar char="v"/>
            </a:pPr>
            <a:r>
              <a:rPr lang="en-US" dirty="0">
                <a:solidFill>
                  <a:schemeClr val="tx1"/>
                </a:solidFill>
                <a:latin typeface="Segoe UI" panose="020B0502040204020203" pitchFamily="34" charset="0"/>
              </a:rPr>
              <a:t>Traditionally for a Course Recommendation, A User Enters the Topic he is interested in and the system recommends a course which is more relevant to the topic entered by the user.</a:t>
            </a:r>
          </a:p>
          <a:p>
            <a:pPr algn="l" rtl="0" fontAlgn="base">
              <a:buFont typeface="Wingdings" panose="05000000000000000000" pitchFamily="2" charset="2"/>
              <a:buChar char="v"/>
            </a:pPr>
            <a:r>
              <a:rPr lang="en-US" b="0" i="0" dirty="0">
                <a:solidFill>
                  <a:schemeClr val="tx1"/>
                </a:solidFill>
                <a:effectLst/>
                <a:latin typeface="Segoe UI" panose="020B0502040204020203" pitchFamily="34" charset="0"/>
              </a:rPr>
              <a:t>This is fine </a:t>
            </a:r>
            <a:r>
              <a:rPr lang="en-US" dirty="0">
                <a:solidFill>
                  <a:schemeClr val="tx1"/>
                </a:solidFill>
                <a:latin typeface="Segoe UI" panose="020B0502040204020203" pitchFamily="34" charset="0"/>
              </a:rPr>
              <a:t>when the user is sure about the Topic he wants to learn but for the users who are unsure of the topic they want to choose, this method become inefficient.</a:t>
            </a:r>
          </a:p>
          <a:p>
            <a:pPr algn="l" rtl="0" fontAlgn="base">
              <a:buFont typeface="Wingdings" panose="05000000000000000000" pitchFamily="2" charset="2"/>
              <a:buChar char="v"/>
            </a:pPr>
            <a:r>
              <a:rPr lang="en-US" dirty="0">
                <a:solidFill>
                  <a:schemeClr val="tx1"/>
                </a:solidFill>
                <a:latin typeface="Segoe UI" panose="020B0502040204020203" pitchFamily="34" charset="0"/>
              </a:rPr>
              <a:t>The User should be able to give a detailed description / His Profile (usually a Bio/Resume) to the system to get recommendations. </a:t>
            </a:r>
          </a:p>
        </p:txBody>
      </p:sp>
      <p:sp>
        <p:nvSpPr>
          <p:cNvPr id="4" name="Title 1">
            <a:extLst>
              <a:ext uri="{FF2B5EF4-FFF2-40B4-BE49-F238E27FC236}">
                <a16:creationId xmlns:a16="http://schemas.microsoft.com/office/drawing/2014/main" id="{82014C4E-4532-1CCD-1C53-0676EF577774}"/>
              </a:ext>
            </a:extLst>
          </p:cNvPr>
          <p:cNvSpPr txBox="1">
            <a:spLocks/>
          </p:cNvSpPr>
          <p:nvPr/>
        </p:nvSpPr>
        <p:spPr>
          <a:xfrm>
            <a:off x="2770478" y="3555507"/>
            <a:ext cx="8911687" cy="70754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b="1" dirty="0"/>
              <a:t>PROPOSED METHOD</a:t>
            </a:r>
          </a:p>
        </p:txBody>
      </p:sp>
      <p:sp>
        <p:nvSpPr>
          <p:cNvPr id="5" name="Content Placeholder 2">
            <a:extLst>
              <a:ext uri="{FF2B5EF4-FFF2-40B4-BE49-F238E27FC236}">
                <a16:creationId xmlns:a16="http://schemas.microsoft.com/office/drawing/2014/main" id="{62BE0F26-6BB3-749D-A309-B15FC26F4A9C}"/>
              </a:ext>
            </a:extLst>
          </p:cNvPr>
          <p:cNvSpPr txBox="1">
            <a:spLocks/>
          </p:cNvSpPr>
          <p:nvPr/>
        </p:nvSpPr>
        <p:spPr>
          <a:xfrm>
            <a:off x="2770477" y="4425519"/>
            <a:ext cx="8911687" cy="2432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fontAlgn="base">
              <a:buFont typeface="Wingdings" panose="05000000000000000000" pitchFamily="2" charset="2"/>
              <a:buChar char="v"/>
            </a:pPr>
            <a:r>
              <a:rPr lang="en-US" dirty="0">
                <a:solidFill>
                  <a:schemeClr val="tx1"/>
                </a:solidFill>
                <a:latin typeface="Segoe UI" panose="020B0502040204020203" pitchFamily="34" charset="0"/>
              </a:rPr>
              <a:t>To tackle the discussed problem, We suggest using a recommendation system where the user can come in and type his interest and what type of course he is looking for and his expected outcomes from the course.</a:t>
            </a:r>
          </a:p>
          <a:p>
            <a:pPr fontAlgn="base">
              <a:buFont typeface="Wingdings" panose="05000000000000000000" pitchFamily="2" charset="2"/>
              <a:buChar char="v"/>
            </a:pPr>
            <a:r>
              <a:rPr lang="en-US" dirty="0">
                <a:solidFill>
                  <a:schemeClr val="tx1"/>
                </a:solidFill>
                <a:latin typeface="Segoe UI" panose="020B0502040204020203" pitchFamily="34" charset="0"/>
              </a:rPr>
              <a:t>Based on the detailed Description, we Intent to analyze the likeliness between the user’s description and the Course Descriptions and other parameters of the available courses to suggest the most relevant course to the user.</a:t>
            </a:r>
          </a:p>
        </p:txBody>
      </p:sp>
    </p:spTree>
    <p:extLst>
      <p:ext uri="{BB962C8B-B14F-4D97-AF65-F5344CB8AC3E}">
        <p14:creationId xmlns:p14="http://schemas.microsoft.com/office/powerpoint/2010/main" val="3707292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47727EAC-4D19-CDAC-44EE-6F5B7D037764}"/>
              </a:ext>
            </a:extLst>
          </p:cNvPr>
          <p:cNvGraphicFramePr>
            <a:graphicFrameLocks noGrp="1"/>
          </p:cNvGraphicFramePr>
          <p:nvPr>
            <p:extLst>
              <p:ext uri="{D42A27DB-BD31-4B8C-83A1-F6EECF244321}">
                <p14:modId xmlns:p14="http://schemas.microsoft.com/office/powerpoint/2010/main" val="3407007676"/>
              </p:ext>
            </p:extLst>
          </p:nvPr>
        </p:nvGraphicFramePr>
        <p:xfrm>
          <a:off x="2405847" y="840053"/>
          <a:ext cx="8859916" cy="6017947"/>
        </p:xfrm>
        <a:graphic>
          <a:graphicData uri="http://schemas.openxmlformats.org/drawingml/2006/table">
            <a:tbl>
              <a:tblPr firstRow="1" bandRow="1">
                <a:tableStyleId>{5C22544A-7EE6-4342-B048-85BDC9FD1C3A}</a:tableStyleId>
              </a:tblPr>
              <a:tblGrid>
                <a:gridCol w="2214979">
                  <a:extLst>
                    <a:ext uri="{9D8B030D-6E8A-4147-A177-3AD203B41FA5}">
                      <a16:colId xmlns:a16="http://schemas.microsoft.com/office/drawing/2014/main" val="2060109319"/>
                    </a:ext>
                  </a:extLst>
                </a:gridCol>
                <a:gridCol w="2214979">
                  <a:extLst>
                    <a:ext uri="{9D8B030D-6E8A-4147-A177-3AD203B41FA5}">
                      <a16:colId xmlns:a16="http://schemas.microsoft.com/office/drawing/2014/main" val="1017757130"/>
                    </a:ext>
                  </a:extLst>
                </a:gridCol>
                <a:gridCol w="2214979">
                  <a:extLst>
                    <a:ext uri="{9D8B030D-6E8A-4147-A177-3AD203B41FA5}">
                      <a16:colId xmlns:a16="http://schemas.microsoft.com/office/drawing/2014/main" val="2772523456"/>
                    </a:ext>
                  </a:extLst>
                </a:gridCol>
                <a:gridCol w="2214979">
                  <a:extLst>
                    <a:ext uri="{9D8B030D-6E8A-4147-A177-3AD203B41FA5}">
                      <a16:colId xmlns:a16="http://schemas.microsoft.com/office/drawing/2014/main" val="1595564428"/>
                    </a:ext>
                  </a:extLst>
                </a:gridCol>
              </a:tblGrid>
              <a:tr h="805867">
                <a:tc>
                  <a:txBody>
                    <a:bodyPr/>
                    <a:lstStyle/>
                    <a:p>
                      <a:pPr lvl="1"/>
                      <a:r>
                        <a:rPr lang="en-IN" dirty="0"/>
                        <a:t>Name of the paper</a:t>
                      </a:r>
                    </a:p>
                  </a:txBody>
                  <a:tcPr/>
                </a:tc>
                <a:tc>
                  <a:txBody>
                    <a:bodyPr/>
                    <a:lstStyle/>
                    <a:p>
                      <a:pPr lvl="1"/>
                      <a:r>
                        <a:rPr lang="en-IN" dirty="0"/>
                        <a:t>Year of Publication</a:t>
                      </a:r>
                    </a:p>
                  </a:txBody>
                  <a:tcPr/>
                </a:tc>
                <a:tc>
                  <a:txBody>
                    <a:bodyPr/>
                    <a:lstStyle/>
                    <a:p>
                      <a:pPr algn="ctr"/>
                      <a:r>
                        <a:rPr lang="en-IN" dirty="0"/>
                        <a:t>Medium Of Publish</a:t>
                      </a:r>
                    </a:p>
                  </a:txBody>
                  <a:tcPr/>
                </a:tc>
                <a:tc>
                  <a:txBody>
                    <a:bodyPr/>
                    <a:lstStyle/>
                    <a:p>
                      <a:pPr algn="ctr"/>
                      <a:r>
                        <a:rPr lang="en-IN" dirty="0"/>
                        <a:t>Links</a:t>
                      </a:r>
                    </a:p>
                  </a:txBody>
                  <a:tcPr/>
                </a:tc>
                <a:extLst>
                  <a:ext uri="{0D108BD9-81ED-4DB2-BD59-A6C34878D82A}">
                    <a16:rowId xmlns:a16="http://schemas.microsoft.com/office/drawing/2014/main" val="2743237647"/>
                  </a:ext>
                </a:extLst>
              </a:tr>
              <a:tr h="1593185">
                <a:tc>
                  <a:txBody>
                    <a:bodyPr/>
                    <a:lstStyle/>
                    <a:p>
                      <a:pPr algn="ctr"/>
                      <a:r>
                        <a:rPr lang="en-IN" sz="1800" b="0" i="0" kern="1200" dirty="0">
                          <a:solidFill>
                            <a:schemeClr val="dk1"/>
                          </a:solidFill>
                          <a:effectLst/>
                          <a:latin typeface="+mn-lt"/>
                          <a:ea typeface="+mn-ea"/>
                          <a:cs typeface="+mn-cs"/>
                        </a:rPr>
                        <a:t>A Recommendation System for Online Courses</a:t>
                      </a:r>
                      <a:endParaRPr lang="en-IN" dirty="0"/>
                    </a:p>
                  </a:txBody>
                  <a:tcPr/>
                </a:tc>
                <a:tc>
                  <a:txBody>
                    <a:bodyPr/>
                    <a:lstStyle/>
                    <a:p>
                      <a:pPr algn="ctr"/>
                      <a:r>
                        <a:rPr lang="en-IN" dirty="0"/>
                        <a:t>2017</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mn-lt"/>
                          <a:ea typeface="+mn-ea"/>
                          <a:cs typeface="+mn-cs"/>
                        </a:rPr>
                        <a:t> World Conference on Information Systems and Technologies</a:t>
                      </a:r>
                    </a:p>
                    <a:p>
                      <a:endParaRPr lang="en-IN" dirty="0"/>
                    </a:p>
                  </a:txBody>
                  <a:tcPr/>
                </a:tc>
                <a:tc>
                  <a:txBody>
                    <a:bodyPr/>
                    <a:lstStyle/>
                    <a:p>
                      <a:pPr algn="ctr"/>
                      <a:r>
                        <a:rPr lang="en-IN" dirty="0">
                          <a:hlinkClick r:id="rId2"/>
                        </a:rPr>
                        <a:t>Here</a:t>
                      </a:r>
                      <a:endParaRPr lang="en-IN" dirty="0"/>
                    </a:p>
                  </a:txBody>
                  <a:tcPr/>
                </a:tc>
                <a:extLst>
                  <a:ext uri="{0D108BD9-81ED-4DB2-BD59-A6C34878D82A}">
                    <a16:rowId xmlns:a16="http://schemas.microsoft.com/office/drawing/2014/main" val="2230286260"/>
                  </a:ext>
                </a:extLst>
              </a:tr>
              <a:tr h="209629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mn-lt"/>
                          <a:ea typeface="+mn-ea"/>
                          <a:cs typeface="+mn-cs"/>
                        </a:rPr>
                        <a:t>Online Course Recommendation Using Deep Convolutional Neural Network with Negative Sequence Mining</a:t>
                      </a:r>
                    </a:p>
                    <a:p>
                      <a:endParaRPr lang="en-IN" dirty="0"/>
                    </a:p>
                  </a:txBody>
                  <a:tcPr/>
                </a:tc>
                <a:tc>
                  <a:txBody>
                    <a:bodyPr/>
                    <a:lstStyle/>
                    <a:p>
                      <a:pPr algn="ctr"/>
                      <a:r>
                        <a:rPr lang="en-IN" dirty="0"/>
                        <a:t>2022</a:t>
                      </a:r>
                    </a:p>
                  </a:txBody>
                  <a:tcPr/>
                </a:tc>
                <a:tc>
                  <a:txBody>
                    <a:bodyPr/>
                    <a:lstStyle/>
                    <a:p>
                      <a:pPr algn="ctr"/>
                      <a:r>
                        <a:rPr lang="en-GB" sz="1800" b="0" i="1" kern="1200" dirty="0">
                          <a:solidFill>
                            <a:schemeClr val="dk1"/>
                          </a:solidFill>
                          <a:effectLst/>
                          <a:latin typeface="+mn-lt"/>
                          <a:ea typeface="+mn-ea"/>
                          <a:cs typeface="+mn-cs"/>
                        </a:rPr>
                        <a:t>Wireless Communications and Mobile Computing</a:t>
                      </a:r>
                      <a:endParaRPr lang="en-IN" dirty="0"/>
                    </a:p>
                  </a:txBody>
                  <a:tcPr/>
                </a:tc>
                <a:tc>
                  <a:txBody>
                    <a:bodyPr/>
                    <a:lstStyle/>
                    <a:p>
                      <a:pPr algn="ctr"/>
                      <a:r>
                        <a:rPr lang="en-IN" dirty="0">
                          <a:hlinkClick r:id="rId3"/>
                        </a:rPr>
                        <a:t>Here</a:t>
                      </a:r>
                      <a:endParaRPr lang="en-IN" dirty="0"/>
                    </a:p>
                  </a:txBody>
                  <a:tcPr/>
                </a:tc>
                <a:extLst>
                  <a:ext uri="{0D108BD9-81ED-4DB2-BD59-A6C34878D82A}">
                    <a16:rowId xmlns:a16="http://schemas.microsoft.com/office/drawing/2014/main" val="274449983"/>
                  </a:ext>
                </a:extLst>
              </a:tr>
              <a:tr h="1090074">
                <a:tc>
                  <a:txBody>
                    <a:bodyPr/>
                    <a:lstStyle/>
                    <a:p>
                      <a:pPr algn="ctr"/>
                      <a:r>
                        <a:rPr lang="en-GB" sz="1800" b="0" i="0" kern="1200" dirty="0">
                          <a:solidFill>
                            <a:schemeClr val="dk1"/>
                          </a:solidFill>
                          <a:effectLst/>
                          <a:latin typeface="+mn-lt"/>
                          <a:ea typeface="+mn-ea"/>
                          <a:cs typeface="+mn-cs"/>
                        </a:rPr>
                        <a:t>Methods for building course recommendation systems</a:t>
                      </a:r>
                      <a:endParaRPr lang="en-IN" dirty="0"/>
                    </a:p>
                  </a:txBody>
                  <a:tcPr/>
                </a:tc>
                <a:tc>
                  <a:txBody>
                    <a:bodyPr/>
                    <a:lstStyle/>
                    <a:p>
                      <a:pPr algn="ctr"/>
                      <a:r>
                        <a:rPr lang="en-IN" dirty="0"/>
                        <a:t>2016</a:t>
                      </a:r>
                    </a:p>
                  </a:txBody>
                  <a:tcPr/>
                </a:tc>
                <a:tc>
                  <a:txBody>
                    <a:bodyPr/>
                    <a:lstStyle/>
                    <a:p>
                      <a:pPr algn="ctr"/>
                      <a:r>
                        <a:rPr lang="en-IN" dirty="0"/>
                        <a:t>KSE</a:t>
                      </a:r>
                    </a:p>
                  </a:txBody>
                  <a:tcPr/>
                </a:tc>
                <a:tc>
                  <a:txBody>
                    <a:bodyPr/>
                    <a:lstStyle/>
                    <a:p>
                      <a:pPr algn="ctr"/>
                      <a:r>
                        <a:rPr lang="en-IN" dirty="0">
                          <a:hlinkClick r:id="rId4"/>
                        </a:rPr>
                        <a:t>Here</a:t>
                      </a:r>
                      <a:endParaRPr lang="en-IN" dirty="0"/>
                    </a:p>
                  </a:txBody>
                  <a:tcPr/>
                </a:tc>
                <a:extLst>
                  <a:ext uri="{0D108BD9-81ED-4DB2-BD59-A6C34878D82A}">
                    <a16:rowId xmlns:a16="http://schemas.microsoft.com/office/drawing/2014/main" val="1926650425"/>
                  </a:ext>
                </a:extLst>
              </a:tr>
            </a:tbl>
          </a:graphicData>
        </a:graphic>
      </p:graphicFrame>
      <p:sp>
        <p:nvSpPr>
          <p:cNvPr id="6" name="TextBox 5">
            <a:extLst>
              <a:ext uri="{FF2B5EF4-FFF2-40B4-BE49-F238E27FC236}">
                <a16:creationId xmlns:a16="http://schemas.microsoft.com/office/drawing/2014/main" id="{9A4149D5-C8D4-5141-DF5D-003CAD78F380}"/>
              </a:ext>
            </a:extLst>
          </p:cNvPr>
          <p:cNvSpPr txBox="1"/>
          <p:nvPr/>
        </p:nvSpPr>
        <p:spPr>
          <a:xfrm>
            <a:off x="2405847" y="363984"/>
            <a:ext cx="5450890" cy="400110"/>
          </a:xfrm>
          <a:prstGeom prst="rect">
            <a:avLst/>
          </a:prstGeom>
          <a:noFill/>
        </p:spPr>
        <p:txBody>
          <a:bodyPr wrap="square" rtlCol="0">
            <a:spAutoFit/>
          </a:bodyPr>
          <a:lstStyle/>
          <a:p>
            <a:r>
              <a:rPr lang="en-IN" sz="2000" b="1" dirty="0"/>
              <a:t>LITERATURE SURVEY:</a:t>
            </a:r>
          </a:p>
        </p:txBody>
      </p:sp>
    </p:spTree>
    <p:extLst>
      <p:ext uri="{BB962C8B-B14F-4D97-AF65-F5344CB8AC3E}">
        <p14:creationId xmlns:p14="http://schemas.microsoft.com/office/powerpoint/2010/main" val="3229174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47727EAC-4D19-CDAC-44EE-6F5B7D037764}"/>
              </a:ext>
            </a:extLst>
          </p:cNvPr>
          <p:cNvGraphicFramePr>
            <a:graphicFrameLocks noGrp="1"/>
          </p:cNvGraphicFramePr>
          <p:nvPr>
            <p:extLst>
              <p:ext uri="{D42A27DB-BD31-4B8C-83A1-F6EECF244321}">
                <p14:modId xmlns:p14="http://schemas.microsoft.com/office/powerpoint/2010/main" val="1351396135"/>
              </p:ext>
            </p:extLst>
          </p:nvPr>
        </p:nvGraphicFramePr>
        <p:xfrm>
          <a:off x="2405847" y="840053"/>
          <a:ext cx="8859916" cy="4639523"/>
        </p:xfrm>
        <a:graphic>
          <a:graphicData uri="http://schemas.openxmlformats.org/drawingml/2006/table">
            <a:tbl>
              <a:tblPr firstRow="1" bandRow="1">
                <a:tableStyleId>{5C22544A-7EE6-4342-B048-85BDC9FD1C3A}</a:tableStyleId>
              </a:tblPr>
              <a:tblGrid>
                <a:gridCol w="2214979">
                  <a:extLst>
                    <a:ext uri="{9D8B030D-6E8A-4147-A177-3AD203B41FA5}">
                      <a16:colId xmlns:a16="http://schemas.microsoft.com/office/drawing/2014/main" val="2060109319"/>
                    </a:ext>
                  </a:extLst>
                </a:gridCol>
                <a:gridCol w="2214979">
                  <a:extLst>
                    <a:ext uri="{9D8B030D-6E8A-4147-A177-3AD203B41FA5}">
                      <a16:colId xmlns:a16="http://schemas.microsoft.com/office/drawing/2014/main" val="1017757130"/>
                    </a:ext>
                  </a:extLst>
                </a:gridCol>
                <a:gridCol w="2214979">
                  <a:extLst>
                    <a:ext uri="{9D8B030D-6E8A-4147-A177-3AD203B41FA5}">
                      <a16:colId xmlns:a16="http://schemas.microsoft.com/office/drawing/2014/main" val="2772523456"/>
                    </a:ext>
                  </a:extLst>
                </a:gridCol>
                <a:gridCol w="2214979">
                  <a:extLst>
                    <a:ext uri="{9D8B030D-6E8A-4147-A177-3AD203B41FA5}">
                      <a16:colId xmlns:a16="http://schemas.microsoft.com/office/drawing/2014/main" val="1595564428"/>
                    </a:ext>
                  </a:extLst>
                </a:gridCol>
              </a:tblGrid>
              <a:tr h="805867">
                <a:tc>
                  <a:txBody>
                    <a:bodyPr/>
                    <a:lstStyle/>
                    <a:p>
                      <a:pPr lvl="1"/>
                      <a:r>
                        <a:rPr lang="en-IN" dirty="0"/>
                        <a:t>Name of the paper</a:t>
                      </a:r>
                    </a:p>
                  </a:txBody>
                  <a:tcPr/>
                </a:tc>
                <a:tc>
                  <a:txBody>
                    <a:bodyPr/>
                    <a:lstStyle/>
                    <a:p>
                      <a:pPr lvl="1"/>
                      <a:r>
                        <a:rPr lang="en-IN" dirty="0"/>
                        <a:t>Year of Publication</a:t>
                      </a:r>
                    </a:p>
                  </a:txBody>
                  <a:tcPr/>
                </a:tc>
                <a:tc>
                  <a:txBody>
                    <a:bodyPr/>
                    <a:lstStyle/>
                    <a:p>
                      <a:pPr algn="ctr"/>
                      <a:r>
                        <a:rPr lang="en-IN" dirty="0"/>
                        <a:t>Medium Of Publish</a:t>
                      </a:r>
                    </a:p>
                  </a:txBody>
                  <a:tcPr/>
                </a:tc>
                <a:tc>
                  <a:txBody>
                    <a:bodyPr/>
                    <a:lstStyle/>
                    <a:p>
                      <a:pPr algn="ctr"/>
                      <a:r>
                        <a:rPr lang="en-IN" dirty="0"/>
                        <a:t>Links</a:t>
                      </a:r>
                    </a:p>
                  </a:txBody>
                  <a:tcPr/>
                </a:tc>
                <a:extLst>
                  <a:ext uri="{0D108BD9-81ED-4DB2-BD59-A6C34878D82A}">
                    <a16:rowId xmlns:a16="http://schemas.microsoft.com/office/drawing/2014/main" val="2743237647"/>
                  </a:ext>
                </a:extLst>
              </a:tr>
              <a:tr h="1593185">
                <a:tc>
                  <a:txBody>
                    <a:bodyPr/>
                    <a:lstStyle/>
                    <a:p>
                      <a:pPr algn="ctr"/>
                      <a:r>
                        <a:rPr lang="en-IN" sz="1800" b="0" i="0" kern="1200" dirty="0">
                          <a:solidFill>
                            <a:schemeClr val="dk1"/>
                          </a:solidFill>
                          <a:effectLst/>
                          <a:latin typeface="+mn-lt"/>
                          <a:ea typeface="+mn-ea"/>
                          <a:cs typeface="+mn-cs"/>
                        </a:rPr>
                        <a:t>A Collaborative Recommendation System for Online Courses Recommendations</a:t>
                      </a:r>
                    </a:p>
                  </a:txBody>
                  <a:tcPr/>
                </a:tc>
                <a:tc>
                  <a:txBody>
                    <a:bodyPr/>
                    <a:lstStyle/>
                    <a:p>
                      <a:pPr algn="ctr"/>
                      <a:r>
                        <a:rPr lang="en-IN" dirty="0"/>
                        <a:t>2019</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mn-lt"/>
                          <a:ea typeface="+mn-ea"/>
                          <a:cs typeface="+mn-cs"/>
                        </a:rPr>
                        <a:t>IEEE</a:t>
                      </a:r>
                    </a:p>
                    <a:p>
                      <a:endParaRPr lang="en-IN" dirty="0"/>
                    </a:p>
                  </a:txBody>
                  <a:tcPr/>
                </a:tc>
                <a:tc>
                  <a:txBody>
                    <a:bodyPr/>
                    <a:lstStyle/>
                    <a:p>
                      <a:pPr algn="ctr"/>
                      <a:r>
                        <a:rPr lang="en-IN" dirty="0">
                          <a:hlinkClick r:id="rId2"/>
                        </a:rPr>
                        <a:t>Here</a:t>
                      </a:r>
                      <a:endParaRPr lang="en-IN" dirty="0"/>
                    </a:p>
                  </a:txBody>
                  <a:tcPr/>
                </a:tc>
                <a:extLst>
                  <a:ext uri="{0D108BD9-81ED-4DB2-BD59-A6C34878D82A}">
                    <a16:rowId xmlns:a16="http://schemas.microsoft.com/office/drawing/2014/main" val="2230286260"/>
                  </a:ext>
                </a:extLst>
              </a:tr>
              <a:tr h="209629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mn-lt"/>
                          <a:ea typeface="+mn-ea"/>
                          <a:cs typeface="+mn-cs"/>
                        </a:rPr>
                        <a:t>Online Course Recommendation System</a:t>
                      </a:r>
                    </a:p>
                    <a:p>
                      <a:endParaRPr lang="en-IN" dirty="0"/>
                    </a:p>
                  </a:txBody>
                  <a:tcPr/>
                </a:tc>
                <a:tc>
                  <a:txBody>
                    <a:bodyPr/>
                    <a:lstStyle/>
                    <a:p>
                      <a:pPr algn="ctr"/>
                      <a:r>
                        <a:rPr lang="en-IN" dirty="0"/>
                        <a:t>2019</a:t>
                      </a:r>
                    </a:p>
                  </a:txBody>
                  <a:tcPr/>
                </a:tc>
                <a:tc>
                  <a:txBody>
                    <a:bodyPr/>
                    <a:lstStyle/>
                    <a:p>
                      <a:pPr algn="ctr"/>
                      <a:r>
                        <a:rPr lang="en-GB" sz="1800" b="0" i="1" kern="1200" dirty="0">
                          <a:solidFill>
                            <a:schemeClr val="dk1"/>
                          </a:solidFill>
                          <a:effectLst/>
                          <a:latin typeface="+mn-lt"/>
                          <a:ea typeface="+mn-ea"/>
                          <a:cs typeface="+mn-cs"/>
                        </a:rPr>
                        <a:t>IRJET</a:t>
                      </a:r>
                      <a:endParaRPr lang="en-IN" dirty="0"/>
                    </a:p>
                  </a:txBody>
                  <a:tcPr/>
                </a:tc>
                <a:tc>
                  <a:txBody>
                    <a:bodyPr/>
                    <a:lstStyle/>
                    <a:p>
                      <a:pPr algn="ctr"/>
                      <a:r>
                        <a:rPr lang="en-IN" dirty="0">
                          <a:hlinkClick r:id="rId3"/>
                        </a:rPr>
                        <a:t>Here</a:t>
                      </a:r>
                      <a:endParaRPr lang="en-IN" dirty="0"/>
                    </a:p>
                  </a:txBody>
                  <a:tcPr/>
                </a:tc>
                <a:extLst>
                  <a:ext uri="{0D108BD9-81ED-4DB2-BD59-A6C34878D82A}">
                    <a16:rowId xmlns:a16="http://schemas.microsoft.com/office/drawing/2014/main" val="274449983"/>
                  </a:ext>
                </a:extLst>
              </a:tr>
            </a:tbl>
          </a:graphicData>
        </a:graphic>
      </p:graphicFrame>
    </p:spTree>
    <p:extLst>
      <p:ext uri="{BB962C8B-B14F-4D97-AF65-F5344CB8AC3E}">
        <p14:creationId xmlns:p14="http://schemas.microsoft.com/office/powerpoint/2010/main" val="3646027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F30EBA-1053-40A3-AC88-9C3D99F3954D}"/>
              </a:ext>
            </a:extLst>
          </p:cNvPr>
          <p:cNvSpPr>
            <a:spLocks noGrp="1"/>
          </p:cNvSpPr>
          <p:nvPr>
            <p:ph idx="1"/>
          </p:nvPr>
        </p:nvSpPr>
        <p:spPr>
          <a:xfrm>
            <a:off x="2503503" y="620697"/>
            <a:ext cx="9419207" cy="5860002"/>
          </a:xfrm>
        </p:spPr>
        <p:txBody>
          <a:bodyPr>
            <a:normAutofit/>
          </a:bodyPr>
          <a:lstStyle/>
          <a:p>
            <a:pPr marL="0" indent="0" algn="ctr" rtl="0" fontAlgn="base">
              <a:buNone/>
            </a:pPr>
            <a:r>
              <a:rPr lang="en-IN" sz="2400" b="1" i="0" dirty="0">
                <a:solidFill>
                  <a:srgbClr val="000000"/>
                </a:solidFill>
                <a:effectLst/>
              </a:rPr>
              <a:t>PROPOSED METHODOLOGY</a:t>
            </a:r>
            <a:endParaRPr lang="en-IN" sz="2400" b="1" dirty="0">
              <a:solidFill>
                <a:srgbClr val="000000"/>
              </a:solidFill>
            </a:endParaRPr>
          </a:p>
          <a:p>
            <a:pPr algn="l" rtl="0" fontAlgn="base">
              <a:buFont typeface="Wingdings" panose="05000000000000000000" pitchFamily="2" charset="2"/>
              <a:buChar char="v"/>
            </a:pPr>
            <a:r>
              <a:rPr lang="en-IN" dirty="0">
                <a:solidFill>
                  <a:schemeClr val="tx1"/>
                </a:solidFill>
                <a:latin typeface="Arial" panose="020B0604020202020204" pitchFamily="34" charset="0"/>
                <a:cs typeface="Arial" panose="020B0604020202020204" pitchFamily="34" charset="0"/>
              </a:rPr>
              <a:t>We propose on exploring Coursera website to learn how its recommendations work to understand how to industry treats the end-user and how we can improve the User-Experience.</a:t>
            </a:r>
          </a:p>
          <a:p>
            <a:pPr algn="l" rtl="0" fontAlgn="base">
              <a:buFont typeface="Wingdings" panose="05000000000000000000" pitchFamily="2" charset="2"/>
              <a:buChar char="v"/>
            </a:pPr>
            <a:r>
              <a:rPr lang="en-IN" dirty="0">
                <a:solidFill>
                  <a:schemeClr val="tx1"/>
                </a:solidFill>
                <a:latin typeface="Arial" panose="020B0604020202020204" pitchFamily="34" charset="0"/>
                <a:cs typeface="Arial" panose="020B0604020202020204" pitchFamily="34" charset="0"/>
              </a:rPr>
              <a:t>Collect the necessary data like Course Description, Skills taught, Course Name, Course Rating, Course Duration, University for training the models.</a:t>
            </a:r>
          </a:p>
          <a:p>
            <a:pPr algn="l" rtl="0" fontAlgn="base">
              <a:buFont typeface="Wingdings" panose="05000000000000000000" pitchFamily="2" charset="2"/>
              <a:buChar char="v"/>
            </a:pPr>
            <a:r>
              <a:rPr lang="en-IN" dirty="0">
                <a:solidFill>
                  <a:schemeClr val="tx1"/>
                </a:solidFill>
                <a:latin typeface="Arial" panose="020B0604020202020204" pitchFamily="34" charset="0"/>
                <a:cs typeface="Arial" panose="020B0604020202020204" pitchFamily="34" charset="0"/>
              </a:rPr>
              <a:t>Try out traditional machine learning methods like Content-based filtering and Collaborative-Filtering to understand how efficient the methods are.</a:t>
            </a:r>
          </a:p>
          <a:p>
            <a:pPr algn="l" rtl="0" fontAlgn="base">
              <a:buFont typeface="Wingdings" panose="05000000000000000000" pitchFamily="2" charset="2"/>
              <a:buChar char="v"/>
            </a:pPr>
            <a:r>
              <a:rPr lang="en-IN" dirty="0">
                <a:solidFill>
                  <a:schemeClr val="tx1"/>
                </a:solidFill>
                <a:latin typeface="Arial" panose="020B0604020202020204" pitchFamily="34" charset="0"/>
                <a:cs typeface="Arial" panose="020B0604020202020204" pitchFamily="34" charset="0"/>
              </a:rPr>
              <a:t>Build a Deep Learning model using RNN (Recurrent Neural Networks) and train the model and make course recommendations based on Description provided by the user.</a:t>
            </a:r>
          </a:p>
          <a:p>
            <a:pPr algn="l" rtl="0" fontAlgn="base">
              <a:buFont typeface="Wingdings" panose="05000000000000000000" pitchFamily="2" charset="2"/>
              <a:buChar char="v"/>
            </a:pPr>
            <a:r>
              <a:rPr lang="en-IN" dirty="0">
                <a:solidFill>
                  <a:schemeClr val="tx1"/>
                </a:solidFill>
                <a:latin typeface="Arial" panose="020B0604020202020204" pitchFamily="34" charset="0"/>
                <a:cs typeface="Arial" panose="020B0604020202020204" pitchFamily="34" charset="0"/>
              </a:rPr>
              <a:t>Build a Deep Learning model using CNN (</a:t>
            </a:r>
            <a:r>
              <a:rPr lang="en-IN" dirty="0" err="1">
                <a:solidFill>
                  <a:schemeClr val="tx1"/>
                </a:solidFill>
                <a:latin typeface="Arial" panose="020B0604020202020204" pitchFamily="34" charset="0"/>
                <a:cs typeface="Arial" panose="020B0604020202020204" pitchFamily="34" charset="0"/>
              </a:rPr>
              <a:t>Convolutionary</a:t>
            </a:r>
            <a:r>
              <a:rPr lang="en-IN" dirty="0">
                <a:solidFill>
                  <a:schemeClr val="tx1"/>
                </a:solidFill>
                <a:latin typeface="Arial" panose="020B0604020202020204" pitchFamily="34" charset="0"/>
                <a:cs typeface="Arial" panose="020B0604020202020204" pitchFamily="34" charset="0"/>
              </a:rPr>
              <a:t> Neural Networks) and train the model to test the efficiency of CNNs.</a:t>
            </a:r>
          </a:p>
          <a:p>
            <a:pPr algn="l" rtl="0" fontAlgn="base">
              <a:buFont typeface="Wingdings" panose="05000000000000000000" pitchFamily="2" charset="2"/>
              <a:buChar char="v"/>
            </a:pPr>
            <a:r>
              <a:rPr lang="en-IN" dirty="0">
                <a:solidFill>
                  <a:schemeClr val="tx1"/>
                </a:solidFill>
                <a:latin typeface="Arial" panose="020B0604020202020204" pitchFamily="34" charset="0"/>
                <a:cs typeface="Arial" panose="020B0604020202020204" pitchFamily="34" charset="0"/>
              </a:rPr>
              <a:t>Build a Deep Learning model using BERT to get word embedding of the existing course descriptions and the user’s description and check the similarity between them to recommend the most relevant courses.</a:t>
            </a:r>
          </a:p>
        </p:txBody>
      </p:sp>
    </p:spTree>
    <p:extLst>
      <p:ext uri="{BB962C8B-B14F-4D97-AF65-F5344CB8AC3E}">
        <p14:creationId xmlns:p14="http://schemas.microsoft.com/office/powerpoint/2010/main" val="2353200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F30EBA-1053-40A3-AC88-9C3D99F3954D}"/>
              </a:ext>
            </a:extLst>
          </p:cNvPr>
          <p:cNvSpPr>
            <a:spLocks noGrp="1"/>
          </p:cNvSpPr>
          <p:nvPr>
            <p:ph idx="1"/>
          </p:nvPr>
        </p:nvSpPr>
        <p:spPr>
          <a:xfrm>
            <a:off x="2503503" y="262570"/>
            <a:ext cx="9419207" cy="5860002"/>
          </a:xfrm>
        </p:spPr>
        <p:txBody>
          <a:bodyPr>
            <a:normAutofit/>
          </a:bodyPr>
          <a:lstStyle/>
          <a:p>
            <a:pPr marL="0" indent="0" algn="ctr" rtl="0" fontAlgn="base">
              <a:buNone/>
            </a:pPr>
            <a:r>
              <a:rPr lang="en-IN" sz="2800" b="1" i="0" dirty="0">
                <a:solidFill>
                  <a:srgbClr val="000000"/>
                </a:solidFill>
                <a:effectLst/>
              </a:rPr>
              <a:t>Workflow Diagram</a:t>
            </a:r>
          </a:p>
          <a:p>
            <a:pPr marL="0" indent="0" algn="l" rtl="0" fontAlgn="base">
              <a:buNone/>
            </a:pPr>
            <a:endParaRPr lang="en-IN" b="1" dirty="0">
              <a:solidFill>
                <a:schemeClr val="tx1"/>
              </a:solidFill>
            </a:endParaRPr>
          </a:p>
        </p:txBody>
      </p:sp>
      <p:pic>
        <p:nvPicPr>
          <p:cNvPr id="4" name="Picture 3">
            <a:extLst>
              <a:ext uri="{FF2B5EF4-FFF2-40B4-BE49-F238E27FC236}">
                <a16:creationId xmlns:a16="http://schemas.microsoft.com/office/drawing/2014/main" id="{31A4C06C-914D-220A-7802-B49079D7C058}"/>
              </a:ext>
            </a:extLst>
          </p:cNvPr>
          <p:cNvPicPr>
            <a:picLocks noChangeAspect="1"/>
          </p:cNvPicPr>
          <p:nvPr/>
        </p:nvPicPr>
        <p:blipFill>
          <a:blip r:embed="rId2"/>
          <a:stretch>
            <a:fillRect/>
          </a:stretch>
        </p:blipFill>
        <p:spPr>
          <a:xfrm>
            <a:off x="4668894" y="985221"/>
            <a:ext cx="5088424" cy="5352757"/>
          </a:xfrm>
          <a:prstGeom prst="rect">
            <a:avLst/>
          </a:prstGeom>
        </p:spPr>
      </p:pic>
    </p:spTree>
    <p:extLst>
      <p:ext uri="{BB962C8B-B14F-4D97-AF65-F5344CB8AC3E}">
        <p14:creationId xmlns:p14="http://schemas.microsoft.com/office/powerpoint/2010/main" val="2046367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F30EBA-1053-40A3-AC88-9C3D99F3954D}"/>
              </a:ext>
            </a:extLst>
          </p:cNvPr>
          <p:cNvSpPr>
            <a:spLocks noGrp="1"/>
          </p:cNvSpPr>
          <p:nvPr>
            <p:ph idx="1"/>
          </p:nvPr>
        </p:nvSpPr>
        <p:spPr>
          <a:xfrm>
            <a:off x="2503503" y="620697"/>
            <a:ext cx="9419207" cy="5860002"/>
          </a:xfrm>
        </p:spPr>
        <p:txBody>
          <a:bodyPr>
            <a:normAutofit/>
          </a:bodyPr>
          <a:lstStyle/>
          <a:p>
            <a:pPr algn="l" rtl="0" fontAlgn="base">
              <a:buFont typeface="Wingdings" panose="05000000000000000000" pitchFamily="2" charset="2"/>
              <a:buChar char="Ø"/>
            </a:pPr>
            <a:r>
              <a:rPr lang="en-IN" sz="1900" b="1" dirty="0">
                <a:solidFill>
                  <a:srgbClr val="000000"/>
                </a:solidFill>
              </a:rPr>
              <a:t>Conclusion:</a:t>
            </a:r>
          </a:p>
          <a:p>
            <a:pPr algn="l" rtl="0" fontAlgn="base">
              <a:buFont typeface="Wingdings" panose="05000000000000000000" pitchFamily="2" charset="2"/>
              <a:buChar char="v"/>
            </a:pPr>
            <a:r>
              <a:rPr lang="en-IN" dirty="0">
                <a:solidFill>
                  <a:schemeClr val="tx1"/>
                </a:solidFill>
              </a:rPr>
              <a:t>After trying out various traditional machine learning methods and Deep learning models here are our Conclusions:</a:t>
            </a:r>
          </a:p>
          <a:p>
            <a:pPr algn="l" rtl="0" fontAlgn="base">
              <a:buFont typeface="Wingdings" panose="05000000000000000000" pitchFamily="2" charset="2"/>
              <a:buChar char="q"/>
            </a:pPr>
            <a:r>
              <a:rPr lang="en-IN" dirty="0">
                <a:solidFill>
                  <a:schemeClr val="tx1"/>
                </a:solidFill>
              </a:rPr>
              <a:t>Traditional Machine learning models are very good in recommendation similar courses when there is already data about user activity is provided to the system but they are hindered when a new user is trying to get recommendations in the system.</a:t>
            </a:r>
          </a:p>
          <a:p>
            <a:pPr algn="l" rtl="0" fontAlgn="base">
              <a:buFont typeface="Wingdings" panose="05000000000000000000" pitchFamily="2" charset="2"/>
              <a:buChar char="q"/>
            </a:pPr>
            <a:r>
              <a:rPr lang="en-IN" dirty="0">
                <a:solidFill>
                  <a:schemeClr val="tx1"/>
                </a:solidFill>
              </a:rPr>
              <a:t>RNN model is really good when coming to processing Long Sequential data and when trained with a large dataset of NLP data, RNN models can be really effective in course recommendation systems.</a:t>
            </a:r>
          </a:p>
          <a:p>
            <a:pPr algn="l" rtl="0" fontAlgn="base">
              <a:buFont typeface="Wingdings" panose="05000000000000000000" pitchFamily="2" charset="2"/>
              <a:buChar char="q"/>
            </a:pPr>
            <a:r>
              <a:rPr lang="en-IN" dirty="0">
                <a:solidFill>
                  <a:schemeClr val="tx1"/>
                </a:solidFill>
              </a:rPr>
              <a:t>CNN model is great at feature-extraction and can be used to extract keywords from the user’s description to recommend Courses with similar keywords in its description.</a:t>
            </a:r>
          </a:p>
          <a:p>
            <a:pPr algn="l" rtl="0" fontAlgn="base">
              <a:buFont typeface="Wingdings" panose="05000000000000000000" pitchFamily="2" charset="2"/>
              <a:buChar char="q"/>
            </a:pPr>
            <a:r>
              <a:rPr lang="en-IN" dirty="0">
                <a:solidFill>
                  <a:schemeClr val="tx1"/>
                </a:solidFill>
              </a:rPr>
              <a:t>BERT model is trained on large sets of NLP data and has the ability to embed/group similar words together. Hence, after processing the data using BERT, we can use similarity between descriptions to recommend the most relevant courses to the user.</a:t>
            </a:r>
          </a:p>
        </p:txBody>
      </p:sp>
    </p:spTree>
    <p:extLst>
      <p:ext uri="{BB962C8B-B14F-4D97-AF65-F5344CB8AC3E}">
        <p14:creationId xmlns:p14="http://schemas.microsoft.com/office/powerpoint/2010/main" val="261638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D6A87-1995-A1E6-3BA4-4CC83540993C}"/>
              </a:ext>
            </a:extLst>
          </p:cNvPr>
          <p:cNvSpPr>
            <a:spLocks noGrp="1"/>
          </p:cNvSpPr>
          <p:nvPr>
            <p:ph type="title"/>
          </p:nvPr>
        </p:nvSpPr>
        <p:spPr>
          <a:xfrm>
            <a:off x="2589213" y="624110"/>
            <a:ext cx="8915400" cy="778562"/>
          </a:xfrm>
        </p:spPr>
        <p:txBody>
          <a:bodyPr/>
          <a:lstStyle/>
          <a:p>
            <a:r>
              <a:rPr lang="en-IN" dirty="0"/>
              <a:t>References</a:t>
            </a:r>
          </a:p>
        </p:txBody>
      </p:sp>
      <p:sp>
        <p:nvSpPr>
          <p:cNvPr id="3" name="Content Placeholder 2">
            <a:extLst>
              <a:ext uri="{FF2B5EF4-FFF2-40B4-BE49-F238E27FC236}">
                <a16:creationId xmlns:a16="http://schemas.microsoft.com/office/drawing/2014/main" id="{47E0C10D-3BB5-49A1-3BF8-F37903BE2540}"/>
              </a:ext>
            </a:extLst>
          </p:cNvPr>
          <p:cNvSpPr>
            <a:spLocks noGrp="1"/>
          </p:cNvSpPr>
          <p:nvPr>
            <p:ph idx="1"/>
          </p:nvPr>
        </p:nvSpPr>
        <p:spPr>
          <a:xfrm>
            <a:off x="2589213" y="1882066"/>
            <a:ext cx="8915400" cy="3777622"/>
          </a:xfrm>
        </p:spPr>
        <p:txBody>
          <a:bodyPr/>
          <a:lstStyle/>
          <a:p>
            <a:r>
              <a:rPr lang="en-IN" dirty="0">
                <a:hlinkClick r:id="rId2"/>
              </a:rPr>
              <a:t>https://www.researchgate.net/publication/315848045_A_Recommendation_System_for_Online_Courses</a:t>
            </a:r>
            <a:endParaRPr lang="en-IN" dirty="0"/>
          </a:p>
          <a:p>
            <a:pPr marL="0" indent="0">
              <a:buNone/>
            </a:pPr>
            <a:endParaRPr lang="en-IN" dirty="0"/>
          </a:p>
          <a:p>
            <a:r>
              <a:rPr lang="en-IN" dirty="0">
                <a:hlinkClick r:id="rId3"/>
              </a:rPr>
              <a:t>https://Wikipedia.com</a:t>
            </a:r>
            <a:endParaRPr lang="en-IN" dirty="0"/>
          </a:p>
          <a:p>
            <a:pPr marL="0" indent="0">
              <a:buNone/>
            </a:pPr>
            <a:endParaRPr lang="en-IN" dirty="0"/>
          </a:p>
          <a:p>
            <a:r>
              <a:rPr lang="en-IN" dirty="0">
                <a:hlinkClick r:id="rId4"/>
              </a:rPr>
              <a:t>https://www.researchgate.net/publication/311313309_Methods_for_building_course_recommendation_systems</a:t>
            </a:r>
            <a:endParaRPr lang="en-IN" dirty="0"/>
          </a:p>
          <a:p>
            <a:endParaRPr lang="en-IN" dirty="0"/>
          </a:p>
          <a:p>
            <a:r>
              <a:rPr lang="en-IN" dirty="0">
                <a:hlinkClick r:id="rId5"/>
              </a:rPr>
              <a:t>https://www.hindawi.com/journals/wcmc/2022/9054149/</a:t>
            </a:r>
            <a:endParaRPr lang="en-IN" dirty="0"/>
          </a:p>
          <a:p>
            <a:endParaRPr lang="en-IN" dirty="0"/>
          </a:p>
          <a:p>
            <a:endParaRPr lang="en-IN" dirty="0"/>
          </a:p>
        </p:txBody>
      </p:sp>
    </p:spTree>
    <p:extLst>
      <p:ext uri="{BB962C8B-B14F-4D97-AF65-F5344CB8AC3E}">
        <p14:creationId xmlns:p14="http://schemas.microsoft.com/office/powerpoint/2010/main" val="195136756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1040</TotalTime>
  <Words>854</Words>
  <Application>Microsoft Office PowerPoint</Application>
  <PresentationFormat>Widescreen</PresentationFormat>
  <Paragraphs>86</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Century Gothic</vt:lpstr>
      <vt:lpstr>Segoe UI</vt:lpstr>
      <vt:lpstr>Söhne</vt:lpstr>
      <vt:lpstr>Times New Roman</vt:lpstr>
      <vt:lpstr>Wingdings</vt:lpstr>
      <vt:lpstr>Wingdings 3</vt:lpstr>
      <vt:lpstr>Wisp</vt:lpstr>
      <vt:lpstr>COURSE RECOMMENDATION SYSTEM</vt:lpstr>
      <vt:lpstr>INTRODUCTION</vt:lpstr>
      <vt:lpstr>PROBLEM STATEMENT</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AND PLACEMENT SYSTEM</dc:title>
  <dc:creator>ROG</dc:creator>
  <cp:lastModifiedBy>pradeep karthik muthusamy</cp:lastModifiedBy>
  <cp:revision>41</cp:revision>
  <dcterms:created xsi:type="dcterms:W3CDTF">2021-10-25T09:06:49Z</dcterms:created>
  <dcterms:modified xsi:type="dcterms:W3CDTF">2023-06-15T18:19:18Z</dcterms:modified>
</cp:coreProperties>
</file>