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60" r:id="rId2"/>
    <p:sldId id="258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52:45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 3 24575,'494'0'0,"-477"1"0,0 2 0,0 0 0,0 0 0,0 2 0,0 0 0,-1 1 0,21 10 0,-20-8 0,0-1 0,1-1 0,0 0 0,0-1 0,0-1 0,21 2 0,-32-6 0,27 1 0,0 2 0,38 8 0,-25-3 0,0-3 0,0-2 0,83-6 0,-29 1 0,500 2 0,-595 0 0,0-1 0,1 0 0,-1 0 0,0 0 0,0 0 0,0-1 0,7-3 0,-12 5 0,0-1 0,0 1 0,0-1 0,0 1 0,0-1 0,0 1 0,0-1 0,0 0 0,0 1 0,0-1 0,-1 0 0,1 0 0,0 1 0,-1-1 0,1 0 0,0 0 0,-1 0 0,1 0 0,-1 0 0,1 0 0,-1 0 0,0 0 0,0 0 0,1 0 0,-1 0 0,0 0 0,0 0 0,0 0 0,0-1 0,0 1 0,0 0 0,0 0 0,0 0 0,-1 0 0,1 0 0,0 0 0,-1 0 0,1 0 0,0 0 0,-1 0 0,1 0 0,-1 0 0,0 0 0,1 1 0,-1-1 0,0 0 0,1 0 0,-1 0 0,0 1 0,-1-2 0,-2-1 0,0 0 0,1 0 0,-1 1 0,0-1 0,0 1 0,0 0 0,0 0 0,-1 0 0,1 1 0,0-1 0,-1 1 0,1 0 0,-1 1 0,-5-1 0,-12-1 0,-38 3 0,37 0 0,-362 1 0,364-3 0,1-1 0,-37-9 0,35 6 0,0 1 0,-27-1 0,-509 4 0,269 3 0,278-2 0,0 0 0,1 1 0,-1 0 0,0 0 0,1 1 0,-1 1 0,1 0 0,-1 0 0,1 1 0,0 1 0,0-1 0,1 1 0,0 1 0,-13 9 0,-24 22 0,32-24 0,0-1 0,-1-1 0,-31 18 0,42-27 0,0 0 0,1 0 0,-1 1 0,0-1 0,1 1 0,0 0 0,0 0 0,0 1 0,0-1 0,0 1 0,1-1 0,0 1 0,-1 0 0,1 0 0,1 0 0,-1 0 0,0 0 0,1 0 0,0 1 0,-1 6 0,0 8 0,1 1 0,0-1 0,4 32 0,0 18 0,-17 20 0,9-61 0,-4 47 0,11 75 0,-4 55 0,-14-99 0,5-49 0,0 3 0,5-38 0,2 0 0,-2 38 0,4-17 0,-12 78 0,8-76 0,3 0 0,3 84 0,-2 34 0,0-151 0,-1 0 0,0 0 0,0 0 0,-1-1 0,-7 15 0,5-14 0,1 0 0,1 0 0,0 1 0,-3 17 0,-8 88 0,-1 142 0,15-166 0,4 90 0,-3-183 0,-1 0 0,1 0 0,0 1 0,0-1 0,1 0 0,-1 1 0,0-1 0,0 0 0,1 1 0,-1-1 0,0 0 0,1 0 0,-1 1 0,1-1 0,0 0 0,-1 0 0,1 0 0,0 0 0,0 0 0,0 0 0,0 0 0,0 0 0,0 0 0,0 0 0,0-1 0,0 1 0,2 1 0,-1-2 0,0 0 0,0-1 0,-1 1 0,1 0 0,0-1 0,0 1 0,0-1 0,-1 0 0,1 1 0,0-1 0,-1 0 0,1 0 0,-1 0 0,1 0 0,-1-1 0,3-1 0,6-7 0,0-1 0,0 1 0,15-25 0,-14 15 0,-1 0 0,8-23 0,-10 23 0,1 0 0,15-26 0,39-73 0,-43 78 0,25-40 0,-29 59 0,26-28 0,5-6 0,-31 33 0,-2-1 0,-1 0 0,10-28 0,-10 24 0,0 0 0,18-26 0,-12 23 0,25-57 0,-35 65 0,2 1 0,0 0 0,2 0 0,0 2 0,27-33 0,-29 40 0,0 0 0,-1-1 0,-1 0 0,0 0 0,-1-1 0,9-23 0,28-99 0,-34 100 0,-5 13 0,-1-1 0,-1 1 0,2-44 0,-8-78 0,0 50 0,4-11 0,-5-113 0,3 217 0,-1 0 0,1 1 0,-1-1 0,0 0 0,0 1 0,0-1 0,0 1 0,0-1 0,0 1 0,-1 0 0,1 0 0,-1-1 0,0 1 0,0 0 0,0 0 0,0 0 0,0 1 0,0-1 0,0 0 0,0 1 0,-3-2 0,-6-2 0,0 0 0,0 1 0,-21-5 0,-20-8 0,24 1 0,19 10 0,0 1 0,-1 0 0,1 1 0,-1 0 0,0 0 0,-12-2 0,22 6 0,-1 0 0,0 0 0,0 0 0,1 1 0,-1-1 0,0 0 0,0 0 0,1 0 0,-1 1 0,0-1 0,1 0 0,-1 1 0,0-1 0,1 0 0,-1 1 0,1-1 0,-1 1 0,0-1 0,1 1 0,-1 0 0,1-1 0,0 1 0,-1-1 0,1 1 0,-1 0 0,1-1 0,0 1 0,-1 0 0,1-1 0,0 1 0,0 0 0,0 0 0,0-1 0,-1 2 0,-1 30 0,2-27 0,1 59 0,2 0 0,15 88 0,10-5 0,-25-134 0,-1 0 0,0 0 0,-1 1 0,-1-1 0,0 1 0,-1-1 0,0 0 0,-3 16 0,-2-5 0,-1-1 0,-2 0 0,-15 34 0,7-7 0,15-42 0,0 1 0,0-1 0,-1 0 0,-1 0 0,1-1 0,-1 1 0,-5 7 0,-7 5 0,2 0 0,-20 36 0,29-46 0,1 1 0,-1 0 0,2 0 0,0 0 0,0 0 0,1 1 0,-2 20 0,-9 82 0,7-74 0,-2 54 0,9-24 0,0-75 0,0 1 0,0-1 0,1 1 0,0-1 0,-1 1 0,2-1 0,-1 1 0,1 0 0,-1 0 0,1 0 0,0 1 0,6-7 0,55-53 0,-48 47 0,12-10 0,10-9 0,-1-2 0,43-56 0,-69 74 0,-1 1 0,0-1 0,7-22 0,1-2 0,-7 24 0,0-1 0,27-33 0,3-6 0,-29 39 0,15-40 0,-21 43 0,1 1 0,1 0 0,0 0 0,17-23 0,-19 32 0,-1-1 0,0-1 0,0 1 0,-1-1 0,0 1 0,0-1 0,-1 0 0,0-1 0,-1 1 0,2-15 0,-1-4 0,-2 0 0,-3-35 0,0 29 0,3-35 0,11 19 0,-1-1 0,-11 48 0,0 0 0,0 0 0,0 0 0,0 0 0,0-1 0,-1 1 0,1 0 0,-1 0 0,0 0 0,0 0 0,0 0 0,-1 0 0,-2-4 0,4 7 0,0 0 0,-1-1 0,1 1 0,0 0 0,0-1 0,-1 1 0,1-1 0,0 1 0,0 0 0,0-1 0,0 1 0,-1-1 0,1 1 0,0 0 0,0-1 0,0 1 0,0-1 0,0 1 0,0-1 0,0 1 0,0-1 0,0 1 0,0 0 0,1-1 0,-1 1 0,0-1 0,0 1 0,0 0 0,0-1 0,1 1 0,-1-1 0,0 1 0,0 0 0,1-1 0,-1 1 0,20-6 0,37 7 0,-43 0 0,42 2 0,222-4 0,-212-12 0,-49 9 0,0 0 0,21-1 0,140 5 0,25-1 0,-192-1 0,-1-1 0,1 0 0,-1 0 0,1-1 0,12-7 0,33-11 0,-52 21 0,0 0 0,-1 0 0,1 0 0,0 1 0,0 0 0,0 0 0,0 0 0,0 0 0,0 0 0,0 1 0,7 1 0,-10-1 0,1-1 0,-1 1 0,0-1 0,1 1 0,-1-1 0,1 1 0,-1 0 0,0 0 0,0 0 0,1 0 0,-1 0 0,0 0 0,0 0 0,0 0 0,0 0 0,0 0 0,0 0 0,0 1 0,-1-1 0,1 1 0,0-1 0,-1 0 0,1 1 0,-1-1 0,1 2 0,-1 0 0,0 0 0,0 0 0,0 0 0,-1 0 0,1 0 0,-1 0 0,0 0 0,0-1 0,0 1 0,0 0 0,0 0 0,-3 2 0,-4 8 0,-1 0 0,0-1 0,-20 19 0,8-10 0,1 1 0,-28 41 0,3-7 0,32-41 0,-21 31 0,30-40 0,1 0 0,0 0 0,0 1 0,0-1 0,1 1 0,0 0 0,0 0 0,1 0 0,-1 8 0,4 144 0,0-109 0,-3 68 0,-12-53 0,8-48 0,2 1 0,-2 19 0,3 54 0,3-58 0,-2 0 0,-9 57 0,0-13 0,3 0 0,6 157 0,3-104 0,-2 771 0,0-896 0,0-1 0,0 1 0,0 0 0,-1 0 0,0-1 0,0 1 0,0 0 0,-1-1 0,1 1 0,-3 4 0,3-8 0,-1 1 0,1-1 0,0 0 0,0 0 0,0 1 0,-1-1 0,1 0 0,0 0 0,-1-1 0,1 1 0,-1 0 0,1 0 0,-1-1 0,1 1 0,-1-1 0,0 1 0,1-1 0,-1 0 0,0 1 0,1-1 0,-1 0 0,0 0 0,1 0 0,-1 0 0,0-1 0,1 1 0,-1 0 0,0-1 0,1 1 0,-1-1 0,-2-1 0,-9-3 0,1-1 0,-1-1 0,-14-9 0,-11-7 0,-21-13 0,48 29 0,1-1 0,-1 2 0,-1-1 0,1 2 0,-1-1 0,0 2 0,-25-7 0,-128-11 0,115 15 0,0 2 0,0 2 0,-70 6 0,19-1 0,-391-2 0,472 2 0,-1 0 0,-36 8 0,35-5 0,0-1 0,-26 1 0,4-1 0,-59 11 0,58-7 0,19 0 0,20-1 0,17 0 0,3-4 0,0-1 0,0 0 0,0 0 0,0-1 0,0-1 0,0-1 0,0 0 0,0-1 0,0 0 0,0-1 0,0 0 0,-1-1 0,0-1 0,24-12 0,-33 14 0,0 0 0,0 0 0,0-1 0,-1 0 0,0 0 0,1 0 0,-1 0 0,-1 0 0,1-1 0,-1 1 0,1-1 0,-1 0 0,1-5 0,4-12 0,6-39 0,0 4 0,1 18 0,3 1 0,29-53 0,-9 22 0,4-23 0,-27 57 0,2 0 0,37-58 0,-32 61 0,24-46 0,-38 63 0,-1 1 0,0-1 0,-1 0 0,0 0 0,-1-1 0,1-16 0,-3 21 0,0 1 0,1-1 0,0 1 0,1 0 0,0 0 0,1 0 0,0 0 0,0 1 0,1 0 0,0 0 0,0 0 0,11-10 0,-5 4 0,-6 6 0,0-1 0,-1 0 0,0 0 0,0-1 0,5-19 0,8-19 0,12-32 0,-24 59 0,2 0 0,16-34 0,107-180 0,24-65 0,-123 236 0,-9 25 0,2 0 0,44-54 0,-28 40 0,-36 48 0,-1 0 0,1 1 0,0-1 0,1 1 0,-1 0 0,11-6 0,-15 10 0,0 1 0,0-1 0,0 0 0,0 1 0,0 0 0,0-1 0,0 1 0,0 0 0,1-1 0,-1 1 0,0 0 0,0 0 0,0 0 0,0 0 0,1 0 0,-1 0 0,0 0 0,0 1 0,2-1 0,-2 1 0,1 0 0,-1 0 0,0 0 0,0 0 0,0 1 0,0-1 0,0 0 0,0 0 0,0 1 0,0-1 0,0 0 0,-1 1 0,1-1 0,0 1 0,-1-1 0,0 1 0,1-1 0,-1 1 0,1 1 0,2 26 0,0 0 0,-2 0 0,-1 0 0,-3 29 0,-1 20 0,3 1013 0,2-544 0,-1-545 5,0 3-201,0 1 0,0-1 1,0 1-1,-1-1 0,0 1 1,-3 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53:55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684 1129 24575,'-1'6'0,"-1"1"0,1-1 0,-2 1 0,1-1 0,-1 0 0,0 0 0,0 0 0,0-1 0,-5 6 0,-5 11 0,5-8 0,-3 7 0,0 1 0,1 0 0,1 0 0,-9 37 0,12-37 0,-14 34 0,14-41 0,1 0 0,0 0 0,1 0 0,0 0 0,-1 22 0,4-6 0,1-14 0,-1 0 0,-1 0 0,0 0 0,-1 0 0,-10 31 0,-62 115 0,26-63 0,44-88 0,1 0 0,1 1 0,0-1 0,-2 18 0,-5 25 0,2-28 0,-1 0 0,-1 0 0,-1-1 0,-1 0 0,-28 42 0,-11 16 0,65-128 0,-9 33 0,1 0 0,0 0 0,1 0 0,0 1 0,1 0 0,0 1 0,0 0 0,1 0 0,0 1 0,1 0 0,0 0 0,0 1 0,1 0 0,19-9 0,-12 9 0,0 1 0,1 1 0,-1 0 0,28-2 0,-41 7 0,0-1 0,0 1 0,-1 1 0,1-1 0,0 1 0,0 0 0,-1 0 0,1 0 0,-1 1 0,7 2 0,-9-3 0,1 1 0,0 0 0,-1 0 0,0 0 0,1 0 0,-1 0 0,0 0 0,0 1 0,0-1 0,0 1 0,-1-1 0,1 1 0,-1 0 0,0-1 0,1 1 0,-1 0 0,1 5 0,1 38 0,-3-41 0,0 0 0,0 0 0,0 0 0,0 1 0,1-1 0,0 0 0,0 0 0,0 0 0,1 0 0,0 0 0,2 4 0,0-9 0,0-8 0,0-11 0,1-75 0,-6-97 0,-1 60 0,2-306 0,0 437 0,-4-40 0,-4 22 0,8 18 0,0-1 0,-1 1 0,1 0 0,-1-1 0,1 1 0,-1 0 0,1 0 0,-1-1 0,1 1 0,-1 0 0,1 0 0,-1 0 0,1 0 0,-1 0 0,1 0 0,-1 0 0,1 0 0,-1 0 0,0 0 0,1 0 0,-1 0 0,1 0 0,-1 0 0,1 0 0,-1 0 0,1 1 0,-1-1 0,1 0 0,-1 1 0,-2 1 0,0 0 0,1 1 0,-1-1 0,1 1 0,0 0 0,-1 0 0,1 0 0,1 0 0,-1 0 0,0 0 0,1 1 0,-2 3 0,-13 44 0,12-30 0,1 0 0,0 1 0,2-1 0,2 29 0,-2 30 0,0-71 0,-1 0 0,-1-1 0,1 1 0,-1-1 0,0 0 0,-9 15 0,7-14 0,1 0 0,0 0 0,0 1 0,-4 18 0,-3 19 0,-3 0 0,-1-1 0,-3-1 0,-37 69 0,23-52 0,17-36 0,2 0 0,0 1 0,2 0 0,-14 53 0,-15 67 0,0-1 0,30-104 0,-28 70 0,21-66 0,7-15 0,-5 35 0,8-36 0,-15 47 0,18-66 0,1 1 0,1-1 0,-2 15 0,-8 28 0,12-54 0,0 0 0,0 1 0,0-1 0,0 1 0,0-1 0,0 1 0,0-1 0,0 1 0,0-1 0,-1 1 0,1-1 0,0 1 0,0-1 0,-1 0 0,1 1 0,0-1 0,-1 1 0,1-1 0,0 0 0,-1 1 0,1-1 0,0 0 0,-1 0 0,1 1 0,-1-1 0,1 0 0,0 0 0,-1 1 0,1-1 0,-1 0 0,0 0 0,-6-14 0,2-25 0,4 34 0,1-1 0,0 1 0,1 0 0,-1-1 0,1 1 0,0-1 0,1 1 0,-1 0 0,1 0 0,0 0 0,0 0 0,1 0 0,-1 0 0,1 1 0,0-1 0,0 1 0,1 0 0,5-6 0,-3 5 0,1 0 0,-1 0 0,1 0 0,1 1 0,-1 0 0,0 0 0,1 1 0,0 0 0,0 1 0,0-1 0,11-1 0,18-3 0,0-1 0,-1-3 0,52-21 0,-76 28 0,0 0 0,0 1 0,21-2 0,26-8 0,-55 12 0,0-1 0,1 1 0,-2-1 0,1 0 0,0 0 0,0-1 0,-1 1 0,1-1 0,-1 0 0,0 0 0,4-4 0,-3 3 0,1-1 0,0 1 0,0 0 0,1 0 0,-1 1 0,1-1 0,0 1 0,0 0 0,0 1 0,0-1 0,0 1 0,1 1 0,-1-1 0,0 1 0,1 0 0,-1 0 0,1 1 0,0 0 0,-1 0 0,1 1 0,-1 0 0,1 0 0,-1 0 0,1 1 0,-1 0 0,0 0 0,0 0 0,0 1 0,0 0 0,0 0 0,7 6 0,-9-6 0,0 0 0,0-1 0,1 0 0,-1 0 0,1 0 0,-1 0 0,1 0 0,0-1 0,0 0 0,0 0 0,0 0 0,-1-1 0,1 0 0,0 0 0,0 0 0,0 0 0,0-1 0,0 0 0,9-2 0,3-4 0,0 0 0,-1 0 0,0-2 0,18-12 0,-15 9 0,38-17 0,-43 24 0,0-1 0,-1-1 0,0 0 0,15-10 0,-24 14 0,1-1 0,-1 0 0,0 0 0,0 0 0,0-1 0,-1 1 0,0-1 0,1 0 0,-2 0 0,1 0 0,0 0 0,-1-1 0,3-9 0,4-13 0,1 0 0,18-33 0,-17 36 0,5-16 0,-2-1 0,-1 0 0,11-75 0,-19 74 0,1-57 0,-5 56 0,8-54 0,2-5 0,-4 0 0,-8-131 0,-1 85 0,2-232 0,0 364 0,0 0 0,-2 0 0,0 0 0,-1 1 0,-1-1 0,0 1 0,-11-25 0,15 39 0,-1 1 0,1-1 0,-1 1 0,1-1 0,-1 1 0,0 0 0,0 0 0,0-1 0,0 1 0,0 0 0,0 0 0,0 0 0,0 0 0,0 0 0,-1 0 0,1 0 0,0 0 0,-1 0 0,1 1 0,0-1 0,-1 1 0,1-1 0,-1 1 0,1-1 0,-1 1 0,1 0 0,-1 0 0,1-1 0,-1 1 0,0 0 0,1 1 0,-1-1 0,-2 1 0,1 0 0,0 1 0,0 0 0,0 0 0,0 0 0,0 0 0,1 1 0,-1-1 0,1 1 0,-1-1 0,1 1 0,0 0 0,0 0 0,-2 5 0,-3 6 0,1 0 0,0 1 0,-6 28 0,-6 17 0,4-16 0,-17 84 0,9-31 0,14-59 0,2 0 0,-2 46 0,-5 36 0,9-85 0,1 0 0,2 39 0,-2 26 0,3-97 0,0-1 0,-1 1 0,1-1 0,0 1 0,-1-1 0,0 0 0,1 1 0,-1-1 0,0 0 0,0 1 0,0-1 0,-1 0 0,1 0 0,-1 0 0,1 0 0,-1 0 0,1 0 0,-1-1 0,0 1 0,0 0 0,0-1 0,0 1 0,0-1 0,0 0 0,-1 0 0,1 0 0,0 0 0,-1 0 0,1 0 0,0-1 0,-1 1 0,1-1 0,-1 0 0,1 1 0,-1-1 0,1 0 0,-5-1 0,-2 0 0,0 0 0,0-1 0,0 0 0,0-1 0,0 1 0,1-2 0,-1 1 0,1-1 0,-8-6 0,5 3 0,0-1 0,1 0 0,0-1 0,0 0 0,1 0 0,0-1 0,-14-22 0,5 2 0,-23-54 0,25 50 0,-44-74 0,42 80 0,2-1 0,1 0 0,-15-41 0,28 63 0,-11-29 0,2-1 0,2 0 0,-7-55 0,16 88 0,0-1 0,0 0 0,1 1 0,0-1 0,0 1 0,0 0 0,1-1 0,-1 1 0,1 0 0,0 0 0,0 0 0,0 0 0,1 0 0,0 0 0,-1 1 0,1-1 0,1 1 0,-1 0 0,0-1 0,1 2 0,6-5 0,4-3 0,0 1 0,1 1 0,0 1 0,27-10 0,-16 10 0,0 1 0,1 1 0,-1 1 0,1 2 0,0 1 0,0 0 0,51 7 0,-69-4 0,-1 0 0,1 1 0,-1-1 0,0 2 0,0-1 0,0 1 0,0 0 0,-1 1 0,0 0 0,0 0 0,0 0 0,0 1 0,-1 0 0,0 0 0,0 1 0,-1 0 0,8 12 0,2 5 0,0 1 0,-2 1 0,-1 0 0,8 28 0,0 0 0,-2 0 0,-2 2 0,15 106 0,-31-156 0,0 0 0,0 0 0,0 0 0,-1 0 0,0-1 0,0 1 0,-2 7 0,2-11 0,1-1 0,-1 0 0,1 1 0,-1-1 0,1 0 0,-1 0 0,0 1 0,0-1 0,0 0 0,1 0 0,-1 0 0,0 0 0,-1 0 0,1 0 0,0 0 0,0 0 0,0-1 0,0 1 0,-1 0 0,1-1 0,0 1 0,-1 0 0,1-1 0,0 0 0,-1 1 0,1-1 0,-1 0 0,1 0 0,0 0 0,-1 0 0,1 0 0,-1 0 0,1 0 0,-1 0 0,-1-1 0,1 0 0,1 1 0,-1-1 0,0 0 0,1 0 0,-1 0 0,0 0 0,1 0 0,-1-1 0,1 1 0,0 0 0,-1-1 0,1 1 0,0-1 0,0 1 0,0-1 0,0 0 0,0 1 0,0-1 0,0 0 0,0-3 0,-10-44 0,8 29 0,-13-44 0,6 27 0,2 0 0,-5-53 0,13 79 0,-1-1 0,1 1 0,1 0 0,0-1 0,1 1 0,0 0 0,1 0 0,0 0 0,1 0 0,0 0 0,0 1 0,9-15 0,-8 19 0,0 0 0,0 0 0,0 1 0,1-1 0,-1 1 0,1 1 0,0-1 0,1 1 0,9-5 0,68-29 0,-54 26 0,3-2 0,2 1 0,59-13 0,-77 23 0,0 0 0,0 2 0,0 0 0,1 0 0,-1 2 0,0 0 0,31 7 0,-20-1 0,-1 1 0,0 1 0,0 1 0,-1 2 0,0 0 0,-1 2 0,38 27 0,-49-28 0,-1 0 0,0 0 0,-1 1 0,0 1 0,-2 0 0,1 1 0,-2 0 0,0 0 0,-1 1 0,0 0 0,-2 1 0,6 22 0,-3-5 0,-2 0 0,-2 0 0,-1 1 0,-2-1 0,-2 54 0,-1-78 0,-1 1 0,1-1 0,-2 1 0,0-1 0,0 0 0,-1 0 0,0 0 0,-1 0 0,0-1 0,-1 0 0,-11 16 0,6-13 0,0 0 0,-2 0 0,1-1 0,-2-1 0,1 0 0,-1-1 0,-17 10 0,-5-2 0,-1 0 0,-1-3 0,-1-1 0,0-2 0,-76 14 0,53-15 0,0-3 0,-1-3 0,-71-3 0,109-3 0,0-1 0,0-1 0,0-1 0,1-1 0,0-2 0,0 0 0,1-1 0,-1-2 0,2 0 0,-42-27 0,31 13 0,1-1 0,2-1 0,0-2 0,2-2 0,1 0 0,-43-64 0,18 6 0,4-3 0,4-1 0,4-2 0,-46-166 0,71 206 0,2-2 0,3 0 0,2 0 0,2-1 0,4-113 0,5 151 0,-1 0 0,2-1 0,1 1 0,0 0 0,1 1 0,1-1 0,1 1 0,1 1 0,0 0 0,1 0 0,1 0 0,0 2 0,2-1 0,-1 1 0,2 1 0,28-23 0,-4 8 0,2 2 0,1 2 0,1 1 0,72-28 0,-48 27 0,0 3 0,107-20 0,-130 34 0,-1 2 0,1 1 0,83 3 0,-112 3 0,0 0 0,1 1 0,-1 1 0,0 0 0,-1 1 0,1 0 0,0 1 0,-1 1 0,0 0 0,-1 1 0,1 0 0,-1 1 0,-1 0 0,1 1 0,15 16 0,5 12 0,-2 1 0,-2 1 0,-1 2 0,-2 1 0,-2 1 0,24 63 0,-31-65 0,-3 1 0,-1 0 0,-2 1 0,-2 0 0,-2 0 0,-2 0 0,-1 62 0,-4-90 0,0 0 0,-1 0 0,0 0 0,-2-1 0,1 0 0,-2 1 0,0-1 0,-11 21 0,11-25 0,-2-1 0,1 1 0,-1-1 0,0-1 0,-1 0 0,0 0 0,-1 0 0,1-1 0,-2 0 0,1-1 0,0 0 0,-12 5 0,-2-1 0,0-1 0,-1-1 0,0 0 0,0-2 0,-1-1 0,-40 2 0,-2-3 0,-83-7 0,122 1 0,0-1 0,0-1 0,1-1 0,-1-2 0,1-1 0,1-1 0,-28-13 0,43 17 0,0-1 0,1-1 0,-1 0 0,1 0 0,1-1 0,-1-1 0,-14-17 0,18 19 0,1 0 0,1-1 0,-1 1 0,1-1 0,0 0 0,1 0 0,0 0 0,0-1 0,1 1 0,0-1 0,1 0 0,-1-10 0,5-104-1081,-3 119 797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26E5-7720-EF1B-F1FA-C25B2D1FC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FRAUD DETECTION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DF92C-C97A-4A11-395D-1FA5C60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159084" cy="905666"/>
          </a:xfrm>
        </p:spPr>
        <p:txBody>
          <a:bodyPr>
            <a:normAutofit/>
          </a:bodyPr>
          <a:lstStyle/>
          <a:p>
            <a:r>
              <a:rPr lang="en-US" sz="2300" dirty="0"/>
              <a:t>A MACHINE LEARNING APPROACH TO PREDICT LOAN DEFAULTERS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83432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C0A-2F8D-363A-09A8-FC987082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Annual Income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91F1B0-08B1-60BF-8B9A-95D0008C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55" y="4215956"/>
            <a:ext cx="8032080" cy="16838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24293-76EA-A017-556E-8C58AE58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54" y="1882435"/>
            <a:ext cx="892617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EA86-B293-3D0D-E39F-E57686E8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Filling Annual Income Column and changing Loan Status into Categorical column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08489-3B0D-6611-E1C2-9C0EAF43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053376"/>
            <a:ext cx="9041669" cy="4626700"/>
          </a:xfrm>
        </p:spPr>
      </p:pic>
    </p:spTree>
    <p:extLst>
      <p:ext uri="{BB962C8B-B14F-4D97-AF65-F5344CB8AC3E}">
        <p14:creationId xmlns:p14="http://schemas.microsoft.com/office/powerpoint/2010/main" val="111159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C9246-0DD4-61E0-CF80-1F6FAF22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FFFE"/>
                </a:solidFill>
              </a:rPr>
              <a:t>Classification Models for Loan Status Prediction</a:t>
            </a:r>
            <a:endParaRPr lang="en-IN" sz="2300" b="1" dirty="0">
              <a:solidFill>
                <a:srgbClr val="FFFFFE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55F6-FEC3-28E2-CD13-8C7A0189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Applied: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Naïve Bayes (</a:t>
            </a:r>
            <a:r>
              <a:rPr lang="en-IN" dirty="0" err="1"/>
              <a:t>GaussianNB</a:t>
            </a:r>
            <a:r>
              <a:rPr lang="en-IN" dirty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Decision Tree &amp; Random Forest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Support Vector Machine (SVM)</a:t>
            </a:r>
          </a:p>
          <a:p>
            <a:pPr marL="0" indent="0">
              <a:buNone/>
            </a:pPr>
            <a:r>
              <a:rPr lang="en-IN" b="1" dirty="0"/>
              <a:t>Evaluation Metrics Used:</a:t>
            </a:r>
          </a:p>
          <a:p>
            <a:r>
              <a:rPr lang="en-IN" dirty="0"/>
              <a:t>Confusion Matrix</a:t>
            </a:r>
          </a:p>
          <a:p>
            <a:r>
              <a:rPr lang="en-IN" dirty="0"/>
              <a:t>Classification Report</a:t>
            </a:r>
          </a:p>
          <a:p>
            <a:r>
              <a:rPr lang="en-IN" dirty="0"/>
              <a:t>Accuracy Score</a:t>
            </a:r>
            <a:endParaRPr lang="en-IN" dirty="0">
              <a:solidFill>
                <a:srgbClr val="FFFFF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BD24B-F39B-1760-AFD1-83A0DE7A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042" y="437732"/>
            <a:ext cx="4334480" cy="2991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A9066-6052-6618-7E75-AA90A2B2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97" y="3316801"/>
            <a:ext cx="644932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6262-BA25-4B38-C24A-C128AF9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520996"/>
            <a:ext cx="2668771" cy="1041991"/>
          </a:xfrm>
        </p:spPr>
        <p:txBody>
          <a:bodyPr/>
          <a:lstStyle/>
          <a:p>
            <a:r>
              <a:rPr lang="en-US" dirty="0"/>
              <a:t>K-Nearest </a:t>
            </a:r>
            <a:br>
              <a:rPr lang="en-US" dirty="0"/>
            </a:br>
            <a:r>
              <a:rPr lang="en-US" dirty="0"/>
              <a:t>Neighbors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986DF-E6F9-871B-67CF-4E755A23F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679" y="187840"/>
            <a:ext cx="7410892" cy="6482320"/>
          </a:xfrm>
        </p:spPr>
      </p:pic>
    </p:spTree>
    <p:extLst>
      <p:ext uri="{BB962C8B-B14F-4D97-AF65-F5344CB8AC3E}">
        <p14:creationId xmlns:p14="http://schemas.microsoft.com/office/powerpoint/2010/main" val="211369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845A-3FFF-92BA-1DE4-76712E05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29" y="499730"/>
            <a:ext cx="4051006" cy="1265570"/>
          </a:xfrm>
        </p:spPr>
        <p:txBody>
          <a:bodyPr/>
          <a:lstStyle/>
          <a:p>
            <a:r>
              <a:rPr lang="en-US" dirty="0"/>
              <a:t>Hyper 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B340-500E-F9CF-E6BF-FA3CE12F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395781" cy="3416300"/>
          </a:xfrm>
        </p:spPr>
        <p:txBody>
          <a:bodyPr/>
          <a:lstStyle/>
          <a:p>
            <a:r>
              <a:rPr lang="en-US" dirty="0"/>
              <a:t>After hyper parameter tuning using </a:t>
            </a:r>
            <a:r>
              <a:rPr lang="en-US" dirty="0" err="1"/>
              <a:t>GridSearchCV</a:t>
            </a:r>
            <a:r>
              <a:rPr lang="en-US" dirty="0"/>
              <a:t> , got best parameter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BEFB2-6CAC-A541-6BD5-356B704C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07" y="372747"/>
            <a:ext cx="7150895" cy="64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B81B-F6EC-13E2-D89C-C6FFB6EB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9760"/>
            <a:ext cx="4754880" cy="1107440"/>
          </a:xfrm>
        </p:spPr>
        <p:txBody>
          <a:bodyPr/>
          <a:lstStyle/>
          <a:p>
            <a:r>
              <a:rPr lang="en-US" sz="2800" dirty="0"/>
              <a:t>K-Nearest Neighbors Model after Hyper Parameter Tuning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0997A-05C8-C1EF-2015-A73F36979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120" y="814374"/>
            <a:ext cx="6323262" cy="5586426"/>
          </a:xfrm>
        </p:spPr>
      </p:pic>
    </p:spTree>
    <p:extLst>
      <p:ext uri="{BB962C8B-B14F-4D97-AF65-F5344CB8AC3E}">
        <p14:creationId xmlns:p14="http://schemas.microsoft.com/office/powerpoint/2010/main" val="325528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302-D947-60D4-7799-B4DE76E8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19760"/>
            <a:ext cx="9255967" cy="1060872"/>
          </a:xfrm>
        </p:spPr>
        <p:txBody>
          <a:bodyPr/>
          <a:lstStyle/>
          <a:p>
            <a:r>
              <a:rPr lang="en-US" dirty="0" err="1"/>
              <a:t>GuassianNB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FF4EE-9BA7-F59A-4CE6-B5C3E6FA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01" y="436878"/>
            <a:ext cx="5799058" cy="6356174"/>
          </a:xfrm>
        </p:spPr>
      </p:pic>
    </p:spTree>
    <p:extLst>
      <p:ext uri="{BB962C8B-B14F-4D97-AF65-F5344CB8AC3E}">
        <p14:creationId xmlns:p14="http://schemas.microsoft.com/office/powerpoint/2010/main" val="237035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4F94-695A-A80D-597D-90581EDF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4000"/>
            <a:ext cx="3200400" cy="1706880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B108C4-E6A6-D078-B6A1-C43A8823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327" y="575172"/>
            <a:ext cx="7941913" cy="6252348"/>
          </a:xfrm>
        </p:spPr>
      </p:pic>
    </p:spTree>
    <p:extLst>
      <p:ext uri="{BB962C8B-B14F-4D97-AF65-F5344CB8AC3E}">
        <p14:creationId xmlns:p14="http://schemas.microsoft.com/office/powerpoint/2010/main" val="387853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5ED-E7BB-CCE3-51DC-D9ABC0CF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1" y="345440"/>
            <a:ext cx="5374640" cy="762000"/>
          </a:xfrm>
        </p:spPr>
        <p:txBody>
          <a:bodyPr/>
          <a:lstStyle/>
          <a:p>
            <a:r>
              <a:rPr lang="en-US" dirty="0" err="1"/>
              <a:t>RandomForestClassifier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98C11-B179-5A78-2638-241EF77D9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60" y="1012714"/>
            <a:ext cx="8961120" cy="5825509"/>
          </a:xfrm>
        </p:spPr>
      </p:pic>
    </p:spTree>
    <p:extLst>
      <p:ext uri="{BB962C8B-B14F-4D97-AF65-F5344CB8AC3E}">
        <p14:creationId xmlns:p14="http://schemas.microsoft.com/office/powerpoint/2010/main" val="250279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1ACF-6A30-8F6B-DEC8-F761DC23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75920"/>
            <a:ext cx="4196080" cy="1869440"/>
          </a:xfrm>
        </p:spPr>
        <p:txBody>
          <a:bodyPr/>
          <a:lstStyle/>
          <a:p>
            <a:r>
              <a:rPr lang="en-US" sz="2800" dirty="0" err="1"/>
              <a:t>RandomForestClassifier</a:t>
            </a:r>
            <a:r>
              <a:rPr lang="en-US" sz="2800" dirty="0"/>
              <a:t> model after Hyper Parameter Tuning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2C986-319D-7DA1-52BA-4B3EEAD63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280" y="538480"/>
            <a:ext cx="6685280" cy="5954565"/>
          </a:xfrm>
        </p:spPr>
      </p:pic>
    </p:spTree>
    <p:extLst>
      <p:ext uri="{BB962C8B-B14F-4D97-AF65-F5344CB8AC3E}">
        <p14:creationId xmlns:p14="http://schemas.microsoft.com/office/powerpoint/2010/main" val="8871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5AF66-E357-4D42-86A2-1F282B5B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20995"/>
            <a:ext cx="2942210" cy="8931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Objective</a:t>
            </a:r>
            <a:endParaRPr lang="en-IN" b="1" dirty="0">
              <a:solidFill>
                <a:srgbClr val="EBEBEB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45871FA-5384-F52A-6A84-88259DB2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22" y="2804760"/>
            <a:ext cx="7025155" cy="34423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A4E5-12FD-593C-9CAC-5A1C8D72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509823"/>
            <a:ext cx="3133726" cy="45099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project aims to </a:t>
            </a:r>
            <a:r>
              <a:rPr lang="en-IN" sz="1800" dirty="0">
                <a:latin typeface="Century Gothic" panose="020B0502020202020204" pitchFamily="34" charset="0"/>
              </a:rPr>
              <a:t>Predict credit scores &amp; annual income using Machine Learning Models - Linear </a:t>
            </a:r>
            <a:r>
              <a:rPr lang="en-IN" sz="1800" dirty="0" err="1">
                <a:latin typeface="Century Gothic" panose="020B0502020202020204" pitchFamily="34" charset="0"/>
              </a:rPr>
              <a:t>Regression,Lasso</a:t>
            </a:r>
            <a:r>
              <a:rPr lang="en-IN" sz="1800" dirty="0">
                <a:latin typeface="Century Gothic" panose="020B0502020202020204" pitchFamily="34" charset="0"/>
              </a:rPr>
              <a:t> &amp; Ridge then using these values to predict Loan Status using KNN,  Decision Trees, SVM, Random Forest</a:t>
            </a:r>
          </a:p>
          <a:p>
            <a:r>
              <a:rPr lang="en-IN" sz="1800" dirty="0">
                <a:latin typeface="Century Gothic" panose="020B0502020202020204" pitchFamily="34" charset="0"/>
              </a:rPr>
              <a:t>Implement Hyperparameter tuning using </a:t>
            </a:r>
            <a:r>
              <a:rPr lang="en-IN" sz="1800" dirty="0" err="1">
                <a:latin typeface="Century Gothic" panose="020B0502020202020204" pitchFamily="34" charset="0"/>
              </a:rPr>
              <a:t>GridSearchCV</a:t>
            </a:r>
            <a:r>
              <a:rPr lang="en-IN" sz="1800" dirty="0">
                <a:latin typeface="Century Gothic" panose="020B0502020202020204" pitchFamily="34" charset="0"/>
              </a:rPr>
              <a:t> &amp; </a:t>
            </a:r>
            <a:r>
              <a:rPr lang="en-IN" sz="1800" dirty="0" err="1">
                <a:latin typeface="Century Gothic" panose="020B0502020202020204" pitchFamily="34" charset="0"/>
              </a:rPr>
              <a:t>RandomizedSearchCV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1731CF-AD43-66FB-3E7F-CEA84A7A7E64}"/>
                  </a:ext>
                </a:extLst>
              </p14:cNvPr>
              <p14:cNvContentPartPr/>
              <p14:nvPr/>
            </p14:nvContentPartPr>
            <p14:xfrm>
              <a:off x="10381657" y="57828"/>
              <a:ext cx="786240" cy="109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1731CF-AD43-66FB-3E7F-CEA84A7A7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8657" y="-5172"/>
                <a:ext cx="91188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D38958-1FC5-5EF2-CE8F-4536E71C19FB}"/>
                  </a:ext>
                </a:extLst>
              </p14:cNvPr>
              <p14:cNvContentPartPr/>
              <p14:nvPr/>
            </p14:nvContentPartPr>
            <p14:xfrm>
              <a:off x="10559497" y="144252"/>
              <a:ext cx="729360" cy="11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D38958-1FC5-5EF2-CE8F-4536E71C1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6497" y="81252"/>
                <a:ext cx="855000" cy="1291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15417F6-E957-E923-A605-49705FD495AD}"/>
              </a:ext>
            </a:extLst>
          </p:cNvPr>
          <p:cNvSpPr txBox="1"/>
          <p:nvPr/>
        </p:nvSpPr>
        <p:spPr>
          <a:xfrm>
            <a:off x="5037750" y="610914"/>
            <a:ext cx="69509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Attributes: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Loan ID, Customer ID, Loan Status, Current Loan Amount, Term, 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Credit Score, Annual Income, Years in current job, Home Ownership,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Purpose, Monthly Debt, Years of Credit History, Months since last 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delinquent, Number of Open Accounts, Number of Credit 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Problems, Current Credit Balance, Maximum Open Credit,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 Bankruptcies, Tax Liens </a:t>
            </a:r>
          </a:p>
          <a:p>
            <a:r>
              <a:rPr lang="en-IN" b="1" dirty="0">
                <a:solidFill>
                  <a:schemeClr val="bg1"/>
                </a:solidFill>
              </a:rPr>
              <a:t>Dataset Size</a:t>
            </a:r>
            <a:r>
              <a:rPr lang="en-IN" sz="1600" dirty="0">
                <a:solidFill>
                  <a:schemeClr val="bg1"/>
                </a:solidFill>
              </a:rPr>
              <a:t>:100514 rows,21 columns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ADD7057-D223-F7B0-573B-1A0282B0D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2418" y="2782383"/>
            <a:ext cx="7609582" cy="34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BADC-F162-734F-A42F-E4E2733E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04800"/>
            <a:ext cx="5313680" cy="1595120"/>
          </a:xfrm>
        </p:spPr>
        <p:txBody>
          <a:bodyPr/>
          <a:lstStyle/>
          <a:p>
            <a:r>
              <a:rPr lang="en-US" dirty="0"/>
              <a:t>Support Vector Machine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018C7-8247-87D4-1A5E-9FD53210C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493522"/>
            <a:ext cx="7095346" cy="6262878"/>
          </a:xfrm>
        </p:spPr>
      </p:pic>
    </p:spTree>
    <p:extLst>
      <p:ext uri="{BB962C8B-B14F-4D97-AF65-F5344CB8AC3E}">
        <p14:creationId xmlns:p14="http://schemas.microsoft.com/office/powerpoint/2010/main" val="341683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90B-1532-73AD-7064-E238B3BF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6" y="462115"/>
            <a:ext cx="4345857" cy="1120879"/>
          </a:xfrm>
        </p:spPr>
        <p:txBody>
          <a:bodyPr/>
          <a:lstStyle/>
          <a:p>
            <a:r>
              <a:rPr lang="en-US" sz="2800" dirty="0"/>
              <a:t>Hyper Parameter Tuning Using </a:t>
            </a:r>
            <a:r>
              <a:rPr lang="en-US" sz="2800" dirty="0" err="1"/>
              <a:t>GridSearchCV</a:t>
            </a:r>
            <a:endParaRPr lang="en-IN" sz="2800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029BAC6-9712-B5EF-BDF5-2DC3A8487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279" y="1582994"/>
            <a:ext cx="8883244" cy="4942909"/>
          </a:xfrm>
        </p:spPr>
      </p:pic>
    </p:spTree>
    <p:extLst>
      <p:ext uri="{BB962C8B-B14F-4D97-AF65-F5344CB8AC3E}">
        <p14:creationId xmlns:p14="http://schemas.microsoft.com/office/powerpoint/2010/main" val="156050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56E-0C65-4711-6E00-0FB39F6A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3F92-3EA7-4CF0-25A8-D717A9EB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Forest, SVM had the best accuracy and for detecting Loan Defaulters  </a:t>
            </a:r>
          </a:p>
          <a:p>
            <a:r>
              <a:rPr lang="en-IN" dirty="0" err="1"/>
              <a:t>GridSearchCV</a:t>
            </a:r>
            <a:r>
              <a:rPr lang="en-IN" dirty="0"/>
              <a:t> took long time but improved accuracy</a:t>
            </a:r>
          </a:p>
          <a:p>
            <a:r>
              <a:rPr lang="en-US" dirty="0"/>
              <a:t>Feature engineering &amp; outlier removal improved performance</a:t>
            </a:r>
          </a:p>
          <a:p>
            <a:r>
              <a:rPr lang="en-US" dirty="0"/>
              <a:t>Hyperparameter tuning optimized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97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7AD8-2907-C696-84F5-6C1475A5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 and Preprocessing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05F2-8498-E24C-BB52-C6FA3275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IN" sz="1600" dirty="0"/>
              <a:t>Removed irrelevant columns (Loan ID, Customer ID, etc.</a:t>
            </a:r>
          </a:p>
          <a:p>
            <a:r>
              <a:rPr lang="en-IN" sz="1600" dirty="0"/>
              <a:t>Handled missing values </a:t>
            </a:r>
          </a:p>
          <a:p>
            <a:r>
              <a:rPr lang="en-IN" sz="1600" dirty="0"/>
              <a:t>Converted categorical data to numerical </a:t>
            </a:r>
          </a:p>
          <a:p>
            <a:r>
              <a:rPr lang="en-IN" sz="1600" dirty="0"/>
              <a:t>Detected &amp; handled outliers using the IQR method </a:t>
            </a:r>
          </a:p>
          <a:p>
            <a:r>
              <a:rPr lang="en-IN" sz="1600" dirty="0"/>
              <a:t>Label-Encoded Ordinal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8AD14-7C89-E7E1-8912-18E71D5A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63" y="2434856"/>
            <a:ext cx="6687298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7DA3-B8EE-0512-C6E9-81A98A9B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Handling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5BD55E-FC14-07B1-E186-8D9BAB078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5156"/>
            <a:ext cx="6778636" cy="3447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812D5-927F-7A4B-9071-4B52ADBE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72" y="2624521"/>
            <a:ext cx="5521928" cy="42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288-A70A-55DF-CA77-3822CC6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Label-Encoding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026E6-1A44-6877-4F4A-6ABD74E3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43" y="2428399"/>
            <a:ext cx="8824913" cy="2526281"/>
          </a:xfrm>
        </p:spPr>
      </p:pic>
    </p:spTree>
    <p:extLst>
      <p:ext uri="{BB962C8B-B14F-4D97-AF65-F5344CB8AC3E}">
        <p14:creationId xmlns:p14="http://schemas.microsoft.com/office/powerpoint/2010/main" val="285506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0179-830A-E8FC-71ED-5CB68A9D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57053-1C0A-1533-6F5D-8360814E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796" y="3004231"/>
            <a:ext cx="6268548" cy="8495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C4F57-8F1C-9F14-9C8E-AD7154EA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6" y="540747"/>
            <a:ext cx="7802064" cy="2629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A2407-2FF4-2B86-69DF-DDF7C8C2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96" y="3853768"/>
            <a:ext cx="5694390" cy="739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CC2D42-0A7E-04D2-C0AD-BD62ED092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96" y="4302390"/>
            <a:ext cx="5694390" cy="7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C9246-0DD4-61E0-CF80-1F6FAF22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rgbClr val="FFFFFE"/>
                </a:solidFill>
              </a:rPr>
              <a:t>Regression Models for Credit Score and Annual Income Prediction</a:t>
            </a:r>
            <a:endParaRPr lang="en-IN" sz="2300" b="1" dirty="0">
              <a:solidFill>
                <a:srgbClr val="FFFFFE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752643-F675-AE7F-5649-D461A597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7" y="1426866"/>
            <a:ext cx="3171977" cy="393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68BA2-B5D9-38B0-D967-C9BCE9FB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234" y="2120900"/>
            <a:ext cx="3277906" cy="24915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55F6-FEC3-28E2-CD13-8C7A0189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E"/>
                </a:solidFill>
              </a:rPr>
              <a:t>Applied:</a:t>
            </a:r>
          </a:p>
          <a:p>
            <a:r>
              <a:rPr lang="en-US" dirty="0">
                <a:solidFill>
                  <a:srgbClr val="FFFFFE"/>
                </a:solidFill>
              </a:rPr>
              <a:t>Linear Regression</a:t>
            </a:r>
          </a:p>
          <a:p>
            <a:r>
              <a:rPr lang="en-US" dirty="0">
                <a:solidFill>
                  <a:srgbClr val="FFFFFE"/>
                </a:solidFill>
              </a:rPr>
              <a:t>Ridge Regression</a:t>
            </a:r>
          </a:p>
          <a:p>
            <a:r>
              <a:rPr lang="en-US" dirty="0">
                <a:solidFill>
                  <a:srgbClr val="FFFFFE"/>
                </a:solidFill>
              </a:rPr>
              <a:t>Lasso Regression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E"/>
                </a:solidFill>
              </a:rPr>
              <a:t>Evaluated these models using</a:t>
            </a:r>
          </a:p>
          <a:p>
            <a:r>
              <a:rPr lang="en-US" dirty="0">
                <a:solidFill>
                  <a:srgbClr val="FFFFFE"/>
                </a:solidFill>
              </a:rPr>
              <a:t>Mean Squared Error (MSE)</a:t>
            </a:r>
          </a:p>
          <a:p>
            <a:r>
              <a:rPr lang="en-US" dirty="0">
                <a:solidFill>
                  <a:srgbClr val="FFFFFE"/>
                </a:solidFill>
              </a:rPr>
              <a:t>Root Mean Squared Error (RMSE)</a:t>
            </a:r>
          </a:p>
          <a:p>
            <a:r>
              <a:rPr lang="en-US" dirty="0">
                <a:solidFill>
                  <a:srgbClr val="FFFFFE"/>
                </a:solidFill>
              </a:rPr>
              <a:t>R- Squared Score </a:t>
            </a:r>
            <a:r>
              <a:rPr lang="en-IN" sz="1800" dirty="0"/>
              <a:t>(R²)</a:t>
            </a:r>
          </a:p>
        </p:txBody>
      </p:sp>
    </p:spTree>
    <p:extLst>
      <p:ext uri="{BB962C8B-B14F-4D97-AF65-F5344CB8AC3E}">
        <p14:creationId xmlns:p14="http://schemas.microsoft.com/office/powerpoint/2010/main" val="91468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78DB-B07E-A521-6D52-4C512B5E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Credit Score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4ABB4-C16B-BDA6-4F0F-29E4EFA3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224" y="1904787"/>
            <a:ext cx="7859222" cy="1524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2214C-5478-C888-8C99-31D77428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24" y="3429000"/>
            <a:ext cx="7382905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F204F-4D1E-EB45-B220-55D9F579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24" y="4934160"/>
            <a:ext cx="733527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1112-FEAB-5A12-D110-82BA2491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8A545-1674-5A37-CCAE-6BF2CFCA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859221"/>
            <a:ext cx="4191585" cy="246731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29D33A-FF27-F69C-F676-C34CD971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39" y="3220188"/>
            <a:ext cx="4500151" cy="34163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F3E09E-7932-4688-B3FD-938872F4714C}"/>
              </a:ext>
            </a:extLst>
          </p:cNvPr>
          <p:cNvSpPr txBox="1"/>
          <p:nvPr/>
        </p:nvSpPr>
        <p:spPr>
          <a:xfrm>
            <a:off x="1154953" y="3440986"/>
            <a:ext cx="4054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Predicting credit score , we fill credit score with actual and predicted values and replace Annual Income with Actual Annual Income to predict</a:t>
            </a:r>
          </a:p>
        </p:txBody>
      </p:sp>
    </p:spTree>
    <p:extLst>
      <p:ext uri="{BB962C8B-B14F-4D97-AF65-F5344CB8AC3E}">
        <p14:creationId xmlns:p14="http://schemas.microsoft.com/office/powerpoint/2010/main" val="3349869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354</TotalTime>
  <Words>374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Wingdings</vt:lpstr>
      <vt:lpstr>Wingdings 3</vt:lpstr>
      <vt:lpstr>Ion Boardroom</vt:lpstr>
      <vt:lpstr>CREDIT FRAUD DETECTION PROJECT</vt:lpstr>
      <vt:lpstr>Objective</vt:lpstr>
      <vt:lpstr>Data Cleaning and Preprocessing</vt:lpstr>
      <vt:lpstr>Outliers Handling</vt:lpstr>
      <vt:lpstr>Label-Encoding</vt:lpstr>
      <vt:lpstr>PowerPoint Presentation</vt:lpstr>
      <vt:lpstr>Regression Models for Credit Score and Annual Income Prediction</vt:lpstr>
      <vt:lpstr>Results for Credit Score</vt:lpstr>
      <vt:lpstr> </vt:lpstr>
      <vt:lpstr>Results for Annual Income</vt:lpstr>
      <vt:lpstr>Filling Annual Income Column and changing Loan Status into Categorical column</vt:lpstr>
      <vt:lpstr>Classification Models for Loan Status Prediction</vt:lpstr>
      <vt:lpstr>K-Nearest  Neighbors</vt:lpstr>
      <vt:lpstr>Hyper Parameter Tuning</vt:lpstr>
      <vt:lpstr>K-Nearest Neighbors Model after Hyper Parameter Tuning</vt:lpstr>
      <vt:lpstr>GuassianNB  Model</vt:lpstr>
      <vt:lpstr>DECISION TREE</vt:lpstr>
      <vt:lpstr>RandomForestClassifier</vt:lpstr>
      <vt:lpstr>RandomForestClassifier model after Hyper Parameter Tuning</vt:lpstr>
      <vt:lpstr>Support Vector Machine</vt:lpstr>
      <vt:lpstr>Hyper Parameter Tuning Using GridSearchCV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Kavuru Pradeep</dc:creator>
  <cp:lastModifiedBy>Kavuru Pradeep</cp:lastModifiedBy>
  <cp:revision>7</cp:revision>
  <dcterms:created xsi:type="dcterms:W3CDTF">2025-02-19T17:05:14Z</dcterms:created>
  <dcterms:modified xsi:type="dcterms:W3CDTF">2025-02-21T03:21:43Z</dcterms:modified>
</cp:coreProperties>
</file>