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AD0778-3CD2-4FC5-90EE-C3FEF09CF077}">
  <a:tblStyle styleId="{83AD0778-3CD2-4FC5-90EE-C3FEF09CF0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382F9E-ECFF-454B-89E1-87CF8A59BA5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5"/>
    <p:restoredTop sz="94603"/>
  </p:normalViewPr>
  <p:slideViewPr>
    <p:cSldViewPr snapToGrid="0">
      <p:cViewPr varScale="1">
        <p:scale>
          <a:sx n="151" d="100"/>
          <a:sy n="151" d="100"/>
        </p:scale>
        <p:origin x="648" y="4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fa8265d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afa8265d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fa8265d9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afa8265d9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fa8265d9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afa8265d9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fa8265d9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fa8265d9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2a3c0f2e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2a3c0f2e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2a3c0f2e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2a3c0f2e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2a3c0f2e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2a3c0f2e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2a3c0f2e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2a3c0f2e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2a3c0f2e8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2a3c0f2e8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2a3c0f2e8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32a3c0f2e8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60950" y="1232687"/>
            <a:ext cx="8222100" cy="15387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School Bus Route Optimization &amp; Driver Compliance Analytics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460950" y="4057325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Case Study by </a:t>
            </a:r>
            <a:r>
              <a:rPr lang="en-US" sz="2400" b="1" dirty="0"/>
              <a:t>Pradeep Kodeboina </a:t>
            </a:r>
            <a:r>
              <a:rPr lang="en-US" sz="1200" b="1" dirty="0"/>
              <a:t>(03/04/2025)</a:t>
            </a:r>
          </a:p>
          <a:p>
            <a:pPr marL="0" lvl="0" indent="0"/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Compliance Findings</a:t>
            </a:r>
            <a:endParaRPr/>
          </a:p>
        </p:txBody>
      </p:sp>
      <p:grpSp>
        <p:nvGrpSpPr>
          <p:cNvPr id="197" name="Google Shape;197;p22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98" name="Google Shape;198;p22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22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Time Compliance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1" name="Google Shape;201;p22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At start point driver is spending 11 mins before starting. 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As per route optimization findings its should not take more than 40 mins to complete the route but the driver is taking close to 74 mins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Inturn increasing the compensation to bus driver.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grpSp>
        <p:nvGrpSpPr>
          <p:cNvPr id="202" name="Google Shape;202;p22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203" name="Google Shape;203;p22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22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Distance Compliance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6" name="Google Shape;206;p22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As per odometer readings he is traversing 9.66 miles which is almost similar to plan. 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But the driver is skipping one stop.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However, as per optimum route it can be brought down to 9.1 miles.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/>
          </a:p>
        </p:txBody>
      </p:sp>
      <p:grpSp>
        <p:nvGrpSpPr>
          <p:cNvPr id="207" name="Google Shape;207;p22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208" name="Google Shape;208;p22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2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22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Route compliance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" name="Google Shape;211;p22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Driver is missing stop 6 everyday and spending more time at stop 5. Probably waiting for the student at stop 6 to walk to stop 5. </a:t>
            </a:r>
            <a:endParaRPr sz="13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/>
              <a:t>From school, back to start point, it will only take 8-10 mins. But in actuals its taking an average of 19.5 minutes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>
            <a:spLocks noGrp="1"/>
          </p:cNvSpPr>
          <p:nvPr>
            <p:ph type="title"/>
          </p:nvPr>
        </p:nvSpPr>
        <p:spPr>
          <a:xfrm>
            <a:off x="265500" y="366875"/>
            <a:ext cx="4045200" cy="79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body" idx="2"/>
          </p:nvPr>
        </p:nvSpPr>
        <p:spPr>
          <a:xfrm>
            <a:off x="4572000" y="366875"/>
            <a:ext cx="4572000" cy="40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Planned route is not optimal.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Driver Compliance: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Time: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Wait time at Bus Depot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Return to Bus Depot from School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Route: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Skipping stop 6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Going through long route while returning (not taking the highway).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Distance: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Minimalistic difference but can be optimized and save over 0.5 miles without compromising on route. </a:t>
            </a:r>
            <a:endParaRPr/>
          </a:p>
        </p:txBody>
      </p:sp>
      <p:sp>
        <p:nvSpPr>
          <p:cNvPr id="218" name="Google Shape;218;p23"/>
          <p:cNvSpPr txBox="1"/>
          <p:nvPr/>
        </p:nvSpPr>
        <p:spPr>
          <a:xfrm>
            <a:off x="265500" y="1263450"/>
            <a:ext cx="3891000" cy="28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Possible reasons for: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Wait time at Bus Depot: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Driver must be warming up the engine, inspecting the vehicle for  safety. However, starting the bus before the planned time everyday. 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Return to Bus Depot from School: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Not taking the highway, hence seeing lot of inflowing traffic because of school timings. 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Impact &amp; cost Savings</a:t>
            </a:r>
            <a:endParaRPr/>
          </a:p>
        </p:txBody>
      </p:sp>
      <p:grpSp>
        <p:nvGrpSpPr>
          <p:cNvPr id="224" name="Google Shape;224;p24"/>
          <p:cNvGrpSpPr/>
          <p:nvPr/>
        </p:nvGrpSpPr>
        <p:grpSpPr>
          <a:xfrm>
            <a:off x="472539" y="1304875"/>
            <a:ext cx="3753053" cy="3416400"/>
            <a:chOff x="431925" y="1304875"/>
            <a:chExt cx="2628925" cy="3416400"/>
          </a:xfrm>
        </p:grpSpPr>
        <p:sp>
          <p:nvSpPr>
            <p:cNvPr id="225" name="Google Shape;225;p2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4"/>
          <p:cNvSpPr txBox="1">
            <a:spLocks noGrp="1"/>
          </p:cNvSpPr>
          <p:nvPr>
            <p:ph type="body" idx="4294967295"/>
          </p:nvPr>
        </p:nvSpPr>
        <p:spPr>
          <a:xfrm>
            <a:off x="581600" y="1304875"/>
            <a:ext cx="31827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Fuel Savings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24"/>
          <p:cNvSpPr txBox="1">
            <a:spLocks noGrp="1"/>
          </p:cNvSpPr>
          <p:nvPr>
            <p:ph type="body" idx="4294967295"/>
          </p:nvPr>
        </p:nvSpPr>
        <p:spPr>
          <a:xfrm>
            <a:off x="581600" y="1850300"/>
            <a:ext cx="35622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 optimizing routes, each bus can save ~</a:t>
            </a:r>
            <a:r>
              <a:rPr lang="en" sz="1400" b="1"/>
              <a:t>1.15 gallons per day</a:t>
            </a:r>
            <a:r>
              <a:rPr lang="en" sz="1400"/>
              <a:t>, leading to an estimated cost reduction of </a:t>
            </a:r>
            <a:r>
              <a:rPr lang="en" sz="1400" b="1"/>
              <a:t>$4.61 per day per bus.</a:t>
            </a:r>
            <a:endParaRPr sz="14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For a fleet of 100 buses, this translates to a daily savings of 115 gallons (~$461 per day) and an annual savings of </a:t>
            </a:r>
            <a:r>
              <a:rPr lang="en" sz="1400" b="1"/>
              <a:t>~$168,000 per year</a:t>
            </a:r>
            <a:endParaRPr sz="1100"/>
          </a:p>
        </p:txBody>
      </p:sp>
      <p:grpSp>
        <p:nvGrpSpPr>
          <p:cNvPr id="229" name="Google Shape;229;p24"/>
          <p:cNvGrpSpPr/>
          <p:nvPr/>
        </p:nvGrpSpPr>
        <p:grpSpPr>
          <a:xfrm>
            <a:off x="4572001" y="1304875"/>
            <a:ext cx="3888466" cy="3416400"/>
            <a:chOff x="3320450" y="1304875"/>
            <a:chExt cx="2632500" cy="3416400"/>
          </a:xfrm>
        </p:grpSpPr>
        <p:sp>
          <p:nvSpPr>
            <p:cNvPr id="230" name="Google Shape;230;p2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24"/>
          <p:cNvSpPr txBox="1">
            <a:spLocks noGrp="1"/>
          </p:cNvSpPr>
          <p:nvPr>
            <p:ph type="body" idx="4294967295"/>
          </p:nvPr>
        </p:nvSpPr>
        <p:spPr>
          <a:xfrm>
            <a:off x="4652725" y="1304875"/>
            <a:ext cx="33999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Driver cost savings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3" name="Google Shape;233;p24"/>
          <p:cNvSpPr txBox="1">
            <a:spLocks noGrp="1"/>
          </p:cNvSpPr>
          <p:nvPr>
            <p:ph type="body" idx="4294967295"/>
          </p:nvPr>
        </p:nvSpPr>
        <p:spPr>
          <a:xfrm>
            <a:off x="4652725" y="1850300"/>
            <a:ext cx="37077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By optimizing routes, for each bus diver we can save ~</a:t>
            </a:r>
            <a:r>
              <a:rPr lang="en" sz="1400" b="1"/>
              <a:t>$12 per trip (assuming $20 per/hr) </a:t>
            </a:r>
            <a:r>
              <a:rPr lang="en" sz="1400"/>
              <a:t>and</a:t>
            </a:r>
            <a:r>
              <a:rPr lang="en" sz="1400" b="1"/>
              <a:t> ~$24 per day</a:t>
            </a:r>
            <a:r>
              <a:rPr lang="en" sz="1400"/>
              <a:t>, leading to an estimated cost reduction of </a:t>
            </a:r>
            <a:r>
              <a:rPr lang="en" sz="1400" b="1"/>
              <a:t>$4400 per year per driver </a:t>
            </a:r>
            <a:r>
              <a:rPr lang="en" sz="1400"/>
              <a:t>(assuming 180 school days per year).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For a fleet of 100 buses, this translates to an annual savings of </a:t>
            </a:r>
            <a:r>
              <a:rPr lang="en" sz="1400" b="1"/>
              <a:t>~$440,000 per year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>
            <a:spLocks noGrp="1"/>
          </p:cNvSpPr>
          <p:nvPr>
            <p:ph type="title"/>
          </p:nvPr>
        </p:nvSpPr>
        <p:spPr>
          <a:xfrm>
            <a:off x="311700" y="2613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311700" y="869175"/>
            <a:ext cx="4336800" cy="39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1] Optimize the Planned Route:</a:t>
            </a:r>
            <a:endParaRPr sz="10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Implement the new optimum route (9.1 miles in 26 mins) instead of the current planned route to improve efficiency.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Adjust stop sequencing to reduce travel time while maintaining student safety and comfort.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2] Address Driver Compliance Issues:</a:t>
            </a:r>
            <a:endParaRPr sz="10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Reduce start point wait time by setting a strict departure protocol (limit idling to 2-3 minutes).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Ensure Stop 6 is covered by enforcing adherence to the planned stops and analyzing why it is being skipped.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Monitor and enforce compliance metrics (time, distance, and route adherence) via GPS tracking.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3] Improve Return Route Efficiency:</a:t>
            </a:r>
            <a:endParaRPr sz="10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Instruct the driver to take the highway route back to the depot to cut down the return time (from 19.5 minutes to ~10 minutes).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Evaluate traffic conditions regularly and consider alternate efficient routes.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4774400" y="869175"/>
            <a:ext cx="43368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4] Implement a Driver Training Program:</a:t>
            </a:r>
            <a:endParaRPr sz="10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Train drivers on time management and route adherence to minimize inefficiencies.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Encourage proper vehicle warm-up practices to reduce excessive wait times at the depot.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5] Introduce Route Monitoring System:</a:t>
            </a:r>
            <a:endParaRPr sz="10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Utilize real-time GPS tracking to ensure compliance and dynamically adjust routes based on traffic conditions.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Set up alerts for non-compliance (e.g., skipping stops, excessive delays) for real-time intervention.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</a:t>
            </a:r>
            <a:r>
              <a:rPr lang="en" sz="2400"/>
              <a:t>for scaling globally using AI &amp; ML</a:t>
            </a:r>
            <a:r>
              <a:rPr lang="en"/>
              <a:t> </a:t>
            </a:r>
            <a:endParaRPr/>
          </a:p>
        </p:txBody>
      </p:sp>
      <p:sp>
        <p:nvSpPr>
          <p:cNvPr id="246" name="Google Shape;246;p26"/>
          <p:cNvSpPr txBox="1"/>
          <p:nvPr/>
        </p:nvSpPr>
        <p:spPr>
          <a:xfrm>
            <a:off x="344500" y="1101100"/>
            <a:ext cx="4127400" cy="32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1] Automate Data Collection &amp; Processing</a:t>
            </a:r>
            <a:endParaRPr sz="10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Centralize GPS, odometer, and route data for all buses using cloud-based storage.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Implement APIs for real-time data ingestion from IoT devices and traffic sources.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2] Develop AI-Powered Route Optimization</a:t>
            </a:r>
            <a:endParaRPr sz="10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Use Graph Theory and ML models to find the most efficient routes similar to MapQuest. 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Integrate real-time traffic data to adjust routes dynamically using google maps API.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3] Implement Driver Compliance Monitoring</a:t>
            </a:r>
            <a:endParaRPr sz="10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Define compliance metrics (time, distance, route adherence).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Use anomaly detection to flag non-compliance.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4704900" y="1101100"/>
            <a:ext cx="41274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4] Build Predictive Maintenance &amp; Monitoring</a:t>
            </a:r>
            <a:endParaRPr sz="10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Analyze vehicle diagnostics to predict breakdowns and optimize maintenance schedules.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Deploy AI-based alerts for traffic congestion and road hazards.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5] Scale Using Cloud &amp; Distributed Computing</a:t>
            </a:r>
            <a:endParaRPr sz="10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Process large-scale GPS data using Cloud tools.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Develop an API-driven system for real-time route adjustments.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6] Continuous Learning &amp; Optimization</a:t>
            </a:r>
            <a:endParaRPr sz="1000"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Implement A/B testing for optimized vs. current routes.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Char char="●"/>
            </a:pPr>
            <a:r>
              <a:rPr lang="en"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Automate reporting using Power BI/Tableau for real-time fleet insights.</a:t>
            </a: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>
            <a:spLocks noGrp="1"/>
          </p:cNvSpPr>
          <p:nvPr>
            <p:ph type="title"/>
          </p:nvPr>
        </p:nvSpPr>
        <p:spPr>
          <a:xfrm>
            <a:off x="460950" y="1095748"/>
            <a:ext cx="8222100" cy="29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You.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grpSp>
        <p:nvGrpSpPr>
          <p:cNvPr id="94" name="Google Shape;94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5" name="Google Shape;95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4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Analyze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Analyze the planned route vs. actual bus route.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To get insight on the inefficiencies and identify patterns in actuals routes.</a:t>
            </a:r>
            <a:endParaRPr sz="1600"/>
          </a:p>
        </p:txBody>
      </p:sp>
      <p:grpSp>
        <p:nvGrpSpPr>
          <p:cNvPr id="99" name="Google Shape;99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00" name="Google Shape;100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14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Identify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Identify inefficiencies in the planned route.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To make the planned route more efficient to save time, distance and student safety and comfort. </a:t>
            </a:r>
            <a:endParaRPr sz="1600"/>
          </a:p>
        </p:txBody>
      </p:sp>
      <p:grpSp>
        <p:nvGrpSpPr>
          <p:cNvPr id="104" name="Google Shape;104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5" name="Google Shape;105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4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Evaluate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Evaluate diver compliance to planned route.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To understand if driver is adhering to the given route or not.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&amp; Tools Used</a:t>
            </a:r>
            <a:endParaRPr/>
          </a:p>
        </p:txBody>
      </p:sp>
      <p:grpSp>
        <p:nvGrpSpPr>
          <p:cNvPr id="114" name="Google Shape;114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15" name="Google Shape;115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15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Planned Route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Planned route data consists: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Types of stops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Geo coordinates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Stop name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Stop time</a:t>
            </a:r>
            <a:endParaRPr sz="1600"/>
          </a:p>
        </p:txBody>
      </p:sp>
      <p:grpSp>
        <p:nvGrpSpPr>
          <p:cNvPr id="119" name="Google Shape;119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20" name="Google Shape;120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5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Actual GPS data consists: </a:t>
            </a:r>
            <a:endParaRPr sz="160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Time stamp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Geo coordinates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Odometer readings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Motionstart &amp; Motionstop</a:t>
            </a:r>
            <a:endParaRPr sz="1600"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Actual GPS Data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4" name="Google Shape;124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25" name="Google Shape;125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15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Tools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QGIS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MapQuest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OpenStreetMap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130550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body" idx="4294967295"/>
          </p:nvPr>
        </p:nvSpPr>
        <p:spPr>
          <a:xfrm>
            <a:off x="130550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16"/>
          <p:cNvSpPr txBox="1">
            <a:spLocks noGrp="1"/>
          </p:cNvSpPr>
          <p:nvPr>
            <p:ph type="body" idx="4294967295"/>
          </p:nvPr>
        </p:nvSpPr>
        <p:spPr>
          <a:xfrm>
            <a:off x="130550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Route Optimization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Planned route is less efficient but by rearranging the sequence of few stops we can get more efficient route.</a:t>
            </a:r>
            <a:endParaRPr sz="1600"/>
          </a:p>
        </p:txBody>
      </p:sp>
      <p:sp>
        <p:nvSpPr>
          <p:cNvPr id="137" name="Google Shape;137;p16"/>
          <p:cNvSpPr/>
          <p:nvPr/>
        </p:nvSpPr>
        <p:spPr>
          <a:xfrm>
            <a:off x="45720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4294967295"/>
          </p:nvPr>
        </p:nvSpPr>
        <p:spPr>
          <a:xfrm>
            <a:off x="4572001" y="2070575"/>
            <a:ext cx="33315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Driver Compliance 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Excessive delay at the Start Point.</a:t>
            </a:r>
            <a:endParaRPr sz="160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Stop 6 is skipped everyday.</a:t>
            </a:r>
            <a:endParaRPr sz="16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Overall sequence is followed, but missing stop impacts service quality.</a:t>
            </a:r>
            <a:endParaRPr sz="1600"/>
          </a:p>
        </p:txBody>
      </p:sp>
      <p:sp>
        <p:nvSpPr>
          <p:cNvPr id="139" name="Google Shape;139;p16"/>
          <p:cNvSpPr txBox="1">
            <a:spLocks noGrp="1"/>
          </p:cNvSpPr>
          <p:nvPr>
            <p:ph type="body" idx="4294967295"/>
          </p:nvPr>
        </p:nvSpPr>
        <p:spPr>
          <a:xfrm>
            <a:off x="4883208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>
            <a:spLocks noGrp="1"/>
          </p:cNvSpPr>
          <p:nvPr>
            <p:ph type="title"/>
          </p:nvPr>
        </p:nvSpPr>
        <p:spPr>
          <a:xfrm>
            <a:off x="196425" y="1752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Optimization Findings</a:t>
            </a:r>
            <a:endParaRPr/>
          </a:p>
        </p:txBody>
      </p:sp>
      <p:pic>
        <p:nvPicPr>
          <p:cNvPr id="145" name="Google Shape;1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73" y="1548175"/>
            <a:ext cx="3523100" cy="34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7561" y="1548175"/>
            <a:ext cx="3389465" cy="34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 txBox="1"/>
          <p:nvPr/>
        </p:nvSpPr>
        <p:spPr>
          <a:xfrm>
            <a:off x="366875" y="953850"/>
            <a:ext cx="351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Planned Route: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9.6 miles in 29 mins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5327550" y="953850"/>
            <a:ext cx="351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Optimum Route: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9.1 miles in 26 mins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4077700" y="2571750"/>
            <a:ext cx="10491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Note: This is only transit time. Service time should be added.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title"/>
          </p:nvPr>
        </p:nvSpPr>
        <p:spPr>
          <a:xfrm>
            <a:off x="196425" y="1752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Optimization Findings: Calculations</a:t>
            </a:r>
            <a:endParaRPr/>
          </a:p>
        </p:txBody>
      </p:sp>
      <p:grpSp>
        <p:nvGrpSpPr>
          <p:cNvPr id="155" name="Google Shape;155;p18"/>
          <p:cNvGrpSpPr/>
          <p:nvPr/>
        </p:nvGrpSpPr>
        <p:grpSpPr>
          <a:xfrm>
            <a:off x="275325" y="1026098"/>
            <a:ext cx="2628925" cy="3776830"/>
            <a:chOff x="431925" y="1304875"/>
            <a:chExt cx="2628925" cy="3416400"/>
          </a:xfrm>
        </p:grpSpPr>
        <p:sp>
          <p:nvSpPr>
            <p:cNvPr id="156" name="Google Shape;156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8"/>
          <p:cNvSpPr txBox="1">
            <a:spLocks noGrp="1"/>
          </p:cNvSpPr>
          <p:nvPr>
            <p:ph type="body" idx="4294967295"/>
          </p:nvPr>
        </p:nvSpPr>
        <p:spPr>
          <a:xfrm>
            <a:off x="349825" y="102612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Planned Route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4294967295"/>
          </p:nvPr>
        </p:nvSpPr>
        <p:spPr>
          <a:xfrm>
            <a:off x="351725" y="1571550"/>
            <a:ext cx="2478600" cy="31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Transit time</a:t>
            </a:r>
            <a:r>
              <a:rPr lang="en" sz="1600"/>
              <a:t> = 29 mins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Service time:</a:t>
            </a:r>
            <a:r>
              <a:rPr lang="en" sz="1600"/>
              <a:t> 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Each student stop ~ 30 secs ~3.5 mins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School stop ~ 5.5 mins</a:t>
            </a: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Total time:</a:t>
            </a:r>
            <a:r>
              <a:rPr lang="en" sz="1600"/>
              <a:t> 38 mins to 40 mins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However, entire route was planned for 46 minutes as per stop time</a:t>
            </a:r>
            <a:endParaRPr sz="1200"/>
          </a:p>
        </p:txBody>
      </p:sp>
      <p:grpSp>
        <p:nvGrpSpPr>
          <p:cNvPr id="160" name="Google Shape;160;p18"/>
          <p:cNvGrpSpPr/>
          <p:nvPr/>
        </p:nvGrpSpPr>
        <p:grpSpPr>
          <a:xfrm>
            <a:off x="3178150" y="1026127"/>
            <a:ext cx="2632500" cy="3776830"/>
            <a:chOff x="3320450" y="1304875"/>
            <a:chExt cx="2632500" cy="3416400"/>
          </a:xfrm>
        </p:grpSpPr>
        <p:sp>
          <p:nvSpPr>
            <p:cNvPr id="161" name="Google Shape;161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" name="Google Shape;163;p18"/>
          <p:cNvSpPr txBox="1">
            <a:spLocks noGrp="1"/>
          </p:cNvSpPr>
          <p:nvPr>
            <p:ph type="body" idx="4294967295"/>
          </p:nvPr>
        </p:nvSpPr>
        <p:spPr>
          <a:xfrm>
            <a:off x="3247138" y="10339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Optimum route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4294967295"/>
          </p:nvPr>
        </p:nvSpPr>
        <p:spPr>
          <a:xfrm>
            <a:off x="3254475" y="1571550"/>
            <a:ext cx="2478600" cy="31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Transit time</a:t>
            </a:r>
            <a:r>
              <a:rPr lang="en"/>
              <a:t> = 26 mins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Service time:</a:t>
            </a:r>
            <a:r>
              <a:rPr lang="en"/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Each student stop ~ 30secs ~3.5 mins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School stop ~ 5.5 mins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Total time:</a:t>
            </a:r>
            <a:r>
              <a:rPr lang="en"/>
              <a:t> 35 mins to 37 mins</a:t>
            </a:r>
            <a:endParaRPr sz="1600"/>
          </a:p>
        </p:txBody>
      </p:sp>
      <p:grpSp>
        <p:nvGrpSpPr>
          <p:cNvPr id="165" name="Google Shape;165;p18"/>
          <p:cNvGrpSpPr/>
          <p:nvPr/>
        </p:nvGrpSpPr>
        <p:grpSpPr>
          <a:xfrm>
            <a:off x="6084525" y="1026127"/>
            <a:ext cx="2632500" cy="3776830"/>
            <a:chOff x="3320450" y="1304875"/>
            <a:chExt cx="2632500" cy="3416400"/>
          </a:xfrm>
        </p:grpSpPr>
        <p:sp>
          <p:nvSpPr>
            <p:cNvPr id="166" name="Google Shape;166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18"/>
          <p:cNvSpPr txBox="1">
            <a:spLocks noGrp="1"/>
          </p:cNvSpPr>
          <p:nvPr>
            <p:ph type="body" idx="4294967295"/>
          </p:nvPr>
        </p:nvSpPr>
        <p:spPr>
          <a:xfrm>
            <a:off x="6153525" y="102612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Actuals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4294967295"/>
          </p:nvPr>
        </p:nvSpPr>
        <p:spPr>
          <a:xfrm>
            <a:off x="6160850" y="1571550"/>
            <a:ext cx="2478600" cy="31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time: ~74 mins  </a:t>
            </a:r>
            <a:r>
              <a:rPr lang="en" sz="1500"/>
              <a:t>85% more than planned and 100% more than Optimum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distance: ~9.66 miles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0.6% more than planned and 6% more than optimum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Driver Compliance Findings</a:t>
            </a:r>
            <a:endParaRPr dirty="0"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050" y="1178667"/>
            <a:ext cx="4168256" cy="38209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311700" y="1741600"/>
            <a:ext cx="42264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Driver is trying to follow the planned route sequence but not achieving it 100% and facing multiple compliance.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1] Time Compliance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2] Distance Compliance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3] Route Compliance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311700" y="224066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Driver Compliance Findings </a:t>
            </a:r>
            <a:r>
              <a:rPr lang="en" sz="2400" dirty="0"/>
              <a:t>(GPS trace) </a:t>
            </a:r>
            <a:endParaRPr sz="2400" dirty="0"/>
          </a:p>
        </p:txBody>
      </p:sp>
      <p:pic>
        <p:nvPicPr>
          <p:cNvPr id="4" name="Picture 3" descr="A map of a city&#10;&#10;AI-generated content may be incorrect.">
            <a:extLst>
              <a:ext uri="{FF2B5EF4-FFF2-40B4-BE49-F238E27FC236}">
                <a16:creationId xmlns:a16="http://schemas.microsoft.com/office/drawing/2014/main" id="{C717E148-1ABE-9584-2595-B63606D1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00" y="893234"/>
            <a:ext cx="637540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Compliance Findings - </a:t>
            </a:r>
            <a:r>
              <a:rPr lang="en" sz="2400"/>
              <a:t>Planned vs Actuals</a:t>
            </a:r>
            <a:endParaRPr sz="2400"/>
          </a:p>
        </p:txBody>
      </p:sp>
      <p:graphicFrame>
        <p:nvGraphicFramePr>
          <p:cNvPr id="188" name="Google Shape;188;p21"/>
          <p:cNvGraphicFramePr/>
          <p:nvPr/>
        </p:nvGraphicFramePr>
        <p:xfrm>
          <a:off x="291425" y="1950025"/>
          <a:ext cx="4300825" cy="2373272"/>
        </p:xfrm>
        <a:graphic>
          <a:graphicData uri="http://schemas.openxmlformats.org/drawingml/2006/table">
            <a:tbl>
              <a:tblPr>
                <a:noFill/>
                <a:tableStyleId>{83AD0778-3CD2-4FC5-90EE-C3FEF09CF077}</a:tableStyleId>
              </a:tblPr>
              <a:tblGrid>
                <a:gridCol w="68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6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69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Date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Distance (miles)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Total time (hr:mm:ss)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Wait time at DP (mm:ss)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DP to SC (mm:ss)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SC drop time (mm:ss)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SC to DP (mm:ss)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9/23/24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9.44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1:09:42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10:00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36:48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05:13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17:41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9/24/24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9.63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1:12:05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09:14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38:22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05:37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18:52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9/25/24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9.54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1:11:45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09:27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38:56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05:31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17:51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9/26/24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9.98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1:26:04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16:42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37:58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07:03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24:21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9/27/24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9.70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1:12:29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09:43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40:09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03:22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19:15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Average of 5 days</a:t>
                      </a:r>
                      <a:endParaRPr sz="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9.66</a:t>
                      </a:r>
                      <a:endParaRPr sz="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1:14:25</a:t>
                      </a:r>
                      <a:endParaRPr sz="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11:01</a:t>
                      </a:r>
                      <a:endParaRPr sz="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38:27</a:t>
                      </a:r>
                      <a:endParaRPr sz="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05:21</a:t>
                      </a:r>
                      <a:endParaRPr sz="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19:36</a:t>
                      </a:r>
                      <a:endParaRPr sz="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89" name="Google Shape;189;p21"/>
          <p:cNvGraphicFramePr/>
          <p:nvPr/>
        </p:nvGraphicFramePr>
        <p:xfrm>
          <a:off x="4780688" y="1950025"/>
          <a:ext cx="4071875" cy="2366903"/>
        </p:xfrm>
        <a:graphic>
          <a:graphicData uri="http://schemas.openxmlformats.org/drawingml/2006/table">
            <a:tbl>
              <a:tblPr>
                <a:noFill/>
                <a:tableStyleId>{7E382F9E-ECFF-454B-89E1-87CF8A59BA5E}</a:tableStyleId>
              </a:tblPr>
              <a:tblGrid>
                <a:gridCol w="6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3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Date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Start time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First moment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School time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Return start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</a:rPr>
                        <a:t>End</a:t>
                      </a:r>
                      <a:endParaRPr sz="800" b="1">
                        <a:solidFill>
                          <a:srgbClr val="FFFFFF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9/23/24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7:01:38 AM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7:11:38 AM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7:48:26 AM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7:53:39 AM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8:11:20 AM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9/24/24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7:01:33 AM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7:10:47 AM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7:49:09 AM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7:54:46 AM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8:13:38 AM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9/25/24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6:59:31 AM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7:08:58 AM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7:47:54 AM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7:53:25 AM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8:11:16 AM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9/26/24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6:54:01 AM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7:10:43 AM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7:48:41 AM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7:55:44 AM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8:20:05 AM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9/27/24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7:01:14 AM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7:10:57 AM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7:51:06 AM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7:54:28 AM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8:13:43 AM</a:t>
                      </a:r>
                      <a:endParaRPr sz="800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Planned timings</a:t>
                      </a:r>
                      <a:endParaRPr sz="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-</a:t>
                      </a:r>
                      <a:endParaRPr sz="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7:16:00 AM</a:t>
                      </a:r>
                      <a:endParaRPr sz="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7:45:00 AM</a:t>
                      </a:r>
                      <a:endParaRPr sz="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-</a:t>
                      </a:r>
                      <a:endParaRPr sz="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/>
                        <a:t>8:02:00 AM</a:t>
                      </a:r>
                      <a:endParaRPr sz="800" b="1"/>
                    </a:p>
                  </a:txBody>
                  <a:tcPr marL="9525" marR="9525" marT="9525" marB="914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0" name="Google Shape;190;p21"/>
          <p:cNvSpPr txBox="1"/>
          <p:nvPr/>
        </p:nvSpPr>
        <p:spPr>
          <a:xfrm>
            <a:off x="496338" y="1398288"/>
            <a:ext cx="389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Actual vs Average time in hh:mm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4871138" y="1398288"/>
            <a:ext cx="389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Actual local time vs planned time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1380</Words>
  <Application>Microsoft Macintosh PowerPoint</Application>
  <PresentationFormat>On-screen Show (16:9)</PresentationFormat>
  <Paragraphs>243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Roboto</vt:lpstr>
      <vt:lpstr>Geometric</vt:lpstr>
      <vt:lpstr>School Bus Route Optimization &amp; Driver Compliance Analytics</vt:lpstr>
      <vt:lpstr>Objective</vt:lpstr>
      <vt:lpstr>Data &amp; Tools Used</vt:lpstr>
      <vt:lpstr>Challenges deep-dive</vt:lpstr>
      <vt:lpstr>Route Optimization Findings</vt:lpstr>
      <vt:lpstr>Route Optimization Findings: Calculations</vt:lpstr>
      <vt:lpstr>Driver Compliance Findings</vt:lpstr>
      <vt:lpstr>Driver Compliance Findings (GPS trace) </vt:lpstr>
      <vt:lpstr>Driver Compliance Findings - Planned vs Actuals</vt:lpstr>
      <vt:lpstr>Driver Compliance Findings</vt:lpstr>
      <vt:lpstr>Key Insights</vt:lpstr>
      <vt:lpstr>Business Impact &amp; cost Savings</vt:lpstr>
      <vt:lpstr>Recommendations</vt:lpstr>
      <vt:lpstr>Next Steps for scaling globally using AI &amp; ML </vt:lpstr>
      <vt:lpstr>Thank You.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kodeboinapradeep@gmail.com</cp:lastModifiedBy>
  <cp:revision>4</cp:revision>
  <dcterms:modified xsi:type="dcterms:W3CDTF">2025-09-11T22:11:08Z</dcterms:modified>
</cp:coreProperties>
</file>