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Times New Roman Condensed" charset="1" panose="02030506070405020303"/>
      <p:regular r:id="rId19"/>
    </p:embeddedFont>
    <p:embeddedFont>
      <p:font typeface="Gotham" charset="1" panose="00000000000000000000"/>
      <p:regular r:id="rId20"/>
    </p:embeddedFont>
    <p:embeddedFont>
      <p:font typeface="Gotham Bold" charset="1" panose="00000000000000000000"/>
      <p:regular r:id="rId21"/>
    </p:embeddedFont>
    <p:embeddedFont>
      <p:font typeface="DM Sans" charset="1" panose="00000000000000000000"/>
      <p:regular r:id="rId22"/>
    </p:embeddedFont>
    <p:embeddedFont>
      <p:font typeface="Alice Bold" charset="1" panose="00000500000000000000"/>
      <p:regular r:id="rId23"/>
    </p:embeddedFont>
    <p:embeddedFont>
      <p:font typeface="Alice" charset="1" panose="00000500000000000000"/>
      <p:regular r:id="rId24"/>
    </p:embeddedFont>
    <p:embeddedFont>
      <p:font typeface="Quicksand" charset="1" panose="00000000000000000000"/>
      <p:regular r:id="rId25"/>
    </p:embeddedFont>
    <p:embeddedFont>
      <p:font typeface="Times New Roman Condensed Italics" charset="1" panose="020305060704050903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14052" y="-1923298"/>
            <a:ext cx="19285436" cy="15042640"/>
          </a:xfrm>
          <a:custGeom>
            <a:avLst/>
            <a:gdLst/>
            <a:ahLst/>
            <a:cxnLst/>
            <a:rect r="r" b="b" t="t" l="l"/>
            <a:pathLst>
              <a:path h="15042640" w="19285436">
                <a:moveTo>
                  <a:pt x="0" y="0"/>
                </a:moveTo>
                <a:lnTo>
                  <a:pt x="19285437" y="0"/>
                </a:lnTo>
                <a:lnTo>
                  <a:pt x="19285437" y="15042640"/>
                </a:lnTo>
                <a:lnTo>
                  <a:pt x="0" y="1504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2048" y="641237"/>
            <a:ext cx="8498806" cy="4956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19"/>
              </a:lnSpc>
            </a:pPr>
            <a:r>
              <a:rPr lang="en-US" sz="10399" spc="-395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OPTIMIZED FILE COMPRESSION USING BINARY TREES</a:t>
            </a:r>
          </a:p>
          <a:p>
            <a:pPr algn="l">
              <a:lnSpc>
                <a:spcPts val="43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72048" y="5588497"/>
            <a:ext cx="5814185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spc="-4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DHILIPAN M (192411038)</a:t>
            </a:r>
          </a:p>
          <a:p>
            <a:pPr algn="l">
              <a:lnSpc>
                <a:spcPts val="3360"/>
              </a:lnSpc>
            </a:pPr>
            <a:r>
              <a:rPr lang="en-US" sz="2800" spc="-4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PRADEEP KUMAR S(192411038)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2048" y="8204200"/>
            <a:ext cx="11628370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GUIDED BY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DR S SANKAR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CSA0327 - DATA STRUCTURES FOR COMPLEXITY 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896422"/>
            <a:ext cx="18020344" cy="8390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4784" indent="-287392" lvl="1">
              <a:lnSpc>
                <a:spcPts val="3727"/>
              </a:lnSpc>
              <a:buFont typeface="Arial"/>
              <a:buChar char="•"/>
            </a:pPr>
            <a:r>
              <a:rPr lang="en-US" sz="2662">
                <a:solidFill>
                  <a:srgbClr val="0E4714"/>
                </a:solidFill>
                <a:latin typeface="Alice Bold"/>
                <a:ea typeface="Alice Bold"/>
                <a:cs typeface="Alice Bold"/>
                <a:sym typeface="Alice Bold"/>
              </a:rPr>
              <a:t>Improved Compression Efficiency: </a:t>
            </a:r>
            <a:r>
              <a:rPr lang="en-US" sz="2662">
                <a:solidFill>
                  <a:srgbClr val="0E4714"/>
                </a:solidFill>
                <a:latin typeface="Alice"/>
                <a:ea typeface="Alice"/>
                <a:cs typeface="Alice"/>
                <a:sym typeface="Alice"/>
              </a:rPr>
              <a:t>Explore variations of Huffman coding or hybrid methods to achieve even better compression ratios for .txt files.</a:t>
            </a:r>
          </a:p>
          <a:p>
            <a:pPr algn="l">
              <a:lnSpc>
                <a:spcPts val="3727"/>
              </a:lnSpc>
            </a:pPr>
          </a:p>
          <a:p>
            <a:pPr algn="l" marL="574784" indent="-287392" lvl="1">
              <a:lnSpc>
                <a:spcPts val="3727"/>
              </a:lnSpc>
              <a:buFont typeface="Arial"/>
              <a:buChar char="•"/>
            </a:pPr>
            <a:r>
              <a:rPr lang="en-US" sz="2662">
                <a:solidFill>
                  <a:srgbClr val="0E4714"/>
                </a:solidFill>
                <a:latin typeface="Alice Bold"/>
                <a:ea typeface="Alice Bold"/>
                <a:cs typeface="Alice Bold"/>
                <a:sym typeface="Alice Bold"/>
              </a:rPr>
              <a:t>Graphical User Interface (GUI):</a:t>
            </a:r>
            <a:r>
              <a:rPr lang="en-US" sz="2662">
                <a:solidFill>
                  <a:srgbClr val="0E4714"/>
                </a:solidFill>
                <a:latin typeface="Alice"/>
                <a:ea typeface="Alice"/>
                <a:cs typeface="Alice"/>
                <a:sym typeface="Alice"/>
              </a:rPr>
              <a:t> Create a simple and user-friendly GUI that allows users to select .txt files for compression and decompression without using the command line.</a:t>
            </a:r>
          </a:p>
          <a:p>
            <a:pPr algn="l">
              <a:lnSpc>
                <a:spcPts val="3727"/>
              </a:lnSpc>
            </a:pPr>
          </a:p>
          <a:p>
            <a:pPr algn="l" marL="574784" indent="-287392" lvl="1">
              <a:lnSpc>
                <a:spcPts val="3727"/>
              </a:lnSpc>
              <a:buFont typeface="Arial"/>
              <a:buChar char="•"/>
            </a:pPr>
            <a:r>
              <a:rPr lang="en-US" sz="2662">
                <a:solidFill>
                  <a:srgbClr val="0E4714"/>
                </a:solidFill>
                <a:latin typeface="Alice Bold"/>
                <a:ea typeface="Alice Bold"/>
                <a:cs typeface="Alice Bold"/>
                <a:sym typeface="Alice Bold"/>
              </a:rPr>
              <a:t>Persistent Storage:</a:t>
            </a:r>
            <a:r>
              <a:rPr lang="en-US" sz="2662">
                <a:solidFill>
                  <a:srgbClr val="0E4714"/>
                </a:solidFill>
                <a:latin typeface="Alice"/>
                <a:ea typeface="Alice"/>
                <a:cs typeface="Alice"/>
                <a:sym typeface="Alice"/>
              </a:rPr>
              <a:t> Save the generated Huffman tree and code mapping to a file so that decompression can occur without needing to rebuild the tree every time.</a:t>
            </a:r>
          </a:p>
          <a:p>
            <a:pPr algn="l">
              <a:lnSpc>
                <a:spcPts val="3727"/>
              </a:lnSpc>
            </a:pPr>
          </a:p>
          <a:p>
            <a:pPr algn="l" marL="574784" indent="-287392" lvl="1">
              <a:lnSpc>
                <a:spcPts val="3727"/>
              </a:lnSpc>
              <a:buFont typeface="Arial"/>
              <a:buChar char="•"/>
            </a:pPr>
            <a:r>
              <a:rPr lang="en-US" sz="2662">
                <a:solidFill>
                  <a:srgbClr val="0E4714"/>
                </a:solidFill>
                <a:latin typeface="Alice Bold"/>
                <a:ea typeface="Alice Bold"/>
                <a:cs typeface="Alice Bold"/>
                <a:sym typeface="Alice Bold"/>
              </a:rPr>
              <a:t>Batch Processing:</a:t>
            </a:r>
            <a:r>
              <a:rPr lang="en-US" sz="2662">
                <a:solidFill>
                  <a:srgbClr val="0E4714"/>
                </a:solidFill>
                <a:latin typeface="Alice"/>
                <a:ea typeface="Alice"/>
                <a:cs typeface="Alice"/>
                <a:sym typeface="Alice"/>
              </a:rPr>
              <a:t> Add support to compress and decompress multiple .txt files in a single session, saving time for users handling large datasets.</a:t>
            </a:r>
          </a:p>
          <a:p>
            <a:pPr algn="l">
              <a:lnSpc>
                <a:spcPts val="3727"/>
              </a:lnSpc>
            </a:pPr>
          </a:p>
          <a:p>
            <a:pPr algn="l" marL="574784" indent="-287392" lvl="1">
              <a:lnSpc>
                <a:spcPts val="3727"/>
              </a:lnSpc>
              <a:buFont typeface="Arial"/>
              <a:buChar char="•"/>
            </a:pPr>
            <a:r>
              <a:rPr lang="en-US" sz="2662">
                <a:solidFill>
                  <a:srgbClr val="0E4714"/>
                </a:solidFill>
                <a:latin typeface="Alice Bold"/>
                <a:ea typeface="Alice Bold"/>
                <a:cs typeface="Alice Bold"/>
                <a:sym typeface="Alice Bold"/>
              </a:rPr>
              <a:t>Compression Summary Report:</a:t>
            </a:r>
            <a:r>
              <a:rPr lang="en-US" sz="2662">
                <a:solidFill>
                  <a:srgbClr val="0E4714"/>
                </a:solidFill>
                <a:latin typeface="Alice"/>
                <a:ea typeface="Alice"/>
                <a:cs typeface="Alice"/>
                <a:sym typeface="Alice"/>
              </a:rPr>
              <a:t> Generate a text-based summary file showing original size, compressed size, compression ratio, and character-code mapping for each operation.</a:t>
            </a:r>
          </a:p>
          <a:p>
            <a:pPr algn="l">
              <a:lnSpc>
                <a:spcPts val="3727"/>
              </a:lnSpc>
            </a:pPr>
          </a:p>
          <a:p>
            <a:pPr algn="l" marL="574784" indent="-287392" lvl="1">
              <a:lnSpc>
                <a:spcPts val="3727"/>
              </a:lnSpc>
              <a:buFont typeface="Arial"/>
              <a:buChar char="•"/>
            </a:pPr>
            <a:r>
              <a:rPr lang="en-US" sz="2662">
                <a:solidFill>
                  <a:srgbClr val="0E4714"/>
                </a:solidFill>
                <a:latin typeface="Alice Bold"/>
                <a:ea typeface="Alice Bold"/>
                <a:cs typeface="Alice Bold"/>
                <a:sym typeface="Alice Bold"/>
              </a:rPr>
              <a:t>Error Handling Improvements:</a:t>
            </a:r>
            <a:r>
              <a:rPr lang="en-US" sz="2662">
                <a:solidFill>
                  <a:srgbClr val="0E4714"/>
                </a:solidFill>
                <a:latin typeface="Alice"/>
                <a:ea typeface="Alice"/>
                <a:cs typeface="Alice"/>
                <a:sym typeface="Alice"/>
              </a:rPr>
              <a:t> Enhance the program’s ability to detect invalid input or corrupted compressed data and provide clear error messages.</a:t>
            </a:r>
          </a:p>
          <a:p>
            <a:pPr algn="l">
              <a:lnSpc>
                <a:spcPts val="3727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744353" y="470941"/>
            <a:ext cx="9798971" cy="1522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FUTURE SCOPES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210852" y="-1063244"/>
            <a:ext cx="8434028" cy="6114306"/>
          </a:xfrm>
          <a:custGeom>
            <a:avLst/>
            <a:gdLst/>
            <a:ahLst/>
            <a:cxnLst/>
            <a:rect r="r" b="b" t="t" l="l"/>
            <a:pathLst>
              <a:path h="6114306" w="8434028">
                <a:moveTo>
                  <a:pt x="0" y="0"/>
                </a:moveTo>
                <a:lnTo>
                  <a:pt x="8434028" y="0"/>
                </a:lnTo>
                <a:lnTo>
                  <a:pt x="8434028" y="6114305"/>
                </a:lnTo>
                <a:lnTo>
                  <a:pt x="0" y="611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3483" r="-128662" b="-5254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92755"/>
            <a:ext cx="16573082" cy="626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Quicksand"/>
                <a:ea typeface="Quicksand"/>
                <a:cs typeface="Quicksand"/>
                <a:sym typeface="Quicksand"/>
              </a:rPr>
              <a:t>The project successfully demonstrated a lossless file compression system using Huffman coding and binary trees, specifically for .txt files.</a:t>
            </a:r>
          </a:p>
          <a:p>
            <a:pPr algn="l">
              <a:lnSpc>
                <a:spcPts val="4199"/>
              </a:lnSpc>
            </a:pP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Quicksand"/>
                <a:ea typeface="Quicksand"/>
                <a:cs typeface="Quicksand"/>
                <a:sym typeface="Quicksand"/>
              </a:rPr>
              <a:t>The compression technique significantly reduces file size while ensuring the original data is perfectly reconstructed after decompression.</a:t>
            </a:r>
          </a:p>
          <a:p>
            <a:pPr algn="l">
              <a:lnSpc>
                <a:spcPts val="4199"/>
              </a:lnSpc>
            </a:pP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Quicksand"/>
                <a:ea typeface="Quicksand"/>
                <a:cs typeface="Quicksand"/>
                <a:sym typeface="Quicksand"/>
              </a:rPr>
              <a:t>The implementation in Python provided an efficient and understandable way to apply core data structure concepts like trees in a real-world scenario.</a:t>
            </a:r>
          </a:p>
          <a:p>
            <a:pPr algn="l">
              <a:lnSpc>
                <a:spcPts val="4199"/>
              </a:lnSpc>
            </a:pP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Quicksand"/>
                <a:ea typeface="Quicksand"/>
                <a:cs typeface="Quicksand"/>
                <a:sym typeface="Quicksand"/>
              </a:rPr>
              <a:t>This project lays a strong foundation for further development, including performance optimization, GUI integration, and extended functionality.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285453" y="923748"/>
            <a:ext cx="16230600" cy="1522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CONCLUSION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57001" y="547689"/>
            <a:ext cx="12030999" cy="1047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24"/>
              </a:lnSpc>
            </a:pPr>
            <a:r>
              <a:rPr lang="en-US" sz="7499" spc="-187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93474" y="1666637"/>
            <a:ext cx="16994526" cy="8281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0" indent="-388615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E4714"/>
                </a:solidFill>
                <a:latin typeface="Quicksand"/>
                <a:ea typeface="Quicksand"/>
                <a:cs typeface="Quicksand"/>
                <a:sym typeface="Quicksand"/>
              </a:rPr>
              <a:t>Huffman, D. A. (1952). A Method for the Construction of Minimum-Redundancy Codes. Proceedings of the IRE, 40(9), 1098–1101.</a:t>
            </a:r>
          </a:p>
          <a:p>
            <a:pPr algn="l">
              <a:lnSpc>
                <a:spcPts val="5039"/>
              </a:lnSpc>
            </a:pPr>
          </a:p>
          <a:p>
            <a:pPr algn="l" marL="777230" indent="-388615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E4714"/>
                </a:solidFill>
                <a:latin typeface="Quicksand"/>
                <a:ea typeface="Quicksand"/>
                <a:cs typeface="Quicksand"/>
                <a:sym typeface="Quicksand"/>
              </a:rPr>
              <a:t>Cormen, T. H., Leiserson, C. E., Rivest, R. L., &amp; Stein, C. (2009). Introduction to Algorithms (3rd ed.). MIT Press.</a:t>
            </a:r>
          </a:p>
          <a:p>
            <a:pPr algn="l">
              <a:lnSpc>
                <a:spcPts val="5039"/>
              </a:lnSpc>
            </a:pPr>
          </a:p>
          <a:p>
            <a:pPr algn="l" marL="777230" indent="-388615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E4714"/>
                </a:solidFill>
                <a:latin typeface="Quicksand"/>
                <a:ea typeface="Quicksand"/>
                <a:cs typeface="Quicksand"/>
                <a:sym typeface="Quicksand"/>
              </a:rPr>
              <a:t>Sayood, K. (2017). Introduction to Data Compression (5th ed.). Morgan Kaufmann.</a:t>
            </a:r>
          </a:p>
          <a:p>
            <a:pPr algn="l">
              <a:lnSpc>
                <a:spcPts val="5039"/>
              </a:lnSpc>
            </a:pPr>
          </a:p>
          <a:p>
            <a:pPr algn="l" marL="777230" indent="-388615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E4714"/>
                </a:solidFill>
                <a:latin typeface="Quicksand"/>
                <a:ea typeface="Quicksand"/>
                <a:cs typeface="Quicksand"/>
                <a:sym typeface="Quicksand"/>
              </a:rPr>
              <a:t>Klein, D., &amp; Kung, D. T. (2016). A Brief Introduction to Huffman Coding in Python. Journal of Computing Sciences in Colleges, 32(1), 118–124. Python Software Foundation. Python Documentation. Retrieved from https://docs.python.org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210852" y="-1063244"/>
            <a:ext cx="8434028" cy="6114306"/>
          </a:xfrm>
          <a:custGeom>
            <a:avLst/>
            <a:gdLst/>
            <a:ahLst/>
            <a:cxnLst/>
            <a:rect r="r" b="b" t="t" l="l"/>
            <a:pathLst>
              <a:path h="6114306" w="8434028">
                <a:moveTo>
                  <a:pt x="0" y="0"/>
                </a:moveTo>
                <a:lnTo>
                  <a:pt x="8434028" y="0"/>
                </a:lnTo>
                <a:lnTo>
                  <a:pt x="8434028" y="6114305"/>
                </a:lnTo>
                <a:lnTo>
                  <a:pt x="0" y="611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3483" r="-128662" b="-5254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90515" y="-2377820"/>
            <a:ext cx="19285436" cy="15042640"/>
          </a:xfrm>
          <a:custGeom>
            <a:avLst/>
            <a:gdLst/>
            <a:ahLst/>
            <a:cxnLst/>
            <a:rect r="r" b="b" t="t" l="l"/>
            <a:pathLst>
              <a:path h="15042640" w="19285436">
                <a:moveTo>
                  <a:pt x="0" y="0"/>
                </a:moveTo>
                <a:lnTo>
                  <a:pt x="19285437" y="0"/>
                </a:lnTo>
                <a:lnTo>
                  <a:pt x="19285437" y="15042640"/>
                </a:lnTo>
                <a:lnTo>
                  <a:pt x="0" y="1504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19150" y="2700805"/>
            <a:ext cx="16440150" cy="3444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68"/>
              </a:lnSpc>
              <a:spcBef>
                <a:spcPct val="0"/>
              </a:spcBef>
            </a:pPr>
            <a:r>
              <a:rPr lang="en-US" sz="18120" i="true" spc="-906">
                <a:solidFill>
                  <a:srgbClr val="0E4714"/>
                </a:solidFill>
                <a:latin typeface="Times New Roman Condensed Italics"/>
                <a:ea typeface="Times New Roman Condensed Italics"/>
                <a:cs typeface="Times New Roman Condensed Italics"/>
                <a:sym typeface="Times New Roman Condensed Italics"/>
              </a:rPr>
              <a:t>Thank you.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52114" y="1936761"/>
            <a:ext cx="17908905" cy="7517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5"/>
              </a:lnSpc>
            </a:pPr>
            <a:r>
              <a:rPr lang="en-US" sz="5504" spc="-104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Traditional file storage and transmission methods handle data inefficiently, resulting in:</a:t>
            </a:r>
          </a:p>
          <a:p>
            <a:pPr algn="l" marL="1188481" indent="-594240" lvl="1">
              <a:lnSpc>
                <a:spcPts val="6055"/>
              </a:lnSpc>
              <a:buFont typeface="Arial"/>
              <a:buChar char="•"/>
            </a:pPr>
            <a:r>
              <a:rPr lang="en-US" sz="5504" spc="-104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Excessively large file sizes consuming unnecessary disk space</a:t>
            </a:r>
          </a:p>
          <a:p>
            <a:pPr algn="l" marL="1188481" indent="-594240" lvl="1">
              <a:lnSpc>
                <a:spcPts val="6055"/>
              </a:lnSpc>
              <a:buFont typeface="Arial"/>
              <a:buChar char="•"/>
            </a:pPr>
            <a:r>
              <a:rPr lang="en-US" sz="5504" spc="-104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Slower file transmission over limited bandwidth networks</a:t>
            </a:r>
          </a:p>
          <a:p>
            <a:pPr algn="l" marL="1188481" indent="-594240" lvl="1">
              <a:lnSpc>
                <a:spcPts val="6055"/>
              </a:lnSpc>
              <a:buFont typeface="Arial"/>
              <a:buChar char="•"/>
            </a:pPr>
            <a:r>
              <a:rPr lang="en-US" sz="5504" spc="-104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Increased storage costs and reduced system performance</a:t>
            </a:r>
          </a:p>
          <a:p>
            <a:pPr algn="l" marL="1188481" indent="-594240" lvl="1">
              <a:lnSpc>
                <a:spcPts val="6055"/>
              </a:lnSpc>
              <a:buFont typeface="Arial"/>
              <a:buChar char="•"/>
            </a:pPr>
            <a:r>
              <a:rPr lang="en-US" sz="5504" spc="-104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Inability to meet performance needs in data-heavy applications</a:t>
            </a:r>
          </a:p>
          <a:p>
            <a:pPr algn="l" marL="1188481" indent="-594240" lvl="1">
              <a:lnSpc>
                <a:spcPts val="6055"/>
              </a:lnSpc>
              <a:buFont typeface="Arial"/>
              <a:buChar char="•"/>
            </a:pPr>
            <a:r>
              <a:rPr lang="en-US" sz="5504" spc="-104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Reduces file size without any data loss</a:t>
            </a:r>
          </a:p>
          <a:p>
            <a:pPr algn="l" marL="1188481" indent="-594240" lvl="1">
              <a:lnSpc>
                <a:spcPts val="6055"/>
              </a:lnSpc>
              <a:buFont typeface="Arial"/>
              <a:buChar char="•"/>
            </a:pPr>
            <a:r>
              <a:rPr lang="en-US" sz="5504" spc="-104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Speeds up file transfer and improves storage efficiency</a:t>
            </a:r>
          </a:p>
          <a:p>
            <a:pPr algn="l">
              <a:lnSpc>
                <a:spcPts val="6055"/>
              </a:lnSpc>
            </a:pPr>
          </a:p>
          <a:p>
            <a:pPr algn="l">
              <a:lnSpc>
                <a:spcPts val="4295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012776" y="0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0" y="0"/>
                </a:moveTo>
                <a:lnTo>
                  <a:pt x="28550448" y="0"/>
                </a:lnTo>
                <a:lnTo>
                  <a:pt x="28550448" y="11313545"/>
                </a:lnTo>
                <a:lnTo>
                  <a:pt x="0" y="11313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52114" y="542925"/>
            <a:ext cx="7343328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62"/>
              </a:lnSpc>
            </a:pPr>
            <a:r>
              <a:rPr lang="en-US" sz="6385" b="true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29682" y="-545920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0" y="0"/>
                </a:moveTo>
                <a:lnTo>
                  <a:pt x="28550447" y="0"/>
                </a:lnTo>
                <a:lnTo>
                  <a:pt x="28550447" y="11313545"/>
                </a:lnTo>
                <a:lnTo>
                  <a:pt x="0" y="11313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450334"/>
            <a:ext cx="11269282" cy="1522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OBJECTIVES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689" y="2799032"/>
            <a:ext cx="17457409" cy="8659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92"/>
              </a:lnSpc>
            </a:pPr>
            <a:r>
              <a:rPr lang="en-US" sz="3899" spc="-58">
                <a:solidFill>
                  <a:srgbClr val="0E4714"/>
                </a:solidFill>
                <a:latin typeface="DM Sans"/>
                <a:ea typeface="DM Sans"/>
                <a:cs typeface="DM Sans"/>
                <a:sym typeface="DM Sans"/>
              </a:rPr>
              <a:t>GOALS</a:t>
            </a:r>
          </a:p>
          <a:p>
            <a:pPr algn="l" marL="518162" indent="-259081" lvl="1">
              <a:lnSpc>
                <a:spcPts val="4488"/>
              </a:lnSpc>
              <a:buFont typeface="Arial"/>
              <a:buChar char="•"/>
            </a:pPr>
            <a:r>
              <a:rPr lang="en-US" sz="2400" spc="-36">
                <a:solidFill>
                  <a:srgbClr val="0E4714"/>
                </a:solidFill>
                <a:latin typeface="DM Sans"/>
                <a:ea typeface="DM Sans"/>
                <a:cs typeface="DM Sans"/>
                <a:sym typeface="DM Sans"/>
              </a:rPr>
              <a:t>To design a lossless file compression system based on binary trees</a:t>
            </a:r>
          </a:p>
          <a:p>
            <a:pPr algn="l" marL="518162" indent="-259081" lvl="1">
              <a:lnSpc>
                <a:spcPts val="4488"/>
              </a:lnSpc>
              <a:buFont typeface="Arial"/>
              <a:buChar char="•"/>
            </a:pPr>
            <a:r>
              <a:rPr lang="en-US" sz="2400" spc="-36">
                <a:solidFill>
                  <a:srgbClr val="0E4714"/>
                </a:solidFill>
                <a:latin typeface="DM Sans"/>
                <a:ea typeface="DM Sans"/>
                <a:cs typeface="DM Sans"/>
                <a:sym typeface="DM Sans"/>
              </a:rPr>
              <a:t>To implement the system using Huffman coding in Python</a:t>
            </a:r>
          </a:p>
          <a:p>
            <a:pPr algn="l" marL="518162" indent="-259081" lvl="1">
              <a:lnSpc>
                <a:spcPts val="4488"/>
              </a:lnSpc>
              <a:buFont typeface="Arial"/>
              <a:buChar char="•"/>
            </a:pPr>
            <a:r>
              <a:rPr lang="en-US" sz="2400" spc="-36">
                <a:solidFill>
                  <a:srgbClr val="0E4714"/>
                </a:solidFill>
                <a:latin typeface="DM Sans"/>
                <a:ea typeface="DM Sans"/>
                <a:cs typeface="DM Sans"/>
                <a:sym typeface="DM Sans"/>
              </a:rPr>
              <a:t>To allow users to compress and decompress files through a simple interface</a:t>
            </a:r>
          </a:p>
          <a:p>
            <a:pPr algn="l" marL="518162" indent="-259081" lvl="1">
              <a:lnSpc>
                <a:spcPts val="4488"/>
              </a:lnSpc>
              <a:buFont typeface="Arial"/>
              <a:buChar char="•"/>
            </a:pPr>
            <a:r>
              <a:rPr lang="en-US" sz="2400" spc="-36">
                <a:solidFill>
                  <a:srgbClr val="0E4714"/>
                </a:solidFill>
                <a:latin typeface="DM Sans"/>
                <a:ea typeface="DM Sans"/>
                <a:cs typeface="DM Sans"/>
                <a:sym typeface="DM Sans"/>
              </a:rPr>
              <a:t>To demonstrate the real-world use of tree-based algorithms for optimizing storage and transmission</a:t>
            </a:r>
          </a:p>
          <a:p>
            <a:pPr algn="l">
              <a:lnSpc>
                <a:spcPts val="4488"/>
              </a:lnSpc>
            </a:pPr>
          </a:p>
          <a:p>
            <a:pPr algn="l">
              <a:lnSpc>
                <a:spcPts val="7292"/>
              </a:lnSpc>
            </a:pPr>
            <a:r>
              <a:rPr lang="en-US" sz="3899" spc="-58">
                <a:solidFill>
                  <a:srgbClr val="0E4714"/>
                </a:solidFill>
                <a:latin typeface="DM Sans"/>
                <a:ea typeface="DM Sans"/>
                <a:cs typeface="DM Sans"/>
                <a:sym typeface="DM Sans"/>
              </a:rPr>
              <a:t>ADDRESSING OF THE PROBLEM</a:t>
            </a:r>
          </a:p>
          <a:p>
            <a:pPr algn="l" marL="518162" indent="-259081" lvl="1">
              <a:lnSpc>
                <a:spcPts val="4488"/>
              </a:lnSpc>
              <a:buFont typeface="Arial"/>
              <a:buChar char="•"/>
            </a:pPr>
            <a:r>
              <a:rPr lang="en-US" sz="2400" spc="-36">
                <a:solidFill>
                  <a:srgbClr val="0E4714"/>
                </a:solidFill>
                <a:latin typeface="DM Sans"/>
                <a:ea typeface="DM Sans"/>
                <a:cs typeface="DM Sans"/>
                <a:sym typeface="DM Sans"/>
              </a:rPr>
              <a:t>Reducing file sizes to save storage space and speed up data transfer</a:t>
            </a:r>
          </a:p>
          <a:p>
            <a:pPr algn="l" marL="518162" indent="-259081" lvl="1">
              <a:lnSpc>
                <a:spcPts val="4488"/>
              </a:lnSpc>
              <a:buFont typeface="Arial"/>
              <a:buChar char="•"/>
            </a:pPr>
            <a:r>
              <a:rPr lang="en-US" sz="2400" spc="-36">
                <a:solidFill>
                  <a:srgbClr val="0E4714"/>
                </a:solidFill>
                <a:latin typeface="DM Sans"/>
                <a:ea typeface="DM Sans"/>
                <a:cs typeface="DM Sans"/>
                <a:sym typeface="DM Sans"/>
              </a:rPr>
              <a:t>Ensuring no loss of information during compression and decompression</a:t>
            </a:r>
          </a:p>
          <a:p>
            <a:pPr algn="l" marL="518162" indent="-259081" lvl="1">
              <a:lnSpc>
                <a:spcPts val="4488"/>
              </a:lnSpc>
              <a:buFont typeface="Arial"/>
              <a:buChar char="•"/>
            </a:pPr>
            <a:r>
              <a:rPr lang="en-US" sz="2400" spc="-36">
                <a:solidFill>
                  <a:srgbClr val="0E4714"/>
                </a:solidFill>
                <a:latin typeface="DM Sans"/>
                <a:ea typeface="DM Sans"/>
                <a:cs typeface="DM Sans"/>
                <a:sym typeface="DM Sans"/>
              </a:rPr>
              <a:t>Providing a lightweight, practical tool for scenarios where storage or bandwidth is limited</a:t>
            </a:r>
          </a:p>
          <a:p>
            <a:pPr algn="l" marL="518162" indent="-259081" lvl="1">
              <a:lnSpc>
                <a:spcPts val="4488"/>
              </a:lnSpc>
              <a:buFont typeface="Arial"/>
              <a:buChar char="•"/>
            </a:pPr>
            <a:r>
              <a:rPr lang="en-US" sz="2400" spc="-36">
                <a:solidFill>
                  <a:srgbClr val="0E4714"/>
                </a:solidFill>
                <a:latin typeface="DM Sans"/>
                <a:ea typeface="DM Sans"/>
                <a:cs typeface="DM Sans"/>
                <a:sym typeface="DM Sans"/>
              </a:rPr>
              <a:t>Showcasing how binary trees can be used effectively in file compression tasks</a:t>
            </a:r>
          </a:p>
          <a:p>
            <a:pPr algn="l">
              <a:lnSpc>
                <a:spcPts val="7292"/>
              </a:lnSpc>
            </a:pPr>
          </a:p>
          <a:p>
            <a:pPr algn="l">
              <a:lnSpc>
                <a:spcPts val="7292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32382"/>
            <a:ext cx="12600079" cy="5229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46" indent="-377823" lvl="1">
              <a:lnSpc>
                <a:spcPts val="5249"/>
              </a:lnSpc>
              <a:buFont typeface="Arial"/>
              <a:buChar char="•"/>
            </a:pPr>
            <a:r>
              <a:rPr lang="en-US" sz="3499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 working file compression program that uses binary trees and Huffman coding</a:t>
            </a:r>
          </a:p>
          <a:p>
            <a:pPr algn="just" marL="755646" indent="-377823" lvl="1">
              <a:lnSpc>
                <a:spcPts val="5249"/>
              </a:lnSpc>
              <a:buFont typeface="Arial"/>
              <a:buChar char="•"/>
            </a:pPr>
            <a:r>
              <a:rPr lang="en-US" sz="3499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Smaller file sizes with preserved original content</a:t>
            </a:r>
          </a:p>
          <a:p>
            <a:pPr algn="just" marL="755646" indent="-377823" lvl="1">
              <a:lnSpc>
                <a:spcPts val="5249"/>
              </a:lnSpc>
              <a:buFont typeface="Arial"/>
              <a:buChar char="•"/>
            </a:pPr>
            <a:r>
              <a:rPr lang="en-US" sz="3499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Improved understanding of how binary trees support efficient data encoding</a:t>
            </a:r>
          </a:p>
          <a:p>
            <a:pPr algn="just" marL="755646" indent="-377823" lvl="1">
              <a:lnSpc>
                <a:spcPts val="5249"/>
              </a:lnSpc>
              <a:buFont typeface="Arial"/>
              <a:buChar char="•"/>
            </a:pPr>
            <a:r>
              <a:rPr lang="en-US" sz="3499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 foundation for future improvements like supporting more file formats or advanced compression features</a:t>
            </a:r>
          </a:p>
          <a:p>
            <a:pPr algn="just">
              <a:lnSpc>
                <a:spcPts val="524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450334"/>
            <a:ext cx="14423006" cy="1522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EXPECTED OUTCOMES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1415085" y="-545920"/>
            <a:ext cx="28550447" cy="11313545"/>
          </a:xfrm>
          <a:custGeom>
            <a:avLst/>
            <a:gdLst/>
            <a:ahLst/>
            <a:cxnLst/>
            <a:rect r="r" b="b" t="t" l="l"/>
            <a:pathLst>
              <a:path h="11313545" w="28550447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969" r="0" b="-59256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10852" y="-1063244"/>
            <a:ext cx="8434028" cy="6114306"/>
          </a:xfrm>
          <a:custGeom>
            <a:avLst/>
            <a:gdLst/>
            <a:ahLst/>
            <a:cxnLst/>
            <a:rect r="r" b="b" t="t" l="l"/>
            <a:pathLst>
              <a:path h="6114306" w="8434028">
                <a:moveTo>
                  <a:pt x="0" y="0"/>
                </a:moveTo>
                <a:lnTo>
                  <a:pt x="8434028" y="0"/>
                </a:lnTo>
                <a:lnTo>
                  <a:pt x="8434028" y="6114305"/>
                </a:lnTo>
                <a:lnTo>
                  <a:pt x="0" y="611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3483" r="-128662" b="-5254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946283"/>
            <a:ext cx="16680148" cy="943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spc="-36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Development Approach:</a:t>
            </a:r>
          </a:p>
          <a:p>
            <a:pPr algn="l">
              <a:lnSpc>
                <a:spcPts val="3360"/>
              </a:lnSpc>
            </a:pPr>
            <a:r>
              <a:rPr lang="en-US" sz="2400" spc="-36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• Requirement Analysis – Identified the need for an efficient, lossless file compression method to reduce storage size and improve transmission speed without compromising data integrity.</a:t>
            </a:r>
          </a:p>
          <a:p>
            <a:pPr algn="l">
              <a:lnSpc>
                <a:spcPts val="3360"/>
              </a:lnSpc>
            </a:pPr>
            <a:r>
              <a:rPr lang="en-US" sz="2400" spc="-36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• Design – Created flowcharts and pseudocode outlining the process of character frequency analysis, binary tree construction, and file encoding/decoding using Huffman coding.</a:t>
            </a:r>
          </a:p>
          <a:p>
            <a:pPr algn="l">
              <a:lnSpc>
                <a:spcPts val="3360"/>
              </a:lnSpc>
            </a:pPr>
            <a:r>
              <a:rPr lang="en-US" sz="2400" spc="-36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• Implementation – Developed in Python, focusing on modular functions for each stage of compression and decompression.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-36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analyze_frequencies(text) – Analyzes the frequency of each character in the input text.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-36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build_huffman_tree(freq_dict) – Builds the Huffman Tree based on character frequencies.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-36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generate_huffman_codes(root) – Generates unique binary codes for each character by traversing the tree.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-36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compress_text(text, codes) – Compresses the input text using the generated Huffman codes.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-36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decompress_text(compressed, root) – Decompresses the binary code back to the original text using the Huffman Tree.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-36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main() – The main driver function that handles user input, calls all other modules, displays results, and verifies compression accuracy.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-36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Testing &amp; Debugging – Tested with different types and sizes of text files to verify compression ratio, accuracy of decompression, and system reliability.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 spc="-36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Documentation – Recorded the development process, performance results, edge cases handled, and suggestions for future enhancements.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837374" y="333891"/>
            <a:ext cx="11269282" cy="1522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METHODOLOGY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08538"/>
            <a:ext cx="16230600" cy="1522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CODING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210852" y="-1063244"/>
            <a:ext cx="8434028" cy="6114306"/>
          </a:xfrm>
          <a:custGeom>
            <a:avLst/>
            <a:gdLst/>
            <a:ahLst/>
            <a:cxnLst/>
            <a:rect r="r" b="b" t="t" l="l"/>
            <a:pathLst>
              <a:path h="6114306" w="8434028">
                <a:moveTo>
                  <a:pt x="0" y="0"/>
                </a:moveTo>
                <a:lnTo>
                  <a:pt x="8434028" y="0"/>
                </a:lnTo>
                <a:lnTo>
                  <a:pt x="8434028" y="6114305"/>
                </a:lnTo>
                <a:lnTo>
                  <a:pt x="0" y="611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3483" r="-128662" b="-5254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5471" y="2655405"/>
            <a:ext cx="8786369" cy="7536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"""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Simple F</a:t>
            </a: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requency Analyzer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- Type your message and see character counts immediately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- Made by Dhilipan and Pradeepkumar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"""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#tutorial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"""To use the Frequency Analyzer, simply run the program and type or paste your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text when prompted. The tool will instantly display a clear table showing each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character's frequency count and ASCII value, with special characters like spaces labeled as [space].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It also calculates the total size in bytes and bits. For example, if you input 'hello', you'll immediately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see counts for each letter and the total size (5 bytes, 40 bits). This output gives you the exact frequency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data needed to build your Huffman tree in Module 2 for the compression phase"""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print("=== SIMPLE FREQUENCY ANALYZER ===")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message = input("Type your message: ")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# to Calculate frequencies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freq = {}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for char in message: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freq[char] = freq.get(char, 0) + 1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14332" y="2655405"/>
            <a:ext cx="6979811" cy="627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# Display results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print("\nCHARACTER COUNTS:")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print("Char\tCount\tASCII")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print("-" * 20)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for char, count in sorted(freq.items()):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# Show special names for whitespace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if char == ' ':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display = "[space]"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elif char == '\n':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display = "[newline]" 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elif char == '\t':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display = "[tab]"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else: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display = char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print(f"{display}\t{count}\t{ord(char)}")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# Show size info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print(f"\nTotal characters: {len(message)}")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print(f"Size: {len(message)} bytes ({len(message)*8} bits)")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50518" y="1988655"/>
            <a:ext cx="16208782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5000" spc="-125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MODULE 1 (SIMPLE FREQUENCY ANALYZER)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10852" y="-1063244"/>
            <a:ext cx="8434028" cy="6114306"/>
          </a:xfrm>
          <a:custGeom>
            <a:avLst/>
            <a:gdLst/>
            <a:ahLst/>
            <a:cxnLst/>
            <a:rect r="r" b="b" t="t" l="l"/>
            <a:pathLst>
              <a:path h="6114306" w="8434028">
                <a:moveTo>
                  <a:pt x="0" y="0"/>
                </a:moveTo>
                <a:lnTo>
                  <a:pt x="8434028" y="0"/>
                </a:lnTo>
                <a:lnTo>
                  <a:pt x="8434028" y="6114305"/>
                </a:lnTo>
                <a:lnTo>
                  <a:pt x="0" y="611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3483" r="-128662" b="-5254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8836" y="842478"/>
            <a:ext cx="6416171" cy="27896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"""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Simple Huffman Enc</a:t>
            </a: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oder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- Compresses text using Huffman coding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- Made by Dhilipan and Pradeepkumar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"""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# Tutorial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"""To use the Huffman Encoder: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1. Run the program and enter your text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2. See the Huffman codes generated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3. View compressed binary output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4. Verify decompression works perfectly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Example: Input "hello" gives: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h: 00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e: 01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l: 10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o: 11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Compressed: 0001101011 (10 bits vs original 40 bits)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"""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import heapq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from collections import defaultdict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class HuffmanNode: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def __init__(self, char=None, freq=0, left=None, right=None):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self.char = char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self.freq = freq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self.left = left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self.right = right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def __lt__(self, other):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return self.freq &lt; other.freq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build_frequency_dict(text):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freq = defaultdict(int)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for char in text: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freq[char] += 1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return freq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build_huffman_tree(freq):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heap = []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for char, count in freq.items():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heapq.heappush(heap, HuffmanNode(char, count))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while len(heap) &gt; 1: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left = heapq.heappop(heap)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right = heapq.heappop(heap)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merged = HuffmanNode(freq=left.freq + right.freq, left=left, right=right)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heapq.heappush(heap, merged)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return heapq.heappop(heap)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generate_codes(node, prefix="", codes={}):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if node.char: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codes[node.char] = prefix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else: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generate_codes(node.left, prefix + "0", codes)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generate_codes(node.right, prefix + "1", codes)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return codes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huffman_compress(text):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if not text: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return "", {}, ""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freq = build_frequency_dict(text)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tree = build_huffman_tree(freq)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codes = generate_codes(tree)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compressed = "".join([codes[char] for char in text])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return compressed, codes, tree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huffman_decompress(compressed, tree):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current = tree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result = []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for bit in compressed: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current = current.left if bit == '0' else current.right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if current.char: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    result.append(current.char)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    current = tree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return "".join(result)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# Main Program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print("=== SIMPLE HUFFMAN ENCODER ===")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text = input("Enter text to compress: ")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compressed, codes, tree = huffman_compress(text)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print("\nHUFFMAN CODES:")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for char, code in sorted(codes.items()):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display = {' ': '[space]', '\n': '[newline]', '\t': '[tab]'}.get(char, char)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print(f"{display}\t{code}")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print(f"\nCompressed binary: {compressed}")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print(f"Original size: {len(text) * 8} bits")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print(f"Compressed size: {len(compressed)} bits")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print(f"Compression ratio: {len(compressed)/(len(text)*8):.1%}")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decompressed = huffman_decompress(compressed, tree)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print(f"\nDecompressed text: {decompressed}")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print("Success!" if decompressed == text else "Error in decompression")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62981" y="323850"/>
            <a:ext cx="16208782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5000" spc="-125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MODULE 2 (HUFFMAN CODING)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69446" y="842478"/>
            <a:ext cx="5121701" cy="1077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heap = []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f</a:t>
            </a: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or char, count in freq.items():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heapq.heappush(heap, HuffmanNode(char, count))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while len(heap) &gt; 1: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left = heapq.heappop(heap)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right = heapq.heappop(heap)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merged = HuffmanNode(freq=left.freq + right.freq, left=left, right=right)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heapq.heappush(heap, merged)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return heapq.heappop(heap)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generate_codes(node, prefix="", codes={}):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if node.char: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codes[node.char] = prefix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else: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generate_codes(node.left, prefix + "0", codes)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generate_codes(node.right, prefix + "1", codes)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return codes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huffman_compress(text):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if not text: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return "", {}, ""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freq = build_frequency_dict(text)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tree = build_huffman_tree(freq)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codes = generate_codes(tree)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compressed = "".join([codes[char] for char in text])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return compressed, codes, tree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huffman_decompress(compressed, tree):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current = tree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result = []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for bit in compressed: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current = current.left if bit == '0' else current.right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if current.char: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result.append(current.char)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2767372" y="842478"/>
            <a:ext cx="5121701" cy="8284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current = tree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return "".join(result)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# Main Program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print("=== SIMPLE HUFFMAN ENCODER ===")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text = input("Enter text to compress: ")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compressed, codes, tree = huffman_compress(text)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print("\nHUFFMAN CODES:")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for char, code in sorted(codes.items()):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display = {' ': '[space]', '\n': '[newline]', '\t': '[tab]'}.get(char, char)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print(f"{display}\t{code}")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print(f"\nCompressed binary: {compressed}")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print(f"Original size: {len(text) * 8} bits")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print(f"Compressed size: {len(compressed)} bits")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print(f"Compression ratio: {len(compressed)/(len(text)*8):.1%}")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decompressed = huffman_decompress(compressed, tree)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print(f"\nDecompressed text: {decompressed}")</a:t>
            </a:r>
          </a:p>
          <a:p>
            <a:pPr algn="l" marL="345441" indent="-172721" lvl="1">
              <a:lnSpc>
                <a:spcPts val="2240"/>
              </a:lnSpc>
              <a:buFont typeface="Arial"/>
              <a:buChar char="•"/>
            </a:pPr>
            <a:r>
              <a:rPr lang="en-US" sz="1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print("Success!" if decompressed == text else "Error in decompression")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0908" y="432308"/>
            <a:ext cx="7000541" cy="1026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import heapq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from collections import defaultdict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# ====================== TUTORIAL ======================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"""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HOW TO USE THIS PROGRAM: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1. RUN the script (python compression.py)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2. ENTER your text when prompted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3. VIEW the analysis: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- Character frequencies (Module 1)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- Huffman codes (Module 2)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- Compression results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4. VERIFY perfect reconstruction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EXAMPLE OUTPUT FOR "hello":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-------------------------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CHARACTER COUNTS: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h 1 104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 1 101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l 2 108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 1 111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HUFFMAN CODES: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l: 0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o: 10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h: 110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e: 111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Compressed: 1101110010 (10 bits)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Original: 40 bits → 75% reduction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"""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# ====================== CORE IMPLEMENTATION ======================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class HuffmanNode: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def __init__(self, char=None, freq=0, left=None, right=None):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self.char = char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self.freq = freq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freq = defaultdict(int)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for char in text:   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freq[char] += 1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self.left = left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self.right = right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freq[char] += 1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self.left = left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self.right = right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def __lt__(self, other):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return self.freq &lt; other.freq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analyze_frequencies(text):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"""Module 1: Frequency Analysis"""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</a:p>
          <a:p>
            <a:pPr algn="l">
              <a:lnSpc>
                <a:spcPts val="16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358197" y="66675"/>
            <a:ext cx="16230600" cy="814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5800" spc="-145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FINAL CODIND (MODULE 1 &amp; MODULE 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88754" y="412052"/>
            <a:ext cx="6163434" cy="1005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freq = defaultdict(int)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for char in text: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freq[char] += 1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print("\nCHARACTER FREQUENCIES:")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print("{:&lt;8} {:&lt;8} {:&lt;8}".format("Char", "Count", "ASCII"))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print("-" * 24)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for char, count in sorted(freq.items(), key=lambda x: (-x[1], x[0])):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display = {' ': '[space]', '\n': '[newline]', '\t': '[tab]'}.get(char, char)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print("{:&lt;8} {:&lt;8} {:&lt;8}".format(display, count, ord(char)))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print(f"\nOriginal size: {len(text)} bytes ({len(text)*8} bits)")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return freq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build_huffman_tree(freq_dict):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"""Module 2: Tree Construction"""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heap = [HuffmanNode(char, freq) for char, freq in freq_dict.items()]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heapq.heapify(heap)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while len(heap) &gt; 1: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left = heapq.heappop(heap)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right = heapq.heappop(heap)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merged = HuffmanNode(freq=left.freq+right.freq, left=left, right=right)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heapq.heappush(heap, merged)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return heapq.heappop(heap)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generate_huffman_codes(root):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"""Module 2: Code Generation"""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codes = {}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def traverse(node, code=""):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</a:t>
            </a: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if node.char: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    codes[node.char] = code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else: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traverse(node.left, code + "0")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    traverse(node.right, code + "1")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traverse(root)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return codes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compress_text(text, codes):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"""Module 2: Compression Engine"""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return ''.join(codes[char] for char in text)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decompress_text(compressed, root):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"""Module 2: Decompression Engine"""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current = root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return ''.join(codes[char] for char in text)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decompress_text(compressed, root):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"""Module 2: Decompression Engine"""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current = root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result = []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</a:p>
          <a:p>
            <a:pPr algn="l" marL="259080" indent="-129540" lvl="1">
              <a:lnSpc>
                <a:spcPts val="1679"/>
              </a:lnSpc>
              <a:buFont typeface="Arial"/>
              <a:buChar char="•"/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for bit in compressed:</a:t>
            </a:r>
          </a:p>
          <a:p>
            <a:pPr algn="l">
              <a:lnSpc>
                <a:spcPts val="167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652188" y="746633"/>
            <a:ext cx="5459878" cy="942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for bit in compressed: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current = current.left if bit == '0' else current.right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if current.char: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    result.append(current.char)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    current = root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return ''.join(result)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# ====================== MAIN EXECUTION ======================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def main():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print("=== OPTIMIZED FILE COMPRESSION SYSTEM ===")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text = input("\nEnter text to compress: ").strip()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if not text: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print("Error: No input provided")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return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# Execute Module 1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frequencies = analyze_frequencies(text)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# Execute Module 2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huffman_tree = build_huffman_tree(frequencies)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huffman_codes = generate_huffman_codes(huffman_tree)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compressed = compress_text(text, huffman_codes)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# Display Results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print("\nHUFFMAN CODES:")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for char, code in sorted(huffman_codes.items(), key=lambda x: (len(x[1]), x[1])):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display = {' ': '[space]', '\n': '[newline]', '\t': '[tab]'}.get(char, char)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  print(f"{display:&lt;8} → {code}")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print(f"\nCompressed binary: {compressed}")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print(f"Compressed size: {len(compressed)} bits")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print(f"Compression ratio: {len(compressed)/ (len(text)*8):.1%}")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# Verification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decompressed = decompress_text(compressed, huffman_tree)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print("\nVERIFICATION:")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print(f"Original:    '{text}'")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print(f"Decompressed: '{decompressed}'")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print("✅ Perfect reconstruction" if text == decompressed else "❌ Decompression failed")</a:t>
            </a:r>
          </a:p>
          <a:p>
            <a:pPr algn="l">
              <a:lnSpc>
                <a:spcPts val="1680"/>
              </a:lnSpc>
            </a:pP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if __name__ == "__main__":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main()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9EA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085" y="133350"/>
            <a:ext cx="16230600" cy="1522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OUTPUTS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440498"/>
            <a:ext cx="5415932" cy="732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MODULE 1</a:t>
            </a:r>
          </a:p>
          <a:p>
            <a:pPr algn="l">
              <a:lnSpc>
                <a:spcPts val="2704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=== SIMPLE FREQUENCY ANALYZER ===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Type your message: DATA STRUCTURES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CHARACTER C</a:t>
            </a: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OUNTS: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Char    Count   ASCII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--------------------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[space] 1       32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       2       65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       1       67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       1       68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       1       69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R       2       82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       2       83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       3       84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U       2       85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Total characters: 15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Size: 15 bytes (120 bits)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91419" y="1440498"/>
            <a:ext cx="5415932" cy="8415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MODULE 2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=== SIMPLE HUFFMAN ENCODER ===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Enter t</a:t>
            </a: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ext to compress: DATA STRUCTURES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HUFFMAN C</a:t>
            </a: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ODES: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[space] 1101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       111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       0100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       1100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       0101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R       100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       011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       00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U       101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Compressed binary: 1100111001111101011001001010100001011000101011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Original size: 120 bits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Compressed size: 46 bits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Compression ratio: 38.3%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Decompressed text: DATA STRUCTURES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Success!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353677" y="521970"/>
            <a:ext cx="8837629" cy="9765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FINAL PROJECT 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=== OPTIMIZED FILE COMPRESSION SYSTEM ===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Enter text to compress: DATA STRUCTURES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CHARACTER FREQUENCIES: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Char     Count    ASCII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------------------------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        3        84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        2        65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R        2        82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        2        83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U        2        85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[space]  1        32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        1        67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        1        68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        1        69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Original size: 15 bytes (120 bits)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HUFFMAN CODES: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        → 00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        → 011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U        → 100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R        → 101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        → 111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        → 0100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        → 0101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        → 1100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[space]  → 1101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Compressed binary: 0101111001111101011001011000100001001011100011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Compressed size: 46 bits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Compression ratio: 38.3%</a:t>
            </a:r>
          </a:p>
          <a:p>
            <a:pPr algn="l">
              <a:lnSpc>
                <a:spcPts val="2100"/>
              </a:lnSpc>
            </a:pP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VERIFICATION: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Original:    'DATA STRUCTURES'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Decompressed: 'DATA STRUCTURES'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✅ Perfect reconstruction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DAGsOXyK6Ng</dc:identifier>
  <dcterms:modified xsi:type="dcterms:W3CDTF">2011-08-01T06:04:30Z</dcterms:modified>
  <cp:revision>1</cp:revision>
  <dc:title>Green Minimalist Professional Tech Start-Up Pitch Deck Presentation</dc:title>
</cp:coreProperties>
</file>