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3" r:id="rId3"/>
    <p:sldId id="258" r:id="rId4"/>
    <p:sldId id="276" r:id="rId5"/>
    <p:sldId id="277" r:id="rId6"/>
    <p:sldId id="274" r:id="rId7"/>
    <p:sldId id="259" r:id="rId8"/>
    <p:sldId id="261" r:id="rId9"/>
    <p:sldId id="271" r:id="rId10"/>
    <p:sldId id="266" r:id="rId11"/>
    <p:sldId id="269" r:id="rId12"/>
    <p:sldId id="270" r:id="rId13"/>
    <p:sldId id="275"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2" autoAdjust="0"/>
  </p:normalViewPr>
  <p:slideViewPr>
    <p:cSldViewPr>
      <p:cViewPr varScale="1">
        <p:scale>
          <a:sx n="70" d="100"/>
          <a:sy n="70" d="100"/>
        </p:scale>
        <p:origin x="-133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A908C2-2778-4499-BDA9-71883A21E7DF}" type="datetimeFigureOut">
              <a:rPr lang="en-US" smtClean="0"/>
              <a:t>7/4/2021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83024F-DA21-4443-8BF3-4E73F2089F17}" type="slidenum">
              <a:rPr lang="en-US" smtClean="0"/>
              <a:t>‹#›</a:t>
            </a:fld>
            <a:endParaRPr lang="en-US"/>
          </a:p>
        </p:txBody>
      </p:sp>
    </p:spTree>
    <p:extLst>
      <p:ext uri="{BB962C8B-B14F-4D97-AF65-F5344CB8AC3E}">
        <p14:creationId xmlns:p14="http://schemas.microsoft.com/office/powerpoint/2010/main" val="234148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69E366-0763-4FC6-BE72-1A0D2682C36B}"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1278405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41D847-4EF9-4301-B2D0-22A76779325E}"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5104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154B0-DF98-45CF-BC2E-0560C89E3C48}"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921930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307D19-5101-436F-AF37-E20801CA20B4}"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4115397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671066-104F-4232-8C6A-A2AC4EDC8944}" type="datetime1">
              <a:rPr lang="en-US" smtClean="0"/>
              <a:t>7/4/2021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321983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8AC3DF-B3F7-4D71-8C79-0E14221114C1}"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46784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55F0E-C271-440E-9FCE-B6684C69A1F5}" type="datetime1">
              <a:rPr lang="en-US" smtClean="0"/>
              <a:t>7/4/2021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110434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44A7B3-C5D1-4221-9403-A2FA1828F20A}" type="datetime1">
              <a:rPr lang="en-US" smtClean="0"/>
              <a:t>7/4/2021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07166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9F37A3-E606-4DF7-AE8A-7EC2111F9E9A}" type="datetime1">
              <a:rPr lang="en-US" smtClean="0"/>
              <a:t>7/4/2021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081780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4FD254-A4E3-40F5-B5F3-E3446D1B0846}"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2497756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1C9B74-B763-4C9E-881B-ED9B7B5E01C8}" type="datetime1">
              <a:rPr lang="en-US" smtClean="0"/>
              <a:t>7/4/2021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69D2A-2E0C-42A0-A8F9-16F760BFA729}" type="slidenum">
              <a:rPr lang="en-US" smtClean="0"/>
              <a:t>‹#›</a:t>
            </a:fld>
            <a:endParaRPr lang="en-US"/>
          </a:p>
        </p:txBody>
      </p:sp>
    </p:spTree>
    <p:extLst>
      <p:ext uri="{BB962C8B-B14F-4D97-AF65-F5344CB8AC3E}">
        <p14:creationId xmlns:p14="http://schemas.microsoft.com/office/powerpoint/2010/main" val="3127567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extLst>
              <a:ext uri="{BEBA8EAE-BF5A-486C-A8C5-ECC9F3942E4B}">
                <a14:imgProps xmlns:a14="http://schemas.microsoft.com/office/drawing/2010/main">
                  <a14:imgLayer r:embed="rId14">
                    <a14:imgEffect>
                      <a14:colorTemperature colorTemp="3875"/>
                    </a14:imgEffect>
                  </a14:imgLayer>
                </a14:imgProps>
              </a:ext>
            </a:extLst>
          </a:blip>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741B47-C777-4358-ACD4-5D7F84F40C27}" type="datetime1">
              <a:rPr lang="en-US" smtClean="0"/>
              <a:t>7/4/2021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869D2A-2E0C-42A0-A8F9-16F760BFA729}" type="slidenum">
              <a:rPr lang="en-US" smtClean="0"/>
              <a:t>‹#›</a:t>
            </a:fld>
            <a:endParaRPr lang="en-US"/>
          </a:p>
        </p:txBody>
      </p:sp>
    </p:spTree>
    <p:extLst>
      <p:ext uri="{BB962C8B-B14F-4D97-AF65-F5344CB8AC3E}">
        <p14:creationId xmlns:p14="http://schemas.microsoft.com/office/powerpoint/2010/main" val="384316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knnindia.co.in/news/newsdetails/sectors/electronic-manufacturing-services-may-touch-152-bn-by-2025-elcina-report#:~:text=ELCINA%2C%20with%20research%20support%20from,PCB%20Assembly%20ie.&amp;text=ELCINA%20predicts%20that%20the%20Indian,152%20billion%20dollars%20by%20202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imarcgroup.com/indian-pcb-mark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usinesswire.com/news/home/20200826005534/en/Global-Printed-Circuit-Board-Market-Outlook-and-Forecast-2020-2025---ResearchAndMarkets.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marketwatch.com/press-release/printed-circuit-board-pcb-market-2021-size-growth-rate-analysis-share-and-revenue-analysis-with-cagr-status-market-drivers-and-trends-evolving-technologies-global-industry-forecast-to-2025-2021-06-2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retail.economictimes.indiatimes.com/news/consumer-durables-and-information-technology/consumer-electronics/electronic-contract-manufacturing-in-india-to-grow-over-6-fold-to-152-bn-by-2025/8003834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 STUDY on </a:t>
            </a:r>
            <a:br>
              <a:rPr lang="en-US" dirty="0" smtClean="0"/>
            </a:br>
            <a:r>
              <a:rPr lang="en-US" dirty="0" smtClean="0"/>
              <a:t>INDIAN PCB MANUFACTURING INDUSTURY </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a:t>
            </a:fld>
            <a:endParaRPr lang="en-US"/>
          </a:p>
        </p:txBody>
      </p:sp>
    </p:spTree>
    <p:extLst>
      <p:ext uri="{BB962C8B-B14F-4D97-AF65-F5344CB8AC3E}">
        <p14:creationId xmlns:p14="http://schemas.microsoft.com/office/powerpoint/2010/main" val="1007923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hlinkClick r:id="rId2"/>
              </a:rPr>
              <a:t> $152 </a:t>
            </a:r>
            <a:r>
              <a:rPr lang="en-US" dirty="0" err="1" smtClean="0">
                <a:hlinkClick r:id="rId2"/>
              </a:rPr>
              <a:t>Bn</a:t>
            </a:r>
            <a:r>
              <a:rPr lang="en-US" dirty="0" smtClean="0">
                <a:hlinkClick r:id="rId2"/>
              </a:rPr>
              <a:t> by 2025: ELCINA report</a:t>
            </a:r>
            <a:endParaRPr lang="en-US" dirty="0" smtClean="0"/>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10</a:t>
            </a:fld>
            <a:endParaRPr lang="en-US"/>
          </a:p>
        </p:txBody>
      </p:sp>
    </p:spTree>
    <p:extLst>
      <p:ext uri="{BB962C8B-B14F-4D97-AF65-F5344CB8AC3E}">
        <p14:creationId xmlns:p14="http://schemas.microsoft.com/office/powerpoint/2010/main" val="77971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b="1" dirty="0"/>
              <a:t>Competitive Landscape:</a:t>
            </a:r>
            <a:endParaRPr lang="en-US" dirty="0"/>
          </a:p>
          <a:p>
            <a:r>
              <a:rPr lang="en-US" dirty="0"/>
              <a:t>The market consists of numerous small and large manufacturers. Some of the leading players operating in the market are:</a:t>
            </a:r>
          </a:p>
          <a:p>
            <a:r>
              <a:rPr lang="en-US" dirty="0"/>
              <a:t>AT&amp;S</a:t>
            </a:r>
          </a:p>
          <a:p>
            <a:r>
              <a:rPr lang="en-US" dirty="0"/>
              <a:t>Epitome Components Ltd.</a:t>
            </a:r>
          </a:p>
          <a:p>
            <a:r>
              <a:rPr lang="en-US" dirty="0" err="1"/>
              <a:t>Shogini</a:t>
            </a:r>
            <a:r>
              <a:rPr lang="en-US" dirty="0"/>
              <a:t> </a:t>
            </a:r>
            <a:r>
              <a:rPr lang="en-US" dirty="0" err="1"/>
              <a:t>Technoarts</a:t>
            </a:r>
            <a:endParaRPr lang="en-US" dirty="0"/>
          </a:p>
          <a:p>
            <a:r>
              <a:rPr lang="en-US" dirty="0" err="1"/>
              <a:t>Cipsa</a:t>
            </a:r>
            <a:r>
              <a:rPr lang="en-US" dirty="0"/>
              <a:t> Tech India</a:t>
            </a:r>
          </a:p>
          <a:p>
            <a:r>
              <a:rPr lang="en-US" dirty="0"/>
              <a:t>Nano </a:t>
            </a:r>
            <a:r>
              <a:rPr lang="en-US" dirty="0" err="1"/>
              <a:t>Electrotech</a:t>
            </a:r>
            <a:r>
              <a:rPr lang="en-US" dirty="0"/>
              <a:t> </a:t>
            </a:r>
            <a:r>
              <a:rPr lang="en-US" dirty="0" err="1"/>
              <a:t>Pvt</a:t>
            </a:r>
            <a:r>
              <a:rPr lang="en-US" dirty="0"/>
              <a:t> Ltd</a:t>
            </a:r>
          </a:p>
          <a:p>
            <a:r>
              <a:rPr lang="en-US" dirty="0"/>
              <a:t>PCB Power Ltd</a:t>
            </a:r>
          </a:p>
          <a:p>
            <a:r>
              <a:rPr lang="en-US" dirty="0" err="1"/>
              <a:t>Sulakshana</a:t>
            </a:r>
            <a:r>
              <a:rPr lang="en-US" dirty="0"/>
              <a:t> Circuits Ltd</a:t>
            </a:r>
          </a:p>
          <a:p>
            <a:r>
              <a:rPr lang="en-US" dirty="0" err="1"/>
              <a:t>Vintek</a:t>
            </a:r>
            <a:r>
              <a:rPr lang="en-US" dirty="0"/>
              <a:t> Circuit India </a:t>
            </a:r>
            <a:r>
              <a:rPr lang="en-US" dirty="0" err="1"/>
              <a:t>Pvt</a:t>
            </a:r>
            <a:r>
              <a:rPr lang="en-US" dirty="0"/>
              <a:t> Ltd</a:t>
            </a:r>
          </a:p>
          <a:p>
            <a:r>
              <a:rPr lang="en-US" dirty="0"/>
              <a:t>Hi-Q Electronics </a:t>
            </a:r>
            <a:r>
              <a:rPr lang="en-US" dirty="0" err="1"/>
              <a:t>Pvt</a:t>
            </a:r>
            <a:r>
              <a:rPr lang="en-US" dirty="0"/>
              <a:t> Ltd</a:t>
            </a:r>
          </a:p>
          <a:p>
            <a:r>
              <a:rPr lang="en-US" dirty="0" err="1"/>
              <a:t>Meena</a:t>
            </a:r>
            <a:r>
              <a:rPr lang="en-US" dirty="0"/>
              <a:t> Circuit </a:t>
            </a:r>
            <a:r>
              <a:rPr lang="en-US" dirty="0" err="1"/>
              <a:t>Pvt</a:t>
            </a:r>
            <a:r>
              <a:rPr lang="en-US" dirty="0"/>
              <a:t> Ltd</a:t>
            </a:r>
          </a:p>
          <a:p>
            <a:r>
              <a:rPr lang="en-US" dirty="0"/>
              <a:t>India Circuit Ltd (Garg Electronics)</a:t>
            </a:r>
          </a:p>
          <a:p>
            <a:endParaRPr lang="en-US" dirty="0" smtClean="0">
              <a:hlinkClick r:id="rId2"/>
            </a:endParaRPr>
          </a:p>
          <a:p>
            <a:pPr marL="0" indent="0">
              <a:buNone/>
            </a:pPr>
            <a:r>
              <a:rPr lang="en-US" dirty="0" err="1" smtClean="0">
                <a:hlinkClick r:id="rId2"/>
              </a:rPr>
              <a:t>indian</a:t>
            </a:r>
            <a:r>
              <a:rPr lang="en-US" dirty="0" smtClean="0">
                <a:hlinkClick r:id="rId2"/>
              </a:rPr>
              <a:t>-</a:t>
            </a:r>
            <a:r>
              <a:rPr lang="en-US" dirty="0" err="1" smtClean="0">
                <a:hlinkClick r:id="rId2"/>
              </a:rPr>
              <a:t>pcb</a:t>
            </a:r>
            <a:r>
              <a:rPr lang="en-US" dirty="0" smtClean="0">
                <a:hlinkClick r:id="rId2"/>
              </a:rPr>
              <a:t>-market</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11</a:t>
            </a:fld>
            <a:endParaRPr lang="en-US"/>
          </a:p>
        </p:txBody>
      </p:sp>
    </p:spTree>
    <p:extLst>
      <p:ext uri="{BB962C8B-B14F-4D97-AF65-F5344CB8AC3E}">
        <p14:creationId xmlns:p14="http://schemas.microsoft.com/office/powerpoint/2010/main" val="28371773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up Cost </a:t>
            </a:r>
            <a:r>
              <a:rPr lang="en-US" dirty="0" err="1" smtClean="0"/>
              <a:t>approx</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smtClean="0"/>
              <a:t>CNC drilling -7L(max fully automated )</a:t>
            </a:r>
          </a:p>
          <a:p>
            <a:r>
              <a:rPr lang="en-US" dirty="0" smtClean="0"/>
              <a:t>PCB cleaning machine (2L)</a:t>
            </a:r>
          </a:p>
          <a:p>
            <a:r>
              <a:rPr lang="en-US" dirty="0" smtClean="0"/>
              <a:t>PCB etching machine (5L)</a:t>
            </a:r>
          </a:p>
          <a:p>
            <a:r>
              <a:rPr lang="en-US" dirty="0"/>
              <a:t>PCB Grooving Machine (FR- 4</a:t>
            </a:r>
            <a:r>
              <a:rPr lang="en-US" dirty="0" smtClean="0"/>
              <a:t>) (1.5L)</a:t>
            </a:r>
          </a:p>
          <a:p>
            <a:r>
              <a:rPr lang="en-US" dirty="0"/>
              <a:t>PCB Brushing </a:t>
            </a:r>
            <a:r>
              <a:rPr lang="en-US" dirty="0" smtClean="0"/>
              <a:t>Machine(1.85L)</a:t>
            </a:r>
          </a:p>
          <a:p>
            <a:r>
              <a:rPr lang="en-US" dirty="0"/>
              <a:t>Dry Film </a:t>
            </a:r>
            <a:r>
              <a:rPr lang="en-US" dirty="0" smtClean="0"/>
              <a:t>Laminator (1L)</a:t>
            </a:r>
          </a:p>
          <a:p>
            <a:r>
              <a:rPr lang="en-US" dirty="0"/>
              <a:t>Photo Printing </a:t>
            </a:r>
            <a:r>
              <a:rPr lang="en-US" dirty="0" smtClean="0"/>
              <a:t>Machine(1.6L)</a:t>
            </a:r>
          </a:p>
          <a:p>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12</a:t>
            </a:fld>
            <a:endParaRPr lang="en-US"/>
          </a:p>
        </p:txBody>
      </p:sp>
    </p:spTree>
    <p:extLst>
      <p:ext uri="{BB962C8B-B14F-4D97-AF65-F5344CB8AC3E}">
        <p14:creationId xmlns:p14="http://schemas.microsoft.com/office/powerpoint/2010/main" val="16069271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1</a:t>
            </a:r>
            <a:endParaRPr lang="en-US" dirty="0"/>
          </a:p>
        </p:txBody>
      </p:sp>
      <p:sp>
        <p:nvSpPr>
          <p:cNvPr id="3" name="Content Placeholder 2"/>
          <p:cNvSpPr>
            <a:spLocks noGrp="1"/>
          </p:cNvSpPr>
          <p:nvPr>
            <p:ph idx="1"/>
          </p:nvPr>
        </p:nvSpPr>
        <p:spPr/>
        <p:txBody>
          <a:bodyPr>
            <a:normAutofit/>
          </a:bodyPr>
          <a:lstStyle/>
          <a:p>
            <a:r>
              <a:rPr lang="en-US" sz="2000" dirty="0" smtClean="0"/>
              <a:t>High Profit Margins.</a:t>
            </a:r>
          </a:p>
          <a:p>
            <a:r>
              <a:rPr lang="en-US" sz="2000" dirty="0" smtClean="0"/>
              <a:t>Profit margins are important to any business: and most retailers and traditional services-related businesses operate on low profit margins which make it difficult to stay afloat, especially through early years. But PCB printing and manufacturing is well-known for its </a:t>
            </a:r>
            <a:r>
              <a:rPr lang="en-US" sz="2000" b="1" dirty="0" smtClean="0">
                <a:solidFill>
                  <a:srgbClr val="FF0000"/>
                </a:solidFill>
              </a:rPr>
              <a:t>high profit margins in most cases, and for entrepreneurs who are productivity-oriented, it can be relatively easy to start and successfully operate a highly-profitable startup</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fld id="{28869D2A-2E0C-42A0-A8F9-16F760BFA729}" type="slidenum">
              <a:rPr lang="en-US" smtClean="0"/>
              <a:t>13</a:t>
            </a:fld>
            <a:endParaRPr lang="en-US"/>
          </a:p>
        </p:txBody>
      </p:sp>
    </p:spTree>
    <p:extLst>
      <p:ext uri="{BB962C8B-B14F-4D97-AF65-F5344CB8AC3E}">
        <p14:creationId xmlns:p14="http://schemas.microsoft.com/office/powerpoint/2010/main" val="5197320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US" sz="2400" dirty="0" smtClean="0"/>
              <a:t>very </a:t>
            </a:r>
            <a:r>
              <a:rPr lang="en-US" sz="2400" dirty="0"/>
              <a:t>low capital-output ratio in the </a:t>
            </a:r>
            <a:r>
              <a:rPr lang="en-US" sz="2400" b="1" dirty="0"/>
              <a:t>PCB</a:t>
            </a:r>
            <a:r>
              <a:rPr lang="en-US" sz="2400" dirty="0"/>
              <a:t> industry entails the need for huge investments and high interest costs. Thus, </a:t>
            </a:r>
            <a:r>
              <a:rPr lang="en-US" sz="2400" b="1" dirty="0"/>
              <a:t>profitability</a:t>
            </a:r>
            <a:r>
              <a:rPr lang="en-US" sz="2400" dirty="0"/>
              <a:t> is an issue. </a:t>
            </a:r>
            <a:r>
              <a:rPr lang="en-US" sz="2400" b="1" dirty="0">
                <a:solidFill>
                  <a:srgbClr val="FF0000"/>
                </a:solidFill>
              </a:rPr>
              <a:t>Manufacturers are not able to invest in new equipment, most of which is imported.</a:t>
            </a:r>
          </a:p>
        </p:txBody>
      </p:sp>
      <p:sp>
        <p:nvSpPr>
          <p:cNvPr id="4" name="Slide Number Placeholder 3"/>
          <p:cNvSpPr>
            <a:spLocks noGrp="1"/>
          </p:cNvSpPr>
          <p:nvPr>
            <p:ph type="sldNum" sz="quarter" idx="12"/>
          </p:nvPr>
        </p:nvSpPr>
        <p:spPr/>
        <p:txBody>
          <a:bodyPr/>
          <a:lstStyle/>
          <a:p>
            <a:fld id="{28869D2A-2E0C-42A0-A8F9-16F760BFA729}" type="slidenum">
              <a:rPr lang="en-US" smtClean="0"/>
              <a:t>14</a:t>
            </a:fld>
            <a:endParaRPr lang="en-US"/>
          </a:p>
        </p:txBody>
      </p:sp>
    </p:spTree>
    <p:extLst>
      <p:ext uri="{BB962C8B-B14F-4D97-AF65-F5344CB8AC3E}">
        <p14:creationId xmlns:p14="http://schemas.microsoft.com/office/powerpoint/2010/main" val="3994816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0602" y="304800"/>
            <a:ext cx="8760998"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28869D2A-2E0C-42A0-A8F9-16F760BFA729}" type="slidenum">
              <a:rPr lang="en-US" smtClean="0"/>
              <a:t>2</a:t>
            </a:fld>
            <a:endParaRPr lang="en-US"/>
          </a:p>
        </p:txBody>
      </p:sp>
    </p:spTree>
    <p:extLst>
      <p:ext uri="{BB962C8B-B14F-4D97-AF65-F5344CB8AC3E}">
        <p14:creationId xmlns:p14="http://schemas.microsoft.com/office/powerpoint/2010/main" val="736123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2011362"/>
          </a:xfrm>
        </p:spPr>
        <p:txBody>
          <a:bodyPr>
            <a:normAutofit fontScale="90000"/>
          </a:bodyPr>
          <a:lstStyle/>
          <a:p>
            <a:r>
              <a:rPr lang="en-US" b="1" dirty="0" smtClean="0"/>
              <a:t>Global Printed Circuit Board Market Outlook and Forecast 2020-2025 - ResearchAndMarkets.com</a:t>
            </a:r>
            <a:br>
              <a:rPr lang="en-US" b="1" dirty="0" smtClean="0"/>
            </a:br>
            <a:endParaRPr lang="en-US" dirty="0"/>
          </a:p>
        </p:txBody>
      </p:sp>
      <p:sp>
        <p:nvSpPr>
          <p:cNvPr id="3" name="Content Placeholder 2"/>
          <p:cNvSpPr>
            <a:spLocks noGrp="1"/>
          </p:cNvSpPr>
          <p:nvPr>
            <p:ph idx="1"/>
          </p:nvPr>
        </p:nvSpPr>
        <p:spPr>
          <a:xfrm>
            <a:off x="533400" y="2057400"/>
            <a:ext cx="8229600" cy="4525963"/>
          </a:xfrm>
        </p:spPr>
        <p:txBody>
          <a:bodyPr/>
          <a:lstStyle/>
          <a:p>
            <a:r>
              <a:rPr lang="en-US" dirty="0"/>
              <a:t>The </a:t>
            </a:r>
            <a:r>
              <a:rPr lang="en-US" b="1" dirty="0"/>
              <a:t>Global Printed Circuit Board</a:t>
            </a:r>
            <a:r>
              <a:rPr lang="en-US" dirty="0"/>
              <a:t> Market is expected to register a CAGR of </a:t>
            </a:r>
            <a:r>
              <a:rPr lang="en-US" b="1" dirty="0"/>
              <a:t>4.12%</a:t>
            </a:r>
            <a:r>
              <a:rPr lang="en-US" dirty="0"/>
              <a:t> during the forecast period (2020-2025); it was valued at USD 58.91 billion in 2019, and it is projected to be worth USD 75.72 billion by 2025</a:t>
            </a:r>
            <a:r>
              <a:rPr lang="en-US" dirty="0" smtClean="0"/>
              <a:t>.	</a:t>
            </a:r>
          </a:p>
          <a:p>
            <a:r>
              <a:rPr lang="en-US" dirty="0" smtClean="0">
                <a:hlinkClick r:id="rId2"/>
              </a:rPr>
              <a:t>Link</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3</a:t>
            </a:fld>
            <a:endParaRPr lang="en-US"/>
          </a:p>
        </p:txBody>
      </p:sp>
    </p:spTree>
    <p:extLst>
      <p:ext uri="{BB962C8B-B14F-4D97-AF65-F5344CB8AC3E}">
        <p14:creationId xmlns:p14="http://schemas.microsoft.com/office/powerpoint/2010/main" val="4108406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229600" cy="4525963"/>
          </a:xfrm>
        </p:spPr>
        <p:txBody>
          <a:bodyPr>
            <a:noAutofit/>
          </a:bodyPr>
          <a:lstStyle/>
          <a:p>
            <a:r>
              <a:rPr lang="en-US" sz="2000" dirty="0"/>
              <a:t>Currently EMS Industry (Contract Manufacturing Services) are valued 832 </a:t>
            </a:r>
            <a:r>
              <a:rPr lang="en-US" sz="2000" dirty="0" err="1"/>
              <a:t>Bn</a:t>
            </a:r>
            <a:r>
              <a:rPr lang="en-US" sz="2000" dirty="0"/>
              <a:t> $ and are projected to grow 1055 </a:t>
            </a:r>
            <a:r>
              <a:rPr lang="en-US" sz="2000" dirty="0" err="1"/>
              <a:t>Bn</a:t>
            </a:r>
            <a:r>
              <a:rPr lang="en-US" sz="2000" dirty="0"/>
              <a:t> by 2025.</a:t>
            </a:r>
          </a:p>
          <a:p>
            <a:r>
              <a:rPr lang="en-US" sz="2000" dirty="0"/>
              <a:t>Current estimate of EMS Industry in India is USD 23.5 </a:t>
            </a:r>
            <a:r>
              <a:rPr lang="en-US" sz="2000" dirty="0" err="1"/>
              <a:t>Bn</a:t>
            </a:r>
            <a:r>
              <a:rPr lang="en-US" sz="2000" dirty="0"/>
              <a:t> only which is &lt;3% of global mfg.  EMS Industry has an estimated 700 Firms with about 600 Indian and 100 Multinational Companies.</a:t>
            </a:r>
          </a:p>
          <a:p>
            <a:r>
              <a:rPr lang="en-US" sz="2000" i="1" dirty="0"/>
              <a:t>China exported US$ 685 </a:t>
            </a:r>
            <a:r>
              <a:rPr lang="en-US" sz="2000" i="1" dirty="0" err="1"/>
              <a:t>Bn</a:t>
            </a:r>
            <a:r>
              <a:rPr lang="en-US" sz="2000" i="1" dirty="0"/>
              <a:t> of electronics to the world during 2019-20. There is huge export potential for India EMS sector and </a:t>
            </a:r>
            <a:r>
              <a:rPr lang="en-US" sz="2000" i="1" dirty="0" err="1"/>
              <a:t>govt</a:t>
            </a:r>
            <a:r>
              <a:rPr lang="en-US" sz="2000" i="1" dirty="0"/>
              <a:t> has set a target of US$ 100 </a:t>
            </a:r>
            <a:r>
              <a:rPr lang="en-US" sz="2000" i="1" dirty="0" err="1"/>
              <a:t>Bn</a:t>
            </a:r>
            <a:r>
              <a:rPr lang="en-US" sz="2000" i="1" dirty="0"/>
              <a:t> exports of mobiles alone by 2025. This is driven by the PLI Scheme and targets about 25% of the global mobile market valued at US$ 415 Bn.</a:t>
            </a:r>
            <a:endParaRPr lang="en-US" sz="2000" dirty="0"/>
          </a:p>
          <a:p>
            <a:r>
              <a:rPr lang="en-US" sz="2000" i="1" dirty="0"/>
              <a:t>In Non-Mobile segment, China exported electronics worth USD 50Bn to India friendly countries. Government support of 5% will empower Indian EMS sector to capture 30-40% of this, which is USD 15-20 Bn.</a:t>
            </a:r>
            <a:endParaRPr lang="en-US" sz="2000" dirty="0"/>
          </a:p>
          <a:p>
            <a:r>
              <a:rPr lang="en-US" sz="2000" dirty="0"/>
              <a:t>Domestic electronics manufacturing is estimated at USD 75 </a:t>
            </a:r>
            <a:r>
              <a:rPr lang="en-US" sz="2000" dirty="0" err="1"/>
              <a:t>Bn</a:t>
            </a:r>
            <a:r>
              <a:rPr lang="en-US" sz="2000" dirty="0"/>
              <a:t> of which 39 </a:t>
            </a:r>
            <a:r>
              <a:rPr lang="en-US" sz="2000" dirty="0" err="1"/>
              <a:t>Bn</a:t>
            </a:r>
            <a:r>
              <a:rPr lang="en-US" sz="2000" dirty="0"/>
              <a:t> constitutes EMS value.  This is divided into 23.5 </a:t>
            </a:r>
            <a:r>
              <a:rPr lang="en-US" sz="2000" dirty="0" err="1"/>
              <a:t>Bn</a:t>
            </a:r>
            <a:r>
              <a:rPr lang="en-US" sz="2000" dirty="0"/>
              <a:t> domestic Mfg. and USD 15.5 </a:t>
            </a:r>
            <a:r>
              <a:rPr lang="en-US" sz="2000" dirty="0" err="1"/>
              <a:t>Bn</a:t>
            </a:r>
            <a:r>
              <a:rPr lang="en-US" sz="2000" dirty="0"/>
              <a:t> PCBS/Sub-Assembly imports.</a:t>
            </a:r>
          </a:p>
          <a:p>
            <a:endParaRPr lang="en-US" sz="2000" dirty="0"/>
          </a:p>
        </p:txBody>
      </p:sp>
      <p:sp>
        <p:nvSpPr>
          <p:cNvPr id="4" name="TextBox 3"/>
          <p:cNvSpPr txBox="1"/>
          <p:nvPr/>
        </p:nvSpPr>
        <p:spPr>
          <a:xfrm>
            <a:off x="990600" y="762000"/>
            <a:ext cx="3660361" cy="584775"/>
          </a:xfrm>
          <a:prstGeom prst="rect">
            <a:avLst/>
          </a:prstGeom>
          <a:noFill/>
        </p:spPr>
        <p:txBody>
          <a:bodyPr wrap="none" rtlCol="0">
            <a:spAutoFit/>
          </a:bodyPr>
          <a:lstStyle/>
          <a:p>
            <a:r>
              <a:rPr lang="en-US" sz="3200" b="1" dirty="0"/>
              <a:t>A</a:t>
            </a:r>
            <a:r>
              <a:rPr lang="en-US" sz="3200" b="1" dirty="0" smtClean="0"/>
              <a:t>bout Field market :</a:t>
            </a:r>
            <a:endParaRPr lang="en-US" sz="3200" b="1" dirty="0"/>
          </a:p>
        </p:txBody>
      </p:sp>
      <p:sp>
        <p:nvSpPr>
          <p:cNvPr id="2" name="Slide Number Placeholder 1"/>
          <p:cNvSpPr>
            <a:spLocks noGrp="1"/>
          </p:cNvSpPr>
          <p:nvPr>
            <p:ph type="sldNum" sz="quarter" idx="12"/>
          </p:nvPr>
        </p:nvSpPr>
        <p:spPr/>
        <p:txBody>
          <a:bodyPr/>
          <a:lstStyle/>
          <a:p>
            <a:fld id="{28869D2A-2E0C-42A0-A8F9-16F760BFA729}" type="slidenum">
              <a:rPr lang="en-US" smtClean="0"/>
              <a:t>4</a:t>
            </a:fld>
            <a:endParaRPr lang="en-US"/>
          </a:p>
        </p:txBody>
      </p:sp>
    </p:spTree>
    <p:extLst>
      <p:ext uri="{BB962C8B-B14F-4D97-AF65-F5344CB8AC3E}">
        <p14:creationId xmlns:p14="http://schemas.microsoft.com/office/powerpoint/2010/main" val="34003329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Further USD 53.5 </a:t>
            </a:r>
            <a:r>
              <a:rPr lang="en-US" dirty="0" err="1"/>
              <a:t>Bn</a:t>
            </a:r>
            <a:r>
              <a:rPr lang="en-US" dirty="0"/>
              <a:t> is finished Electronic Goods imports of which USD 17 </a:t>
            </a:r>
            <a:r>
              <a:rPr lang="en-US" dirty="0" err="1"/>
              <a:t>Bn</a:t>
            </a:r>
            <a:r>
              <a:rPr lang="en-US" dirty="0"/>
              <a:t> is EMS value. Thus total EMS opportunity loss is US$ 32.5 </a:t>
            </a:r>
            <a:r>
              <a:rPr lang="en-US" dirty="0" err="1"/>
              <a:t>Bn</a:t>
            </a:r>
            <a:r>
              <a:rPr lang="en-US" dirty="0"/>
              <a:t> (15.5 +17).</a:t>
            </a:r>
          </a:p>
          <a:p>
            <a:r>
              <a:rPr lang="en-US" dirty="0"/>
              <a:t>We estimate that EMS production can grow realistically from USD 23.5 </a:t>
            </a:r>
            <a:r>
              <a:rPr lang="en-US" dirty="0" err="1"/>
              <a:t>Bn</a:t>
            </a:r>
            <a:r>
              <a:rPr lang="en-US" dirty="0"/>
              <a:t> today to USD 152 </a:t>
            </a:r>
            <a:r>
              <a:rPr lang="en-US" dirty="0" err="1"/>
              <a:t>Bn</a:t>
            </a:r>
            <a:r>
              <a:rPr lang="en-US" dirty="0"/>
              <a:t> by 2025 at CAGR of 45%.  This will meet 75% of the countries EMS requirement of US$ 203 </a:t>
            </a:r>
            <a:r>
              <a:rPr lang="en-US" dirty="0" err="1"/>
              <a:t>Bn</a:t>
            </a:r>
            <a:r>
              <a:rPr lang="en-US" dirty="0"/>
              <a:t> by 2025 against a total estimated market of 400 Bn.</a:t>
            </a:r>
          </a:p>
          <a:p>
            <a:r>
              <a:rPr lang="en-US" dirty="0"/>
              <a:t>The Industry is broadly categorized into HVLM (High Volume Low Mix) which are the large global MNCs and few large Indian Firms and the other category is HMLV (High Mix Low Volume) largely constituted by the Indian EMS Companies catering to lower volume industrial/professional sector products.</a:t>
            </a:r>
          </a:p>
          <a:p>
            <a:r>
              <a:rPr lang="en-US" dirty="0"/>
              <a:t>HVLM &amp; HMLV have very different characteristics with respect to volume, risk, automation, supply chain, costs etc.</a:t>
            </a:r>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5</a:t>
            </a:fld>
            <a:endParaRPr lang="en-US"/>
          </a:p>
        </p:txBody>
      </p:sp>
    </p:spTree>
    <p:extLst>
      <p:ext uri="{BB962C8B-B14F-4D97-AF65-F5344CB8AC3E}">
        <p14:creationId xmlns:p14="http://schemas.microsoft.com/office/powerpoint/2010/main" val="1106728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Key challenges faced by the Indian PCB industry</a:t>
            </a:r>
            <a:endParaRPr lang="en-US" dirty="0"/>
          </a:p>
        </p:txBody>
      </p:sp>
      <p:sp>
        <p:nvSpPr>
          <p:cNvPr id="3" name="Content Placeholder 2"/>
          <p:cNvSpPr>
            <a:spLocks noGrp="1"/>
          </p:cNvSpPr>
          <p:nvPr>
            <p:ph idx="1"/>
          </p:nvPr>
        </p:nvSpPr>
        <p:spPr/>
        <p:txBody>
          <a:bodyPr>
            <a:normAutofit fontScale="70000" lnSpcReduction="20000"/>
          </a:bodyPr>
          <a:lstStyle/>
          <a:p>
            <a:r>
              <a:rPr lang="en-US" dirty="0"/>
              <a:t/>
            </a:r>
            <a:br>
              <a:rPr lang="en-US" dirty="0"/>
            </a:br>
            <a:r>
              <a:rPr lang="en-US" dirty="0"/>
              <a:t>Currently, the output of the Indian PCB industry is less than 1 per cent of the total global market. Major challenges that PCB manufacturers in the country face </a:t>
            </a:r>
            <a:r>
              <a:rPr lang="en-US" dirty="0" err="1"/>
              <a:t>are:Inefficient</a:t>
            </a:r>
            <a:r>
              <a:rPr lang="en-US" dirty="0"/>
              <a:t> supply chain for raw materials</a:t>
            </a:r>
          </a:p>
          <a:p>
            <a:r>
              <a:rPr lang="en-US" dirty="0"/>
              <a:t>High capex requirements</a:t>
            </a:r>
          </a:p>
          <a:p>
            <a:r>
              <a:rPr lang="en-US" dirty="0"/>
              <a:t>Lack of access to new technologies and state-of-art manufacturing facilities</a:t>
            </a:r>
          </a:p>
          <a:p>
            <a:r>
              <a:rPr lang="en-US" dirty="0"/>
              <a:t>Unfair playing field, since companies from competing countries have access to finance at a much lower cost</a:t>
            </a:r>
          </a:p>
          <a:p>
            <a:r>
              <a:rPr lang="en-US" dirty="0"/>
              <a:t>Logistics inefficiencies and infrastructural bottlenecks, resulting in greater turnaround time and costs</a:t>
            </a:r>
          </a:p>
          <a:p>
            <a:r>
              <a:rPr lang="en-US" dirty="0"/>
              <a:t>Conflicting policies that are in operation across the various levels within the electronics industry, from the components segment to finished products</a:t>
            </a:r>
          </a:p>
          <a:p>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6</a:t>
            </a:fld>
            <a:endParaRPr lang="en-US"/>
          </a:p>
        </p:txBody>
      </p:sp>
    </p:spTree>
    <p:extLst>
      <p:ext uri="{BB962C8B-B14F-4D97-AF65-F5344CB8AC3E}">
        <p14:creationId xmlns:p14="http://schemas.microsoft.com/office/powerpoint/2010/main" val="41249685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Predictions </a:t>
            </a:r>
            <a:endParaRPr lang="en-US" dirty="0"/>
          </a:p>
        </p:txBody>
      </p:sp>
      <p:sp>
        <p:nvSpPr>
          <p:cNvPr id="3" name="Content Placeholder 2"/>
          <p:cNvSpPr>
            <a:spLocks noGrp="1"/>
          </p:cNvSpPr>
          <p:nvPr>
            <p:ph idx="1"/>
          </p:nvPr>
        </p:nvSpPr>
        <p:spPr>
          <a:ln>
            <a:solidFill>
              <a:schemeClr val="accent1"/>
            </a:solidFill>
          </a:ln>
        </p:spPr>
        <p:txBody>
          <a:bodyPr>
            <a:normAutofit/>
          </a:bodyPr>
          <a:lstStyle/>
          <a:p>
            <a:r>
              <a:rPr lang="en-US" sz="2400" b="1" dirty="0"/>
              <a:t>Printed Circuit Board (PCB) Market Analysis: </a:t>
            </a:r>
            <a:r>
              <a:rPr lang="en-US" sz="2400" dirty="0"/>
              <a:t>The Printed Circuit Board (PCB) market revenue was 74083 Million USD in 2019, and will reach 103200 Million USD in 2025, with a </a:t>
            </a:r>
            <a:r>
              <a:rPr lang="en-US" sz="2400" b="1" dirty="0">
                <a:solidFill>
                  <a:srgbClr val="FF0000"/>
                </a:solidFill>
              </a:rPr>
              <a:t>CAGR of 5.68% </a:t>
            </a:r>
            <a:r>
              <a:rPr lang="en-US" sz="2400" dirty="0"/>
              <a:t>during 2020-2025. A printed circuit board is a provider of electrical connections for electronic components</a:t>
            </a:r>
            <a:r>
              <a:rPr lang="en-US" sz="2400" dirty="0" smtClean="0"/>
              <a:t>.</a:t>
            </a:r>
          </a:p>
          <a:p>
            <a:endParaRPr lang="en-US" sz="2400" dirty="0"/>
          </a:p>
          <a:p>
            <a:endParaRPr lang="en-US" sz="2400" dirty="0" smtClean="0"/>
          </a:p>
          <a:p>
            <a:r>
              <a:rPr lang="en-US" sz="2400" dirty="0" smtClean="0">
                <a:hlinkClick r:id="rId2"/>
              </a:rPr>
              <a:t>Link</a:t>
            </a:r>
            <a:endParaRPr lang="en-US" sz="2400" dirty="0"/>
          </a:p>
        </p:txBody>
      </p:sp>
      <p:sp>
        <p:nvSpPr>
          <p:cNvPr id="4" name="Slide Number Placeholder 3"/>
          <p:cNvSpPr>
            <a:spLocks noGrp="1"/>
          </p:cNvSpPr>
          <p:nvPr>
            <p:ph type="sldNum" sz="quarter" idx="12"/>
          </p:nvPr>
        </p:nvSpPr>
        <p:spPr/>
        <p:txBody>
          <a:bodyPr/>
          <a:lstStyle/>
          <a:p>
            <a:fld id="{28869D2A-2E0C-42A0-A8F9-16F760BFA729}" type="slidenum">
              <a:rPr lang="en-US" smtClean="0"/>
              <a:t>7</a:t>
            </a:fld>
            <a:endParaRPr lang="en-US"/>
          </a:p>
        </p:txBody>
      </p:sp>
    </p:spTree>
    <p:extLst>
      <p:ext uri="{BB962C8B-B14F-4D97-AF65-F5344CB8AC3E}">
        <p14:creationId xmlns:p14="http://schemas.microsoft.com/office/powerpoint/2010/main" val="1173044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PCB manufacturers in the country mostly fall into the following segments:</a:t>
            </a:r>
            <a:br>
              <a:rPr lang="en-US" sz="2400" dirty="0" smtClean="0"/>
            </a:br>
            <a:endParaRPr lang="en-US" sz="2400" dirty="0"/>
          </a:p>
        </p:txBody>
      </p:sp>
      <p:sp>
        <p:nvSpPr>
          <p:cNvPr id="3" name="Content Placeholder 2"/>
          <p:cNvSpPr>
            <a:spLocks noGrp="1"/>
          </p:cNvSpPr>
          <p:nvPr>
            <p:ph idx="1"/>
          </p:nvPr>
        </p:nvSpPr>
        <p:spPr/>
        <p:txBody>
          <a:bodyPr>
            <a:normAutofit/>
          </a:bodyPr>
          <a:lstStyle/>
          <a:p>
            <a:r>
              <a:rPr lang="en-US" sz="2000" dirty="0" smtClean="0"/>
              <a:t>Large-volume </a:t>
            </a:r>
            <a:r>
              <a:rPr lang="en-US" sz="2000" dirty="0"/>
              <a:t>manufacturers (mostly double-sided PCB makers, and a few who produce a good amount of multi-layered PCBs)</a:t>
            </a:r>
          </a:p>
          <a:p>
            <a:r>
              <a:rPr lang="en-US" sz="2000" dirty="0"/>
              <a:t>Small-volume manufacturers (both double-sided PCB makers and a few who produce multi-layered PCBs)</a:t>
            </a:r>
          </a:p>
          <a:p>
            <a:r>
              <a:rPr lang="en-US" sz="2000" dirty="0"/>
              <a:t>Small-volume fast-delivery manufacturers (both double-sided PCB makers and a few who produce multi-layered PCBs)</a:t>
            </a:r>
          </a:p>
          <a:p>
            <a:r>
              <a:rPr lang="en-US" sz="2000" dirty="0"/>
              <a:t>Small-volume complex-design PCB manufacturers</a:t>
            </a:r>
          </a:p>
          <a:p>
            <a:endParaRPr lang="en-US" sz="2000" dirty="0" smtClean="0"/>
          </a:p>
          <a:p>
            <a:endParaRPr lang="en-US" sz="2000" dirty="0"/>
          </a:p>
          <a:p>
            <a:r>
              <a:rPr lang="en-US" sz="2000" dirty="0" smtClean="0">
                <a:solidFill>
                  <a:srgbClr val="FF0000"/>
                </a:solidFill>
                <a:effectLst>
                  <a:outerShdw blurRad="38100" dist="38100" dir="2700000" algn="tl">
                    <a:srgbClr val="000000">
                      <a:alpha val="43137"/>
                    </a:srgbClr>
                  </a:outerShdw>
                </a:effectLst>
              </a:rPr>
              <a:t>https://www.ipcapcb.org/</a:t>
            </a:r>
            <a:endParaRPr lang="en-US" sz="2000"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28869D2A-2E0C-42A0-A8F9-16F760BFA729}" type="slidenum">
              <a:rPr lang="en-US" smtClean="0"/>
              <a:t>8</a:t>
            </a:fld>
            <a:endParaRPr lang="en-US"/>
          </a:p>
        </p:txBody>
      </p:sp>
    </p:spTree>
    <p:extLst>
      <p:ext uri="{BB962C8B-B14F-4D97-AF65-F5344CB8AC3E}">
        <p14:creationId xmlns:p14="http://schemas.microsoft.com/office/powerpoint/2010/main" val="138367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Electronic contract manufacturing in India to grow over 6-fold to $152 </a:t>
            </a:r>
            <a:r>
              <a:rPr lang="en-US" sz="2400" b="1" dirty="0" err="1"/>
              <a:t>bn</a:t>
            </a:r>
            <a:r>
              <a:rPr lang="en-US" sz="2400" b="1" dirty="0"/>
              <a:t> by 2025</a:t>
            </a:r>
            <a:br>
              <a:rPr lang="en-US" sz="2400" b="1" dirty="0"/>
            </a:br>
            <a:endParaRPr lang="en-US" sz="2400" dirty="0"/>
          </a:p>
        </p:txBody>
      </p:sp>
      <p:sp>
        <p:nvSpPr>
          <p:cNvPr id="3" name="Content Placeholder 2"/>
          <p:cNvSpPr>
            <a:spLocks noGrp="1"/>
          </p:cNvSpPr>
          <p:nvPr>
            <p:ph idx="1"/>
          </p:nvPr>
        </p:nvSpPr>
        <p:spPr/>
        <p:txBody>
          <a:bodyPr/>
          <a:lstStyle/>
          <a:p>
            <a:r>
              <a:rPr lang="en-US" dirty="0"/>
              <a:t>This would mean that India would serve 25 per cent of the global mobile market which was estimated to be valued at USD 415 billion in 2025," the statement said, adding that similar support for non-mobile EMS exports would enable India to make a mark in the world </a:t>
            </a:r>
            <a:r>
              <a:rPr lang="en-US" dirty="0" smtClean="0"/>
              <a:t>market.</a:t>
            </a:r>
          </a:p>
          <a:p>
            <a:r>
              <a:rPr lang="en-US" dirty="0" smtClean="0">
                <a:hlinkClick r:id="rId2"/>
              </a:rPr>
              <a:t>electronic-contract-manufacturing-in-</a:t>
            </a:r>
            <a:r>
              <a:rPr lang="en-US" dirty="0" err="1" smtClean="0">
                <a:hlinkClick r:id="rId2"/>
              </a:rPr>
              <a:t>india</a:t>
            </a:r>
            <a:endParaRPr lang="en-US" dirty="0"/>
          </a:p>
        </p:txBody>
      </p:sp>
      <p:sp>
        <p:nvSpPr>
          <p:cNvPr id="4" name="Slide Number Placeholder 3"/>
          <p:cNvSpPr>
            <a:spLocks noGrp="1"/>
          </p:cNvSpPr>
          <p:nvPr>
            <p:ph type="sldNum" sz="quarter" idx="12"/>
          </p:nvPr>
        </p:nvSpPr>
        <p:spPr/>
        <p:txBody>
          <a:bodyPr/>
          <a:lstStyle/>
          <a:p>
            <a:fld id="{28869D2A-2E0C-42A0-A8F9-16F760BFA729}" type="slidenum">
              <a:rPr lang="en-US" smtClean="0"/>
              <a:t>9</a:t>
            </a:fld>
            <a:endParaRPr lang="en-US"/>
          </a:p>
        </p:txBody>
      </p:sp>
    </p:spTree>
    <p:extLst>
      <p:ext uri="{BB962C8B-B14F-4D97-AF65-F5344CB8AC3E}">
        <p14:creationId xmlns:p14="http://schemas.microsoft.com/office/powerpoint/2010/main" val="16536329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504</TotalTime>
  <Words>539</Words>
  <Application>Microsoft Office PowerPoint</Application>
  <PresentationFormat>On-screen Show (4:3)</PresentationFormat>
  <Paragraphs>81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 STUDY on  INDIAN PCB MANUFACTURING INDUSTURY </vt:lpstr>
      <vt:lpstr>PowerPoint Presentation</vt:lpstr>
      <vt:lpstr>Global Printed Circuit Board Market Outlook and Forecast 2020-2025 - ResearchAndMarkets.com </vt:lpstr>
      <vt:lpstr>PowerPoint Presentation</vt:lpstr>
      <vt:lpstr>PowerPoint Presentation</vt:lpstr>
      <vt:lpstr>Key challenges faced by the Indian PCB industry</vt:lpstr>
      <vt:lpstr>Predictions </vt:lpstr>
      <vt:lpstr>PCB manufacturers in the country mostly fall into the following segments: </vt:lpstr>
      <vt:lpstr>Electronic contract manufacturing in India to grow over 6-fold to $152 bn by 2025 </vt:lpstr>
      <vt:lpstr>PowerPoint Presentation</vt:lpstr>
      <vt:lpstr>PowerPoint Presentation</vt:lpstr>
      <vt:lpstr>Set up Cost approx </vt:lpstr>
      <vt:lpstr>Conclusion 1</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Er.pradeep</dc:creator>
  <cp:lastModifiedBy>Er.pradeep</cp:lastModifiedBy>
  <cp:revision>18</cp:revision>
  <dcterms:created xsi:type="dcterms:W3CDTF">2021-07-02T09:00:39Z</dcterms:created>
  <dcterms:modified xsi:type="dcterms:W3CDTF">2021-07-04T15:07:15Z</dcterms:modified>
</cp:coreProperties>
</file>