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ไอติม" charset="1" panose="00000500000000000000"/>
      <p:regular r:id="rId23"/>
    </p:embeddedFont>
    <p:embeddedFont>
      <p:font typeface="Open Sans" charset="1" panose="020B06060305040202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21.png" Type="http://schemas.openxmlformats.org/officeDocument/2006/relationships/image"/><Relationship Id="rId8" Target="../media/image2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23.png" Type="http://schemas.openxmlformats.org/officeDocument/2006/relationships/image"/><Relationship Id="rId8" Target="../media/image2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25.png" Type="http://schemas.openxmlformats.org/officeDocument/2006/relationships/image"/><Relationship Id="rId8" Target="../media/image2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2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2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29.png" Type="http://schemas.openxmlformats.org/officeDocument/2006/relationships/image"/><Relationship Id="rId8" Target="../media/image3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3.png" Type="http://schemas.openxmlformats.org/officeDocument/2006/relationships/image"/><Relationship Id="rId8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5.png" Type="http://schemas.openxmlformats.org/officeDocument/2006/relationships/image"/><Relationship Id="rId8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7.png" Type="http://schemas.openxmlformats.org/officeDocument/2006/relationships/image"/><Relationship Id="rId8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9.png" Type="http://schemas.openxmlformats.org/officeDocument/2006/relationships/image"/><Relationship Id="rId8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29312" y="2730377"/>
            <a:ext cx="8238755" cy="4952187"/>
            <a:chOff x="0" y="0"/>
            <a:chExt cx="2169878" cy="13042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69878" cy="1304280"/>
            </a:xfrm>
            <a:custGeom>
              <a:avLst/>
              <a:gdLst/>
              <a:ahLst/>
              <a:cxnLst/>
              <a:rect r="r" b="b" t="t" l="l"/>
              <a:pathLst>
                <a:path h="1304280" w="2169878">
                  <a:moveTo>
                    <a:pt x="47924" y="0"/>
                  </a:moveTo>
                  <a:lnTo>
                    <a:pt x="2121954" y="0"/>
                  </a:lnTo>
                  <a:cubicBezTo>
                    <a:pt x="2134664" y="0"/>
                    <a:pt x="2146854" y="5049"/>
                    <a:pt x="2155841" y="14037"/>
                  </a:cubicBezTo>
                  <a:cubicBezTo>
                    <a:pt x="2164829" y="23024"/>
                    <a:pt x="2169878" y="35214"/>
                    <a:pt x="2169878" y="47924"/>
                  </a:cubicBezTo>
                  <a:lnTo>
                    <a:pt x="2169878" y="1256355"/>
                  </a:lnTo>
                  <a:cubicBezTo>
                    <a:pt x="2169878" y="1282823"/>
                    <a:pt x="2148422" y="1304280"/>
                    <a:pt x="2121954" y="1304280"/>
                  </a:cubicBezTo>
                  <a:lnTo>
                    <a:pt x="47924" y="1304280"/>
                  </a:lnTo>
                  <a:cubicBezTo>
                    <a:pt x="21457" y="1304280"/>
                    <a:pt x="0" y="1282823"/>
                    <a:pt x="0" y="1256355"/>
                  </a:cubicBezTo>
                  <a:lnTo>
                    <a:pt x="0" y="47924"/>
                  </a:lnTo>
                  <a:cubicBezTo>
                    <a:pt x="0" y="21457"/>
                    <a:pt x="21457" y="0"/>
                    <a:pt x="47924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169878" cy="13423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726800" y="7591665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0670613" y="-5897219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8"/>
                </a:moveTo>
                <a:lnTo>
                  <a:pt x="0" y="6710558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8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879191">
            <a:off x="13601700" y="85299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03296" y="5035021"/>
            <a:ext cx="11842967" cy="1475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10"/>
              </a:lnSpc>
            </a:pPr>
            <a:r>
              <a:rPr lang="en-US" sz="8578">
                <a:solidFill>
                  <a:srgbClr val="EB8425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Sales Report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4325572" y="2525413"/>
            <a:ext cx="21584872" cy="2681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931"/>
              </a:lnSpc>
            </a:pPr>
            <a:r>
              <a:rPr lang="en-US" sz="15665">
                <a:solidFill>
                  <a:srgbClr val="EB8425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PIZZA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-1879191">
            <a:off x="-2618463" y="304077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670613" y="1028700"/>
            <a:ext cx="7027631" cy="6764095"/>
          </a:xfrm>
          <a:custGeom>
            <a:avLst/>
            <a:gdLst/>
            <a:ahLst/>
            <a:cxnLst/>
            <a:rect r="r" b="b" t="t" l="l"/>
            <a:pathLst>
              <a:path h="6764095" w="7027631">
                <a:moveTo>
                  <a:pt x="0" y="0"/>
                </a:moveTo>
                <a:lnTo>
                  <a:pt x="7027631" y="0"/>
                </a:lnTo>
                <a:lnTo>
                  <a:pt x="7027631" y="6764095"/>
                </a:lnTo>
                <a:lnTo>
                  <a:pt x="0" y="676409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68155" y="1028700"/>
            <a:ext cx="15068310" cy="9502226"/>
            <a:chOff x="0" y="0"/>
            <a:chExt cx="3968608" cy="250264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68608" cy="2502644"/>
            </a:xfrm>
            <a:custGeom>
              <a:avLst/>
              <a:gdLst/>
              <a:ahLst/>
              <a:cxnLst/>
              <a:rect r="r" b="b" t="t" l="l"/>
              <a:pathLst>
                <a:path h="2502644" w="3968608">
                  <a:moveTo>
                    <a:pt x="26203" y="0"/>
                  </a:moveTo>
                  <a:lnTo>
                    <a:pt x="3942405" y="0"/>
                  </a:lnTo>
                  <a:cubicBezTo>
                    <a:pt x="3949354" y="0"/>
                    <a:pt x="3956019" y="2761"/>
                    <a:pt x="3960933" y="7675"/>
                  </a:cubicBezTo>
                  <a:cubicBezTo>
                    <a:pt x="3965847" y="12589"/>
                    <a:pt x="3968608" y="19254"/>
                    <a:pt x="3968608" y="26203"/>
                  </a:cubicBezTo>
                  <a:lnTo>
                    <a:pt x="3968608" y="2476441"/>
                  </a:lnTo>
                  <a:cubicBezTo>
                    <a:pt x="3968608" y="2490912"/>
                    <a:pt x="3956877" y="2502644"/>
                    <a:pt x="3942405" y="2502644"/>
                  </a:cubicBezTo>
                  <a:lnTo>
                    <a:pt x="26203" y="2502644"/>
                  </a:lnTo>
                  <a:cubicBezTo>
                    <a:pt x="19254" y="2502644"/>
                    <a:pt x="12589" y="2499883"/>
                    <a:pt x="7675" y="2494969"/>
                  </a:cubicBezTo>
                  <a:cubicBezTo>
                    <a:pt x="2761" y="2490055"/>
                    <a:pt x="0" y="2483390"/>
                    <a:pt x="0" y="2476441"/>
                  </a:cubicBezTo>
                  <a:lnTo>
                    <a:pt x="0" y="26203"/>
                  </a:lnTo>
                  <a:cubicBezTo>
                    <a:pt x="0" y="19254"/>
                    <a:pt x="2761" y="12589"/>
                    <a:pt x="7675" y="7675"/>
                  </a:cubicBezTo>
                  <a:cubicBezTo>
                    <a:pt x="12589" y="2761"/>
                    <a:pt x="19254" y="0"/>
                    <a:pt x="26203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3968608" cy="25597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FFFFFF">
                      <a:alpha val="86667"/>
                    </a:srgbClr>
                  </a:solidFill>
                  <a:latin typeface="Open Sans"/>
                  <a:ea typeface="Open Sans"/>
                  <a:cs typeface="Open Sans"/>
                  <a:sym typeface="Open Sans"/>
                </a:rPr>
                <a:t>Retrieve the total number of orders placed.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879191">
            <a:off x="13601700" y="85299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879191">
            <a:off x="-2525578" y="-4854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680981" y="2829541"/>
            <a:ext cx="11718527" cy="4483177"/>
          </a:xfrm>
          <a:custGeom>
            <a:avLst/>
            <a:gdLst/>
            <a:ahLst/>
            <a:cxnLst/>
            <a:rect r="r" b="b" t="t" l="l"/>
            <a:pathLst>
              <a:path h="4483177" w="11718527">
                <a:moveTo>
                  <a:pt x="0" y="0"/>
                </a:moveTo>
                <a:lnTo>
                  <a:pt x="11718526" y="0"/>
                </a:lnTo>
                <a:lnTo>
                  <a:pt x="11718526" y="4483177"/>
                </a:lnTo>
                <a:lnTo>
                  <a:pt x="0" y="448317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411296" y="7312718"/>
            <a:ext cx="5793847" cy="2457356"/>
          </a:xfrm>
          <a:custGeom>
            <a:avLst/>
            <a:gdLst/>
            <a:ahLst/>
            <a:cxnLst/>
            <a:rect r="r" b="b" t="t" l="l"/>
            <a:pathLst>
              <a:path h="2457356" w="5793847">
                <a:moveTo>
                  <a:pt x="0" y="0"/>
                </a:moveTo>
                <a:lnTo>
                  <a:pt x="5793846" y="0"/>
                </a:lnTo>
                <a:lnTo>
                  <a:pt x="5793846" y="2457356"/>
                </a:lnTo>
                <a:lnTo>
                  <a:pt x="0" y="24573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-32704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768155" y="1103190"/>
            <a:ext cx="14436987" cy="1476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60"/>
              </a:lnSpc>
              <a:spcBef>
                <a:spcPct val="0"/>
              </a:spcBef>
            </a:pPr>
            <a:r>
              <a:rPr lang="en-US" sz="425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Group the orders by date and calculate the average number of pizzas ordered per day.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68155" y="1028700"/>
            <a:ext cx="15068310" cy="9502226"/>
            <a:chOff x="0" y="0"/>
            <a:chExt cx="3968608" cy="250264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68608" cy="2502644"/>
            </a:xfrm>
            <a:custGeom>
              <a:avLst/>
              <a:gdLst/>
              <a:ahLst/>
              <a:cxnLst/>
              <a:rect r="r" b="b" t="t" l="l"/>
              <a:pathLst>
                <a:path h="2502644" w="3968608">
                  <a:moveTo>
                    <a:pt x="26203" y="0"/>
                  </a:moveTo>
                  <a:lnTo>
                    <a:pt x="3942405" y="0"/>
                  </a:lnTo>
                  <a:cubicBezTo>
                    <a:pt x="3949354" y="0"/>
                    <a:pt x="3956019" y="2761"/>
                    <a:pt x="3960933" y="7675"/>
                  </a:cubicBezTo>
                  <a:cubicBezTo>
                    <a:pt x="3965847" y="12589"/>
                    <a:pt x="3968608" y="19254"/>
                    <a:pt x="3968608" y="26203"/>
                  </a:cubicBezTo>
                  <a:lnTo>
                    <a:pt x="3968608" y="2476441"/>
                  </a:lnTo>
                  <a:cubicBezTo>
                    <a:pt x="3968608" y="2490912"/>
                    <a:pt x="3956877" y="2502644"/>
                    <a:pt x="3942405" y="2502644"/>
                  </a:cubicBezTo>
                  <a:lnTo>
                    <a:pt x="26203" y="2502644"/>
                  </a:lnTo>
                  <a:cubicBezTo>
                    <a:pt x="19254" y="2502644"/>
                    <a:pt x="12589" y="2499883"/>
                    <a:pt x="7675" y="2494969"/>
                  </a:cubicBezTo>
                  <a:cubicBezTo>
                    <a:pt x="2761" y="2490055"/>
                    <a:pt x="0" y="2483390"/>
                    <a:pt x="0" y="2476441"/>
                  </a:cubicBezTo>
                  <a:lnTo>
                    <a:pt x="0" y="26203"/>
                  </a:lnTo>
                  <a:cubicBezTo>
                    <a:pt x="0" y="19254"/>
                    <a:pt x="2761" y="12589"/>
                    <a:pt x="7675" y="7675"/>
                  </a:cubicBezTo>
                  <a:cubicBezTo>
                    <a:pt x="12589" y="2761"/>
                    <a:pt x="19254" y="0"/>
                    <a:pt x="26203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3968608" cy="25597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FFFFFF">
                      <a:alpha val="86667"/>
                    </a:srgbClr>
                  </a:solidFill>
                  <a:latin typeface="Open Sans"/>
                  <a:ea typeface="Open Sans"/>
                  <a:cs typeface="Open Sans"/>
                  <a:sym typeface="Open Sans"/>
                </a:rPr>
                <a:t>Retrieve the total number of orders placed.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879191">
            <a:off x="13601700" y="85299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879191">
            <a:off x="-2525578" y="-4854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930705" y="2579806"/>
            <a:ext cx="9403449" cy="5551834"/>
          </a:xfrm>
          <a:custGeom>
            <a:avLst/>
            <a:gdLst/>
            <a:ahLst/>
            <a:cxnLst/>
            <a:rect r="r" b="b" t="t" l="l"/>
            <a:pathLst>
              <a:path h="5551834" w="9403449">
                <a:moveTo>
                  <a:pt x="0" y="0"/>
                </a:moveTo>
                <a:lnTo>
                  <a:pt x="9403449" y="0"/>
                </a:lnTo>
                <a:lnTo>
                  <a:pt x="9403449" y="5551833"/>
                </a:lnTo>
                <a:lnTo>
                  <a:pt x="0" y="555183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-298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725550" y="7907189"/>
            <a:ext cx="7682505" cy="2165021"/>
          </a:xfrm>
          <a:custGeom>
            <a:avLst/>
            <a:gdLst/>
            <a:ahLst/>
            <a:cxnLst/>
            <a:rect r="r" b="b" t="t" l="l"/>
            <a:pathLst>
              <a:path h="2165021" w="7682505">
                <a:moveTo>
                  <a:pt x="0" y="0"/>
                </a:moveTo>
                <a:lnTo>
                  <a:pt x="7682505" y="0"/>
                </a:lnTo>
                <a:lnTo>
                  <a:pt x="7682505" y="2165020"/>
                </a:lnTo>
                <a:lnTo>
                  <a:pt x="0" y="216502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512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768155" y="1103190"/>
            <a:ext cx="14436987" cy="1476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60"/>
              </a:lnSpc>
              <a:spcBef>
                <a:spcPct val="0"/>
              </a:spcBef>
            </a:pPr>
            <a:r>
              <a:rPr lang="en-US" sz="425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Determine the top 3 most ordered pizza types based on revenue.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68155" y="1028700"/>
            <a:ext cx="15068310" cy="9502226"/>
            <a:chOff x="0" y="0"/>
            <a:chExt cx="3968608" cy="250264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68608" cy="2502644"/>
            </a:xfrm>
            <a:custGeom>
              <a:avLst/>
              <a:gdLst/>
              <a:ahLst/>
              <a:cxnLst/>
              <a:rect r="r" b="b" t="t" l="l"/>
              <a:pathLst>
                <a:path h="2502644" w="3968608">
                  <a:moveTo>
                    <a:pt x="26203" y="0"/>
                  </a:moveTo>
                  <a:lnTo>
                    <a:pt x="3942405" y="0"/>
                  </a:lnTo>
                  <a:cubicBezTo>
                    <a:pt x="3949354" y="0"/>
                    <a:pt x="3956019" y="2761"/>
                    <a:pt x="3960933" y="7675"/>
                  </a:cubicBezTo>
                  <a:cubicBezTo>
                    <a:pt x="3965847" y="12589"/>
                    <a:pt x="3968608" y="19254"/>
                    <a:pt x="3968608" y="26203"/>
                  </a:cubicBezTo>
                  <a:lnTo>
                    <a:pt x="3968608" y="2476441"/>
                  </a:lnTo>
                  <a:cubicBezTo>
                    <a:pt x="3968608" y="2490912"/>
                    <a:pt x="3956877" y="2502644"/>
                    <a:pt x="3942405" y="2502644"/>
                  </a:cubicBezTo>
                  <a:lnTo>
                    <a:pt x="26203" y="2502644"/>
                  </a:lnTo>
                  <a:cubicBezTo>
                    <a:pt x="19254" y="2502644"/>
                    <a:pt x="12589" y="2499883"/>
                    <a:pt x="7675" y="2494969"/>
                  </a:cubicBezTo>
                  <a:cubicBezTo>
                    <a:pt x="2761" y="2490055"/>
                    <a:pt x="0" y="2483390"/>
                    <a:pt x="0" y="2476441"/>
                  </a:cubicBezTo>
                  <a:lnTo>
                    <a:pt x="0" y="26203"/>
                  </a:lnTo>
                  <a:cubicBezTo>
                    <a:pt x="0" y="19254"/>
                    <a:pt x="2761" y="12589"/>
                    <a:pt x="7675" y="7675"/>
                  </a:cubicBezTo>
                  <a:cubicBezTo>
                    <a:pt x="12589" y="2761"/>
                    <a:pt x="19254" y="0"/>
                    <a:pt x="26203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3968608" cy="25597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FFFFFF">
                      <a:alpha val="86667"/>
                    </a:srgbClr>
                  </a:solidFill>
                  <a:latin typeface="Open Sans"/>
                  <a:ea typeface="Open Sans"/>
                  <a:cs typeface="Open Sans"/>
                  <a:sym typeface="Open Sans"/>
                </a:rPr>
                <a:t>Retrieve the total number of orders placed.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879191">
            <a:off x="13601700" y="85299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879191">
            <a:off x="-2525578" y="-4854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326380" y="2130588"/>
            <a:ext cx="11129887" cy="8026829"/>
          </a:xfrm>
          <a:custGeom>
            <a:avLst/>
            <a:gdLst/>
            <a:ahLst/>
            <a:cxnLst/>
            <a:rect r="r" b="b" t="t" l="l"/>
            <a:pathLst>
              <a:path h="8026829" w="11129887">
                <a:moveTo>
                  <a:pt x="0" y="0"/>
                </a:moveTo>
                <a:lnTo>
                  <a:pt x="11129887" y="0"/>
                </a:lnTo>
                <a:lnTo>
                  <a:pt x="11129887" y="8026829"/>
                </a:lnTo>
                <a:lnTo>
                  <a:pt x="0" y="802682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3129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210456" y="4968089"/>
            <a:ext cx="4626009" cy="3668098"/>
          </a:xfrm>
          <a:custGeom>
            <a:avLst/>
            <a:gdLst/>
            <a:ahLst/>
            <a:cxnLst/>
            <a:rect r="r" b="b" t="t" l="l"/>
            <a:pathLst>
              <a:path h="3668098" w="4626009">
                <a:moveTo>
                  <a:pt x="0" y="0"/>
                </a:moveTo>
                <a:lnTo>
                  <a:pt x="4626009" y="0"/>
                </a:lnTo>
                <a:lnTo>
                  <a:pt x="4626009" y="3668098"/>
                </a:lnTo>
                <a:lnTo>
                  <a:pt x="0" y="366809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768155" y="1112715"/>
            <a:ext cx="11903362" cy="122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14"/>
              </a:lnSpc>
              <a:spcBef>
                <a:spcPct val="0"/>
              </a:spcBef>
            </a:pPr>
            <a:r>
              <a:rPr lang="en-US" sz="351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Calculate the percentage contribution of each pizza type to total revenue.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68155" y="1028700"/>
            <a:ext cx="15068310" cy="9502226"/>
            <a:chOff x="0" y="0"/>
            <a:chExt cx="3968608" cy="250264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68608" cy="2502644"/>
            </a:xfrm>
            <a:custGeom>
              <a:avLst/>
              <a:gdLst/>
              <a:ahLst/>
              <a:cxnLst/>
              <a:rect r="r" b="b" t="t" l="l"/>
              <a:pathLst>
                <a:path h="2502644" w="3968608">
                  <a:moveTo>
                    <a:pt x="26203" y="0"/>
                  </a:moveTo>
                  <a:lnTo>
                    <a:pt x="3942405" y="0"/>
                  </a:lnTo>
                  <a:cubicBezTo>
                    <a:pt x="3949354" y="0"/>
                    <a:pt x="3956019" y="2761"/>
                    <a:pt x="3960933" y="7675"/>
                  </a:cubicBezTo>
                  <a:cubicBezTo>
                    <a:pt x="3965847" y="12589"/>
                    <a:pt x="3968608" y="19254"/>
                    <a:pt x="3968608" y="26203"/>
                  </a:cubicBezTo>
                  <a:lnTo>
                    <a:pt x="3968608" y="2476441"/>
                  </a:lnTo>
                  <a:cubicBezTo>
                    <a:pt x="3968608" y="2490912"/>
                    <a:pt x="3956877" y="2502644"/>
                    <a:pt x="3942405" y="2502644"/>
                  </a:cubicBezTo>
                  <a:lnTo>
                    <a:pt x="26203" y="2502644"/>
                  </a:lnTo>
                  <a:cubicBezTo>
                    <a:pt x="19254" y="2502644"/>
                    <a:pt x="12589" y="2499883"/>
                    <a:pt x="7675" y="2494969"/>
                  </a:cubicBezTo>
                  <a:cubicBezTo>
                    <a:pt x="2761" y="2490055"/>
                    <a:pt x="0" y="2483390"/>
                    <a:pt x="0" y="2476441"/>
                  </a:cubicBezTo>
                  <a:lnTo>
                    <a:pt x="0" y="26203"/>
                  </a:lnTo>
                  <a:cubicBezTo>
                    <a:pt x="0" y="19254"/>
                    <a:pt x="2761" y="12589"/>
                    <a:pt x="7675" y="7675"/>
                  </a:cubicBezTo>
                  <a:cubicBezTo>
                    <a:pt x="12589" y="2761"/>
                    <a:pt x="19254" y="0"/>
                    <a:pt x="26203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3968608" cy="25597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FFFFFF">
                      <a:alpha val="86667"/>
                    </a:srgbClr>
                  </a:solidFill>
                  <a:latin typeface="Open Sans"/>
                  <a:ea typeface="Open Sans"/>
                  <a:cs typeface="Open Sans"/>
                  <a:sym typeface="Open Sans"/>
                </a:rPr>
                <a:t>Retrieve the total number of orders placed.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879191">
            <a:off x="13601700" y="85299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879191">
            <a:off x="-2525578" y="-4854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085624" y="2235799"/>
            <a:ext cx="14167513" cy="6527995"/>
          </a:xfrm>
          <a:custGeom>
            <a:avLst/>
            <a:gdLst/>
            <a:ahLst/>
            <a:cxnLst/>
            <a:rect r="r" b="b" t="t" l="l"/>
            <a:pathLst>
              <a:path h="6527995" w="14167513">
                <a:moveTo>
                  <a:pt x="0" y="0"/>
                </a:moveTo>
                <a:lnTo>
                  <a:pt x="14167512" y="0"/>
                </a:lnTo>
                <a:lnTo>
                  <a:pt x="14167512" y="6527995"/>
                </a:lnTo>
                <a:lnTo>
                  <a:pt x="0" y="652799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68155" y="1112715"/>
            <a:ext cx="11903362" cy="599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14"/>
              </a:lnSpc>
              <a:spcBef>
                <a:spcPct val="0"/>
              </a:spcBef>
            </a:pPr>
            <a:r>
              <a:rPr lang="en-US" sz="351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Analyze the cumulative revenue generated over time.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68155" y="1028700"/>
            <a:ext cx="15068310" cy="9502226"/>
            <a:chOff x="0" y="0"/>
            <a:chExt cx="3968608" cy="250264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68608" cy="2502644"/>
            </a:xfrm>
            <a:custGeom>
              <a:avLst/>
              <a:gdLst/>
              <a:ahLst/>
              <a:cxnLst/>
              <a:rect r="r" b="b" t="t" l="l"/>
              <a:pathLst>
                <a:path h="2502644" w="3968608">
                  <a:moveTo>
                    <a:pt x="26203" y="0"/>
                  </a:moveTo>
                  <a:lnTo>
                    <a:pt x="3942405" y="0"/>
                  </a:lnTo>
                  <a:cubicBezTo>
                    <a:pt x="3949354" y="0"/>
                    <a:pt x="3956019" y="2761"/>
                    <a:pt x="3960933" y="7675"/>
                  </a:cubicBezTo>
                  <a:cubicBezTo>
                    <a:pt x="3965847" y="12589"/>
                    <a:pt x="3968608" y="19254"/>
                    <a:pt x="3968608" y="26203"/>
                  </a:cubicBezTo>
                  <a:lnTo>
                    <a:pt x="3968608" y="2476441"/>
                  </a:lnTo>
                  <a:cubicBezTo>
                    <a:pt x="3968608" y="2490912"/>
                    <a:pt x="3956877" y="2502644"/>
                    <a:pt x="3942405" y="2502644"/>
                  </a:cubicBezTo>
                  <a:lnTo>
                    <a:pt x="26203" y="2502644"/>
                  </a:lnTo>
                  <a:cubicBezTo>
                    <a:pt x="19254" y="2502644"/>
                    <a:pt x="12589" y="2499883"/>
                    <a:pt x="7675" y="2494969"/>
                  </a:cubicBezTo>
                  <a:cubicBezTo>
                    <a:pt x="2761" y="2490055"/>
                    <a:pt x="0" y="2483390"/>
                    <a:pt x="0" y="2476441"/>
                  </a:cubicBezTo>
                  <a:lnTo>
                    <a:pt x="0" y="26203"/>
                  </a:lnTo>
                  <a:cubicBezTo>
                    <a:pt x="0" y="19254"/>
                    <a:pt x="2761" y="12589"/>
                    <a:pt x="7675" y="7675"/>
                  </a:cubicBezTo>
                  <a:cubicBezTo>
                    <a:pt x="12589" y="2761"/>
                    <a:pt x="19254" y="0"/>
                    <a:pt x="26203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3968608" cy="25597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FFFFFF">
                      <a:alpha val="86667"/>
                    </a:srgbClr>
                  </a:solidFill>
                  <a:latin typeface="Open Sans"/>
                  <a:ea typeface="Open Sans"/>
                  <a:cs typeface="Open Sans"/>
                  <a:sym typeface="Open Sans"/>
                </a:rPr>
                <a:t>Retrieve the total number of orders placed.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879191">
            <a:off x="13601700" y="85299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879191">
            <a:off x="-2525578" y="-4854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875411" y="2291559"/>
            <a:ext cx="6435507" cy="7716785"/>
          </a:xfrm>
          <a:custGeom>
            <a:avLst/>
            <a:gdLst/>
            <a:ahLst/>
            <a:cxnLst/>
            <a:rect r="r" b="b" t="t" l="l"/>
            <a:pathLst>
              <a:path h="7716785" w="6435507">
                <a:moveTo>
                  <a:pt x="0" y="0"/>
                </a:moveTo>
                <a:lnTo>
                  <a:pt x="6435507" y="0"/>
                </a:lnTo>
                <a:lnTo>
                  <a:pt x="6435507" y="7716784"/>
                </a:lnTo>
                <a:lnTo>
                  <a:pt x="0" y="771678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68155" y="1112715"/>
            <a:ext cx="11903362" cy="599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14"/>
              </a:lnSpc>
              <a:spcBef>
                <a:spcPct val="0"/>
              </a:spcBef>
            </a:pPr>
            <a:r>
              <a:rPr lang="en-US" sz="351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Analyze the cumulative revenue generated over time.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68155" y="1028700"/>
            <a:ext cx="15068310" cy="9502226"/>
            <a:chOff x="0" y="0"/>
            <a:chExt cx="3968608" cy="250264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68608" cy="2502644"/>
            </a:xfrm>
            <a:custGeom>
              <a:avLst/>
              <a:gdLst/>
              <a:ahLst/>
              <a:cxnLst/>
              <a:rect r="r" b="b" t="t" l="l"/>
              <a:pathLst>
                <a:path h="2502644" w="3968608">
                  <a:moveTo>
                    <a:pt x="26203" y="0"/>
                  </a:moveTo>
                  <a:lnTo>
                    <a:pt x="3942405" y="0"/>
                  </a:lnTo>
                  <a:cubicBezTo>
                    <a:pt x="3949354" y="0"/>
                    <a:pt x="3956019" y="2761"/>
                    <a:pt x="3960933" y="7675"/>
                  </a:cubicBezTo>
                  <a:cubicBezTo>
                    <a:pt x="3965847" y="12589"/>
                    <a:pt x="3968608" y="19254"/>
                    <a:pt x="3968608" y="26203"/>
                  </a:cubicBezTo>
                  <a:lnTo>
                    <a:pt x="3968608" y="2476441"/>
                  </a:lnTo>
                  <a:cubicBezTo>
                    <a:pt x="3968608" y="2490912"/>
                    <a:pt x="3956877" y="2502644"/>
                    <a:pt x="3942405" y="2502644"/>
                  </a:cubicBezTo>
                  <a:lnTo>
                    <a:pt x="26203" y="2502644"/>
                  </a:lnTo>
                  <a:cubicBezTo>
                    <a:pt x="19254" y="2502644"/>
                    <a:pt x="12589" y="2499883"/>
                    <a:pt x="7675" y="2494969"/>
                  </a:cubicBezTo>
                  <a:cubicBezTo>
                    <a:pt x="2761" y="2490055"/>
                    <a:pt x="0" y="2483390"/>
                    <a:pt x="0" y="2476441"/>
                  </a:cubicBezTo>
                  <a:lnTo>
                    <a:pt x="0" y="26203"/>
                  </a:lnTo>
                  <a:cubicBezTo>
                    <a:pt x="0" y="19254"/>
                    <a:pt x="2761" y="12589"/>
                    <a:pt x="7675" y="7675"/>
                  </a:cubicBezTo>
                  <a:cubicBezTo>
                    <a:pt x="12589" y="2761"/>
                    <a:pt x="19254" y="0"/>
                    <a:pt x="26203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3968608" cy="25597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FFFFFF">
                      <a:alpha val="86667"/>
                    </a:srgbClr>
                  </a:solidFill>
                  <a:latin typeface="Open Sans"/>
                  <a:ea typeface="Open Sans"/>
                  <a:cs typeface="Open Sans"/>
                  <a:sym typeface="Open Sans"/>
                </a:rPr>
                <a:t>Retrieve the total number of orders placed.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879191">
            <a:off x="13601700" y="85299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879191">
            <a:off x="-2525578" y="-4854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70132" y="2542568"/>
            <a:ext cx="9906043" cy="7614850"/>
          </a:xfrm>
          <a:custGeom>
            <a:avLst/>
            <a:gdLst/>
            <a:ahLst/>
            <a:cxnLst/>
            <a:rect r="r" b="b" t="t" l="l"/>
            <a:pathLst>
              <a:path h="7614850" w="9906043">
                <a:moveTo>
                  <a:pt x="0" y="0"/>
                </a:moveTo>
                <a:lnTo>
                  <a:pt x="9906044" y="0"/>
                </a:lnTo>
                <a:lnTo>
                  <a:pt x="9906044" y="7614849"/>
                </a:lnTo>
                <a:lnTo>
                  <a:pt x="0" y="761484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885205" y="4906655"/>
            <a:ext cx="8402795" cy="2886674"/>
          </a:xfrm>
          <a:custGeom>
            <a:avLst/>
            <a:gdLst/>
            <a:ahLst/>
            <a:cxnLst/>
            <a:rect r="r" b="b" t="t" l="l"/>
            <a:pathLst>
              <a:path h="2886674" w="8402795">
                <a:moveTo>
                  <a:pt x="0" y="0"/>
                </a:moveTo>
                <a:lnTo>
                  <a:pt x="8402795" y="0"/>
                </a:lnTo>
                <a:lnTo>
                  <a:pt x="8402795" y="2886675"/>
                </a:lnTo>
                <a:lnTo>
                  <a:pt x="0" y="288667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768155" y="1112715"/>
            <a:ext cx="11903362" cy="122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14"/>
              </a:lnSpc>
              <a:spcBef>
                <a:spcPct val="0"/>
              </a:spcBef>
            </a:pPr>
            <a:r>
              <a:rPr lang="en-US" sz="351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Determine the top 3 most ordered pizza types based on revenue for each pizza category.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354860" y="1981378"/>
            <a:ext cx="11253180" cy="5557938"/>
            <a:chOff x="0" y="0"/>
            <a:chExt cx="2963801" cy="14638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963800" cy="1463819"/>
            </a:xfrm>
            <a:custGeom>
              <a:avLst/>
              <a:gdLst/>
              <a:ahLst/>
              <a:cxnLst/>
              <a:rect r="r" b="b" t="t" l="l"/>
              <a:pathLst>
                <a:path h="1463819" w="2963800">
                  <a:moveTo>
                    <a:pt x="35087" y="0"/>
                  </a:moveTo>
                  <a:lnTo>
                    <a:pt x="2928714" y="0"/>
                  </a:lnTo>
                  <a:cubicBezTo>
                    <a:pt x="2938019" y="0"/>
                    <a:pt x="2946944" y="3697"/>
                    <a:pt x="2953524" y="10277"/>
                  </a:cubicBezTo>
                  <a:cubicBezTo>
                    <a:pt x="2960104" y="16857"/>
                    <a:pt x="2963800" y="25781"/>
                    <a:pt x="2963800" y="35087"/>
                  </a:cubicBezTo>
                  <a:lnTo>
                    <a:pt x="2963800" y="1428732"/>
                  </a:lnTo>
                  <a:cubicBezTo>
                    <a:pt x="2963800" y="1448110"/>
                    <a:pt x="2948092" y="1463819"/>
                    <a:pt x="2928714" y="1463819"/>
                  </a:cubicBezTo>
                  <a:lnTo>
                    <a:pt x="35087" y="1463819"/>
                  </a:lnTo>
                  <a:cubicBezTo>
                    <a:pt x="15709" y="1463819"/>
                    <a:pt x="0" y="1448110"/>
                    <a:pt x="0" y="1428732"/>
                  </a:cubicBezTo>
                  <a:lnTo>
                    <a:pt x="0" y="35087"/>
                  </a:lnTo>
                  <a:cubicBezTo>
                    <a:pt x="0" y="15709"/>
                    <a:pt x="15709" y="0"/>
                    <a:pt x="35087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963801" cy="15019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876892" y="2440987"/>
            <a:ext cx="8537178" cy="1404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591154" y="5067300"/>
            <a:ext cx="11156451" cy="1348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4243" indent="-422121" lvl="1">
              <a:lnSpc>
                <a:spcPts val="5474"/>
              </a:lnSpc>
              <a:buFont typeface="Arial"/>
              <a:buChar char="•"/>
            </a:pPr>
            <a:r>
              <a:rPr lang="en-US" sz="3910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All question or difficulties were solved using SQL Queries...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879191">
            <a:off x="13601700" y="85299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879191">
            <a:off x="-2525578" y="-4854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26005" y="1795607"/>
            <a:ext cx="13435990" cy="6695786"/>
            <a:chOff x="0" y="0"/>
            <a:chExt cx="3538697" cy="17634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38697" cy="1763499"/>
            </a:xfrm>
            <a:custGeom>
              <a:avLst/>
              <a:gdLst/>
              <a:ahLst/>
              <a:cxnLst/>
              <a:rect r="r" b="b" t="t" l="l"/>
              <a:pathLst>
                <a:path h="1763499" w="3538697">
                  <a:moveTo>
                    <a:pt x="29387" y="0"/>
                  </a:moveTo>
                  <a:lnTo>
                    <a:pt x="3509311" y="0"/>
                  </a:lnTo>
                  <a:cubicBezTo>
                    <a:pt x="3525540" y="0"/>
                    <a:pt x="3538697" y="13157"/>
                    <a:pt x="3538697" y="29387"/>
                  </a:cubicBezTo>
                  <a:lnTo>
                    <a:pt x="3538697" y="1734113"/>
                  </a:lnTo>
                  <a:cubicBezTo>
                    <a:pt x="3538697" y="1741906"/>
                    <a:pt x="3535601" y="1749381"/>
                    <a:pt x="3530090" y="1754892"/>
                  </a:cubicBezTo>
                  <a:cubicBezTo>
                    <a:pt x="3524579" y="1760403"/>
                    <a:pt x="3517104" y="1763499"/>
                    <a:pt x="3509311" y="1763499"/>
                  </a:cubicBezTo>
                  <a:lnTo>
                    <a:pt x="29387" y="1763499"/>
                  </a:lnTo>
                  <a:cubicBezTo>
                    <a:pt x="21593" y="1763499"/>
                    <a:pt x="14118" y="1760403"/>
                    <a:pt x="8607" y="1754892"/>
                  </a:cubicBezTo>
                  <a:cubicBezTo>
                    <a:pt x="3096" y="1749381"/>
                    <a:pt x="0" y="1741906"/>
                    <a:pt x="0" y="1734113"/>
                  </a:cubicBezTo>
                  <a:lnTo>
                    <a:pt x="0" y="29387"/>
                  </a:lnTo>
                  <a:cubicBezTo>
                    <a:pt x="0" y="21593"/>
                    <a:pt x="3096" y="14118"/>
                    <a:pt x="8607" y="8607"/>
                  </a:cubicBezTo>
                  <a:cubicBezTo>
                    <a:pt x="14118" y="3096"/>
                    <a:pt x="21593" y="0"/>
                    <a:pt x="29387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538697" cy="1801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950481" y="4003823"/>
            <a:ext cx="12387037" cy="2041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sz="11886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THANK YOU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879191">
            <a:off x="13601700" y="85299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879191">
            <a:off x="-2525578" y="-4854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169089" y="1795607"/>
            <a:ext cx="11926600" cy="4861297"/>
            <a:chOff x="0" y="0"/>
            <a:chExt cx="3141162" cy="128034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41162" cy="1280342"/>
            </a:xfrm>
            <a:custGeom>
              <a:avLst/>
              <a:gdLst/>
              <a:ahLst/>
              <a:cxnLst/>
              <a:rect r="r" b="b" t="t" l="l"/>
              <a:pathLst>
                <a:path h="1280342" w="3141162">
                  <a:moveTo>
                    <a:pt x="33106" y="0"/>
                  </a:moveTo>
                  <a:lnTo>
                    <a:pt x="3108056" y="0"/>
                  </a:lnTo>
                  <a:cubicBezTo>
                    <a:pt x="3116837" y="0"/>
                    <a:pt x="3125257" y="3488"/>
                    <a:pt x="3131466" y="9696"/>
                  </a:cubicBezTo>
                  <a:cubicBezTo>
                    <a:pt x="3137674" y="15905"/>
                    <a:pt x="3141162" y="24325"/>
                    <a:pt x="3141162" y="33106"/>
                  </a:cubicBezTo>
                  <a:lnTo>
                    <a:pt x="3141162" y="1247236"/>
                  </a:lnTo>
                  <a:cubicBezTo>
                    <a:pt x="3141162" y="1265520"/>
                    <a:pt x="3126340" y="1280342"/>
                    <a:pt x="3108056" y="1280342"/>
                  </a:cubicBezTo>
                  <a:lnTo>
                    <a:pt x="33106" y="1280342"/>
                  </a:lnTo>
                  <a:cubicBezTo>
                    <a:pt x="14822" y="1280342"/>
                    <a:pt x="0" y="1265520"/>
                    <a:pt x="0" y="1247236"/>
                  </a:cubicBezTo>
                  <a:lnTo>
                    <a:pt x="0" y="33106"/>
                  </a:lnTo>
                  <a:cubicBezTo>
                    <a:pt x="0" y="24325"/>
                    <a:pt x="3488" y="15905"/>
                    <a:pt x="9696" y="9696"/>
                  </a:cubicBezTo>
                  <a:cubicBezTo>
                    <a:pt x="15905" y="3488"/>
                    <a:pt x="24325" y="0"/>
                    <a:pt x="33106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141162" cy="13184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875411" y="2301658"/>
            <a:ext cx="8537178" cy="1404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HELLO!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879191">
            <a:off x="13601700" y="85299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879191">
            <a:off x="-2525578" y="-4854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478310" y="3924196"/>
            <a:ext cx="10102769" cy="1753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3"/>
              </a:lnSpc>
            </a:pPr>
            <a:r>
              <a:rPr lang="en-US" sz="3323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My name is </a:t>
            </a:r>
            <a:r>
              <a:rPr lang="en-US" sz="3323">
                <a:solidFill>
                  <a:srgbClr val="EB8425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Pradeep Kumar Mohanty,</a:t>
            </a:r>
            <a:r>
              <a:rPr lang="en-US" sz="3323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 in this project i have utilized SQL Queries to solve pizza sales and taking some insights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30705" y="267848"/>
            <a:ext cx="13931290" cy="8223545"/>
            <a:chOff x="0" y="0"/>
            <a:chExt cx="3669146" cy="21658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69146" cy="2165872"/>
            </a:xfrm>
            <a:custGeom>
              <a:avLst/>
              <a:gdLst/>
              <a:ahLst/>
              <a:cxnLst/>
              <a:rect r="r" b="b" t="t" l="l"/>
              <a:pathLst>
                <a:path h="2165872" w="3669146">
                  <a:moveTo>
                    <a:pt x="28342" y="0"/>
                  </a:moveTo>
                  <a:lnTo>
                    <a:pt x="3640805" y="0"/>
                  </a:lnTo>
                  <a:cubicBezTo>
                    <a:pt x="3656457" y="0"/>
                    <a:pt x="3669146" y="12689"/>
                    <a:pt x="3669146" y="28342"/>
                  </a:cubicBezTo>
                  <a:lnTo>
                    <a:pt x="3669146" y="2137530"/>
                  </a:lnTo>
                  <a:cubicBezTo>
                    <a:pt x="3669146" y="2145047"/>
                    <a:pt x="3666160" y="2152256"/>
                    <a:pt x="3660845" y="2157571"/>
                  </a:cubicBezTo>
                  <a:cubicBezTo>
                    <a:pt x="3655530" y="2162886"/>
                    <a:pt x="3648321" y="2165872"/>
                    <a:pt x="3640805" y="2165872"/>
                  </a:cubicBezTo>
                  <a:lnTo>
                    <a:pt x="28342" y="2165872"/>
                  </a:lnTo>
                  <a:cubicBezTo>
                    <a:pt x="12689" y="2165872"/>
                    <a:pt x="0" y="2153183"/>
                    <a:pt x="0" y="2137530"/>
                  </a:cubicBezTo>
                  <a:lnTo>
                    <a:pt x="0" y="28342"/>
                  </a:lnTo>
                  <a:cubicBezTo>
                    <a:pt x="0" y="12689"/>
                    <a:pt x="12689" y="0"/>
                    <a:pt x="28342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669146" cy="2203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>
                      <a:alpha val="86667"/>
                    </a:srgbClr>
                  </a:solidFill>
                  <a:latin typeface="Open Sans"/>
                  <a:ea typeface="Open Sans"/>
                  <a:cs typeface="Open Sans"/>
                  <a:sym typeface="Open Sans"/>
                </a:rPr>
                <a:t>Retrieve the total number of orders placed.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633675" y="1172065"/>
            <a:ext cx="12165866" cy="79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95267" indent="-497634" lvl="1">
              <a:lnSpc>
                <a:spcPts val="6453"/>
              </a:lnSpc>
              <a:buFont typeface="Arial"/>
              <a:buChar char="•"/>
            </a:pPr>
            <a:r>
              <a:rPr lang="en-US" sz="4609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Retrieve the total number of orders placed.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879191">
            <a:off x="13601700" y="85299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879191">
            <a:off x="-2525578" y="-4854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122805" y="2454918"/>
            <a:ext cx="7798005" cy="2028020"/>
          </a:xfrm>
          <a:custGeom>
            <a:avLst/>
            <a:gdLst/>
            <a:ahLst/>
            <a:cxnLst/>
            <a:rect r="r" b="b" t="t" l="l"/>
            <a:pathLst>
              <a:path h="2028020" w="7798005">
                <a:moveTo>
                  <a:pt x="0" y="0"/>
                </a:moveTo>
                <a:lnTo>
                  <a:pt x="7798005" y="0"/>
                </a:lnTo>
                <a:lnTo>
                  <a:pt x="7798005" y="2028020"/>
                </a:lnTo>
                <a:lnTo>
                  <a:pt x="0" y="202802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4474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781482" y="4764711"/>
            <a:ext cx="4878731" cy="3424804"/>
          </a:xfrm>
          <a:custGeom>
            <a:avLst/>
            <a:gdLst/>
            <a:ahLst/>
            <a:cxnLst/>
            <a:rect r="r" b="b" t="t" l="l"/>
            <a:pathLst>
              <a:path h="3424804" w="4878731">
                <a:moveTo>
                  <a:pt x="0" y="0"/>
                </a:moveTo>
                <a:lnTo>
                  <a:pt x="4878730" y="0"/>
                </a:lnTo>
                <a:lnTo>
                  <a:pt x="4878730" y="3424804"/>
                </a:lnTo>
                <a:lnTo>
                  <a:pt x="0" y="342480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68155" y="267848"/>
            <a:ext cx="15068310" cy="9502226"/>
            <a:chOff x="0" y="0"/>
            <a:chExt cx="3968608" cy="250264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68608" cy="2502644"/>
            </a:xfrm>
            <a:custGeom>
              <a:avLst/>
              <a:gdLst/>
              <a:ahLst/>
              <a:cxnLst/>
              <a:rect r="r" b="b" t="t" l="l"/>
              <a:pathLst>
                <a:path h="2502644" w="3968608">
                  <a:moveTo>
                    <a:pt x="26203" y="0"/>
                  </a:moveTo>
                  <a:lnTo>
                    <a:pt x="3942405" y="0"/>
                  </a:lnTo>
                  <a:cubicBezTo>
                    <a:pt x="3949354" y="0"/>
                    <a:pt x="3956019" y="2761"/>
                    <a:pt x="3960933" y="7675"/>
                  </a:cubicBezTo>
                  <a:cubicBezTo>
                    <a:pt x="3965847" y="12589"/>
                    <a:pt x="3968608" y="19254"/>
                    <a:pt x="3968608" y="26203"/>
                  </a:cubicBezTo>
                  <a:lnTo>
                    <a:pt x="3968608" y="2476441"/>
                  </a:lnTo>
                  <a:cubicBezTo>
                    <a:pt x="3968608" y="2490912"/>
                    <a:pt x="3956877" y="2502644"/>
                    <a:pt x="3942405" y="2502644"/>
                  </a:cubicBezTo>
                  <a:lnTo>
                    <a:pt x="26203" y="2502644"/>
                  </a:lnTo>
                  <a:cubicBezTo>
                    <a:pt x="19254" y="2502644"/>
                    <a:pt x="12589" y="2499883"/>
                    <a:pt x="7675" y="2494969"/>
                  </a:cubicBezTo>
                  <a:cubicBezTo>
                    <a:pt x="2761" y="2490055"/>
                    <a:pt x="0" y="2483390"/>
                    <a:pt x="0" y="2476441"/>
                  </a:cubicBezTo>
                  <a:lnTo>
                    <a:pt x="0" y="26203"/>
                  </a:lnTo>
                  <a:cubicBezTo>
                    <a:pt x="0" y="19254"/>
                    <a:pt x="2761" y="12589"/>
                    <a:pt x="7675" y="7675"/>
                  </a:cubicBezTo>
                  <a:cubicBezTo>
                    <a:pt x="12589" y="2761"/>
                    <a:pt x="19254" y="0"/>
                    <a:pt x="26203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968608" cy="25407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>
                      <a:alpha val="86667"/>
                    </a:srgbClr>
                  </a:solidFill>
                  <a:latin typeface="Open Sans"/>
                  <a:ea typeface="Open Sans"/>
                  <a:cs typeface="Open Sans"/>
                  <a:sym typeface="Open Sans"/>
                </a:rPr>
                <a:t>Retrieve the total number of orders placed.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633675" y="1172065"/>
            <a:ext cx="12165866" cy="1616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95267" indent="-497634" lvl="1">
              <a:lnSpc>
                <a:spcPts val="6453"/>
              </a:lnSpc>
              <a:buFont typeface="Arial"/>
              <a:buChar char="•"/>
            </a:pPr>
            <a:r>
              <a:rPr lang="en-US" sz="4609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Calculate the total revenue generated from pizza sales.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879191">
            <a:off x="13601700" y="85299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879191">
            <a:off x="-2525578" y="-4854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184792" y="6885777"/>
            <a:ext cx="4651673" cy="2834555"/>
          </a:xfrm>
          <a:custGeom>
            <a:avLst/>
            <a:gdLst/>
            <a:ahLst/>
            <a:cxnLst/>
            <a:rect r="r" b="b" t="t" l="l"/>
            <a:pathLst>
              <a:path h="2834555" w="4651673">
                <a:moveTo>
                  <a:pt x="0" y="0"/>
                </a:moveTo>
                <a:lnTo>
                  <a:pt x="4651673" y="0"/>
                </a:lnTo>
                <a:lnTo>
                  <a:pt x="4651673" y="2834556"/>
                </a:lnTo>
                <a:lnTo>
                  <a:pt x="0" y="28345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-24576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633675" y="3233057"/>
            <a:ext cx="9833552" cy="4223730"/>
          </a:xfrm>
          <a:custGeom>
            <a:avLst/>
            <a:gdLst/>
            <a:ahLst/>
            <a:cxnLst/>
            <a:rect r="r" b="b" t="t" l="l"/>
            <a:pathLst>
              <a:path h="4223730" w="9833552">
                <a:moveTo>
                  <a:pt x="0" y="0"/>
                </a:moveTo>
                <a:lnTo>
                  <a:pt x="9833552" y="0"/>
                </a:lnTo>
                <a:lnTo>
                  <a:pt x="9833552" y="4223730"/>
                </a:lnTo>
                <a:lnTo>
                  <a:pt x="0" y="42237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607" t="0" r="-607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68155" y="267848"/>
            <a:ext cx="15068310" cy="9502226"/>
            <a:chOff x="0" y="0"/>
            <a:chExt cx="3968608" cy="250264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68608" cy="2502644"/>
            </a:xfrm>
            <a:custGeom>
              <a:avLst/>
              <a:gdLst/>
              <a:ahLst/>
              <a:cxnLst/>
              <a:rect r="r" b="b" t="t" l="l"/>
              <a:pathLst>
                <a:path h="2502644" w="3968608">
                  <a:moveTo>
                    <a:pt x="26203" y="0"/>
                  </a:moveTo>
                  <a:lnTo>
                    <a:pt x="3942405" y="0"/>
                  </a:lnTo>
                  <a:cubicBezTo>
                    <a:pt x="3949354" y="0"/>
                    <a:pt x="3956019" y="2761"/>
                    <a:pt x="3960933" y="7675"/>
                  </a:cubicBezTo>
                  <a:cubicBezTo>
                    <a:pt x="3965847" y="12589"/>
                    <a:pt x="3968608" y="19254"/>
                    <a:pt x="3968608" y="26203"/>
                  </a:cubicBezTo>
                  <a:lnTo>
                    <a:pt x="3968608" y="2476441"/>
                  </a:lnTo>
                  <a:cubicBezTo>
                    <a:pt x="3968608" y="2490912"/>
                    <a:pt x="3956877" y="2502644"/>
                    <a:pt x="3942405" y="2502644"/>
                  </a:cubicBezTo>
                  <a:lnTo>
                    <a:pt x="26203" y="2502644"/>
                  </a:lnTo>
                  <a:cubicBezTo>
                    <a:pt x="19254" y="2502644"/>
                    <a:pt x="12589" y="2499883"/>
                    <a:pt x="7675" y="2494969"/>
                  </a:cubicBezTo>
                  <a:cubicBezTo>
                    <a:pt x="2761" y="2490055"/>
                    <a:pt x="0" y="2483390"/>
                    <a:pt x="0" y="2476441"/>
                  </a:cubicBezTo>
                  <a:lnTo>
                    <a:pt x="0" y="26203"/>
                  </a:lnTo>
                  <a:cubicBezTo>
                    <a:pt x="0" y="19254"/>
                    <a:pt x="2761" y="12589"/>
                    <a:pt x="7675" y="7675"/>
                  </a:cubicBezTo>
                  <a:cubicBezTo>
                    <a:pt x="12589" y="2761"/>
                    <a:pt x="19254" y="0"/>
                    <a:pt x="26203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968608" cy="25407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>
                      <a:alpha val="86667"/>
                    </a:srgbClr>
                  </a:solidFill>
                  <a:latin typeface="Open Sans"/>
                  <a:ea typeface="Open Sans"/>
                  <a:cs typeface="Open Sans"/>
                  <a:sym typeface="Open Sans"/>
                </a:rPr>
                <a:t>Retrieve the total number of orders placed.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564011" y="258652"/>
            <a:ext cx="12165866" cy="79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95267" indent="-497634" lvl="1">
              <a:lnSpc>
                <a:spcPts val="6453"/>
              </a:lnSpc>
              <a:buFont typeface="Arial"/>
              <a:buChar char="•"/>
            </a:pPr>
            <a:r>
              <a:rPr lang="en-US" sz="4609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Identify the highest-priced pizza.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879191">
            <a:off x="13601700" y="85299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879191">
            <a:off x="-2525578" y="-4854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176631" y="1346849"/>
            <a:ext cx="11934738" cy="4552556"/>
          </a:xfrm>
          <a:custGeom>
            <a:avLst/>
            <a:gdLst/>
            <a:ahLst/>
            <a:cxnLst/>
            <a:rect r="r" b="b" t="t" l="l"/>
            <a:pathLst>
              <a:path h="4552556" w="11934738">
                <a:moveTo>
                  <a:pt x="0" y="0"/>
                </a:moveTo>
                <a:lnTo>
                  <a:pt x="11934738" y="0"/>
                </a:lnTo>
                <a:lnTo>
                  <a:pt x="11934738" y="4552555"/>
                </a:lnTo>
                <a:lnTo>
                  <a:pt x="0" y="45525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914492" y="5681802"/>
            <a:ext cx="8130797" cy="3348392"/>
          </a:xfrm>
          <a:custGeom>
            <a:avLst/>
            <a:gdLst/>
            <a:ahLst/>
            <a:cxnLst/>
            <a:rect r="r" b="b" t="t" l="l"/>
            <a:pathLst>
              <a:path h="3348392" w="8130797">
                <a:moveTo>
                  <a:pt x="0" y="0"/>
                </a:moveTo>
                <a:lnTo>
                  <a:pt x="8130797" y="0"/>
                </a:lnTo>
                <a:lnTo>
                  <a:pt x="8130797" y="3348392"/>
                </a:lnTo>
                <a:lnTo>
                  <a:pt x="0" y="33483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713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68155" y="267848"/>
            <a:ext cx="15068310" cy="9502226"/>
            <a:chOff x="0" y="0"/>
            <a:chExt cx="3968608" cy="250264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68608" cy="2502644"/>
            </a:xfrm>
            <a:custGeom>
              <a:avLst/>
              <a:gdLst/>
              <a:ahLst/>
              <a:cxnLst/>
              <a:rect r="r" b="b" t="t" l="l"/>
              <a:pathLst>
                <a:path h="2502644" w="3968608">
                  <a:moveTo>
                    <a:pt x="26203" y="0"/>
                  </a:moveTo>
                  <a:lnTo>
                    <a:pt x="3942405" y="0"/>
                  </a:lnTo>
                  <a:cubicBezTo>
                    <a:pt x="3949354" y="0"/>
                    <a:pt x="3956019" y="2761"/>
                    <a:pt x="3960933" y="7675"/>
                  </a:cubicBezTo>
                  <a:cubicBezTo>
                    <a:pt x="3965847" y="12589"/>
                    <a:pt x="3968608" y="19254"/>
                    <a:pt x="3968608" y="26203"/>
                  </a:cubicBezTo>
                  <a:lnTo>
                    <a:pt x="3968608" y="2476441"/>
                  </a:lnTo>
                  <a:cubicBezTo>
                    <a:pt x="3968608" y="2490912"/>
                    <a:pt x="3956877" y="2502644"/>
                    <a:pt x="3942405" y="2502644"/>
                  </a:cubicBezTo>
                  <a:lnTo>
                    <a:pt x="26203" y="2502644"/>
                  </a:lnTo>
                  <a:cubicBezTo>
                    <a:pt x="19254" y="2502644"/>
                    <a:pt x="12589" y="2499883"/>
                    <a:pt x="7675" y="2494969"/>
                  </a:cubicBezTo>
                  <a:cubicBezTo>
                    <a:pt x="2761" y="2490055"/>
                    <a:pt x="0" y="2483390"/>
                    <a:pt x="0" y="2476441"/>
                  </a:cubicBezTo>
                  <a:lnTo>
                    <a:pt x="0" y="26203"/>
                  </a:lnTo>
                  <a:cubicBezTo>
                    <a:pt x="0" y="19254"/>
                    <a:pt x="2761" y="12589"/>
                    <a:pt x="7675" y="7675"/>
                  </a:cubicBezTo>
                  <a:cubicBezTo>
                    <a:pt x="12589" y="2761"/>
                    <a:pt x="19254" y="0"/>
                    <a:pt x="26203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968608" cy="25407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>
                      <a:alpha val="86667"/>
                    </a:srgbClr>
                  </a:solidFill>
                  <a:latin typeface="Open Sans"/>
                  <a:ea typeface="Open Sans"/>
                  <a:cs typeface="Open Sans"/>
                  <a:sym typeface="Open Sans"/>
                </a:rPr>
                <a:t>Retrieve the total number of orders placed.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564011" y="268177"/>
            <a:ext cx="10544847" cy="1497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3445" indent="-461722" lvl="1">
              <a:lnSpc>
                <a:spcPts val="5988"/>
              </a:lnSpc>
              <a:buFont typeface="Arial"/>
              <a:buChar char="•"/>
            </a:pPr>
            <a:r>
              <a:rPr lang="en-US" sz="4277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Identify the most common pizza size ordered.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879191">
            <a:off x="13601700" y="85299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879191">
            <a:off x="-2525578" y="-4854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720197" y="1940170"/>
            <a:ext cx="11547209" cy="4036936"/>
          </a:xfrm>
          <a:custGeom>
            <a:avLst/>
            <a:gdLst/>
            <a:ahLst/>
            <a:cxnLst/>
            <a:rect r="r" b="b" t="t" l="l"/>
            <a:pathLst>
              <a:path h="4036936" w="11547209">
                <a:moveTo>
                  <a:pt x="0" y="0"/>
                </a:moveTo>
                <a:lnTo>
                  <a:pt x="11547209" y="0"/>
                </a:lnTo>
                <a:lnTo>
                  <a:pt x="11547209" y="4036936"/>
                </a:lnTo>
                <a:lnTo>
                  <a:pt x="0" y="403693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912114" y="5895058"/>
            <a:ext cx="4824000" cy="3875016"/>
          </a:xfrm>
          <a:custGeom>
            <a:avLst/>
            <a:gdLst/>
            <a:ahLst/>
            <a:cxnLst/>
            <a:rect r="r" b="b" t="t" l="l"/>
            <a:pathLst>
              <a:path h="3875016" w="4824000">
                <a:moveTo>
                  <a:pt x="0" y="0"/>
                </a:moveTo>
                <a:lnTo>
                  <a:pt x="4824000" y="0"/>
                </a:lnTo>
                <a:lnTo>
                  <a:pt x="4824000" y="3875016"/>
                </a:lnTo>
                <a:lnTo>
                  <a:pt x="0" y="387501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68155" y="1028700"/>
            <a:ext cx="15068310" cy="9502226"/>
            <a:chOff x="0" y="0"/>
            <a:chExt cx="3968608" cy="250264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68608" cy="2502644"/>
            </a:xfrm>
            <a:custGeom>
              <a:avLst/>
              <a:gdLst/>
              <a:ahLst/>
              <a:cxnLst/>
              <a:rect r="r" b="b" t="t" l="l"/>
              <a:pathLst>
                <a:path h="2502644" w="3968608">
                  <a:moveTo>
                    <a:pt x="26203" y="0"/>
                  </a:moveTo>
                  <a:lnTo>
                    <a:pt x="3942405" y="0"/>
                  </a:lnTo>
                  <a:cubicBezTo>
                    <a:pt x="3949354" y="0"/>
                    <a:pt x="3956019" y="2761"/>
                    <a:pt x="3960933" y="7675"/>
                  </a:cubicBezTo>
                  <a:cubicBezTo>
                    <a:pt x="3965847" y="12589"/>
                    <a:pt x="3968608" y="19254"/>
                    <a:pt x="3968608" y="26203"/>
                  </a:cubicBezTo>
                  <a:lnTo>
                    <a:pt x="3968608" y="2476441"/>
                  </a:lnTo>
                  <a:cubicBezTo>
                    <a:pt x="3968608" y="2490912"/>
                    <a:pt x="3956877" y="2502644"/>
                    <a:pt x="3942405" y="2502644"/>
                  </a:cubicBezTo>
                  <a:lnTo>
                    <a:pt x="26203" y="2502644"/>
                  </a:lnTo>
                  <a:cubicBezTo>
                    <a:pt x="19254" y="2502644"/>
                    <a:pt x="12589" y="2499883"/>
                    <a:pt x="7675" y="2494969"/>
                  </a:cubicBezTo>
                  <a:cubicBezTo>
                    <a:pt x="2761" y="2490055"/>
                    <a:pt x="0" y="2483390"/>
                    <a:pt x="0" y="2476441"/>
                  </a:cubicBezTo>
                  <a:lnTo>
                    <a:pt x="0" y="26203"/>
                  </a:lnTo>
                  <a:cubicBezTo>
                    <a:pt x="0" y="19254"/>
                    <a:pt x="2761" y="12589"/>
                    <a:pt x="7675" y="7675"/>
                  </a:cubicBezTo>
                  <a:cubicBezTo>
                    <a:pt x="12589" y="2761"/>
                    <a:pt x="19254" y="0"/>
                    <a:pt x="26203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3968608" cy="25597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FFFFFF">
                      <a:alpha val="86667"/>
                    </a:srgbClr>
                  </a:solidFill>
                  <a:latin typeface="Open Sans"/>
                  <a:ea typeface="Open Sans"/>
                  <a:cs typeface="Open Sans"/>
                  <a:sym typeface="Open Sans"/>
                </a:rPr>
                <a:t>Retrieve the total number of orders placed.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879191">
            <a:off x="13601700" y="85299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879191">
            <a:off x="-2525578" y="-4854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266024" y="2431302"/>
            <a:ext cx="11250599" cy="5424396"/>
          </a:xfrm>
          <a:custGeom>
            <a:avLst/>
            <a:gdLst/>
            <a:ahLst/>
            <a:cxnLst/>
            <a:rect r="r" b="b" t="t" l="l"/>
            <a:pathLst>
              <a:path h="5424396" w="11250599">
                <a:moveTo>
                  <a:pt x="0" y="0"/>
                </a:moveTo>
                <a:lnTo>
                  <a:pt x="11250599" y="0"/>
                </a:lnTo>
                <a:lnTo>
                  <a:pt x="11250599" y="5424396"/>
                </a:lnTo>
                <a:lnTo>
                  <a:pt x="0" y="542439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145184" y="6983312"/>
            <a:ext cx="6594091" cy="3174105"/>
          </a:xfrm>
          <a:custGeom>
            <a:avLst/>
            <a:gdLst/>
            <a:ahLst/>
            <a:cxnLst/>
            <a:rect r="r" b="b" t="t" l="l"/>
            <a:pathLst>
              <a:path h="3174105" w="6594091">
                <a:moveTo>
                  <a:pt x="0" y="0"/>
                </a:moveTo>
                <a:lnTo>
                  <a:pt x="6594092" y="0"/>
                </a:lnTo>
                <a:lnTo>
                  <a:pt x="6594092" y="3174105"/>
                </a:lnTo>
                <a:lnTo>
                  <a:pt x="0" y="317410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768155" y="1103190"/>
            <a:ext cx="13392025" cy="1476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60"/>
              </a:lnSpc>
              <a:spcBef>
                <a:spcPct val="0"/>
              </a:spcBef>
            </a:pPr>
            <a:r>
              <a:rPr lang="en-US" sz="425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List the top 5 most ordered pizza types along with their quantities.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68155" y="1028700"/>
            <a:ext cx="15068310" cy="9502226"/>
            <a:chOff x="0" y="0"/>
            <a:chExt cx="3968608" cy="250264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68608" cy="2502644"/>
            </a:xfrm>
            <a:custGeom>
              <a:avLst/>
              <a:gdLst/>
              <a:ahLst/>
              <a:cxnLst/>
              <a:rect r="r" b="b" t="t" l="l"/>
              <a:pathLst>
                <a:path h="2502644" w="3968608">
                  <a:moveTo>
                    <a:pt x="26203" y="0"/>
                  </a:moveTo>
                  <a:lnTo>
                    <a:pt x="3942405" y="0"/>
                  </a:lnTo>
                  <a:cubicBezTo>
                    <a:pt x="3949354" y="0"/>
                    <a:pt x="3956019" y="2761"/>
                    <a:pt x="3960933" y="7675"/>
                  </a:cubicBezTo>
                  <a:cubicBezTo>
                    <a:pt x="3965847" y="12589"/>
                    <a:pt x="3968608" y="19254"/>
                    <a:pt x="3968608" y="26203"/>
                  </a:cubicBezTo>
                  <a:lnTo>
                    <a:pt x="3968608" y="2476441"/>
                  </a:lnTo>
                  <a:cubicBezTo>
                    <a:pt x="3968608" y="2490912"/>
                    <a:pt x="3956877" y="2502644"/>
                    <a:pt x="3942405" y="2502644"/>
                  </a:cubicBezTo>
                  <a:lnTo>
                    <a:pt x="26203" y="2502644"/>
                  </a:lnTo>
                  <a:cubicBezTo>
                    <a:pt x="19254" y="2502644"/>
                    <a:pt x="12589" y="2499883"/>
                    <a:pt x="7675" y="2494969"/>
                  </a:cubicBezTo>
                  <a:cubicBezTo>
                    <a:pt x="2761" y="2490055"/>
                    <a:pt x="0" y="2483390"/>
                    <a:pt x="0" y="2476441"/>
                  </a:cubicBezTo>
                  <a:lnTo>
                    <a:pt x="0" y="26203"/>
                  </a:lnTo>
                  <a:cubicBezTo>
                    <a:pt x="0" y="19254"/>
                    <a:pt x="2761" y="12589"/>
                    <a:pt x="7675" y="7675"/>
                  </a:cubicBezTo>
                  <a:cubicBezTo>
                    <a:pt x="12589" y="2761"/>
                    <a:pt x="19254" y="0"/>
                    <a:pt x="26203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3968608" cy="25597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FFFFFF">
                      <a:alpha val="86667"/>
                    </a:srgbClr>
                  </a:solidFill>
                  <a:latin typeface="Open Sans"/>
                  <a:ea typeface="Open Sans"/>
                  <a:cs typeface="Open Sans"/>
                  <a:sym typeface="Open Sans"/>
                </a:rPr>
                <a:t>Retrieve the total number of orders placed.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879191">
            <a:off x="13601700" y="85299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879191">
            <a:off x="-2525578" y="-4854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930705" y="2830213"/>
            <a:ext cx="11032047" cy="4982607"/>
          </a:xfrm>
          <a:custGeom>
            <a:avLst/>
            <a:gdLst/>
            <a:ahLst/>
            <a:cxnLst/>
            <a:rect r="r" b="b" t="t" l="l"/>
            <a:pathLst>
              <a:path h="4982607" w="11032047">
                <a:moveTo>
                  <a:pt x="0" y="0"/>
                </a:moveTo>
                <a:lnTo>
                  <a:pt x="11032047" y="0"/>
                </a:lnTo>
                <a:lnTo>
                  <a:pt x="11032047" y="4982607"/>
                </a:lnTo>
                <a:lnTo>
                  <a:pt x="0" y="498260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-2679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863373" y="6599385"/>
            <a:ext cx="5424627" cy="3558032"/>
          </a:xfrm>
          <a:custGeom>
            <a:avLst/>
            <a:gdLst/>
            <a:ahLst/>
            <a:cxnLst/>
            <a:rect r="r" b="b" t="t" l="l"/>
            <a:pathLst>
              <a:path h="3558032" w="5424627">
                <a:moveTo>
                  <a:pt x="0" y="0"/>
                </a:moveTo>
                <a:lnTo>
                  <a:pt x="5424627" y="0"/>
                </a:lnTo>
                <a:lnTo>
                  <a:pt x="5424627" y="3558032"/>
                </a:lnTo>
                <a:lnTo>
                  <a:pt x="0" y="35580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820" r="0" b="-82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768155" y="1103190"/>
            <a:ext cx="13392025" cy="1476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60"/>
              </a:lnSpc>
              <a:spcBef>
                <a:spcPct val="0"/>
              </a:spcBef>
            </a:pPr>
            <a:r>
              <a:rPr lang="en-US" sz="425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Join the necessary tables to find the total quantity of each pizza category ordered.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68155" y="1028700"/>
            <a:ext cx="15068310" cy="9502226"/>
            <a:chOff x="0" y="0"/>
            <a:chExt cx="3968608" cy="250264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68608" cy="2502644"/>
            </a:xfrm>
            <a:custGeom>
              <a:avLst/>
              <a:gdLst/>
              <a:ahLst/>
              <a:cxnLst/>
              <a:rect r="r" b="b" t="t" l="l"/>
              <a:pathLst>
                <a:path h="2502644" w="3968608">
                  <a:moveTo>
                    <a:pt x="26203" y="0"/>
                  </a:moveTo>
                  <a:lnTo>
                    <a:pt x="3942405" y="0"/>
                  </a:lnTo>
                  <a:cubicBezTo>
                    <a:pt x="3949354" y="0"/>
                    <a:pt x="3956019" y="2761"/>
                    <a:pt x="3960933" y="7675"/>
                  </a:cubicBezTo>
                  <a:cubicBezTo>
                    <a:pt x="3965847" y="12589"/>
                    <a:pt x="3968608" y="19254"/>
                    <a:pt x="3968608" y="26203"/>
                  </a:cubicBezTo>
                  <a:lnTo>
                    <a:pt x="3968608" y="2476441"/>
                  </a:lnTo>
                  <a:cubicBezTo>
                    <a:pt x="3968608" y="2490912"/>
                    <a:pt x="3956877" y="2502644"/>
                    <a:pt x="3942405" y="2502644"/>
                  </a:cubicBezTo>
                  <a:lnTo>
                    <a:pt x="26203" y="2502644"/>
                  </a:lnTo>
                  <a:cubicBezTo>
                    <a:pt x="19254" y="2502644"/>
                    <a:pt x="12589" y="2499883"/>
                    <a:pt x="7675" y="2494969"/>
                  </a:cubicBezTo>
                  <a:cubicBezTo>
                    <a:pt x="2761" y="2490055"/>
                    <a:pt x="0" y="2483390"/>
                    <a:pt x="0" y="2476441"/>
                  </a:cubicBezTo>
                  <a:lnTo>
                    <a:pt x="0" y="26203"/>
                  </a:lnTo>
                  <a:cubicBezTo>
                    <a:pt x="0" y="19254"/>
                    <a:pt x="2761" y="12589"/>
                    <a:pt x="7675" y="7675"/>
                  </a:cubicBezTo>
                  <a:cubicBezTo>
                    <a:pt x="12589" y="2761"/>
                    <a:pt x="19254" y="0"/>
                    <a:pt x="26203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3968608" cy="25597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FFFFFF">
                      <a:alpha val="86667"/>
                    </a:srgbClr>
                  </a:solidFill>
                  <a:latin typeface="Open Sans"/>
                  <a:ea typeface="Open Sans"/>
                  <a:cs typeface="Open Sans"/>
                  <a:sym typeface="Open Sans"/>
                </a:rPr>
                <a:t>Retrieve the total number of orders placed.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879191">
            <a:off x="13601700" y="85299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879191">
            <a:off x="-2525578" y="-4854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107488" y="2625466"/>
            <a:ext cx="11054245" cy="2992586"/>
          </a:xfrm>
          <a:custGeom>
            <a:avLst/>
            <a:gdLst/>
            <a:ahLst/>
            <a:cxnLst/>
            <a:rect r="r" b="b" t="t" l="l"/>
            <a:pathLst>
              <a:path h="2992586" w="11054245">
                <a:moveTo>
                  <a:pt x="0" y="0"/>
                </a:moveTo>
                <a:lnTo>
                  <a:pt x="11054245" y="0"/>
                </a:lnTo>
                <a:lnTo>
                  <a:pt x="11054245" y="2992586"/>
                </a:lnTo>
                <a:lnTo>
                  <a:pt x="0" y="29925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235161" y="4868160"/>
            <a:ext cx="7233562" cy="5177253"/>
          </a:xfrm>
          <a:custGeom>
            <a:avLst/>
            <a:gdLst/>
            <a:ahLst/>
            <a:cxnLst/>
            <a:rect r="r" b="b" t="t" l="l"/>
            <a:pathLst>
              <a:path h="5177253" w="7233562">
                <a:moveTo>
                  <a:pt x="0" y="0"/>
                </a:moveTo>
                <a:lnTo>
                  <a:pt x="7233562" y="0"/>
                </a:lnTo>
                <a:lnTo>
                  <a:pt x="7233562" y="5177254"/>
                </a:lnTo>
                <a:lnTo>
                  <a:pt x="0" y="51772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-281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768155" y="1103190"/>
            <a:ext cx="14436987" cy="722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60"/>
              </a:lnSpc>
              <a:spcBef>
                <a:spcPct val="0"/>
              </a:spcBef>
            </a:pPr>
            <a:r>
              <a:rPr lang="en-US" sz="425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Determine the distribution of orders by hour of the day.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DAGM6BLHXJo</dc:identifier>
  <dcterms:modified xsi:type="dcterms:W3CDTF">2011-08-01T06:04:30Z</dcterms:modified>
  <cp:revision>1</cp:revision>
  <dc:title>Pastel Orange Abstract Cute Presentation</dc:title>
</cp:coreProperties>
</file>