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3e94e336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3e94e336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3fd32c25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3fd32c25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3d41d1d7ae_0_1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3d41d1d7ae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3d41d1d7ae_0_1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3d41d1d7ae_0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3d41d1d7ae_0_1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3d41d1d7ae_0_1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3d41d1d7ae_0_1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3d41d1d7ae_0_1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3d41d1d7ae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3d41d1d7ae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3e89a0fd1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3e89a0fd1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3e89a0fd1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3e89a0fd1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d41d1d7ae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3d41d1d7ae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d41d1d7ae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3d41d1d7ae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3d41d1d7ae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3d41d1d7ae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d41d1d7ae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3d41d1d7ae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3d41d1d7ae_0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3d41d1d7ae_0_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3c691f215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3c691f215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3d41d1d7ae_0_1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3d41d1d7ae_0_1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3d41d1d7ae_0_1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3d41d1d7ae_0_1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rgbClr val="A2C4C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idx="4294967295" type="subTitle"/>
          </p:nvPr>
        </p:nvSpPr>
        <p:spPr>
          <a:xfrm>
            <a:off x="5152825" y="2825150"/>
            <a:ext cx="3991200" cy="11694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05"/>
              <a:buNone/>
            </a:pPr>
            <a:r>
              <a:rPr b="1" lang="en" sz="3030">
                <a:solidFill>
                  <a:srgbClr val="434343"/>
                </a:solidFill>
                <a:latin typeface="Trebuchet MS"/>
                <a:ea typeface="Trebuchet MS"/>
                <a:cs typeface="Trebuchet MS"/>
                <a:sym typeface="Trebuchet MS"/>
              </a:rPr>
              <a:t>FLIGHT FARE PREDICTION</a:t>
            </a:r>
            <a:endParaRPr b="1" sz="3030">
              <a:solidFill>
                <a:srgbClr val="434343"/>
              </a:solidFill>
              <a:latin typeface="Trebuchet MS"/>
              <a:ea typeface="Trebuchet MS"/>
              <a:cs typeface="Trebuchet MS"/>
              <a:sym typeface="Trebuchet MS"/>
            </a:endParaRPr>
          </a:p>
          <a:p>
            <a:pPr indent="0" lvl="0" marL="0" rtl="0" algn="ctr">
              <a:lnSpc>
                <a:spcPct val="80000"/>
              </a:lnSpc>
              <a:spcBef>
                <a:spcPts val="600"/>
              </a:spcBef>
              <a:spcAft>
                <a:spcPts val="1200"/>
              </a:spcAft>
              <a:buSzPts val="605"/>
              <a:buNone/>
            </a:pPr>
            <a:r>
              <a:t/>
            </a:r>
            <a:endParaRPr sz="1380"/>
          </a:p>
        </p:txBody>
      </p:sp>
      <p:pic>
        <p:nvPicPr>
          <p:cNvPr id="278" name="Google Shape;278;p13"/>
          <p:cNvPicPr preferRelativeResize="0"/>
          <p:nvPr/>
        </p:nvPicPr>
        <p:blipFill>
          <a:blip r:embed="rId3">
            <a:alphaModFix/>
          </a:blip>
          <a:stretch>
            <a:fillRect/>
          </a:stretch>
        </p:blipFill>
        <p:spPr>
          <a:xfrm>
            <a:off x="0" y="0"/>
            <a:ext cx="5152826" cy="5143501"/>
          </a:xfrm>
          <a:prstGeom prst="rect">
            <a:avLst/>
          </a:prstGeom>
          <a:noFill/>
          <a:ln>
            <a:noFill/>
          </a:ln>
        </p:spPr>
      </p:pic>
      <p:sp>
        <p:nvSpPr>
          <p:cNvPr id="279" name="Google Shape;279;p13"/>
          <p:cNvSpPr txBox="1"/>
          <p:nvPr>
            <p:ph idx="4294967295" type="subTitle"/>
          </p:nvPr>
        </p:nvSpPr>
        <p:spPr>
          <a:xfrm>
            <a:off x="7116900" y="4337100"/>
            <a:ext cx="2027100" cy="8064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0"/>
              </a:spcAft>
              <a:buSzPts val="605"/>
              <a:buNone/>
            </a:pPr>
            <a:r>
              <a:rPr b="1" lang="en" sz="1929">
                <a:solidFill>
                  <a:srgbClr val="434343"/>
                </a:solidFill>
                <a:latin typeface="Trebuchet MS"/>
                <a:ea typeface="Trebuchet MS"/>
                <a:cs typeface="Trebuchet MS"/>
                <a:sym typeface="Trebuchet MS"/>
              </a:rPr>
              <a:t>Presented by:</a:t>
            </a:r>
            <a:endParaRPr b="1" sz="1929">
              <a:solidFill>
                <a:srgbClr val="434343"/>
              </a:solidFill>
              <a:latin typeface="Trebuchet MS"/>
              <a:ea typeface="Trebuchet MS"/>
              <a:cs typeface="Trebuchet MS"/>
              <a:sym typeface="Trebuchet MS"/>
            </a:endParaRPr>
          </a:p>
          <a:p>
            <a:pPr indent="0" lvl="0" marL="0" rtl="0" algn="l">
              <a:lnSpc>
                <a:spcPct val="70000"/>
              </a:lnSpc>
              <a:spcBef>
                <a:spcPts val="600"/>
              </a:spcBef>
              <a:spcAft>
                <a:spcPts val="0"/>
              </a:spcAft>
              <a:buSzPts val="605"/>
              <a:buNone/>
            </a:pPr>
            <a:r>
              <a:rPr b="1" lang="en" sz="1929">
                <a:solidFill>
                  <a:srgbClr val="434343"/>
                </a:solidFill>
                <a:latin typeface="Trebuchet MS"/>
                <a:ea typeface="Trebuchet MS"/>
                <a:cs typeface="Trebuchet MS"/>
                <a:sym typeface="Trebuchet MS"/>
              </a:rPr>
              <a:t>KV Pradeep</a:t>
            </a:r>
            <a:endParaRPr b="1" sz="1629">
              <a:solidFill>
                <a:srgbClr val="434343"/>
              </a:solidFill>
              <a:latin typeface="Trebuchet MS"/>
              <a:ea typeface="Trebuchet MS"/>
              <a:cs typeface="Trebuchet MS"/>
              <a:sym typeface="Trebuchet MS"/>
            </a:endParaRPr>
          </a:p>
          <a:p>
            <a:pPr indent="0" lvl="0" marL="0" rtl="0" algn="l">
              <a:lnSpc>
                <a:spcPct val="80000"/>
              </a:lnSpc>
              <a:spcBef>
                <a:spcPts val="600"/>
              </a:spcBef>
              <a:spcAft>
                <a:spcPts val="1200"/>
              </a:spcAft>
              <a:buSzPts val="605"/>
              <a:buNone/>
            </a:pPr>
            <a:r>
              <a:t/>
            </a:r>
            <a:endParaRPr sz="1380"/>
          </a:p>
        </p:txBody>
      </p:sp>
      <p:sp>
        <p:nvSpPr>
          <p:cNvPr id="280" name="Google Shape;280;p1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2"/>
          <p:cNvSpPr txBox="1"/>
          <p:nvPr>
            <p:ph type="title"/>
          </p:nvPr>
        </p:nvSpPr>
        <p:spPr>
          <a:xfrm>
            <a:off x="2323925" y="308250"/>
            <a:ext cx="4283400" cy="621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u="sng">
                <a:latin typeface="Calibri"/>
                <a:ea typeface="Calibri"/>
                <a:cs typeface="Calibri"/>
                <a:sym typeface="Calibri"/>
              </a:rPr>
              <a:t>METHODOLOGY</a:t>
            </a:r>
            <a:endParaRPr u="sng">
              <a:latin typeface="Calibri"/>
              <a:ea typeface="Calibri"/>
              <a:cs typeface="Calibri"/>
              <a:sym typeface="Calibri"/>
            </a:endParaRPr>
          </a:p>
        </p:txBody>
      </p:sp>
      <p:sp>
        <p:nvSpPr>
          <p:cNvPr id="355" name="Google Shape;355;p22"/>
          <p:cNvSpPr txBox="1"/>
          <p:nvPr>
            <p:ph idx="1" type="body"/>
          </p:nvPr>
        </p:nvSpPr>
        <p:spPr>
          <a:xfrm>
            <a:off x="322775" y="1013450"/>
            <a:ext cx="8454600" cy="3705300"/>
          </a:xfrm>
          <a:prstGeom prst="rect">
            <a:avLst/>
          </a:prstGeom>
        </p:spPr>
        <p:txBody>
          <a:bodyPr anchorCtr="0" anchor="t" bIns="91425" lIns="91425" spcFirstLastPara="1" rIns="91425" wrap="square" tIns="91425">
            <a:normAutofit fontScale="25000" lnSpcReduction="20000"/>
          </a:bodyPr>
          <a:lstStyle/>
          <a:p>
            <a:pPr indent="0" lvl="0" marL="457200" rtl="0" algn="l">
              <a:spcBef>
                <a:spcPts val="0"/>
              </a:spcBef>
              <a:spcAft>
                <a:spcPts val="0"/>
              </a:spcAft>
              <a:buNone/>
            </a:pPr>
            <a:r>
              <a:t/>
            </a:r>
            <a:endParaRPr sz="6400">
              <a:latin typeface="Calibri"/>
              <a:ea typeface="Calibri"/>
              <a:cs typeface="Calibri"/>
              <a:sym typeface="Calibri"/>
            </a:endParaRPr>
          </a:p>
          <a:p>
            <a:pPr indent="-330200" lvl="0" marL="457200" rtl="0" algn="l">
              <a:spcBef>
                <a:spcPts val="1200"/>
              </a:spcBef>
              <a:spcAft>
                <a:spcPts val="0"/>
              </a:spcAft>
              <a:buSzPct val="100000"/>
              <a:buFont typeface="Calibri"/>
              <a:buChar char="●"/>
            </a:pPr>
            <a:r>
              <a:rPr lang="en" sz="6400">
                <a:latin typeface="Calibri"/>
                <a:ea typeface="Calibri"/>
                <a:cs typeface="Calibri"/>
                <a:sym typeface="Calibri"/>
              </a:rPr>
              <a:t>‘Airline’ column has 12 unique values,‘Source’ column has 5 unique values and ‘Destination’ has 6 unique values </a:t>
            </a:r>
            <a:endParaRPr sz="6400">
              <a:latin typeface="Calibri"/>
              <a:ea typeface="Calibri"/>
              <a:cs typeface="Calibri"/>
              <a:sym typeface="Calibri"/>
            </a:endParaRPr>
          </a:p>
          <a:p>
            <a:pPr indent="-330200" lvl="0" marL="457200" rtl="0" algn="l">
              <a:spcBef>
                <a:spcPts val="0"/>
              </a:spcBef>
              <a:spcAft>
                <a:spcPts val="0"/>
              </a:spcAft>
              <a:buSzPct val="100000"/>
              <a:buFont typeface="Calibri"/>
              <a:buChar char="●"/>
            </a:pPr>
            <a:r>
              <a:rPr lang="en" sz="6400">
                <a:latin typeface="Calibri"/>
                <a:ea typeface="Calibri"/>
                <a:cs typeface="Calibri"/>
                <a:sym typeface="Calibri"/>
              </a:rPr>
              <a:t>As all the three columns  are Nominal categorical data we will perform </a:t>
            </a:r>
            <a:r>
              <a:rPr b="1" lang="en" sz="6400">
                <a:latin typeface="Calibri"/>
                <a:ea typeface="Calibri"/>
                <a:cs typeface="Calibri"/>
                <a:sym typeface="Calibri"/>
              </a:rPr>
              <a:t>‘OneHotEncoding’</a:t>
            </a:r>
            <a:r>
              <a:rPr lang="en" sz="6400">
                <a:latin typeface="Calibri"/>
                <a:ea typeface="Calibri"/>
                <a:cs typeface="Calibri"/>
                <a:sym typeface="Calibri"/>
              </a:rPr>
              <a:t>.</a:t>
            </a:r>
            <a:endParaRPr sz="6400">
              <a:latin typeface="Calibri"/>
              <a:ea typeface="Calibri"/>
              <a:cs typeface="Calibri"/>
              <a:sym typeface="Calibri"/>
            </a:endParaRPr>
          </a:p>
          <a:p>
            <a:pPr indent="-330200" lvl="0" marL="457200" rtl="0" algn="l">
              <a:spcBef>
                <a:spcPts val="0"/>
              </a:spcBef>
              <a:spcAft>
                <a:spcPts val="0"/>
              </a:spcAft>
              <a:buSzPct val="100000"/>
              <a:buFont typeface="Calibri"/>
              <a:buChar char="●"/>
            </a:pPr>
            <a:r>
              <a:rPr lang="en" sz="6400">
                <a:latin typeface="Calibri"/>
                <a:ea typeface="Calibri"/>
                <a:cs typeface="Calibri"/>
                <a:sym typeface="Calibri"/>
              </a:rPr>
              <a:t>We can drop all the three columns as they are of no use.</a:t>
            </a:r>
            <a:endParaRPr sz="6400">
              <a:latin typeface="Calibri"/>
              <a:ea typeface="Calibri"/>
              <a:cs typeface="Calibri"/>
              <a:sym typeface="Calibri"/>
            </a:endParaRPr>
          </a:p>
          <a:p>
            <a:pPr indent="-330200" lvl="0" marL="457200" rtl="0" algn="l">
              <a:spcBef>
                <a:spcPts val="0"/>
              </a:spcBef>
              <a:spcAft>
                <a:spcPts val="0"/>
              </a:spcAft>
              <a:buSzPct val="100000"/>
              <a:buFont typeface="Calibri"/>
              <a:buChar char="●"/>
            </a:pPr>
            <a:r>
              <a:rPr lang="en" sz="6400">
                <a:latin typeface="Calibri"/>
                <a:ea typeface="Calibri"/>
                <a:cs typeface="Calibri"/>
                <a:sym typeface="Calibri"/>
              </a:rPr>
              <a:t>‘Additional_Info contains almost 80% no_Info, s</a:t>
            </a:r>
            <a:r>
              <a:rPr lang="en" sz="6400">
                <a:latin typeface="Calibri"/>
                <a:ea typeface="Calibri"/>
                <a:cs typeface="Calibri"/>
                <a:sym typeface="Calibri"/>
              </a:rPr>
              <a:t>o we will drop the columns.</a:t>
            </a:r>
            <a:endParaRPr sz="6400">
              <a:latin typeface="Calibri"/>
              <a:ea typeface="Calibri"/>
              <a:cs typeface="Calibri"/>
              <a:sym typeface="Calibri"/>
            </a:endParaRPr>
          </a:p>
          <a:p>
            <a:pPr indent="-330200" lvl="0" marL="457200" rtl="0" algn="l">
              <a:spcBef>
                <a:spcPts val="0"/>
              </a:spcBef>
              <a:spcAft>
                <a:spcPts val="0"/>
              </a:spcAft>
              <a:buSzPct val="100000"/>
              <a:buFont typeface="Calibri"/>
              <a:buChar char="●"/>
            </a:pPr>
            <a:r>
              <a:rPr lang="en" sz="6400">
                <a:latin typeface="Calibri"/>
                <a:ea typeface="Calibri"/>
                <a:cs typeface="Calibri"/>
                <a:sym typeface="Calibri"/>
              </a:rPr>
              <a:t> Also ‘Route’ and ‘Total_Stops’ are related to each other. So we will drop ’Route’ columns.</a:t>
            </a:r>
            <a:endParaRPr sz="6400">
              <a:latin typeface="Calibri"/>
              <a:ea typeface="Calibri"/>
              <a:cs typeface="Calibri"/>
              <a:sym typeface="Calibri"/>
            </a:endParaRPr>
          </a:p>
          <a:p>
            <a:pPr indent="-330200" lvl="0" marL="457200" rtl="0" algn="l">
              <a:spcBef>
                <a:spcPts val="0"/>
              </a:spcBef>
              <a:spcAft>
                <a:spcPts val="0"/>
              </a:spcAft>
              <a:buSzPct val="100000"/>
              <a:buFont typeface="Calibri"/>
              <a:buChar char="●"/>
            </a:pPr>
            <a:r>
              <a:rPr lang="en" sz="6400">
                <a:latin typeface="Calibri"/>
                <a:ea typeface="Calibri"/>
                <a:cs typeface="Calibri"/>
                <a:sym typeface="Calibri"/>
              </a:rPr>
              <a:t>‘Total_Stops’ has 5 unique values as it is Ordinal categorical type we perform ‘</a:t>
            </a:r>
            <a:r>
              <a:rPr b="1" lang="en" sz="6400">
                <a:latin typeface="Calibri"/>
                <a:ea typeface="Calibri"/>
                <a:cs typeface="Calibri"/>
                <a:sym typeface="Calibri"/>
              </a:rPr>
              <a:t>LabelEncoder’.</a:t>
            </a:r>
            <a:r>
              <a:rPr lang="en" sz="6400">
                <a:latin typeface="Calibri"/>
                <a:ea typeface="Calibri"/>
                <a:cs typeface="Calibri"/>
                <a:sym typeface="Calibri"/>
              </a:rPr>
              <a:t> Values  are assigned with corresponding keys.</a:t>
            </a:r>
            <a:endParaRPr sz="6400">
              <a:latin typeface="Calibri"/>
              <a:ea typeface="Calibri"/>
              <a:cs typeface="Calibri"/>
              <a:sym typeface="Calibri"/>
            </a:endParaRPr>
          </a:p>
          <a:p>
            <a:pPr indent="-330200" lvl="0" marL="457200" rtl="0" algn="l">
              <a:spcBef>
                <a:spcPts val="0"/>
              </a:spcBef>
              <a:spcAft>
                <a:spcPts val="0"/>
              </a:spcAft>
              <a:buSzPct val="100000"/>
              <a:buFont typeface="Calibri"/>
              <a:buChar char="●"/>
            </a:pPr>
            <a:r>
              <a:rPr lang="en" sz="6400">
                <a:latin typeface="Calibri"/>
                <a:ea typeface="Calibri"/>
                <a:cs typeface="Calibri"/>
                <a:sym typeface="Calibri"/>
              </a:rPr>
              <a:t>Final data we have is with </a:t>
            </a:r>
            <a:r>
              <a:rPr b="1" lang="en" sz="6400">
                <a:latin typeface="Calibri"/>
                <a:ea typeface="Calibri"/>
                <a:cs typeface="Calibri"/>
                <a:sym typeface="Calibri"/>
              </a:rPr>
              <a:t>10462 rows and 30 columns</a:t>
            </a:r>
            <a:r>
              <a:rPr lang="en" sz="6400">
                <a:latin typeface="Calibri"/>
                <a:ea typeface="Calibri"/>
                <a:cs typeface="Calibri"/>
                <a:sym typeface="Calibri"/>
              </a:rPr>
              <a:t>.</a:t>
            </a:r>
            <a:endParaRPr sz="6400">
              <a:latin typeface="Calibri"/>
              <a:ea typeface="Calibri"/>
              <a:cs typeface="Calibri"/>
              <a:sym typeface="Calibri"/>
            </a:endParaRPr>
          </a:p>
          <a:p>
            <a:pPr indent="-330200" lvl="0" marL="457200" rtl="0" algn="l">
              <a:spcBef>
                <a:spcPts val="0"/>
              </a:spcBef>
              <a:spcAft>
                <a:spcPts val="0"/>
              </a:spcAft>
              <a:buSzPct val="100000"/>
              <a:buFont typeface="Calibri"/>
              <a:buChar char="●"/>
            </a:pPr>
            <a:r>
              <a:rPr lang="en" sz="6400">
                <a:latin typeface="Calibri"/>
                <a:ea typeface="Calibri"/>
                <a:cs typeface="Calibri"/>
                <a:sym typeface="Calibri"/>
              </a:rPr>
              <a:t>All the Exploratory data analysis that we did for train dataset we will do it for test dataset.</a:t>
            </a:r>
            <a:endParaRPr sz="6400">
              <a:latin typeface="Calibri"/>
              <a:ea typeface="Calibri"/>
              <a:cs typeface="Calibri"/>
              <a:sym typeface="Calibri"/>
            </a:endParaRPr>
          </a:p>
          <a:p>
            <a:pPr indent="0" lvl="0" marL="0" rtl="0" algn="l">
              <a:spcBef>
                <a:spcPts val="1200"/>
              </a:spcBef>
              <a:spcAft>
                <a:spcPts val="0"/>
              </a:spcAft>
              <a:buNone/>
            </a:pPr>
            <a:r>
              <a:t/>
            </a:r>
            <a:endParaRPr sz="6400">
              <a:latin typeface="Calibri"/>
              <a:ea typeface="Calibri"/>
              <a:cs typeface="Calibri"/>
              <a:sym typeface="Calibri"/>
            </a:endParaRPr>
          </a:p>
          <a:p>
            <a:pPr indent="0" lvl="0" marL="0" rtl="0" algn="l">
              <a:spcBef>
                <a:spcPts val="1200"/>
              </a:spcBef>
              <a:spcAft>
                <a:spcPts val="0"/>
              </a:spcAft>
              <a:buNone/>
            </a:pPr>
            <a:r>
              <a:t/>
            </a:r>
            <a:endParaRPr sz="1050">
              <a:solidFill>
                <a:srgbClr val="000000"/>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050">
              <a:solidFill>
                <a:srgbClr val="000000"/>
              </a:solidFill>
              <a:highlight>
                <a:srgbClr val="FFFFFF"/>
              </a:highlight>
              <a:latin typeface="Arial"/>
              <a:ea typeface="Arial"/>
              <a:cs typeface="Arial"/>
              <a:sym typeface="Arial"/>
            </a:endParaRPr>
          </a:p>
        </p:txBody>
      </p:sp>
      <p:sp>
        <p:nvSpPr>
          <p:cNvPr id="356" name="Google Shape;356;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3"/>
          <p:cNvSpPr txBox="1"/>
          <p:nvPr>
            <p:ph type="title"/>
          </p:nvPr>
        </p:nvSpPr>
        <p:spPr>
          <a:xfrm>
            <a:off x="2542100" y="-125500"/>
            <a:ext cx="4283400" cy="621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u="sng">
                <a:latin typeface="Calibri"/>
                <a:ea typeface="Calibri"/>
                <a:cs typeface="Calibri"/>
                <a:sym typeface="Calibri"/>
              </a:rPr>
              <a:t>METHODOLOGY</a:t>
            </a:r>
            <a:endParaRPr u="sng">
              <a:latin typeface="Calibri"/>
              <a:ea typeface="Calibri"/>
              <a:cs typeface="Calibri"/>
              <a:sym typeface="Calibri"/>
            </a:endParaRPr>
          </a:p>
        </p:txBody>
      </p:sp>
      <p:sp>
        <p:nvSpPr>
          <p:cNvPr id="362" name="Google Shape;362;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3" name="Google Shape;363;p23"/>
          <p:cNvSpPr/>
          <p:nvPr/>
        </p:nvSpPr>
        <p:spPr>
          <a:xfrm>
            <a:off x="105575" y="447250"/>
            <a:ext cx="4224300" cy="4621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
          <p:cNvSpPr txBox="1"/>
          <p:nvPr>
            <p:ph idx="1" type="body"/>
          </p:nvPr>
        </p:nvSpPr>
        <p:spPr>
          <a:xfrm>
            <a:off x="-83875" y="3681475"/>
            <a:ext cx="4472700" cy="1264500"/>
          </a:xfrm>
          <a:prstGeom prst="rect">
            <a:avLst/>
          </a:prstGeom>
        </p:spPr>
        <p:txBody>
          <a:bodyPr anchorCtr="0" anchor="t" bIns="91425" lIns="91425" spcFirstLastPara="1" rIns="91425" wrap="square" tIns="91425">
            <a:normAutofit fontScale="25000" lnSpcReduction="20000"/>
          </a:bodyPr>
          <a:lstStyle/>
          <a:p>
            <a:pPr indent="-323850" lvl="0" marL="457200" rtl="0" algn="l">
              <a:spcBef>
                <a:spcPts val="0"/>
              </a:spcBef>
              <a:spcAft>
                <a:spcPts val="0"/>
              </a:spcAft>
              <a:buSzPct val="100000"/>
              <a:buFont typeface="Calibri"/>
              <a:buChar char="●"/>
            </a:pPr>
            <a:r>
              <a:rPr lang="en" sz="6000">
                <a:latin typeface="Calibri"/>
                <a:ea typeface="Calibri"/>
                <a:cs typeface="Calibri"/>
                <a:sym typeface="Calibri"/>
              </a:rPr>
              <a:t>Jet airways is the most preferred airline with the highest row count,followed by indigo and </a:t>
            </a:r>
            <a:r>
              <a:rPr lang="en" sz="6000">
                <a:latin typeface="Calibri"/>
                <a:ea typeface="Calibri"/>
                <a:cs typeface="Calibri"/>
                <a:sym typeface="Calibri"/>
              </a:rPr>
              <a:t>Air India</a:t>
            </a:r>
            <a:r>
              <a:rPr lang="en" sz="6000">
                <a:latin typeface="Calibri"/>
                <a:ea typeface="Calibri"/>
                <a:cs typeface="Calibri"/>
                <a:sym typeface="Calibri"/>
              </a:rPr>
              <a:t>. Jet Airways business is the costlier airways.</a:t>
            </a:r>
            <a:endParaRPr sz="6000">
              <a:latin typeface="Calibri"/>
              <a:ea typeface="Calibri"/>
              <a:cs typeface="Calibri"/>
              <a:sym typeface="Calibri"/>
            </a:endParaRPr>
          </a:p>
          <a:p>
            <a:pPr indent="-323850" lvl="0" marL="457200" rtl="0" algn="l">
              <a:spcBef>
                <a:spcPts val="0"/>
              </a:spcBef>
              <a:spcAft>
                <a:spcPts val="0"/>
              </a:spcAft>
              <a:buSzPct val="100000"/>
              <a:buFont typeface="Calibri"/>
              <a:buChar char="●"/>
            </a:pPr>
            <a:r>
              <a:rPr lang="en" sz="6000">
                <a:latin typeface="Calibri"/>
                <a:ea typeface="Calibri"/>
                <a:cs typeface="Calibri"/>
                <a:sym typeface="Calibri"/>
              </a:rPr>
              <a:t>Count of Trujet,Vistara premium,multiple carries premium and Jet airways business is very low</a:t>
            </a:r>
            <a:endParaRPr sz="6000">
              <a:latin typeface="Calibri"/>
              <a:ea typeface="Calibri"/>
              <a:cs typeface="Calibri"/>
              <a:sym typeface="Calibri"/>
            </a:endParaRPr>
          </a:p>
          <a:p>
            <a:pPr indent="0" lvl="0" marL="0" rtl="0" algn="l">
              <a:spcBef>
                <a:spcPts val="1200"/>
              </a:spcBef>
              <a:spcAft>
                <a:spcPts val="0"/>
              </a:spcAft>
              <a:buNone/>
            </a:pPr>
            <a:r>
              <a:t/>
            </a:r>
            <a:endParaRPr sz="6400">
              <a:latin typeface="Calibri"/>
              <a:ea typeface="Calibri"/>
              <a:cs typeface="Calibri"/>
              <a:sym typeface="Calibri"/>
            </a:endParaRPr>
          </a:p>
          <a:p>
            <a:pPr indent="0" lvl="0" marL="0" rtl="0" algn="l">
              <a:spcBef>
                <a:spcPts val="1200"/>
              </a:spcBef>
              <a:spcAft>
                <a:spcPts val="0"/>
              </a:spcAft>
              <a:buNone/>
            </a:pPr>
            <a:r>
              <a:t/>
            </a:r>
            <a:endParaRPr sz="1050">
              <a:solidFill>
                <a:srgbClr val="000000"/>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050">
              <a:solidFill>
                <a:srgbClr val="000000"/>
              </a:solidFill>
              <a:highlight>
                <a:srgbClr val="FFFFFF"/>
              </a:highlight>
              <a:latin typeface="Arial"/>
              <a:ea typeface="Arial"/>
              <a:cs typeface="Arial"/>
              <a:sym typeface="Arial"/>
            </a:endParaRPr>
          </a:p>
        </p:txBody>
      </p:sp>
      <p:pic>
        <p:nvPicPr>
          <p:cNvPr id="365" name="Google Shape;365;p23"/>
          <p:cNvPicPr preferRelativeResize="0"/>
          <p:nvPr/>
        </p:nvPicPr>
        <p:blipFill>
          <a:blip r:embed="rId3">
            <a:alphaModFix/>
          </a:blip>
          <a:stretch>
            <a:fillRect/>
          </a:stretch>
        </p:blipFill>
        <p:spPr>
          <a:xfrm>
            <a:off x="292150" y="533675"/>
            <a:ext cx="3817051" cy="3147800"/>
          </a:xfrm>
          <a:prstGeom prst="rect">
            <a:avLst/>
          </a:prstGeom>
          <a:noFill/>
          <a:ln>
            <a:noFill/>
          </a:ln>
        </p:spPr>
      </p:pic>
      <p:sp>
        <p:nvSpPr>
          <p:cNvPr id="366" name="Google Shape;366;p23"/>
          <p:cNvSpPr/>
          <p:nvPr/>
        </p:nvSpPr>
        <p:spPr>
          <a:xfrm>
            <a:off x="4509875" y="447150"/>
            <a:ext cx="4533300" cy="4621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7" name="Google Shape;367;p23"/>
          <p:cNvPicPr preferRelativeResize="0"/>
          <p:nvPr/>
        </p:nvPicPr>
        <p:blipFill>
          <a:blip r:embed="rId4">
            <a:alphaModFix/>
          </a:blip>
          <a:stretch>
            <a:fillRect/>
          </a:stretch>
        </p:blipFill>
        <p:spPr>
          <a:xfrm>
            <a:off x="4606125" y="533675"/>
            <a:ext cx="4340775" cy="3581824"/>
          </a:xfrm>
          <a:prstGeom prst="rect">
            <a:avLst/>
          </a:prstGeom>
          <a:noFill/>
          <a:ln>
            <a:noFill/>
          </a:ln>
        </p:spPr>
      </p:pic>
      <p:sp>
        <p:nvSpPr>
          <p:cNvPr id="368" name="Google Shape;368;p23"/>
          <p:cNvSpPr txBox="1"/>
          <p:nvPr>
            <p:ph idx="1" type="body"/>
          </p:nvPr>
        </p:nvSpPr>
        <p:spPr>
          <a:xfrm>
            <a:off x="4572000" y="4079825"/>
            <a:ext cx="4472700" cy="989100"/>
          </a:xfrm>
          <a:prstGeom prst="rect">
            <a:avLst/>
          </a:prstGeom>
        </p:spPr>
        <p:txBody>
          <a:bodyPr anchorCtr="0" anchor="t" bIns="91425" lIns="91425" spcFirstLastPara="1" rIns="91425" wrap="square" tIns="91425">
            <a:normAutofit fontScale="25000" lnSpcReduction="20000"/>
          </a:bodyPr>
          <a:lstStyle/>
          <a:p>
            <a:pPr indent="-323850" lvl="0" marL="457200" rtl="0" algn="l">
              <a:spcBef>
                <a:spcPts val="0"/>
              </a:spcBef>
              <a:spcAft>
                <a:spcPts val="0"/>
              </a:spcAft>
              <a:buSzPct val="100000"/>
              <a:buFont typeface="Calibri"/>
              <a:buChar char="●"/>
            </a:pPr>
            <a:r>
              <a:rPr lang="en" sz="6000">
                <a:latin typeface="Calibri"/>
                <a:ea typeface="Calibri"/>
                <a:cs typeface="Calibri"/>
                <a:sym typeface="Calibri"/>
              </a:rPr>
              <a:t>As we can see the ‘Jet Airways business’ has highest price range when compared to other Airlines.</a:t>
            </a:r>
            <a:endParaRPr sz="6000">
              <a:latin typeface="Calibri"/>
              <a:ea typeface="Calibri"/>
              <a:cs typeface="Calibri"/>
              <a:sym typeface="Calibri"/>
            </a:endParaRPr>
          </a:p>
          <a:p>
            <a:pPr indent="0" lvl="0" marL="0" rtl="0" algn="l">
              <a:spcBef>
                <a:spcPts val="1200"/>
              </a:spcBef>
              <a:spcAft>
                <a:spcPts val="0"/>
              </a:spcAft>
              <a:buNone/>
            </a:pPr>
            <a:r>
              <a:t/>
            </a:r>
            <a:endParaRPr sz="6400">
              <a:latin typeface="Calibri"/>
              <a:ea typeface="Calibri"/>
              <a:cs typeface="Calibri"/>
              <a:sym typeface="Calibri"/>
            </a:endParaRPr>
          </a:p>
          <a:p>
            <a:pPr indent="0" lvl="0" marL="0" rtl="0" algn="l">
              <a:spcBef>
                <a:spcPts val="1200"/>
              </a:spcBef>
              <a:spcAft>
                <a:spcPts val="0"/>
              </a:spcAft>
              <a:buNone/>
            </a:pPr>
            <a:r>
              <a:t/>
            </a:r>
            <a:endParaRPr sz="1050">
              <a:solidFill>
                <a:srgbClr val="000000"/>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050">
              <a:solidFill>
                <a:srgbClr val="000000"/>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4"/>
          <p:cNvSpPr txBox="1"/>
          <p:nvPr>
            <p:ph type="title"/>
          </p:nvPr>
        </p:nvSpPr>
        <p:spPr>
          <a:xfrm>
            <a:off x="2614975" y="-259075"/>
            <a:ext cx="2957100" cy="127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u="sng">
                <a:solidFill>
                  <a:schemeClr val="dk2"/>
                </a:solidFill>
                <a:latin typeface="Calibri"/>
                <a:ea typeface="Calibri"/>
                <a:cs typeface="Calibri"/>
                <a:sym typeface="Calibri"/>
              </a:rPr>
              <a:t>MODEL TRAINING</a:t>
            </a:r>
            <a:endParaRPr sz="2800" u="sng">
              <a:solidFill>
                <a:schemeClr val="dk2"/>
              </a:solidFill>
              <a:latin typeface="Calibri"/>
              <a:ea typeface="Calibri"/>
              <a:cs typeface="Calibri"/>
              <a:sym typeface="Calibri"/>
            </a:endParaRPr>
          </a:p>
        </p:txBody>
      </p:sp>
      <p:sp>
        <p:nvSpPr>
          <p:cNvPr id="374" name="Google Shape;374;p24"/>
          <p:cNvSpPr txBox="1"/>
          <p:nvPr>
            <p:ph type="title"/>
          </p:nvPr>
        </p:nvSpPr>
        <p:spPr>
          <a:xfrm>
            <a:off x="2012650" y="2695250"/>
            <a:ext cx="4305000" cy="611100"/>
          </a:xfrm>
          <a:prstGeom prst="rect">
            <a:avLst/>
          </a:prstGeom>
        </p:spPr>
        <p:txBody>
          <a:bodyPr anchorCtr="0" anchor="ctr" bIns="91425" lIns="91425" spcFirstLastPara="1" rIns="91425" wrap="square" tIns="91425">
            <a:normAutofit/>
          </a:bodyPr>
          <a:lstStyle/>
          <a:p>
            <a:pPr indent="0" lvl="0" marL="457200" rtl="0" algn="l">
              <a:spcBef>
                <a:spcPts val="0"/>
              </a:spcBef>
              <a:spcAft>
                <a:spcPts val="0"/>
              </a:spcAft>
              <a:buNone/>
            </a:pPr>
            <a:r>
              <a:rPr lang="en" sz="2800" u="sng">
                <a:solidFill>
                  <a:schemeClr val="dk2"/>
                </a:solidFill>
                <a:latin typeface="Calibri"/>
                <a:ea typeface="Calibri"/>
                <a:cs typeface="Calibri"/>
                <a:sym typeface="Calibri"/>
              </a:rPr>
              <a:t>SCALING OF DATASET</a:t>
            </a:r>
            <a:endParaRPr sz="2800" u="sng">
              <a:solidFill>
                <a:schemeClr val="dk2"/>
              </a:solidFill>
              <a:latin typeface="Calibri"/>
              <a:ea typeface="Calibri"/>
              <a:cs typeface="Calibri"/>
              <a:sym typeface="Calibri"/>
            </a:endParaRPr>
          </a:p>
        </p:txBody>
      </p:sp>
      <p:sp>
        <p:nvSpPr>
          <p:cNvPr id="375" name="Google Shape;375;p24"/>
          <p:cNvSpPr/>
          <p:nvPr/>
        </p:nvSpPr>
        <p:spPr>
          <a:xfrm>
            <a:off x="458125" y="850075"/>
            <a:ext cx="8568900" cy="1926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4"/>
          <p:cNvSpPr/>
          <p:nvPr/>
        </p:nvSpPr>
        <p:spPr>
          <a:xfrm>
            <a:off x="458125" y="3429825"/>
            <a:ext cx="8568900" cy="1422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4"/>
          <p:cNvSpPr txBox="1"/>
          <p:nvPr>
            <p:ph idx="4294967295" type="body"/>
          </p:nvPr>
        </p:nvSpPr>
        <p:spPr>
          <a:xfrm>
            <a:off x="4738150" y="3363050"/>
            <a:ext cx="4205700" cy="151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Scaling the data using StandardScaler method is used to overcome the with the issue of data biasness and displayed the data of independent variables after scaling.</a:t>
            </a:r>
            <a:endParaRPr sz="1600"/>
          </a:p>
        </p:txBody>
      </p:sp>
      <p:pic>
        <p:nvPicPr>
          <p:cNvPr id="378" name="Google Shape;378;p24"/>
          <p:cNvPicPr preferRelativeResize="0"/>
          <p:nvPr/>
        </p:nvPicPr>
        <p:blipFill>
          <a:blip r:embed="rId3">
            <a:alphaModFix/>
          </a:blip>
          <a:stretch>
            <a:fillRect/>
          </a:stretch>
        </p:blipFill>
        <p:spPr>
          <a:xfrm>
            <a:off x="983125" y="3592650"/>
            <a:ext cx="3531575" cy="1058800"/>
          </a:xfrm>
          <a:prstGeom prst="rect">
            <a:avLst/>
          </a:prstGeom>
          <a:noFill/>
          <a:ln>
            <a:noFill/>
          </a:ln>
        </p:spPr>
      </p:pic>
      <p:sp>
        <p:nvSpPr>
          <p:cNvPr id="379" name="Google Shape;379;p24"/>
          <p:cNvSpPr txBox="1"/>
          <p:nvPr>
            <p:ph idx="4294967295" type="body"/>
          </p:nvPr>
        </p:nvSpPr>
        <p:spPr>
          <a:xfrm>
            <a:off x="344850" y="850075"/>
            <a:ext cx="7959000" cy="1126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We drop the ‘Price’ column from train dataset and make independent variable(y) to find the correlation between dependent and independent data.</a:t>
            </a:r>
            <a:endParaRPr sz="1400"/>
          </a:p>
          <a:p>
            <a:pPr indent="-317500" lvl="0" marL="457200" rtl="0" algn="l">
              <a:spcBef>
                <a:spcPts val="0"/>
              </a:spcBef>
              <a:spcAft>
                <a:spcPts val="0"/>
              </a:spcAft>
              <a:buSzPts val="1400"/>
              <a:buChar char="●"/>
            </a:pPr>
            <a:r>
              <a:rPr lang="en" sz="1400"/>
              <a:t>We have splitted dataset into 80:20 format i.e, 80% for Training and 20% for Testing.</a:t>
            </a:r>
            <a:endParaRPr sz="1400"/>
          </a:p>
        </p:txBody>
      </p:sp>
      <p:pic>
        <p:nvPicPr>
          <p:cNvPr id="380" name="Google Shape;380;p24"/>
          <p:cNvPicPr preferRelativeResize="0"/>
          <p:nvPr/>
        </p:nvPicPr>
        <p:blipFill>
          <a:blip r:embed="rId4">
            <a:alphaModFix/>
          </a:blip>
          <a:stretch>
            <a:fillRect/>
          </a:stretch>
        </p:blipFill>
        <p:spPr>
          <a:xfrm>
            <a:off x="983125" y="1806887"/>
            <a:ext cx="6024076" cy="831675"/>
          </a:xfrm>
          <a:prstGeom prst="rect">
            <a:avLst/>
          </a:prstGeom>
          <a:noFill/>
          <a:ln>
            <a:noFill/>
          </a:ln>
        </p:spPr>
      </p:pic>
      <p:sp>
        <p:nvSpPr>
          <p:cNvPr id="381" name="Google Shape;381;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5"/>
          <p:cNvSpPr txBox="1"/>
          <p:nvPr>
            <p:ph type="title"/>
          </p:nvPr>
        </p:nvSpPr>
        <p:spPr>
          <a:xfrm>
            <a:off x="2633250" y="184475"/>
            <a:ext cx="3009900" cy="70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latin typeface="Calibri"/>
                <a:ea typeface="Calibri"/>
                <a:cs typeface="Calibri"/>
                <a:sym typeface="Calibri"/>
              </a:rPr>
              <a:t>MODEL BUILDING</a:t>
            </a:r>
            <a:endParaRPr sz="2700" u="sng">
              <a:latin typeface="Calibri"/>
              <a:ea typeface="Calibri"/>
              <a:cs typeface="Calibri"/>
              <a:sym typeface="Calibri"/>
            </a:endParaRPr>
          </a:p>
        </p:txBody>
      </p:sp>
      <p:sp>
        <p:nvSpPr>
          <p:cNvPr id="387" name="Google Shape;387;p25"/>
          <p:cNvSpPr txBox="1"/>
          <p:nvPr/>
        </p:nvSpPr>
        <p:spPr>
          <a:xfrm>
            <a:off x="370500" y="3607000"/>
            <a:ext cx="85761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Nunito"/>
              <a:buChar char="●"/>
            </a:pPr>
            <a:r>
              <a:rPr lang="en" sz="1600">
                <a:latin typeface="Nunito"/>
                <a:ea typeface="Nunito"/>
                <a:cs typeface="Nunito"/>
                <a:sym typeface="Nunito"/>
              </a:rPr>
              <a:t>Using Decision Tree classifier we got 96% Training Accuracy &amp; 70% Testing Accuracy</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But from this information we say that our Model with Decision Tree Classifier is Overfitting,because there is Huge difference between Training accuracy and Testing accuracy.</a:t>
            </a:r>
            <a:endParaRPr sz="1600">
              <a:latin typeface="Nunito"/>
              <a:ea typeface="Nunito"/>
              <a:cs typeface="Nunito"/>
              <a:sym typeface="Nunito"/>
            </a:endParaRPr>
          </a:p>
        </p:txBody>
      </p:sp>
      <p:sp>
        <p:nvSpPr>
          <p:cNvPr id="388" name="Google Shape;388;p2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9" name="Google Shape;389;p25"/>
          <p:cNvSpPr txBox="1"/>
          <p:nvPr>
            <p:ph type="title"/>
          </p:nvPr>
        </p:nvSpPr>
        <p:spPr>
          <a:xfrm>
            <a:off x="294225" y="741125"/>
            <a:ext cx="8140200" cy="61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u="sng"/>
              <a:t>Decision Tree Regressor</a:t>
            </a:r>
            <a:r>
              <a:rPr lang="en" sz="1820" u="sng"/>
              <a:t>:</a:t>
            </a:r>
            <a:endParaRPr sz="1820" u="sng"/>
          </a:p>
        </p:txBody>
      </p:sp>
      <p:pic>
        <p:nvPicPr>
          <p:cNvPr id="390" name="Google Shape;390;p25"/>
          <p:cNvPicPr preferRelativeResize="0"/>
          <p:nvPr/>
        </p:nvPicPr>
        <p:blipFill>
          <a:blip r:embed="rId3">
            <a:alphaModFix/>
          </a:blip>
          <a:stretch>
            <a:fillRect/>
          </a:stretch>
        </p:blipFill>
        <p:spPr>
          <a:xfrm>
            <a:off x="879200" y="1352225"/>
            <a:ext cx="6575151" cy="203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6"/>
          <p:cNvSpPr txBox="1"/>
          <p:nvPr/>
        </p:nvSpPr>
        <p:spPr>
          <a:xfrm>
            <a:off x="294225" y="3574300"/>
            <a:ext cx="87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96" name="Google Shape;396;p26"/>
          <p:cNvPicPr preferRelativeResize="0"/>
          <p:nvPr/>
        </p:nvPicPr>
        <p:blipFill>
          <a:blip r:embed="rId3">
            <a:alphaModFix/>
          </a:blip>
          <a:stretch>
            <a:fillRect/>
          </a:stretch>
        </p:blipFill>
        <p:spPr>
          <a:xfrm>
            <a:off x="1052925" y="1360000"/>
            <a:ext cx="6541200" cy="2096950"/>
          </a:xfrm>
          <a:prstGeom prst="rect">
            <a:avLst/>
          </a:prstGeom>
          <a:noFill/>
          <a:ln>
            <a:noFill/>
          </a:ln>
        </p:spPr>
      </p:pic>
      <p:sp>
        <p:nvSpPr>
          <p:cNvPr id="397" name="Google Shape;397;p26"/>
          <p:cNvSpPr txBox="1"/>
          <p:nvPr/>
        </p:nvSpPr>
        <p:spPr>
          <a:xfrm>
            <a:off x="377925" y="3574300"/>
            <a:ext cx="85761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Nunito"/>
              <a:buChar char="●"/>
            </a:pPr>
            <a:r>
              <a:rPr lang="en" sz="1600">
                <a:latin typeface="Nunito"/>
                <a:ea typeface="Nunito"/>
                <a:cs typeface="Nunito"/>
                <a:sym typeface="Nunito"/>
              </a:rPr>
              <a:t>W</a:t>
            </a:r>
            <a:r>
              <a:rPr lang="en" sz="1600">
                <a:latin typeface="Nunito"/>
                <a:ea typeface="Nunito"/>
                <a:cs typeface="Nunito"/>
                <a:sym typeface="Nunito"/>
              </a:rPr>
              <a:t>e got 95% Training Accuracy &amp; 79% Testing Accuracy</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We can see by changing the Algorithm we got some improvement in Accuracy but still it is Overfitting.</a:t>
            </a:r>
            <a:endParaRPr sz="1600">
              <a:latin typeface="Nunito"/>
              <a:ea typeface="Nunito"/>
              <a:cs typeface="Nunito"/>
              <a:sym typeface="Nunito"/>
            </a:endParaRPr>
          </a:p>
        </p:txBody>
      </p:sp>
      <p:sp>
        <p:nvSpPr>
          <p:cNvPr id="398" name="Google Shape;398;p26"/>
          <p:cNvSpPr txBox="1"/>
          <p:nvPr>
            <p:ph type="title"/>
          </p:nvPr>
        </p:nvSpPr>
        <p:spPr>
          <a:xfrm>
            <a:off x="294225" y="741125"/>
            <a:ext cx="8140200" cy="61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u="sng"/>
              <a:t>Random forest without HyperParameter tuning:</a:t>
            </a:r>
            <a:endParaRPr sz="1820" u="sng"/>
          </a:p>
        </p:txBody>
      </p:sp>
      <p:sp>
        <p:nvSpPr>
          <p:cNvPr id="399" name="Google Shape;399;p26"/>
          <p:cNvSpPr txBox="1"/>
          <p:nvPr>
            <p:ph type="title"/>
          </p:nvPr>
        </p:nvSpPr>
        <p:spPr>
          <a:xfrm>
            <a:off x="2611450" y="140875"/>
            <a:ext cx="3338400" cy="70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latin typeface="Calibri"/>
                <a:ea typeface="Calibri"/>
                <a:cs typeface="Calibri"/>
                <a:sym typeface="Calibri"/>
              </a:rPr>
              <a:t>MODEL BUILDING</a:t>
            </a:r>
            <a:endParaRPr sz="2700" u="sng">
              <a:latin typeface="Calibri"/>
              <a:ea typeface="Calibri"/>
              <a:cs typeface="Calibri"/>
              <a:sym typeface="Calibri"/>
            </a:endParaRPr>
          </a:p>
        </p:txBody>
      </p:sp>
      <p:sp>
        <p:nvSpPr>
          <p:cNvPr id="400" name="Google Shape;400;p2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7"/>
          <p:cNvSpPr txBox="1"/>
          <p:nvPr/>
        </p:nvSpPr>
        <p:spPr>
          <a:xfrm>
            <a:off x="359600" y="3552500"/>
            <a:ext cx="86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06" name="Google Shape;406;p27"/>
          <p:cNvSpPr txBox="1"/>
          <p:nvPr>
            <p:ph type="title"/>
          </p:nvPr>
        </p:nvSpPr>
        <p:spPr>
          <a:xfrm>
            <a:off x="294225" y="741125"/>
            <a:ext cx="8140200" cy="61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u="sng"/>
              <a:t>Random forest with HyperParameter tuning:</a:t>
            </a:r>
            <a:endParaRPr sz="1820" u="sng"/>
          </a:p>
        </p:txBody>
      </p:sp>
      <p:sp>
        <p:nvSpPr>
          <p:cNvPr id="407" name="Google Shape;407;p27"/>
          <p:cNvSpPr txBox="1"/>
          <p:nvPr>
            <p:ph type="title"/>
          </p:nvPr>
        </p:nvSpPr>
        <p:spPr>
          <a:xfrm>
            <a:off x="2633250" y="184475"/>
            <a:ext cx="3262200" cy="70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latin typeface="Calibri"/>
                <a:ea typeface="Calibri"/>
                <a:cs typeface="Calibri"/>
                <a:sym typeface="Calibri"/>
              </a:rPr>
              <a:t>MODEL BUILDING</a:t>
            </a:r>
            <a:endParaRPr sz="2700" u="sng">
              <a:latin typeface="Calibri"/>
              <a:ea typeface="Calibri"/>
              <a:cs typeface="Calibri"/>
              <a:sym typeface="Calibri"/>
            </a:endParaRPr>
          </a:p>
        </p:txBody>
      </p:sp>
      <p:sp>
        <p:nvSpPr>
          <p:cNvPr id="408" name="Google Shape;408;p27"/>
          <p:cNvSpPr txBox="1"/>
          <p:nvPr/>
        </p:nvSpPr>
        <p:spPr>
          <a:xfrm>
            <a:off x="283950" y="3770450"/>
            <a:ext cx="85761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Nunito"/>
              <a:buChar char="●"/>
            </a:pPr>
            <a:r>
              <a:rPr lang="en" sz="1600">
                <a:latin typeface="Nunito"/>
                <a:ea typeface="Nunito"/>
                <a:cs typeface="Nunito"/>
                <a:sym typeface="Nunito"/>
              </a:rPr>
              <a:t>Now w</a:t>
            </a:r>
            <a:r>
              <a:rPr lang="en" sz="1600">
                <a:latin typeface="Nunito"/>
                <a:ea typeface="Nunito"/>
                <a:cs typeface="Nunito"/>
                <a:sym typeface="Nunito"/>
              </a:rPr>
              <a:t>e got 92% Training Accuracy &amp; 81% Testing Accuracy.</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As we can see ,we have reduced some effect of Overfitting by using HyperParameter Tuning.</a:t>
            </a:r>
            <a:endParaRPr sz="1600">
              <a:latin typeface="Nunito"/>
              <a:ea typeface="Nunito"/>
              <a:cs typeface="Nunito"/>
              <a:sym typeface="Nunito"/>
            </a:endParaRPr>
          </a:p>
        </p:txBody>
      </p:sp>
      <p:pic>
        <p:nvPicPr>
          <p:cNvPr id="409" name="Google Shape;409;p27"/>
          <p:cNvPicPr preferRelativeResize="0"/>
          <p:nvPr/>
        </p:nvPicPr>
        <p:blipFill>
          <a:blip r:embed="rId3">
            <a:alphaModFix/>
          </a:blip>
          <a:stretch>
            <a:fillRect/>
          </a:stretch>
        </p:blipFill>
        <p:spPr>
          <a:xfrm>
            <a:off x="1114075" y="1275350"/>
            <a:ext cx="6403201" cy="2138200"/>
          </a:xfrm>
          <a:prstGeom prst="rect">
            <a:avLst/>
          </a:prstGeom>
          <a:noFill/>
          <a:ln>
            <a:noFill/>
          </a:ln>
        </p:spPr>
      </p:pic>
      <p:sp>
        <p:nvSpPr>
          <p:cNvPr id="410" name="Google Shape;410;p2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8"/>
          <p:cNvSpPr txBox="1"/>
          <p:nvPr/>
        </p:nvSpPr>
        <p:spPr>
          <a:xfrm>
            <a:off x="446775" y="3607000"/>
            <a:ext cx="81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16" name="Google Shape;416;p28"/>
          <p:cNvSpPr txBox="1"/>
          <p:nvPr>
            <p:ph type="title"/>
          </p:nvPr>
        </p:nvSpPr>
        <p:spPr>
          <a:xfrm>
            <a:off x="2633250" y="125675"/>
            <a:ext cx="3262200" cy="70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u="sng">
                <a:latin typeface="Calibri"/>
                <a:ea typeface="Calibri"/>
                <a:cs typeface="Calibri"/>
                <a:sym typeface="Calibri"/>
              </a:rPr>
              <a:t>MODEL BUILDING</a:t>
            </a:r>
            <a:endParaRPr sz="2500" u="sng">
              <a:latin typeface="Calibri"/>
              <a:ea typeface="Calibri"/>
              <a:cs typeface="Calibri"/>
              <a:sym typeface="Calibri"/>
            </a:endParaRPr>
          </a:p>
        </p:txBody>
      </p:sp>
      <p:sp>
        <p:nvSpPr>
          <p:cNvPr id="417" name="Google Shape;417;p28"/>
          <p:cNvSpPr txBox="1"/>
          <p:nvPr>
            <p:ph type="title"/>
          </p:nvPr>
        </p:nvSpPr>
        <p:spPr>
          <a:xfrm>
            <a:off x="441375" y="748100"/>
            <a:ext cx="8140200" cy="61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u="sng"/>
              <a:t>XGBoost</a:t>
            </a:r>
            <a:r>
              <a:rPr lang="en" sz="1820" u="sng"/>
              <a:t> without HyperParameter tuning:</a:t>
            </a:r>
            <a:endParaRPr sz="1820" u="sng"/>
          </a:p>
        </p:txBody>
      </p:sp>
      <p:sp>
        <p:nvSpPr>
          <p:cNvPr id="418" name="Google Shape;418;p28"/>
          <p:cNvSpPr txBox="1"/>
          <p:nvPr/>
        </p:nvSpPr>
        <p:spPr>
          <a:xfrm>
            <a:off x="349350" y="3805375"/>
            <a:ext cx="84453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Nunito"/>
              <a:buChar char="●"/>
            </a:pPr>
            <a:r>
              <a:rPr lang="en" sz="1600">
                <a:latin typeface="Nunito"/>
                <a:ea typeface="Nunito"/>
                <a:cs typeface="Nunito"/>
                <a:sym typeface="Nunito"/>
              </a:rPr>
              <a:t>Now we got 78% Training Accuracy &amp; 79% Testing Accuracy. </a:t>
            </a:r>
            <a:endParaRPr sz="1600">
              <a:latin typeface="Nunito"/>
              <a:ea typeface="Nunito"/>
              <a:cs typeface="Nunito"/>
              <a:sym typeface="Nunito"/>
            </a:endParaRPr>
          </a:p>
        </p:txBody>
      </p:sp>
      <p:sp>
        <p:nvSpPr>
          <p:cNvPr id="419" name="Google Shape;419;p2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20" name="Google Shape;420;p28"/>
          <p:cNvPicPr preferRelativeResize="0"/>
          <p:nvPr/>
        </p:nvPicPr>
        <p:blipFill>
          <a:blip r:embed="rId3">
            <a:alphaModFix/>
          </a:blip>
          <a:stretch>
            <a:fillRect/>
          </a:stretch>
        </p:blipFill>
        <p:spPr>
          <a:xfrm>
            <a:off x="1006350" y="1435300"/>
            <a:ext cx="6662325" cy="2172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9"/>
          <p:cNvSpPr txBox="1"/>
          <p:nvPr/>
        </p:nvSpPr>
        <p:spPr>
          <a:xfrm>
            <a:off x="446775" y="3607000"/>
            <a:ext cx="81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26" name="Google Shape;426;p29"/>
          <p:cNvSpPr txBox="1"/>
          <p:nvPr>
            <p:ph type="title"/>
          </p:nvPr>
        </p:nvSpPr>
        <p:spPr>
          <a:xfrm>
            <a:off x="2633250" y="125675"/>
            <a:ext cx="3262200" cy="70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latin typeface="Calibri"/>
                <a:ea typeface="Calibri"/>
                <a:cs typeface="Calibri"/>
                <a:sym typeface="Calibri"/>
              </a:rPr>
              <a:t>MODEL BUILDING</a:t>
            </a:r>
            <a:endParaRPr sz="2700" u="sng">
              <a:latin typeface="Calibri"/>
              <a:ea typeface="Calibri"/>
              <a:cs typeface="Calibri"/>
              <a:sym typeface="Calibri"/>
            </a:endParaRPr>
          </a:p>
        </p:txBody>
      </p:sp>
      <p:sp>
        <p:nvSpPr>
          <p:cNvPr id="427" name="Google Shape;427;p29"/>
          <p:cNvSpPr txBox="1"/>
          <p:nvPr>
            <p:ph type="title"/>
          </p:nvPr>
        </p:nvSpPr>
        <p:spPr>
          <a:xfrm>
            <a:off x="446775" y="729475"/>
            <a:ext cx="6461700" cy="61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u="sng"/>
              <a:t>XGBoost with HyperParameter tuning:</a:t>
            </a:r>
            <a:endParaRPr sz="1820" u="sng"/>
          </a:p>
        </p:txBody>
      </p:sp>
      <p:pic>
        <p:nvPicPr>
          <p:cNvPr id="428" name="Google Shape;428;p29"/>
          <p:cNvPicPr preferRelativeResize="0"/>
          <p:nvPr/>
        </p:nvPicPr>
        <p:blipFill>
          <a:blip r:embed="rId3">
            <a:alphaModFix/>
          </a:blip>
          <a:stretch>
            <a:fillRect/>
          </a:stretch>
        </p:blipFill>
        <p:spPr>
          <a:xfrm>
            <a:off x="1063638" y="1403625"/>
            <a:ext cx="6401426" cy="2217538"/>
          </a:xfrm>
          <a:prstGeom prst="rect">
            <a:avLst/>
          </a:prstGeom>
          <a:noFill/>
          <a:ln>
            <a:noFill/>
          </a:ln>
        </p:spPr>
      </p:pic>
      <p:sp>
        <p:nvSpPr>
          <p:cNvPr id="429" name="Google Shape;429;p29"/>
          <p:cNvSpPr txBox="1"/>
          <p:nvPr/>
        </p:nvSpPr>
        <p:spPr>
          <a:xfrm>
            <a:off x="344100" y="3786725"/>
            <a:ext cx="84558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Nunito"/>
              <a:buChar char="●"/>
            </a:pPr>
            <a:r>
              <a:rPr lang="en" sz="1600">
                <a:latin typeface="Nunito"/>
                <a:ea typeface="Nunito"/>
                <a:cs typeface="Nunito"/>
                <a:sym typeface="Nunito"/>
              </a:rPr>
              <a:t>Now we got 88% Training Accuracy &amp; 84% Testing Accuracy.</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We got good accuracy in this model when compared to other model.</a:t>
            </a:r>
            <a:endParaRPr sz="1600">
              <a:latin typeface="Nunito"/>
              <a:ea typeface="Nunito"/>
              <a:cs typeface="Nunito"/>
              <a:sym typeface="Nunito"/>
            </a:endParaRPr>
          </a:p>
        </p:txBody>
      </p:sp>
      <p:sp>
        <p:nvSpPr>
          <p:cNvPr id="430" name="Google Shape;430;p2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0"/>
          <p:cNvSpPr/>
          <p:nvPr/>
        </p:nvSpPr>
        <p:spPr>
          <a:xfrm>
            <a:off x="447725" y="250625"/>
            <a:ext cx="8246100" cy="4783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pic>
        <p:nvPicPr>
          <p:cNvPr id="436" name="Google Shape;436;p30"/>
          <p:cNvPicPr preferRelativeResize="0"/>
          <p:nvPr/>
        </p:nvPicPr>
        <p:blipFill>
          <a:blip r:embed="rId3">
            <a:alphaModFix/>
          </a:blip>
          <a:stretch>
            <a:fillRect/>
          </a:stretch>
        </p:blipFill>
        <p:spPr>
          <a:xfrm>
            <a:off x="732018" y="487600"/>
            <a:ext cx="7679958" cy="4309850"/>
          </a:xfrm>
          <a:prstGeom prst="rect">
            <a:avLst/>
          </a:prstGeom>
          <a:noFill/>
          <a:ln>
            <a:noFill/>
          </a:ln>
        </p:spPr>
      </p:pic>
      <p:sp>
        <p:nvSpPr>
          <p:cNvPr id="437" name="Google Shape;437;p3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idx="4294967295" type="body"/>
          </p:nvPr>
        </p:nvSpPr>
        <p:spPr>
          <a:xfrm>
            <a:off x="163250" y="1249425"/>
            <a:ext cx="8666100" cy="26343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rgbClr val="404040"/>
              </a:buClr>
              <a:buSzPts val="1600"/>
              <a:buFont typeface="Calibri"/>
              <a:buChar char="●"/>
            </a:pPr>
            <a:r>
              <a:rPr lang="en" sz="1600">
                <a:solidFill>
                  <a:srgbClr val="404040"/>
                </a:solidFill>
                <a:latin typeface="Calibri"/>
                <a:ea typeface="Calibri"/>
                <a:cs typeface="Calibri"/>
                <a:sym typeface="Calibri"/>
              </a:rPr>
              <a:t>The project is to collect data on flight fares from available features and work to make a model to predict the fares of flights.</a:t>
            </a:r>
            <a:endParaRPr sz="1600">
              <a:solidFill>
                <a:srgbClr val="404040"/>
              </a:solidFill>
              <a:latin typeface="Calibri"/>
              <a:ea typeface="Calibri"/>
              <a:cs typeface="Calibri"/>
              <a:sym typeface="Calibri"/>
            </a:endParaRPr>
          </a:p>
          <a:p>
            <a:pPr indent="-330200" lvl="0" marL="457200" rtl="0" algn="l">
              <a:spcBef>
                <a:spcPts val="0"/>
              </a:spcBef>
              <a:spcAft>
                <a:spcPts val="0"/>
              </a:spcAft>
              <a:buClr>
                <a:srgbClr val="404040"/>
              </a:buClr>
              <a:buSzPts val="1600"/>
              <a:buFont typeface="Calibri"/>
              <a:buChar char="●"/>
            </a:pPr>
            <a:r>
              <a:rPr lang="en" sz="1600">
                <a:solidFill>
                  <a:srgbClr val="404040"/>
                </a:solidFill>
                <a:latin typeface="Calibri"/>
                <a:ea typeface="Calibri"/>
                <a:cs typeface="Calibri"/>
                <a:sym typeface="Calibri"/>
              </a:rPr>
              <a:t>Due to Economic pricing &amp; people wanting to travel in a short period of time, the Airline industry has seen a rise in ticket booking during this decade.</a:t>
            </a:r>
            <a:endParaRPr sz="1600">
              <a:solidFill>
                <a:srgbClr val="404040"/>
              </a:solidFill>
              <a:latin typeface="Calibri"/>
              <a:ea typeface="Calibri"/>
              <a:cs typeface="Calibri"/>
              <a:sym typeface="Calibri"/>
            </a:endParaRPr>
          </a:p>
          <a:p>
            <a:pPr indent="-330200" lvl="0" marL="457200" rtl="0" algn="l">
              <a:spcBef>
                <a:spcPts val="0"/>
              </a:spcBef>
              <a:spcAft>
                <a:spcPts val="0"/>
              </a:spcAft>
              <a:buClr>
                <a:srgbClr val="404040"/>
              </a:buClr>
              <a:buSzPts val="1600"/>
              <a:buFont typeface="Calibri"/>
              <a:buChar char="●"/>
            </a:pPr>
            <a:r>
              <a:rPr lang="en" sz="1600">
                <a:solidFill>
                  <a:srgbClr val="404040"/>
                </a:solidFill>
                <a:latin typeface="Calibri"/>
                <a:ea typeface="Calibri"/>
                <a:cs typeface="Calibri"/>
                <a:sym typeface="Calibri"/>
              </a:rPr>
              <a:t>The airfares dramatically vary depending on time &amp; demand of purchase of tickets.</a:t>
            </a:r>
            <a:endParaRPr sz="1600">
              <a:solidFill>
                <a:srgbClr val="404040"/>
              </a:solidFill>
              <a:latin typeface="Calibri"/>
              <a:ea typeface="Calibri"/>
              <a:cs typeface="Calibri"/>
              <a:sym typeface="Calibri"/>
            </a:endParaRPr>
          </a:p>
          <a:p>
            <a:pPr indent="-330200" lvl="0" marL="457200" rtl="0" algn="l">
              <a:spcBef>
                <a:spcPts val="0"/>
              </a:spcBef>
              <a:spcAft>
                <a:spcPts val="0"/>
              </a:spcAft>
              <a:buClr>
                <a:srgbClr val="404040"/>
              </a:buClr>
              <a:buSzPts val="1600"/>
              <a:buFont typeface="Calibri"/>
              <a:buChar char="●"/>
            </a:pPr>
            <a:r>
              <a:rPr lang="en" sz="1600">
                <a:solidFill>
                  <a:srgbClr val="404040"/>
                </a:solidFill>
                <a:latin typeface="Calibri"/>
                <a:ea typeface="Calibri"/>
                <a:cs typeface="Calibri"/>
                <a:sym typeface="Calibri"/>
              </a:rPr>
              <a:t>Proper scheduling &amp; goo</a:t>
            </a:r>
            <a:r>
              <a:rPr lang="en" sz="1600">
                <a:solidFill>
                  <a:srgbClr val="404040"/>
                </a:solidFill>
                <a:latin typeface="Calibri"/>
                <a:ea typeface="Calibri"/>
                <a:cs typeface="Calibri"/>
                <a:sym typeface="Calibri"/>
              </a:rPr>
              <a:t>d</a:t>
            </a:r>
            <a:r>
              <a:rPr lang="en" sz="1600">
                <a:solidFill>
                  <a:srgbClr val="404040"/>
                </a:solidFill>
                <a:latin typeface="Calibri"/>
                <a:ea typeface="Calibri"/>
                <a:cs typeface="Calibri"/>
                <a:sym typeface="Calibri"/>
              </a:rPr>
              <a:t> knowledge of airfares can help economic passengers have good value for money on their travel.</a:t>
            </a:r>
            <a:endParaRPr sz="1600">
              <a:solidFill>
                <a:srgbClr val="404040"/>
              </a:solidFill>
              <a:latin typeface="Calibri"/>
              <a:ea typeface="Calibri"/>
              <a:cs typeface="Calibri"/>
              <a:sym typeface="Calibri"/>
            </a:endParaRPr>
          </a:p>
          <a:p>
            <a:pPr indent="0" lvl="0" marL="0" rtl="0" algn="l">
              <a:spcBef>
                <a:spcPts val="600"/>
              </a:spcBef>
              <a:spcAft>
                <a:spcPts val="0"/>
              </a:spcAft>
              <a:buNone/>
            </a:pPr>
            <a:r>
              <a:t/>
            </a:r>
            <a:endParaRPr sz="1600">
              <a:solidFill>
                <a:srgbClr val="404040"/>
              </a:solidFill>
              <a:latin typeface="Calibri"/>
              <a:ea typeface="Calibri"/>
              <a:cs typeface="Calibri"/>
              <a:sym typeface="Calibri"/>
            </a:endParaRPr>
          </a:p>
          <a:p>
            <a:pPr indent="0" lvl="0" marL="457200" rtl="0" algn="l">
              <a:spcBef>
                <a:spcPts val="600"/>
              </a:spcBef>
              <a:spcAft>
                <a:spcPts val="1200"/>
              </a:spcAft>
              <a:buNone/>
            </a:pPr>
            <a:r>
              <a:t/>
            </a:r>
            <a:endParaRPr sz="1800"/>
          </a:p>
        </p:txBody>
      </p:sp>
      <p:sp>
        <p:nvSpPr>
          <p:cNvPr id="286" name="Google Shape;286;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7" name="Google Shape;287;p14"/>
          <p:cNvSpPr txBox="1"/>
          <p:nvPr>
            <p:ph type="title"/>
          </p:nvPr>
        </p:nvSpPr>
        <p:spPr>
          <a:xfrm>
            <a:off x="623925" y="321875"/>
            <a:ext cx="6373500" cy="556500"/>
          </a:xfrm>
          <a:prstGeom prst="rect">
            <a:avLst/>
          </a:prstGeom>
        </p:spPr>
        <p:txBody>
          <a:bodyPr anchorCtr="0" anchor="ctr" bIns="91425" lIns="91425" spcFirstLastPara="1" rIns="91425" wrap="square" tIns="91425">
            <a:noAutofit/>
          </a:bodyPr>
          <a:lstStyle/>
          <a:p>
            <a:pPr indent="0" lvl="0" marL="1828800" rtl="0" algn="l">
              <a:spcBef>
                <a:spcPts val="0"/>
              </a:spcBef>
              <a:spcAft>
                <a:spcPts val="0"/>
              </a:spcAft>
              <a:buSzPts val="990"/>
              <a:buNone/>
            </a:pPr>
            <a:r>
              <a:rPr lang="en" sz="2800" u="sng">
                <a:solidFill>
                  <a:schemeClr val="dk2"/>
                </a:solidFill>
                <a:latin typeface="Calibri"/>
                <a:ea typeface="Calibri"/>
                <a:cs typeface="Calibri"/>
                <a:sym typeface="Calibri"/>
              </a:rPr>
              <a:t>PROBLEM STATEMENT</a:t>
            </a:r>
            <a:endParaRPr sz="2800" u="sng">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541500" y="0"/>
            <a:ext cx="5857800" cy="801300"/>
          </a:xfrm>
          <a:prstGeom prst="rect">
            <a:avLst/>
          </a:prstGeom>
        </p:spPr>
        <p:txBody>
          <a:bodyPr anchorCtr="0" anchor="ctr" bIns="91425" lIns="91425" spcFirstLastPara="1" rIns="91425" wrap="square" tIns="91425">
            <a:normAutofit/>
          </a:bodyPr>
          <a:lstStyle/>
          <a:p>
            <a:pPr indent="0" lvl="0" marL="1371600" rtl="0" algn="l">
              <a:spcBef>
                <a:spcPts val="0"/>
              </a:spcBef>
              <a:spcAft>
                <a:spcPts val="0"/>
              </a:spcAft>
              <a:buNone/>
            </a:pPr>
            <a:r>
              <a:rPr lang="en" sz="2800" u="sng">
                <a:solidFill>
                  <a:schemeClr val="dk2"/>
                </a:solidFill>
                <a:latin typeface="Calibri"/>
                <a:ea typeface="Calibri"/>
                <a:cs typeface="Calibri"/>
                <a:sym typeface="Calibri"/>
              </a:rPr>
              <a:t>INTRODUCTION</a:t>
            </a:r>
            <a:endParaRPr sz="2800" u="sng">
              <a:solidFill>
                <a:schemeClr val="dk2"/>
              </a:solidFill>
              <a:latin typeface="Calibri"/>
              <a:ea typeface="Calibri"/>
              <a:cs typeface="Calibri"/>
              <a:sym typeface="Calibri"/>
            </a:endParaRPr>
          </a:p>
        </p:txBody>
      </p:sp>
      <p:sp>
        <p:nvSpPr>
          <p:cNvPr id="293" name="Google Shape;293;p15"/>
          <p:cNvSpPr txBox="1"/>
          <p:nvPr>
            <p:ph idx="4294967295" type="body"/>
          </p:nvPr>
        </p:nvSpPr>
        <p:spPr>
          <a:xfrm>
            <a:off x="157225" y="1097100"/>
            <a:ext cx="8024100" cy="29493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600">
                <a:solidFill>
                  <a:srgbClr val="404040"/>
                </a:solidFill>
                <a:latin typeface="Calibri"/>
                <a:ea typeface="Calibri"/>
                <a:cs typeface="Calibri"/>
                <a:sym typeface="Calibri"/>
              </a:rPr>
              <a:t>From the dataset, we get to know that it is a </a:t>
            </a:r>
            <a:r>
              <a:rPr b="1" lang="en" sz="1600">
                <a:solidFill>
                  <a:srgbClr val="404040"/>
                </a:solidFill>
                <a:latin typeface="Calibri"/>
                <a:ea typeface="Calibri"/>
                <a:cs typeface="Calibri"/>
                <a:sym typeface="Calibri"/>
              </a:rPr>
              <a:t>Regression problem</a:t>
            </a:r>
            <a:r>
              <a:rPr lang="en" sz="1600">
                <a:solidFill>
                  <a:srgbClr val="404040"/>
                </a:solidFill>
                <a:latin typeface="Calibri"/>
                <a:ea typeface="Calibri"/>
                <a:cs typeface="Calibri"/>
                <a:sym typeface="Calibri"/>
              </a:rPr>
              <a:t> and the Price of Flight varies based on its properties and there are so many features that will help to find it.</a:t>
            </a:r>
            <a:endParaRPr sz="1600">
              <a:solidFill>
                <a:srgbClr val="404040"/>
              </a:solidFill>
              <a:latin typeface="Calibri"/>
              <a:ea typeface="Calibri"/>
              <a:cs typeface="Calibri"/>
              <a:sym typeface="Calibri"/>
            </a:endParaRPr>
          </a:p>
          <a:p>
            <a:pPr indent="0" lvl="0" marL="0" rtl="0" algn="just">
              <a:lnSpc>
                <a:spcPct val="80000"/>
              </a:lnSpc>
              <a:spcBef>
                <a:spcPts val="1000"/>
              </a:spcBef>
              <a:spcAft>
                <a:spcPts val="0"/>
              </a:spcAft>
              <a:buNone/>
            </a:pPr>
            <a:r>
              <a:rPr lang="en" sz="1600">
                <a:solidFill>
                  <a:srgbClr val="404040"/>
                </a:solidFill>
                <a:latin typeface="Calibri"/>
                <a:ea typeface="Calibri"/>
                <a:cs typeface="Calibri"/>
                <a:sym typeface="Calibri"/>
              </a:rPr>
              <a:t>As per the problem statement Target Variable i.e., continuous. So, we will use regression to learn our model</a:t>
            </a:r>
            <a:endParaRPr sz="1600">
              <a:solidFill>
                <a:srgbClr val="404040"/>
              </a:solidFill>
              <a:latin typeface="Calibri"/>
              <a:ea typeface="Calibri"/>
              <a:cs typeface="Calibri"/>
              <a:sym typeface="Calibri"/>
            </a:endParaRPr>
          </a:p>
          <a:p>
            <a:pPr indent="0" lvl="0" marL="0" rtl="0" algn="just">
              <a:spcBef>
                <a:spcPts val="1000"/>
              </a:spcBef>
              <a:spcAft>
                <a:spcPts val="0"/>
              </a:spcAft>
              <a:buNone/>
            </a:pPr>
            <a:r>
              <a:rPr lang="en" sz="1600">
                <a:solidFill>
                  <a:srgbClr val="404040"/>
                </a:solidFill>
                <a:latin typeface="Calibri"/>
                <a:ea typeface="Calibri"/>
                <a:cs typeface="Calibri"/>
                <a:sym typeface="Calibri"/>
              </a:rPr>
              <a:t>The following are the regression techniques used to predict this model:</a:t>
            </a:r>
            <a:endParaRPr sz="1600">
              <a:solidFill>
                <a:srgbClr val="404040"/>
              </a:solidFill>
              <a:latin typeface="Calibri"/>
              <a:ea typeface="Calibri"/>
              <a:cs typeface="Calibri"/>
              <a:sym typeface="Calibri"/>
            </a:endParaRPr>
          </a:p>
          <a:p>
            <a:pPr indent="-330200" lvl="0" marL="457200" rtl="0" algn="just">
              <a:spcBef>
                <a:spcPts val="1000"/>
              </a:spcBef>
              <a:spcAft>
                <a:spcPts val="0"/>
              </a:spcAft>
              <a:buClr>
                <a:srgbClr val="404040"/>
              </a:buClr>
              <a:buSzPts val="1600"/>
              <a:buFont typeface="Calibri"/>
              <a:buChar char="●"/>
            </a:pPr>
            <a:r>
              <a:rPr lang="en" sz="1600">
                <a:solidFill>
                  <a:srgbClr val="404040"/>
                </a:solidFill>
                <a:latin typeface="Calibri"/>
                <a:ea typeface="Calibri"/>
                <a:cs typeface="Calibri"/>
                <a:sym typeface="Calibri"/>
              </a:rPr>
              <a:t>Decision Tree Regression</a:t>
            </a:r>
            <a:endParaRPr sz="1600">
              <a:solidFill>
                <a:srgbClr val="404040"/>
              </a:solidFill>
              <a:latin typeface="Calibri"/>
              <a:ea typeface="Calibri"/>
              <a:cs typeface="Calibri"/>
              <a:sym typeface="Calibri"/>
            </a:endParaRPr>
          </a:p>
          <a:p>
            <a:pPr indent="-330200" lvl="0" marL="457200" rtl="0" algn="just">
              <a:spcBef>
                <a:spcPts val="0"/>
              </a:spcBef>
              <a:spcAft>
                <a:spcPts val="0"/>
              </a:spcAft>
              <a:buClr>
                <a:srgbClr val="404040"/>
              </a:buClr>
              <a:buSzPts val="1600"/>
              <a:buFont typeface="Calibri"/>
              <a:buChar char="●"/>
            </a:pPr>
            <a:r>
              <a:rPr lang="en" sz="1600">
                <a:solidFill>
                  <a:srgbClr val="404040"/>
                </a:solidFill>
                <a:latin typeface="Calibri"/>
                <a:ea typeface="Calibri"/>
                <a:cs typeface="Calibri"/>
                <a:sym typeface="Calibri"/>
              </a:rPr>
              <a:t>Random Forest Regression</a:t>
            </a:r>
            <a:endParaRPr sz="1600">
              <a:solidFill>
                <a:srgbClr val="404040"/>
              </a:solidFill>
              <a:latin typeface="Calibri"/>
              <a:ea typeface="Calibri"/>
              <a:cs typeface="Calibri"/>
              <a:sym typeface="Calibri"/>
            </a:endParaRPr>
          </a:p>
          <a:p>
            <a:pPr indent="-330200" lvl="0" marL="457200" rtl="0" algn="just">
              <a:spcBef>
                <a:spcPts val="0"/>
              </a:spcBef>
              <a:spcAft>
                <a:spcPts val="0"/>
              </a:spcAft>
              <a:buClr>
                <a:srgbClr val="404040"/>
              </a:buClr>
              <a:buSzPts val="1600"/>
              <a:buFont typeface="Calibri"/>
              <a:buChar char="●"/>
            </a:pPr>
            <a:r>
              <a:rPr lang="en" sz="1600">
                <a:solidFill>
                  <a:srgbClr val="404040"/>
                </a:solidFill>
                <a:latin typeface="Calibri"/>
                <a:ea typeface="Calibri"/>
                <a:cs typeface="Calibri"/>
                <a:sym typeface="Calibri"/>
              </a:rPr>
              <a:t>XGBoost Regression</a:t>
            </a:r>
            <a:endParaRPr sz="1600">
              <a:solidFill>
                <a:srgbClr val="404040"/>
              </a:solidFill>
              <a:latin typeface="Calibri"/>
              <a:ea typeface="Calibri"/>
              <a:cs typeface="Calibri"/>
              <a:sym typeface="Calibri"/>
            </a:endParaRPr>
          </a:p>
          <a:p>
            <a:pPr indent="0" lvl="0" marL="0" rtl="0" algn="l">
              <a:spcBef>
                <a:spcPts val="1000"/>
              </a:spcBef>
              <a:spcAft>
                <a:spcPts val="0"/>
              </a:spcAft>
              <a:buNone/>
            </a:pPr>
            <a:r>
              <a:t/>
            </a:r>
            <a:endParaRPr sz="1600">
              <a:solidFill>
                <a:srgbClr val="404040"/>
              </a:solidFill>
              <a:latin typeface="Calibri"/>
              <a:ea typeface="Calibri"/>
              <a:cs typeface="Calibri"/>
              <a:sym typeface="Calibri"/>
            </a:endParaRPr>
          </a:p>
          <a:p>
            <a:pPr indent="0" lvl="0" marL="0" rtl="0" algn="l">
              <a:spcBef>
                <a:spcPts val="0"/>
              </a:spcBef>
              <a:spcAft>
                <a:spcPts val="1200"/>
              </a:spcAft>
              <a:buNone/>
            </a:pPr>
            <a:r>
              <a:t/>
            </a:r>
            <a:endParaRPr sz="1200">
              <a:latin typeface="Calibri"/>
              <a:ea typeface="Calibri"/>
              <a:cs typeface="Calibri"/>
              <a:sym typeface="Calibri"/>
            </a:endParaRPr>
          </a:p>
        </p:txBody>
      </p:sp>
      <p:sp>
        <p:nvSpPr>
          <p:cNvPr id="294" name="Google Shape;294;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828200" y="0"/>
            <a:ext cx="4641300" cy="578400"/>
          </a:xfrm>
          <a:prstGeom prst="rect">
            <a:avLst/>
          </a:prstGeom>
        </p:spPr>
        <p:txBody>
          <a:bodyPr anchorCtr="0" anchor="t" bIns="91425" lIns="91425" spcFirstLastPara="1" rIns="91425" wrap="square" tIns="91425">
            <a:noAutofit/>
          </a:bodyPr>
          <a:lstStyle/>
          <a:p>
            <a:pPr indent="0" lvl="0" marL="2743200" rtl="0" algn="l">
              <a:spcBef>
                <a:spcPts val="0"/>
              </a:spcBef>
              <a:spcAft>
                <a:spcPts val="0"/>
              </a:spcAft>
              <a:buSzPts val="990"/>
              <a:buNone/>
            </a:pPr>
            <a:r>
              <a:rPr lang="en" sz="2620" u="sng">
                <a:latin typeface="Calibri"/>
                <a:ea typeface="Calibri"/>
                <a:cs typeface="Calibri"/>
                <a:sym typeface="Calibri"/>
              </a:rPr>
              <a:t>FEATURES</a:t>
            </a:r>
            <a:endParaRPr sz="2620" u="sng">
              <a:latin typeface="Calibri"/>
              <a:ea typeface="Calibri"/>
              <a:cs typeface="Calibri"/>
              <a:sym typeface="Calibri"/>
            </a:endParaRPr>
          </a:p>
        </p:txBody>
      </p:sp>
      <p:sp>
        <p:nvSpPr>
          <p:cNvPr id="300" name="Google Shape;300;p16"/>
          <p:cNvSpPr txBox="1"/>
          <p:nvPr>
            <p:ph idx="1" type="body"/>
          </p:nvPr>
        </p:nvSpPr>
        <p:spPr>
          <a:xfrm>
            <a:off x="316800" y="493750"/>
            <a:ext cx="8758800" cy="4576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b="1" lang="en" sz="1500">
                <a:solidFill>
                  <a:srgbClr val="000000"/>
                </a:solidFill>
                <a:latin typeface="Calibri"/>
                <a:ea typeface="Calibri"/>
                <a:cs typeface="Calibri"/>
                <a:sym typeface="Calibri"/>
              </a:rPr>
              <a:t>1. Airline:-</a:t>
            </a:r>
            <a:r>
              <a:rPr lang="en" sz="1500">
                <a:solidFill>
                  <a:srgbClr val="000000"/>
                </a:solidFill>
                <a:latin typeface="Calibri"/>
                <a:ea typeface="Calibri"/>
                <a:cs typeface="Calibri"/>
                <a:sym typeface="Calibri"/>
              </a:rPr>
              <a:t> Name of the airline used for traveling.</a:t>
            </a:r>
            <a:endParaRPr sz="1500">
              <a:solidFill>
                <a:srgbClr val="000000"/>
              </a:solidFill>
              <a:latin typeface="Calibri"/>
              <a:ea typeface="Calibri"/>
              <a:cs typeface="Calibri"/>
              <a:sym typeface="Calibri"/>
            </a:endParaRPr>
          </a:p>
          <a:p>
            <a:pPr indent="0" lvl="0" marL="0" rtl="0" algn="l">
              <a:lnSpc>
                <a:spcPct val="80000"/>
              </a:lnSpc>
              <a:spcBef>
                <a:spcPts val="1200"/>
              </a:spcBef>
              <a:spcAft>
                <a:spcPts val="0"/>
              </a:spcAft>
              <a:buSzPts val="605"/>
              <a:buNone/>
            </a:pPr>
            <a:r>
              <a:rPr b="1" lang="en" sz="1500">
                <a:solidFill>
                  <a:srgbClr val="000000"/>
                </a:solidFill>
                <a:latin typeface="Calibri"/>
                <a:ea typeface="Calibri"/>
                <a:cs typeface="Calibri"/>
                <a:sym typeface="Calibri"/>
              </a:rPr>
              <a:t>2.Date_of_Journey:-</a:t>
            </a:r>
            <a:r>
              <a:rPr lang="en" sz="1500">
                <a:solidFill>
                  <a:srgbClr val="000000"/>
                </a:solidFill>
                <a:latin typeface="Calibri"/>
                <a:ea typeface="Calibri"/>
                <a:cs typeface="Calibri"/>
                <a:sym typeface="Calibri"/>
              </a:rPr>
              <a:t> Date at which a person traveled.</a:t>
            </a:r>
            <a:endParaRPr sz="1500">
              <a:solidFill>
                <a:srgbClr val="000000"/>
              </a:solidFill>
              <a:latin typeface="Calibri"/>
              <a:ea typeface="Calibri"/>
              <a:cs typeface="Calibri"/>
              <a:sym typeface="Calibri"/>
            </a:endParaRPr>
          </a:p>
          <a:p>
            <a:pPr indent="0" lvl="0" marL="0" rtl="0" algn="l">
              <a:lnSpc>
                <a:spcPct val="80000"/>
              </a:lnSpc>
              <a:spcBef>
                <a:spcPts val="1200"/>
              </a:spcBef>
              <a:spcAft>
                <a:spcPts val="0"/>
              </a:spcAft>
              <a:buSzPts val="605"/>
              <a:buNone/>
            </a:pPr>
            <a:r>
              <a:rPr b="1" lang="en" sz="1500">
                <a:solidFill>
                  <a:srgbClr val="000000"/>
                </a:solidFill>
                <a:latin typeface="Calibri"/>
                <a:ea typeface="Calibri"/>
                <a:cs typeface="Calibri"/>
                <a:sym typeface="Calibri"/>
              </a:rPr>
              <a:t>3. Source:-</a:t>
            </a:r>
            <a:r>
              <a:rPr lang="en" sz="1500">
                <a:solidFill>
                  <a:srgbClr val="000000"/>
                </a:solidFill>
                <a:latin typeface="Calibri"/>
                <a:ea typeface="Calibri"/>
                <a:cs typeface="Calibri"/>
                <a:sym typeface="Calibri"/>
              </a:rPr>
              <a:t> Starting location of the flight.</a:t>
            </a:r>
            <a:endParaRPr sz="1500">
              <a:solidFill>
                <a:srgbClr val="000000"/>
              </a:solidFill>
              <a:latin typeface="Calibri"/>
              <a:ea typeface="Calibri"/>
              <a:cs typeface="Calibri"/>
              <a:sym typeface="Calibri"/>
            </a:endParaRPr>
          </a:p>
          <a:p>
            <a:pPr indent="0" lvl="0" marL="0" rtl="0" algn="l">
              <a:lnSpc>
                <a:spcPct val="80000"/>
              </a:lnSpc>
              <a:spcBef>
                <a:spcPts val="1200"/>
              </a:spcBef>
              <a:spcAft>
                <a:spcPts val="0"/>
              </a:spcAft>
              <a:buSzPts val="605"/>
              <a:buNone/>
            </a:pPr>
            <a:r>
              <a:rPr b="1" lang="en" sz="1500">
                <a:solidFill>
                  <a:srgbClr val="000000"/>
                </a:solidFill>
                <a:latin typeface="Calibri"/>
                <a:ea typeface="Calibri"/>
                <a:cs typeface="Calibri"/>
                <a:sym typeface="Calibri"/>
              </a:rPr>
              <a:t>4. Destination:-</a:t>
            </a:r>
            <a:r>
              <a:rPr lang="en" sz="1500">
                <a:solidFill>
                  <a:srgbClr val="000000"/>
                </a:solidFill>
                <a:latin typeface="Calibri"/>
                <a:ea typeface="Calibri"/>
                <a:cs typeface="Calibri"/>
                <a:sym typeface="Calibri"/>
              </a:rPr>
              <a:t> Ending location of the flight.</a:t>
            </a:r>
            <a:endParaRPr sz="1500">
              <a:solidFill>
                <a:srgbClr val="000000"/>
              </a:solidFill>
              <a:latin typeface="Calibri"/>
              <a:ea typeface="Calibri"/>
              <a:cs typeface="Calibri"/>
              <a:sym typeface="Calibri"/>
            </a:endParaRPr>
          </a:p>
          <a:p>
            <a:pPr indent="0" lvl="0" marL="0" rtl="0" algn="l">
              <a:lnSpc>
                <a:spcPct val="80000"/>
              </a:lnSpc>
              <a:spcBef>
                <a:spcPts val="1200"/>
              </a:spcBef>
              <a:spcAft>
                <a:spcPts val="0"/>
              </a:spcAft>
              <a:buSzPts val="605"/>
              <a:buNone/>
            </a:pPr>
            <a:r>
              <a:rPr b="1" lang="en" sz="1500">
                <a:solidFill>
                  <a:srgbClr val="000000"/>
                </a:solidFill>
                <a:latin typeface="Calibri"/>
                <a:ea typeface="Calibri"/>
                <a:cs typeface="Calibri"/>
                <a:sym typeface="Calibri"/>
              </a:rPr>
              <a:t>5. Route:-</a:t>
            </a:r>
            <a:r>
              <a:rPr lang="en" sz="1500">
                <a:solidFill>
                  <a:srgbClr val="000000"/>
                </a:solidFill>
                <a:latin typeface="Calibri"/>
                <a:ea typeface="Calibri"/>
                <a:cs typeface="Calibri"/>
                <a:sym typeface="Calibri"/>
              </a:rPr>
              <a:t> This contains information on starting and ending location of the journey in the standard format used by airlines.</a:t>
            </a:r>
            <a:endParaRPr sz="1500">
              <a:solidFill>
                <a:srgbClr val="000000"/>
              </a:solidFill>
              <a:latin typeface="Calibri"/>
              <a:ea typeface="Calibri"/>
              <a:cs typeface="Calibri"/>
              <a:sym typeface="Calibri"/>
            </a:endParaRPr>
          </a:p>
          <a:p>
            <a:pPr indent="0" lvl="0" marL="0" rtl="0" algn="l">
              <a:lnSpc>
                <a:spcPct val="80000"/>
              </a:lnSpc>
              <a:spcBef>
                <a:spcPts val="1200"/>
              </a:spcBef>
              <a:spcAft>
                <a:spcPts val="0"/>
              </a:spcAft>
              <a:buSzPts val="605"/>
              <a:buNone/>
            </a:pPr>
            <a:r>
              <a:rPr b="1" lang="en" sz="1500">
                <a:solidFill>
                  <a:srgbClr val="000000"/>
                </a:solidFill>
                <a:latin typeface="Calibri"/>
                <a:ea typeface="Calibri"/>
                <a:cs typeface="Calibri"/>
                <a:sym typeface="Calibri"/>
              </a:rPr>
              <a:t>6.Dep_Time:-</a:t>
            </a:r>
            <a:r>
              <a:rPr lang="en" sz="1500">
                <a:solidFill>
                  <a:srgbClr val="000000"/>
                </a:solidFill>
                <a:latin typeface="Calibri"/>
                <a:ea typeface="Calibri"/>
                <a:cs typeface="Calibri"/>
                <a:sym typeface="Calibri"/>
              </a:rPr>
              <a:t> Departure time of flight from starting location.</a:t>
            </a:r>
            <a:endParaRPr sz="1500">
              <a:solidFill>
                <a:srgbClr val="000000"/>
              </a:solidFill>
              <a:latin typeface="Calibri"/>
              <a:ea typeface="Calibri"/>
              <a:cs typeface="Calibri"/>
              <a:sym typeface="Calibri"/>
            </a:endParaRPr>
          </a:p>
          <a:p>
            <a:pPr indent="0" lvl="0" marL="0" rtl="0" algn="l">
              <a:lnSpc>
                <a:spcPct val="80000"/>
              </a:lnSpc>
              <a:spcBef>
                <a:spcPts val="1200"/>
              </a:spcBef>
              <a:spcAft>
                <a:spcPts val="0"/>
              </a:spcAft>
              <a:buSzPts val="605"/>
              <a:buNone/>
            </a:pPr>
            <a:r>
              <a:rPr b="1" lang="en" sz="1500">
                <a:solidFill>
                  <a:srgbClr val="000000"/>
                </a:solidFill>
                <a:latin typeface="Calibri"/>
                <a:ea typeface="Calibri"/>
                <a:cs typeface="Calibri"/>
                <a:sym typeface="Calibri"/>
              </a:rPr>
              <a:t>7. Arrival Time:-</a:t>
            </a:r>
            <a:r>
              <a:rPr lang="en" sz="1500">
                <a:solidFill>
                  <a:srgbClr val="000000"/>
                </a:solidFill>
                <a:latin typeface="Calibri"/>
                <a:ea typeface="Calibri"/>
                <a:cs typeface="Calibri"/>
                <a:sym typeface="Calibri"/>
              </a:rPr>
              <a:t> Arrival time of flight at the destination.</a:t>
            </a:r>
            <a:endParaRPr sz="1500">
              <a:solidFill>
                <a:srgbClr val="000000"/>
              </a:solidFill>
              <a:latin typeface="Calibri"/>
              <a:ea typeface="Calibri"/>
              <a:cs typeface="Calibri"/>
              <a:sym typeface="Calibri"/>
            </a:endParaRPr>
          </a:p>
          <a:p>
            <a:pPr indent="0" lvl="0" marL="0" rtl="0" algn="l">
              <a:lnSpc>
                <a:spcPct val="80000"/>
              </a:lnSpc>
              <a:spcBef>
                <a:spcPts val="1200"/>
              </a:spcBef>
              <a:spcAft>
                <a:spcPts val="0"/>
              </a:spcAft>
              <a:buSzPts val="605"/>
              <a:buNone/>
            </a:pPr>
            <a:r>
              <a:rPr b="1" lang="en" sz="1500">
                <a:solidFill>
                  <a:srgbClr val="000000"/>
                </a:solidFill>
                <a:latin typeface="Calibri"/>
                <a:ea typeface="Calibri"/>
                <a:cs typeface="Calibri"/>
                <a:sym typeface="Calibri"/>
              </a:rPr>
              <a:t>8. Duration:-</a:t>
            </a:r>
            <a:r>
              <a:rPr lang="en" sz="1500">
                <a:solidFill>
                  <a:srgbClr val="000000"/>
                </a:solidFill>
                <a:latin typeface="Calibri"/>
                <a:ea typeface="Calibri"/>
                <a:cs typeface="Calibri"/>
                <a:sym typeface="Calibri"/>
              </a:rPr>
              <a:t> Duration of flight in hours/minutes.</a:t>
            </a:r>
            <a:endParaRPr sz="1500">
              <a:solidFill>
                <a:srgbClr val="000000"/>
              </a:solidFill>
              <a:latin typeface="Calibri"/>
              <a:ea typeface="Calibri"/>
              <a:cs typeface="Calibri"/>
              <a:sym typeface="Calibri"/>
            </a:endParaRPr>
          </a:p>
          <a:p>
            <a:pPr indent="0" lvl="0" marL="0" rtl="0" algn="l">
              <a:lnSpc>
                <a:spcPct val="80000"/>
              </a:lnSpc>
              <a:spcBef>
                <a:spcPts val="1200"/>
              </a:spcBef>
              <a:spcAft>
                <a:spcPts val="0"/>
              </a:spcAft>
              <a:buSzPts val="605"/>
              <a:buNone/>
            </a:pPr>
            <a:r>
              <a:rPr b="1" lang="en" sz="1500">
                <a:solidFill>
                  <a:srgbClr val="000000"/>
                </a:solidFill>
                <a:latin typeface="Calibri"/>
                <a:ea typeface="Calibri"/>
                <a:cs typeface="Calibri"/>
                <a:sym typeface="Calibri"/>
              </a:rPr>
              <a:t>9. Total Stops:-</a:t>
            </a:r>
            <a:r>
              <a:rPr lang="en" sz="1500">
                <a:solidFill>
                  <a:srgbClr val="000000"/>
                </a:solidFill>
                <a:latin typeface="Calibri"/>
                <a:ea typeface="Calibri"/>
                <a:cs typeface="Calibri"/>
                <a:sym typeface="Calibri"/>
              </a:rPr>
              <a:t> Number of total stops the flight took before landing at the destination.</a:t>
            </a:r>
            <a:endParaRPr sz="1500">
              <a:solidFill>
                <a:srgbClr val="000000"/>
              </a:solidFill>
              <a:latin typeface="Calibri"/>
              <a:ea typeface="Calibri"/>
              <a:cs typeface="Calibri"/>
              <a:sym typeface="Calibri"/>
            </a:endParaRPr>
          </a:p>
          <a:p>
            <a:pPr indent="0" lvl="0" marL="0" rtl="0" algn="l">
              <a:lnSpc>
                <a:spcPct val="80000"/>
              </a:lnSpc>
              <a:spcBef>
                <a:spcPts val="1200"/>
              </a:spcBef>
              <a:spcAft>
                <a:spcPts val="0"/>
              </a:spcAft>
              <a:buSzPts val="605"/>
              <a:buNone/>
            </a:pPr>
            <a:r>
              <a:rPr b="1" lang="en" sz="1500">
                <a:solidFill>
                  <a:srgbClr val="000000"/>
                </a:solidFill>
                <a:latin typeface="Calibri"/>
                <a:ea typeface="Calibri"/>
                <a:cs typeface="Calibri"/>
                <a:sym typeface="Calibri"/>
              </a:rPr>
              <a:t>10. Additional Info:-</a:t>
            </a:r>
            <a:r>
              <a:rPr lang="en" sz="1500">
                <a:solidFill>
                  <a:srgbClr val="000000"/>
                </a:solidFill>
                <a:latin typeface="Calibri"/>
                <a:ea typeface="Calibri"/>
                <a:cs typeface="Calibri"/>
                <a:sym typeface="Calibri"/>
              </a:rPr>
              <a:t> Shown any additional information about a flight.</a:t>
            </a:r>
            <a:endParaRPr sz="1500">
              <a:solidFill>
                <a:srgbClr val="000000"/>
              </a:solidFill>
              <a:latin typeface="Calibri"/>
              <a:ea typeface="Calibri"/>
              <a:cs typeface="Calibri"/>
              <a:sym typeface="Calibri"/>
            </a:endParaRPr>
          </a:p>
          <a:p>
            <a:pPr indent="0" lvl="0" marL="0" rtl="0" algn="l">
              <a:lnSpc>
                <a:spcPct val="95000"/>
              </a:lnSpc>
              <a:spcBef>
                <a:spcPts val="1200"/>
              </a:spcBef>
              <a:spcAft>
                <a:spcPts val="1200"/>
              </a:spcAft>
              <a:buSzPts val="605"/>
              <a:buNone/>
            </a:pPr>
            <a:r>
              <a:t/>
            </a:r>
            <a:endParaRPr>
              <a:latin typeface="Calibri"/>
              <a:ea typeface="Calibri"/>
              <a:cs typeface="Calibri"/>
              <a:sym typeface="Calibri"/>
            </a:endParaRPr>
          </a:p>
        </p:txBody>
      </p:sp>
      <p:sp>
        <p:nvSpPr>
          <p:cNvPr id="301" name="Google Shape;301;p16"/>
          <p:cNvSpPr txBox="1"/>
          <p:nvPr/>
        </p:nvSpPr>
        <p:spPr>
          <a:xfrm>
            <a:off x="1639375" y="3922500"/>
            <a:ext cx="4790100" cy="585000"/>
          </a:xfrm>
          <a:prstGeom prst="rect">
            <a:avLst/>
          </a:prstGeom>
          <a:noFill/>
          <a:ln>
            <a:noFill/>
          </a:ln>
        </p:spPr>
        <p:txBody>
          <a:bodyPr anchorCtr="0" anchor="t" bIns="91425" lIns="91425" spcFirstLastPara="1" rIns="91425" wrap="square" tIns="91425">
            <a:spAutoFit/>
          </a:bodyPr>
          <a:lstStyle/>
          <a:p>
            <a:pPr indent="0" lvl="0" marL="1828800" rtl="0" algn="l">
              <a:spcBef>
                <a:spcPts val="0"/>
              </a:spcBef>
              <a:spcAft>
                <a:spcPts val="0"/>
              </a:spcAft>
              <a:buNone/>
            </a:pPr>
            <a:r>
              <a:rPr b="1" lang="en" sz="2600" u="sng">
                <a:solidFill>
                  <a:srgbClr val="434343"/>
                </a:solidFill>
                <a:latin typeface="Calibri"/>
                <a:ea typeface="Calibri"/>
                <a:cs typeface="Calibri"/>
                <a:sym typeface="Calibri"/>
              </a:rPr>
              <a:t>TARGET</a:t>
            </a:r>
            <a:endParaRPr b="1" sz="2600" u="sng">
              <a:solidFill>
                <a:srgbClr val="434343"/>
              </a:solidFill>
              <a:latin typeface="Calibri"/>
              <a:ea typeface="Calibri"/>
              <a:cs typeface="Calibri"/>
              <a:sym typeface="Calibri"/>
            </a:endParaRPr>
          </a:p>
        </p:txBody>
      </p:sp>
      <p:sp>
        <p:nvSpPr>
          <p:cNvPr id="302" name="Google Shape;302;p16"/>
          <p:cNvSpPr txBox="1"/>
          <p:nvPr/>
        </p:nvSpPr>
        <p:spPr>
          <a:xfrm>
            <a:off x="316800" y="4507475"/>
            <a:ext cx="2876700" cy="85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latin typeface="Calibri"/>
                <a:ea typeface="Calibri"/>
                <a:cs typeface="Calibri"/>
                <a:sym typeface="Calibri"/>
              </a:rPr>
              <a:t>11. Price:-</a:t>
            </a:r>
            <a:r>
              <a:rPr lang="en" sz="1600">
                <a:latin typeface="Calibri"/>
                <a:ea typeface="Calibri"/>
                <a:cs typeface="Calibri"/>
                <a:sym typeface="Calibri"/>
              </a:rPr>
              <a:t> Price of the flight.</a:t>
            </a:r>
            <a:endParaRPr sz="1600">
              <a:solidFill>
                <a:schemeClr val="dk2"/>
              </a:solidFill>
              <a:latin typeface="Calibri"/>
              <a:ea typeface="Calibri"/>
              <a:cs typeface="Calibri"/>
              <a:sym typeface="Calibri"/>
            </a:endParaRPr>
          </a:p>
          <a:p>
            <a:pPr indent="0" lvl="0" marL="0" rtl="0" algn="l">
              <a:spcBef>
                <a:spcPts val="1200"/>
              </a:spcBef>
              <a:spcAft>
                <a:spcPts val="0"/>
              </a:spcAft>
              <a:buNone/>
            </a:pPr>
            <a:r>
              <a:t/>
            </a:r>
            <a:endParaRPr sz="1500">
              <a:latin typeface="Calibri"/>
              <a:ea typeface="Calibri"/>
              <a:cs typeface="Calibri"/>
              <a:sym typeface="Calibri"/>
            </a:endParaRPr>
          </a:p>
        </p:txBody>
      </p:sp>
      <p:sp>
        <p:nvSpPr>
          <p:cNvPr id="303" name="Google Shape;303;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type="title"/>
          </p:nvPr>
        </p:nvSpPr>
        <p:spPr>
          <a:xfrm>
            <a:off x="2731350" y="140900"/>
            <a:ext cx="2935200" cy="62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latin typeface="Calibri"/>
                <a:ea typeface="Calibri"/>
                <a:cs typeface="Calibri"/>
                <a:sym typeface="Calibri"/>
              </a:rPr>
              <a:t>METHODOLOGY</a:t>
            </a:r>
            <a:endParaRPr u="sng">
              <a:latin typeface="Calibri"/>
              <a:ea typeface="Calibri"/>
              <a:cs typeface="Calibri"/>
              <a:sym typeface="Calibri"/>
            </a:endParaRPr>
          </a:p>
        </p:txBody>
      </p:sp>
      <p:sp>
        <p:nvSpPr>
          <p:cNvPr id="309" name="Google Shape;309;p17"/>
          <p:cNvSpPr txBox="1"/>
          <p:nvPr>
            <p:ph idx="1" type="body"/>
          </p:nvPr>
        </p:nvSpPr>
        <p:spPr>
          <a:xfrm>
            <a:off x="457676" y="762800"/>
            <a:ext cx="7558800" cy="295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alibri"/>
                <a:ea typeface="Calibri"/>
                <a:cs typeface="Calibri"/>
                <a:sym typeface="Calibri"/>
              </a:rPr>
              <a:t>The following are the types of </a:t>
            </a:r>
            <a:r>
              <a:rPr lang="en" sz="1600">
                <a:latin typeface="Calibri"/>
                <a:ea typeface="Calibri"/>
                <a:cs typeface="Calibri"/>
                <a:sym typeface="Calibri"/>
              </a:rPr>
              <a:t>variables present in data:</a:t>
            </a:r>
            <a:endParaRPr sz="1600">
              <a:latin typeface="Calibri"/>
              <a:ea typeface="Calibri"/>
              <a:cs typeface="Calibri"/>
              <a:sym typeface="Calibri"/>
            </a:endParaRPr>
          </a:p>
          <a:p>
            <a:pPr indent="-330200" lvl="0" marL="457200" rtl="0" algn="l">
              <a:spcBef>
                <a:spcPts val="1200"/>
              </a:spcBef>
              <a:spcAft>
                <a:spcPts val="0"/>
              </a:spcAft>
              <a:buSzPts val="1600"/>
              <a:buFont typeface="Calibri"/>
              <a:buChar char="●"/>
            </a:pPr>
            <a:r>
              <a:rPr lang="en" sz="1600">
                <a:latin typeface="Calibri"/>
                <a:ea typeface="Calibri"/>
                <a:cs typeface="Calibri"/>
                <a:sym typeface="Calibri"/>
              </a:rPr>
              <a:t>Dependent Variable</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Independent Variable</a:t>
            </a:r>
            <a:endParaRPr sz="1600">
              <a:latin typeface="Calibri"/>
              <a:ea typeface="Calibri"/>
              <a:cs typeface="Calibri"/>
              <a:sym typeface="Calibri"/>
            </a:endParaRPr>
          </a:p>
          <a:p>
            <a:pPr indent="0" lvl="0" marL="0" rtl="0" algn="l">
              <a:spcBef>
                <a:spcPts val="1200"/>
              </a:spcBef>
              <a:spcAft>
                <a:spcPts val="0"/>
              </a:spcAft>
              <a:buNone/>
            </a:pPr>
            <a:r>
              <a:rPr lang="en" sz="1600">
                <a:latin typeface="Calibri"/>
                <a:ea typeface="Calibri"/>
                <a:cs typeface="Calibri"/>
                <a:sym typeface="Calibri"/>
              </a:rPr>
              <a:t>The shape of this data is 10683 rows and 11 columns.</a:t>
            </a:r>
            <a:endParaRPr sz="1600">
              <a:latin typeface="Calibri"/>
              <a:ea typeface="Calibri"/>
              <a:cs typeface="Calibri"/>
              <a:sym typeface="Calibri"/>
            </a:endParaRPr>
          </a:p>
          <a:p>
            <a:pPr indent="0" lvl="0" marL="0" rtl="0" algn="l">
              <a:spcBef>
                <a:spcPts val="1200"/>
              </a:spcBef>
              <a:spcAft>
                <a:spcPts val="0"/>
              </a:spcAft>
              <a:buNone/>
            </a:pPr>
            <a:r>
              <a:rPr lang="en" sz="1600">
                <a:latin typeface="Calibri"/>
                <a:ea typeface="Calibri"/>
                <a:cs typeface="Calibri"/>
                <a:sym typeface="Calibri"/>
              </a:rPr>
              <a:t>This is the head of the dataset</a:t>
            </a:r>
            <a:endParaRPr sz="1600">
              <a:latin typeface="Calibri"/>
              <a:ea typeface="Calibri"/>
              <a:cs typeface="Calibri"/>
              <a:sym typeface="Calibri"/>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10" name="Google Shape;310;p17"/>
          <p:cNvPicPr preferRelativeResize="0"/>
          <p:nvPr/>
        </p:nvPicPr>
        <p:blipFill>
          <a:blip r:embed="rId3">
            <a:alphaModFix/>
          </a:blip>
          <a:stretch>
            <a:fillRect/>
          </a:stretch>
        </p:blipFill>
        <p:spPr>
          <a:xfrm>
            <a:off x="634675" y="2860900"/>
            <a:ext cx="8086974" cy="1917375"/>
          </a:xfrm>
          <a:prstGeom prst="rect">
            <a:avLst/>
          </a:prstGeom>
          <a:noFill/>
          <a:ln>
            <a:noFill/>
          </a:ln>
        </p:spPr>
      </p:pic>
      <p:sp>
        <p:nvSpPr>
          <p:cNvPr id="311" name="Google Shape;311;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txBox="1"/>
          <p:nvPr>
            <p:ph type="title"/>
          </p:nvPr>
        </p:nvSpPr>
        <p:spPr>
          <a:xfrm>
            <a:off x="437300" y="129975"/>
            <a:ext cx="7030500" cy="999300"/>
          </a:xfrm>
          <a:prstGeom prst="rect">
            <a:avLst/>
          </a:prstGeom>
        </p:spPr>
        <p:txBody>
          <a:bodyPr anchorCtr="0" anchor="t" bIns="91425" lIns="91425" spcFirstLastPara="1" rIns="91425" wrap="square" tIns="91425">
            <a:normAutofit/>
          </a:bodyPr>
          <a:lstStyle/>
          <a:p>
            <a:pPr indent="0" lvl="0" marL="2286000" rtl="0" algn="l">
              <a:spcBef>
                <a:spcPts val="0"/>
              </a:spcBef>
              <a:spcAft>
                <a:spcPts val="0"/>
              </a:spcAft>
              <a:buNone/>
            </a:pPr>
            <a:r>
              <a:rPr lang="en" u="sng">
                <a:latin typeface="Calibri"/>
                <a:ea typeface="Calibri"/>
                <a:cs typeface="Calibri"/>
                <a:sym typeface="Calibri"/>
              </a:rPr>
              <a:t>METHODOLOGY</a:t>
            </a:r>
            <a:endParaRPr u="sng">
              <a:latin typeface="Calibri"/>
              <a:ea typeface="Calibri"/>
              <a:cs typeface="Calibri"/>
              <a:sym typeface="Calibri"/>
            </a:endParaRPr>
          </a:p>
        </p:txBody>
      </p:sp>
      <p:pic>
        <p:nvPicPr>
          <p:cNvPr id="317" name="Google Shape;317;p18"/>
          <p:cNvPicPr preferRelativeResize="0"/>
          <p:nvPr/>
        </p:nvPicPr>
        <p:blipFill>
          <a:blip r:embed="rId3">
            <a:alphaModFix/>
          </a:blip>
          <a:stretch>
            <a:fillRect/>
          </a:stretch>
        </p:blipFill>
        <p:spPr>
          <a:xfrm>
            <a:off x="1407000" y="810875"/>
            <a:ext cx="5283274" cy="2462775"/>
          </a:xfrm>
          <a:prstGeom prst="rect">
            <a:avLst/>
          </a:prstGeom>
          <a:noFill/>
          <a:ln>
            <a:noFill/>
          </a:ln>
        </p:spPr>
      </p:pic>
      <p:sp>
        <p:nvSpPr>
          <p:cNvPr id="318" name="Google Shape;318;p18"/>
          <p:cNvSpPr txBox="1"/>
          <p:nvPr/>
        </p:nvSpPr>
        <p:spPr>
          <a:xfrm>
            <a:off x="437300" y="3403375"/>
            <a:ext cx="83730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libri"/>
              <a:buChar char="●"/>
            </a:pPr>
            <a:r>
              <a:rPr lang="en" sz="1600">
                <a:latin typeface="Calibri"/>
                <a:ea typeface="Calibri"/>
                <a:cs typeface="Calibri"/>
                <a:sym typeface="Calibri"/>
              </a:rPr>
              <a:t>We can run train.info() command, which gives us the information about number of values present in each column,and data types of each column.</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We observe that we have all the columns as ‘object’ data types, and only ‘Price’ column (the output) is of integer type.Since we know what our column signify ,We know which columns we need to treat !</a:t>
            </a:r>
            <a:endParaRPr sz="1600">
              <a:latin typeface="Calibri"/>
              <a:ea typeface="Calibri"/>
              <a:cs typeface="Calibri"/>
              <a:sym typeface="Calibri"/>
            </a:endParaRPr>
          </a:p>
        </p:txBody>
      </p:sp>
      <p:sp>
        <p:nvSpPr>
          <p:cNvPr id="319" name="Google Shape;319;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9"/>
          <p:cNvSpPr txBox="1"/>
          <p:nvPr>
            <p:ph type="title"/>
          </p:nvPr>
        </p:nvSpPr>
        <p:spPr>
          <a:xfrm>
            <a:off x="306825" y="55675"/>
            <a:ext cx="7030500" cy="600300"/>
          </a:xfrm>
          <a:prstGeom prst="rect">
            <a:avLst/>
          </a:prstGeom>
        </p:spPr>
        <p:txBody>
          <a:bodyPr anchorCtr="0" anchor="t" bIns="91425" lIns="91425" spcFirstLastPara="1" rIns="91425" wrap="square" tIns="91425">
            <a:noAutofit/>
          </a:bodyPr>
          <a:lstStyle/>
          <a:p>
            <a:pPr indent="0" lvl="0" marL="2743200" rtl="0" algn="l">
              <a:spcBef>
                <a:spcPts val="0"/>
              </a:spcBef>
              <a:spcAft>
                <a:spcPts val="0"/>
              </a:spcAft>
              <a:buSzPts val="990"/>
              <a:buNone/>
            </a:pPr>
            <a:r>
              <a:rPr lang="en" sz="2820" u="sng">
                <a:latin typeface="Calibri"/>
                <a:ea typeface="Calibri"/>
                <a:cs typeface="Calibri"/>
                <a:sym typeface="Calibri"/>
              </a:rPr>
              <a:t>METHODOLOGY</a:t>
            </a:r>
            <a:endParaRPr sz="2820" u="sng">
              <a:latin typeface="Calibri"/>
              <a:ea typeface="Calibri"/>
              <a:cs typeface="Calibri"/>
              <a:sym typeface="Calibri"/>
            </a:endParaRPr>
          </a:p>
        </p:txBody>
      </p:sp>
      <p:sp>
        <p:nvSpPr>
          <p:cNvPr id="325" name="Google Shape;325;p19"/>
          <p:cNvSpPr/>
          <p:nvPr/>
        </p:nvSpPr>
        <p:spPr>
          <a:xfrm>
            <a:off x="591675" y="655975"/>
            <a:ext cx="3635700" cy="4393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a:off x="4671075" y="655975"/>
            <a:ext cx="4323000" cy="4393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txBox="1"/>
          <p:nvPr/>
        </p:nvSpPr>
        <p:spPr>
          <a:xfrm>
            <a:off x="633325" y="3358050"/>
            <a:ext cx="3635700" cy="1877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Nunito"/>
              <a:buChar char="●"/>
            </a:pPr>
            <a:r>
              <a:rPr lang="en" sz="1600">
                <a:latin typeface="Nunito"/>
                <a:ea typeface="Nunito"/>
                <a:cs typeface="Nunito"/>
                <a:sym typeface="Nunito"/>
              </a:rPr>
              <a:t>There are null values in ‘Route’ and ‘Total_Stops’.</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At initial stage of the data cleaning process, the null values are dropped.</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328" name="Google Shape;328;p19"/>
          <p:cNvPicPr preferRelativeResize="0"/>
          <p:nvPr/>
        </p:nvPicPr>
        <p:blipFill>
          <a:blip r:embed="rId3">
            <a:alphaModFix/>
          </a:blip>
          <a:stretch>
            <a:fillRect/>
          </a:stretch>
        </p:blipFill>
        <p:spPr>
          <a:xfrm>
            <a:off x="1257025" y="730275"/>
            <a:ext cx="1930525" cy="2447325"/>
          </a:xfrm>
          <a:prstGeom prst="rect">
            <a:avLst/>
          </a:prstGeom>
          <a:noFill/>
          <a:ln>
            <a:noFill/>
          </a:ln>
        </p:spPr>
      </p:pic>
      <p:sp>
        <p:nvSpPr>
          <p:cNvPr id="329" name="Google Shape;329;p19"/>
          <p:cNvSpPr txBox="1"/>
          <p:nvPr/>
        </p:nvSpPr>
        <p:spPr>
          <a:xfrm>
            <a:off x="4671075" y="3234900"/>
            <a:ext cx="4323000" cy="2124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Nunito"/>
              <a:buChar char="●"/>
            </a:pPr>
            <a:r>
              <a:rPr lang="en" sz="1600">
                <a:latin typeface="Nunito"/>
                <a:ea typeface="Nunito"/>
                <a:cs typeface="Nunito"/>
                <a:sym typeface="Nunito"/>
              </a:rPr>
              <a:t>There are 220 duplicate values in the data.</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The duplicates present in the dataset are removed.</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After dropping the duplicate values, the shape of the data is changed to 10462 rows and 11 columns.</a:t>
            </a:r>
            <a:endParaRPr sz="16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330" name="Google Shape;330;p19"/>
          <p:cNvPicPr preferRelativeResize="0"/>
          <p:nvPr/>
        </p:nvPicPr>
        <p:blipFill>
          <a:blip r:embed="rId4">
            <a:alphaModFix/>
          </a:blip>
          <a:stretch>
            <a:fillRect/>
          </a:stretch>
        </p:blipFill>
        <p:spPr>
          <a:xfrm>
            <a:off x="4763650" y="2175900"/>
            <a:ext cx="2479100" cy="809950"/>
          </a:xfrm>
          <a:prstGeom prst="rect">
            <a:avLst/>
          </a:prstGeom>
          <a:noFill/>
          <a:ln>
            <a:noFill/>
          </a:ln>
        </p:spPr>
      </p:pic>
      <p:pic>
        <p:nvPicPr>
          <p:cNvPr id="331" name="Google Shape;331;p19"/>
          <p:cNvPicPr preferRelativeResize="0"/>
          <p:nvPr/>
        </p:nvPicPr>
        <p:blipFill>
          <a:blip r:embed="rId5">
            <a:alphaModFix/>
          </a:blip>
          <a:stretch>
            <a:fillRect/>
          </a:stretch>
        </p:blipFill>
        <p:spPr>
          <a:xfrm>
            <a:off x="4763650" y="1558150"/>
            <a:ext cx="4048125" cy="476250"/>
          </a:xfrm>
          <a:prstGeom prst="rect">
            <a:avLst/>
          </a:prstGeom>
          <a:noFill/>
          <a:ln>
            <a:noFill/>
          </a:ln>
        </p:spPr>
      </p:pic>
      <p:pic>
        <p:nvPicPr>
          <p:cNvPr id="332" name="Google Shape;332;p19"/>
          <p:cNvPicPr preferRelativeResize="0"/>
          <p:nvPr/>
        </p:nvPicPr>
        <p:blipFill>
          <a:blip r:embed="rId6">
            <a:alphaModFix/>
          </a:blip>
          <a:stretch>
            <a:fillRect/>
          </a:stretch>
        </p:blipFill>
        <p:spPr>
          <a:xfrm>
            <a:off x="4762350" y="730275"/>
            <a:ext cx="2479100" cy="686375"/>
          </a:xfrm>
          <a:prstGeom prst="rect">
            <a:avLst/>
          </a:prstGeom>
          <a:noFill/>
          <a:ln>
            <a:noFill/>
          </a:ln>
        </p:spPr>
      </p:pic>
      <p:sp>
        <p:nvSpPr>
          <p:cNvPr id="333" name="Google Shape;333;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0"/>
          <p:cNvSpPr txBox="1"/>
          <p:nvPr>
            <p:ph type="title"/>
          </p:nvPr>
        </p:nvSpPr>
        <p:spPr>
          <a:xfrm>
            <a:off x="192275" y="119075"/>
            <a:ext cx="7030500" cy="999300"/>
          </a:xfrm>
          <a:prstGeom prst="rect">
            <a:avLst/>
          </a:prstGeom>
        </p:spPr>
        <p:txBody>
          <a:bodyPr anchorCtr="0" anchor="t" bIns="91425" lIns="91425" spcFirstLastPara="1" rIns="91425" wrap="square" tIns="91425">
            <a:normAutofit/>
          </a:bodyPr>
          <a:lstStyle/>
          <a:p>
            <a:pPr indent="0" lvl="0" marL="2743200" rtl="0" algn="l">
              <a:spcBef>
                <a:spcPts val="0"/>
              </a:spcBef>
              <a:spcAft>
                <a:spcPts val="0"/>
              </a:spcAft>
              <a:buNone/>
            </a:pPr>
            <a:r>
              <a:rPr lang="en" u="sng">
                <a:latin typeface="Calibri"/>
                <a:ea typeface="Calibri"/>
                <a:cs typeface="Calibri"/>
                <a:sym typeface="Calibri"/>
              </a:rPr>
              <a:t>METHODOLOGY</a:t>
            </a:r>
            <a:endParaRPr u="sng">
              <a:latin typeface="Calibri"/>
              <a:ea typeface="Calibri"/>
              <a:cs typeface="Calibri"/>
              <a:sym typeface="Calibri"/>
            </a:endParaRPr>
          </a:p>
        </p:txBody>
      </p:sp>
      <p:sp>
        <p:nvSpPr>
          <p:cNvPr id="339" name="Google Shape;339;p20"/>
          <p:cNvSpPr txBox="1"/>
          <p:nvPr/>
        </p:nvSpPr>
        <p:spPr>
          <a:xfrm>
            <a:off x="316025" y="2822375"/>
            <a:ext cx="87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0" name="Google Shape;340;p20"/>
          <p:cNvSpPr txBox="1"/>
          <p:nvPr/>
        </p:nvSpPr>
        <p:spPr>
          <a:xfrm>
            <a:off x="478950" y="3511800"/>
            <a:ext cx="6350700" cy="1631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Nunito"/>
              <a:buChar char="●"/>
            </a:pPr>
            <a:r>
              <a:rPr lang="en" sz="1600">
                <a:latin typeface="Nunito"/>
                <a:ea typeface="Nunito"/>
                <a:cs typeface="Nunito"/>
                <a:sym typeface="Nunito"/>
              </a:rPr>
              <a:t>Airline column has 12 unique values.</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Source column has 5 unique values.</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Destination column has 6 unique values</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Additional_info column has 10 unique values.</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341" name="Google Shape;341;p20"/>
          <p:cNvPicPr preferRelativeResize="0"/>
          <p:nvPr/>
        </p:nvPicPr>
        <p:blipFill>
          <a:blip r:embed="rId3">
            <a:alphaModFix/>
          </a:blip>
          <a:stretch>
            <a:fillRect/>
          </a:stretch>
        </p:blipFill>
        <p:spPr>
          <a:xfrm>
            <a:off x="1103675" y="728875"/>
            <a:ext cx="5986851" cy="2607875"/>
          </a:xfrm>
          <a:prstGeom prst="rect">
            <a:avLst/>
          </a:prstGeom>
          <a:noFill/>
          <a:ln>
            <a:noFill/>
          </a:ln>
        </p:spPr>
      </p:pic>
      <p:sp>
        <p:nvSpPr>
          <p:cNvPr id="342" name="Google Shape;342;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1"/>
          <p:cNvSpPr txBox="1"/>
          <p:nvPr>
            <p:ph type="title"/>
          </p:nvPr>
        </p:nvSpPr>
        <p:spPr>
          <a:xfrm>
            <a:off x="983100" y="158100"/>
            <a:ext cx="6188700" cy="621900"/>
          </a:xfrm>
          <a:prstGeom prst="rect">
            <a:avLst/>
          </a:prstGeom>
        </p:spPr>
        <p:txBody>
          <a:bodyPr anchorCtr="0" anchor="t" bIns="91425" lIns="91425" spcFirstLastPara="1" rIns="91425" wrap="square" tIns="91425">
            <a:normAutofit/>
          </a:bodyPr>
          <a:lstStyle/>
          <a:p>
            <a:pPr indent="0" lvl="0" marL="1828800" rtl="0" algn="l">
              <a:spcBef>
                <a:spcPts val="0"/>
              </a:spcBef>
              <a:spcAft>
                <a:spcPts val="0"/>
              </a:spcAft>
              <a:buNone/>
            </a:pPr>
            <a:r>
              <a:rPr lang="en" u="sng">
                <a:latin typeface="Calibri"/>
                <a:ea typeface="Calibri"/>
                <a:cs typeface="Calibri"/>
                <a:sym typeface="Calibri"/>
              </a:rPr>
              <a:t>METHODOLOGY</a:t>
            </a:r>
            <a:endParaRPr u="sng">
              <a:latin typeface="Calibri"/>
              <a:ea typeface="Calibri"/>
              <a:cs typeface="Calibri"/>
              <a:sym typeface="Calibri"/>
            </a:endParaRPr>
          </a:p>
        </p:txBody>
      </p:sp>
      <p:sp>
        <p:nvSpPr>
          <p:cNvPr id="348" name="Google Shape;348;p21"/>
          <p:cNvSpPr txBox="1"/>
          <p:nvPr>
            <p:ph idx="1" type="body"/>
          </p:nvPr>
        </p:nvSpPr>
        <p:spPr>
          <a:xfrm>
            <a:off x="442350" y="1005975"/>
            <a:ext cx="8259300" cy="3904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alibri"/>
              <a:buChar char="●"/>
            </a:pPr>
            <a:r>
              <a:rPr lang="en" sz="1600">
                <a:latin typeface="Calibri"/>
                <a:ea typeface="Calibri"/>
                <a:cs typeface="Calibri"/>
                <a:sym typeface="Calibri"/>
              </a:rPr>
              <a:t>We converted ‘Date_of_Journey’ column into ‘Journey_day’ and ‘Journey_month’.</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After extracting ‘Journey_day’ and ‘Journey_month’ , we can drop ‘Date_of_Journey’ column.</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Let’s extract values from Dep_Time.Departure_Time means when a flight leaves the airport and this column contains hours and minutes so we will extract hours and minutes from ‘Dep_Time’.</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Similarly we can extract hours and minutes from ‘Arrival_Time’ column.</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‘Duration’ column is not in an appropriate  form to help predict machine learning model.We have to bring it in a same format.There in dataset some flight duration could be just ‘30m’ so we will write it as ‘0h 30m’ . So we extract two new columns ‘Duration_hours’ and ‘Duration_mins’ from ‘Duration’</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We can Drop ’Dep_Time’,’Arrival_Time’ and ‘Duration’ columns as they are of no use.</a:t>
            </a:r>
            <a:endParaRPr sz="1600">
              <a:latin typeface="Calibri"/>
              <a:ea typeface="Calibri"/>
              <a:cs typeface="Calibri"/>
              <a:sym typeface="Calibri"/>
            </a:endParaRPr>
          </a:p>
          <a:p>
            <a:pPr indent="0" lvl="0" marL="457200" rtl="0" algn="l">
              <a:spcBef>
                <a:spcPts val="1200"/>
              </a:spcBef>
              <a:spcAft>
                <a:spcPts val="1200"/>
              </a:spcAft>
              <a:buSzPts val="1018"/>
              <a:buNone/>
            </a:pPr>
            <a:r>
              <a:t/>
            </a:r>
            <a:endParaRPr sz="971">
              <a:solidFill>
                <a:srgbClr val="000000"/>
              </a:solidFill>
              <a:highlight>
                <a:srgbClr val="FFFFFF"/>
              </a:highlight>
              <a:latin typeface="Arial"/>
              <a:ea typeface="Arial"/>
              <a:cs typeface="Arial"/>
              <a:sym typeface="Arial"/>
            </a:endParaRPr>
          </a:p>
        </p:txBody>
      </p:sp>
      <p:sp>
        <p:nvSpPr>
          <p:cNvPr id="349" name="Google Shape;349;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