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5" r:id="rId4"/>
    <p:sldId id="263" r:id="rId5"/>
    <p:sldId id="264" r:id="rId6"/>
    <p:sldId id="266" r:id="rId7"/>
    <p:sldId id="257" r:id="rId8"/>
    <p:sldId id="258" r:id="rId9"/>
    <p:sldId id="25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8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9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5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2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7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6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DBF2F-EA99-4041-8A07-A009931458F1}" type="datetimeFigureOut">
              <a:rPr lang="en-US" smtClean="0"/>
              <a:t>7/15/2019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E2653-581D-40E3-BF1A-58F60F2C2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5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router/Rou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hyperlink" Target="https://angular.io/guide/router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ngular.io/api/common/NgSwitchDefault" TargetMode="External"/><Relationship Id="rId3" Type="http://schemas.openxmlformats.org/officeDocument/2006/relationships/hyperlink" Target="https://www.javatpoint.com/angular-7-pipes" TargetMode="External"/><Relationship Id="rId7" Type="http://schemas.openxmlformats.org/officeDocument/2006/relationships/hyperlink" Target="https://angular.io/api/common/NgSwitchCa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api/common/NgSwitch" TargetMode="External"/><Relationship Id="rId5" Type="http://schemas.openxmlformats.org/officeDocument/2006/relationships/hyperlink" Target="https://angular.io/api/common/NgForOf" TargetMode="External"/><Relationship Id="rId4" Type="http://schemas.openxmlformats.org/officeDocument/2006/relationships/hyperlink" Target="https://angular.io/api/common/NgI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w3schools.com/html/html5_semantic_elements.asp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hyperlink" Target="https://www.w3schools.com/tags/default.asp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/css_intro.asp" TargetMode="External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odomvc.com/" TargetMode="Externa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nodejs.org/en/download/" TargetMode="External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80457"/>
            <a:ext cx="12192000" cy="2560321"/>
          </a:xfrm>
        </p:spPr>
        <p:txBody>
          <a:bodyPr>
            <a:normAutofit fontScale="90000"/>
          </a:bodyPr>
          <a:lstStyle/>
          <a:p>
            <a:r>
              <a:rPr lang="en-US" sz="10000" b="1" dirty="0"/>
              <a:t>Introduction to Web Design</a:t>
            </a:r>
            <a:endParaRPr lang="en-US" sz="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26" y="4407797"/>
            <a:ext cx="3213463" cy="18191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430" y="4407956"/>
            <a:ext cx="4448175" cy="1819275"/>
          </a:xfrm>
          <a:prstGeom prst="rect">
            <a:avLst/>
          </a:prstGeom>
        </p:spPr>
      </p:pic>
      <p:pic>
        <p:nvPicPr>
          <p:cNvPr id="10" name="Picture 6" descr="Image result for HTML5 &amp; Css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4407797"/>
            <a:ext cx="374836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8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Interfaces, Classes &amp;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" y="1010195"/>
            <a:ext cx="3997233" cy="5229496"/>
          </a:xfrm>
        </p:spPr>
        <p:txBody>
          <a:bodyPr>
            <a:normAutofit/>
          </a:bodyPr>
          <a:lstStyle/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08" y="1475487"/>
            <a:ext cx="4530274" cy="42647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026545" cy="957943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521232" y="1136469"/>
            <a:ext cx="5573487" cy="43673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with Angular development Install the following </a:t>
            </a:r>
          </a:p>
          <a:p>
            <a:r>
              <a:rPr lang="en-US" dirty="0" err="1"/>
              <a:t>Node.Js</a:t>
            </a:r>
            <a:endParaRPr lang="en-US" dirty="0"/>
          </a:p>
          <a:p>
            <a:r>
              <a:rPr lang="en-US" dirty="0" err="1"/>
              <a:t>npm</a:t>
            </a:r>
            <a:r>
              <a:rPr lang="en-US" dirty="0"/>
              <a:t> package manager</a:t>
            </a:r>
          </a:p>
          <a:p>
            <a:r>
              <a:rPr lang="en-US" dirty="0"/>
              <a:t>Angular CLI</a:t>
            </a:r>
          </a:p>
          <a:p>
            <a:pPr lvl="1"/>
            <a:r>
              <a:rPr lang="en-US" i="1" dirty="0" err="1"/>
              <a:t>npm</a:t>
            </a:r>
            <a:r>
              <a:rPr lang="en-US" i="1" dirty="0"/>
              <a:t> install -g @angular/cli</a:t>
            </a:r>
          </a:p>
          <a:p>
            <a:pPr lvl="1"/>
            <a:r>
              <a:rPr lang="en-US" i="1" dirty="0"/>
              <a:t>ng --version</a:t>
            </a:r>
          </a:p>
          <a:p>
            <a:pPr lvl="1"/>
            <a:r>
              <a:rPr lang="en-US" i="1" dirty="0"/>
              <a:t>cd my-app</a:t>
            </a:r>
          </a:p>
          <a:p>
            <a:pPr lvl="1"/>
            <a:r>
              <a:rPr lang="en-US" i="1" dirty="0"/>
              <a:t>ng serve --open</a:t>
            </a:r>
          </a:p>
        </p:txBody>
      </p:sp>
    </p:spTree>
    <p:extLst>
      <p:ext uri="{BB962C8B-B14F-4D97-AF65-F5344CB8AC3E}">
        <p14:creationId xmlns:p14="http://schemas.microsoft.com/office/powerpoint/2010/main" val="245326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7332"/>
            <a:ext cx="7968343" cy="52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77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068" y="984069"/>
            <a:ext cx="5536294" cy="39079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4069"/>
            <a:ext cx="6641942" cy="5327674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CLI Commands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364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Project - Files &amp;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5181600" cy="5154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Project Root</a:t>
            </a:r>
          </a:p>
          <a:p>
            <a:pPr lvl="1"/>
            <a:r>
              <a:rPr lang="en-US" dirty="0" err="1"/>
              <a:t>package.json</a:t>
            </a:r>
            <a:r>
              <a:rPr lang="en-US" dirty="0"/>
              <a:t> &amp; package-</a:t>
            </a:r>
            <a:r>
              <a:rPr lang="en-US" dirty="0" err="1"/>
              <a:t>lock.json</a:t>
            </a:r>
            <a:endParaRPr lang="en-US" dirty="0"/>
          </a:p>
          <a:p>
            <a:pPr lvl="1"/>
            <a:r>
              <a:rPr lang="en-US" dirty="0"/>
              <a:t>Index.html</a:t>
            </a:r>
          </a:p>
          <a:p>
            <a:pPr lvl="1"/>
            <a:r>
              <a:rPr lang="en-US" dirty="0" err="1"/>
              <a:t>tsconfig.app.json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/environments</a:t>
            </a:r>
          </a:p>
          <a:p>
            <a:pPr lvl="2"/>
            <a:r>
              <a:rPr lang="en-US" dirty="0" err="1"/>
              <a:t>environments.ts</a:t>
            </a:r>
            <a:endParaRPr lang="en-US" dirty="0"/>
          </a:p>
          <a:p>
            <a:pPr lvl="3"/>
            <a:r>
              <a:rPr lang="en-US" dirty="0" err="1"/>
              <a:t>Environments.prod.ts</a:t>
            </a:r>
            <a:endParaRPr lang="en-US" dirty="0"/>
          </a:p>
          <a:p>
            <a:pPr lvl="1"/>
            <a:r>
              <a:rPr lang="en-US" dirty="0" err="1"/>
              <a:t>src</a:t>
            </a:r>
            <a:r>
              <a:rPr lang="en-US" dirty="0"/>
              <a:t>/app</a:t>
            </a:r>
          </a:p>
          <a:p>
            <a:pPr lvl="2"/>
            <a:r>
              <a:rPr lang="en-US" dirty="0" err="1"/>
              <a:t>app.module.ts</a:t>
            </a:r>
            <a:endParaRPr lang="en-US" dirty="0"/>
          </a:p>
          <a:p>
            <a:pPr lvl="2"/>
            <a:r>
              <a:rPr lang="en-US" dirty="0" err="1"/>
              <a:t>app.component.ts</a:t>
            </a:r>
            <a:endParaRPr lang="en-US" dirty="0"/>
          </a:p>
          <a:p>
            <a:pPr lvl="2"/>
            <a:r>
              <a:rPr lang="en-US" dirty="0" err="1"/>
              <a:t>app.component.spec.ts</a:t>
            </a:r>
            <a:endParaRPr lang="en-US" dirty="0"/>
          </a:p>
          <a:p>
            <a:r>
              <a:rPr lang="en-US" dirty="0" err="1"/>
              <a:t>angular.json</a:t>
            </a:r>
            <a:endParaRPr lang="en-US" dirty="0"/>
          </a:p>
          <a:p>
            <a:r>
              <a:rPr lang="en-US" dirty="0" err="1"/>
              <a:t>tsLint.json</a:t>
            </a:r>
            <a:endParaRPr lang="en-US" dirty="0"/>
          </a:p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https://d33wubrfki0l68.cloudfront.net/e70da0525f595357014204546e3e02fd5c4d8562/f5fc1/images/posts/2018-05-11-understanding-the-angular-cli-workspace-file/angular-cli-workspace-exampl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592" y="1065804"/>
            <a:ext cx="493395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7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134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7975" y="1124584"/>
            <a:ext cx="8663748" cy="5154295"/>
          </a:xfrm>
        </p:spPr>
        <p:txBody>
          <a:bodyPr>
            <a:normAutofit/>
          </a:bodyPr>
          <a:lstStyle/>
          <a:p>
            <a:r>
              <a:rPr lang="en-US" dirty="0"/>
              <a:t>Angular applications are modular.</a:t>
            </a:r>
          </a:p>
          <a:p>
            <a:r>
              <a:rPr lang="en-US" dirty="0"/>
              <a:t>Modules help organize an application into cohesive functionality blocks by wrapping </a:t>
            </a:r>
          </a:p>
          <a:p>
            <a:r>
              <a:rPr lang="en-US" dirty="0"/>
              <a:t>components, pipes, directives, services, </a:t>
            </a:r>
            <a:r>
              <a:rPr lang="en-US" dirty="0" err="1"/>
              <a:t>etc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NgModule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declarations -&gt; classes belong to this modules</a:t>
            </a:r>
          </a:p>
          <a:p>
            <a:pPr lvl="1"/>
            <a:r>
              <a:rPr lang="en-US" dirty="0"/>
              <a:t>exports -&gt; classes accessible to other modules</a:t>
            </a:r>
          </a:p>
          <a:p>
            <a:pPr lvl="1"/>
            <a:r>
              <a:rPr lang="en-US" dirty="0"/>
              <a:t>imports -&gt;modules whose exported classes are used by the components of this modules</a:t>
            </a:r>
          </a:p>
          <a:p>
            <a:pPr lvl="1"/>
            <a:r>
              <a:rPr lang="en-US" dirty="0"/>
              <a:t>providers-&gt;services that are going to be used in other modules </a:t>
            </a:r>
          </a:p>
          <a:p>
            <a:pPr lvl="1"/>
            <a:r>
              <a:rPr lang="en-US" dirty="0"/>
              <a:t>bootstrap-&gt;root component, normally </a:t>
            </a:r>
            <a:r>
              <a:rPr lang="en-US" dirty="0" err="1"/>
              <a:t>AppComponent</a:t>
            </a:r>
            <a:r>
              <a:rPr lang="en-US" dirty="0"/>
              <a:t>. Only root modules has this property.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AutoShape 2" descr="Image result for angular 7 project roo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963508" y="1063953"/>
            <a:ext cx="3104183" cy="515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Customization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npm</a:t>
            </a:r>
            <a:r>
              <a:rPr lang="en-US" dirty="0"/>
              <a:t> install </a:t>
            </a:r>
          </a:p>
          <a:p>
            <a:r>
              <a:rPr lang="en-US" sz="2400" dirty="0"/>
              <a:t>@ng-bootstrap/ng-bootstrap </a:t>
            </a:r>
          </a:p>
          <a:p>
            <a:r>
              <a:rPr lang="en-US" sz="2400" dirty="0"/>
              <a:t>bootstrap </a:t>
            </a:r>
          </a:p>
          <a:p>
            <a:r>
              <a:rPr lang="en-US" sz="2400" dirty="0"/>
              <a:t>font-awesome</a:t>
            </a:r>
          </a:p>
          <a:p>
            <a:r>
              <a:rPr lang="en-US" sz="2400" dirty="0"/>
              <a:t>moment</a:t>
            </a:r>
          </a:p>
          <a:p>
            <a:r>
              <a:rPr lang="en-US" sz="2400" dirty="0"/>
              <a:t>underscore.js</a:t>
            </a:r>
          </a:p>
          <a:p>
            <a:r>
              <a:rPr lang="en-US" sz="2400" dirty="0"/>
              <a:t>demo-</a:t>
            </a:r>
            <a:r>
              <a:rPr lang="en-US" sz="2400" dirty="0" err="1"/>
              <a:t>data.json</a:t>
            </a:r>
            <a:endParaRPr lang="en-US" sz="2400" dirty="0"/>
          </a:p>
          <a:p>
            <a:r>
              <a:rPr lang="en-US" sz="2400" dirty="0"/>
              <a:t>Need for Shared Module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805" y="195232"/>
            <a:ext cx="10515600" cy="5841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9272"/>
            <a:ext cx="9455332" cy="30337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&lt;base </a:t>
            </a:r>
            <a:r>
              <a:rPr lang="en-US" dirty="0" err="1"/>
              <a:t>href</a:t>
            </a:r>
            <a:r>
              <a:rPr lang="en-US" dirty="0"/>
              <a:t>="/"&gt;</a:t>
            </a:r>
          </a:p>
          <a:p>
            <a:r>
              <a:rPr lang="en-US" dirty="0"/>
              <a:t>import { </a:t>
            </a:r>
            <a:r>
              <a:rPr lang="en-US" dirty="0" err="1"/>
              <a:t>RouterModule</a:t>
            </a:r>
            <a:r>
              <a:rPr lang="en-US" dirty="0"/>
              <a:t>, Routes } from '@angular/router';</a:t>
            </a:r>
          </a:p>
          <a:p>
            <a:r>
              <a:rPr lang="en-US" dirty="0"/>
              <a:t>The </a:t>
            </a:r>
            <a:r>
              <a:rPr lang="en-US" dirty="0" err="1"/>
              <a:t>appRoutes</a:t>
            </a:r>
            <a:r>
              <a:rPr lang="en-US" dirty="0"/>
              <a:t> are the array of </a:t>
            </a:r>
            <a:r>
              <a:rPr lang="en-US" dirty="0">
                <a:hlinkClick r:id="rId3"/>
              </a:rPr>
              <a:t>Routes</a:t>
            </a:r>
            <a:r>
              <a:rPr lang="en-US" dirty="0"/>
              <a:t> describe how to navigate.</a:t>
            </a:r>
          </a:p>
          <a:p>
            <a:r>
              <a:rPr lang="en-US" dirty="0" err="1"/>
              <a:t>RouterModule.forRoot</a:t>
            </a:r>
            <a:r>
              <a:rPr lang="en-US" dirty="0"/>
              <a:t>(routes) &amp; </a:t>
            </a:r>
            <a:r>
              <a:rPr lang="en-US" dirty="0" err="1"/>
              <a:t>RouterModule.forChild</a:t>
            </a:r>
            <a:r>
              <a:rPr lang="en-US" dirty="0"/>
              <a:t>(routes)</a:t>
            </a:r>
          </a:p>
          <a:p>
            <a:r>
              <a:rPr lang="en-US" dirty="0"/>
              <a:t>&lt;router-outlet&gt;&lt;/router-outlet&gt;</a:t>
            </a:r>
          </a:p>
          <a:p>
            <a:r>
              <a:rPr lang="en-US" dirty="0"/>
              <a:t>&lt;a </a:t>
            </a:r>
            <a:r>
              <a:rPr lang="en-US" dirty="0" err="1"/>
              <a:t>routerLink</a:t>
            </a:r>
            <a:r>
              <a:rPr lang="en-US" dirty="0"/>
              <a:t>="/heroes" </a:t>
            </a:r>
            <a:r>
              <a:rPr lang="en-US" dirty="0" err="1"/>
              <a:t>routerLinkActive</a:t>
            </a:r>
            <a:r>
              <a:rPr lang="en-US" dirty="0"/>
              <a:t>="active"&gt;Heroes&lt;/a&gt;</a:t>
            </a:r>
          </a:p>
          <a:p>
            <a:r>
              <a:rPr lang="en-US" dirty="0" err="1"/>
              <a:t>ActivatedRoute</a:t>
            </a:r>
            <a:r>
              <a:rPr lang="en-US" dirty="0"/>
              <a:t> &amp; </a:t>
            </a:r>
            <a:r>
              <a:rPr lang="en-US" dirty="0" err="1"/>
              <a:t>RouterEvents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414254"/>
            <a:ext cx="3106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https://angular.io/guide/router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345" y="3387634"/>
            <a:ext cx="6321655" cy="2934790"/>
          </a:xfrm>
          <a:prstGeom prst="rect">
            <a:avLst/>
          </a:prstGeom>
        </p:spPr>
      </p:pic>
      <p:sp>
        <p:nvSpPr>
          <p:cNvPr id="14" name="Content Placeholder 2"/>
          <p:cNvSpPr txBox="1">
            <a:spLocks/>
          </p:cNvSpPr>
          <p:nvPr/>
        </p:nvSpPr>
        <p:spPr>
          <a:xfrm>
            <a:off x="0" y="3873396"/>
            <a:ext cx="6557554" cy="2449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Route Guards</a:t>
            </a:r>
          </a:p>
          <a:p>
            <a:pPr lvl="1"/>
            <a:r>
              <a:rPr lang="en-US" dirty="0" err="1"/>
              <a:t>CanActivate</a:t>
            </a:r>
            <a:endParaRPr lang="en-US" dirty="0"/>
          </a:p>
          <a:p>
            <a:pPr lvl="1"/>
            <a:r>
              <a:rPr lang="en-US" dirty="0" err="1"/>
              <a:t>CanActivateChild</a:t>
            </a:r>
            <a:endParaRPr lang="en-US" dirty="0"/>
          </a:p>
          <a:p>
            <a:pPr lvl="1"/>
            <a:r>
              <a:rPr lang="en-US" dirty="0" err="1"/>
              <a:t>CanDeactivate</a:t>
            </a:r>
            <a:endParaRPr lang="en-US" dirty="0"/>
          </a:p>
          <a:p>
            <a:pPr lvl="1"/>
            <a:r>
              <a:rPr lang="en-US" dirty="0"/>
              <a:t>Resolve</a:t>
            </a:r>
          </a:p>
          <a:p>
            <a:pPr lvl="1"/>
            <a:r>
              <a:rPr lang="en-US" dirty="0" err="1"/>
              <a:t>CanLoad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Angular Databinding &amp; Pipes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1" y="984069"/>
            <a:ext cx="7933509" cy="5312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String Interpolation</a:t>
            </a:r>
          </a:p>
          <a:p>
            <a:pPr marL="0" indent="0">
              <a:buNone/>
            </a:pPr>
            <a:r>
              <a:rPr lang="en-US" sz="2000" dirty="0"/>
              <a:t>	 &lt;h1&gt;</a:t>
            </a:r>
            <a:r>
              <a:rPr lang="en-US" sz="2000" b="1" dirty="0"/>
              <a:t>{{ </a:t>
            </a:r>
            <a:r>
              <a:rPr lang="en-US" sz="2000" b="1" dirty="0" err="1"/>
              <a:t>fullName</a:t>
            </a:r>
            <a:r>
              <a:rPr lang="en-US" sz="2000" b="1" dirty="0"/>
              <a:t> }} </a:t>
            </a:r>
            <a:r>
              <a:rPr lang="en-US" sz="2000" dirty="0"/>
              <a:t>&lt;/h1&gt;</a:t>
            </a:r>
            <a:r>
              <a:rPr lang="en-US" sz="2000" b="1" dirty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Property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&lt;h1 </a:t>
            </a:r>
            <a:r>
              <a:rPr lang="en-US" sz="2000" b="1" dirty="0"/>
              <a:t>[</a:t>
            </a:r>
            <a:r>
              <a:rPr lang="en-US" sz="2000" b="1" dirty="0" err="1"/>
              <a:t>innerHtml</a:t>
            </a:r>
            <a:r>
              <a:rPr lang="en-US" sz="2000" b="1" dirty="0"/>
              <a:t>]=</a:t>
            </a:r>
            <a:r>
              <a:rPr lang="en-US" sz="2000" dirty="0"/>
              <a:t>'</a:t>
            </a:r>
            <a:r>
              <a:rPr lang="en-US" sz="2000" b="1" dirty="0" err="1"/>
              <a:t>fullName</a:t>
            </a:r>
            <a:r>
              <a:rPr lang="en-US" sz="2000" b="1" dirty="0"/>
              <a:t>'</a:t>
            </a:r>
            <a:r>
              <a:rPr lang="en-US" sz="2000" dirty="0"/>
              <a:t>&gt;&lt;/h1&gt;</a:t>
            </a:r>
          </a:p>
          <a:p>
            <a:pPr marL="0" indent="0">
              <a:buNone/>
            </a:pPr>
            <a:r>
              <a:rPr lang="en-US" sz="2000" dirty="0"/>
              <a:t>3.  Event Binding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&lt;button </a:t>
            </a:r>
            <a:r>
              <a:rPr lang="en-US" sz="2000" b="1" dirty="0"/>
              <a:t>(click)=“</a:t>
            </a:r>
            <a:r>
              <a:rPr lang="en-US" sz="2000" b="1" dirty="0" err="1"/>
              <a:t>changeBtnText</a:t>
            </a:r>
            <a:r>
              <a:rPr lang="en-US" sz="2000" b="1" dirty="0"/>
              <a:t>()”</a:t>
            </a:r>
            <a:r>
              <a:rPr lang="en-US" sz="2000" dirty="0"/>
              <a:t>&gt;{{</a:t>
            </a:r>
            <a:r>
              <a:rPr lang="en-US" sz="2000" dirty="0" err="1"/>
              <a:t>btnText</a:t>
            </a:r>
            <a:r>
              <a:rPr lang="en-US" sz="2000" dirty="0"/>
              <a:t>}}&lt;/button&gt;</a:t>
            </a:r>
          </a:p>
          <a:p>
            <a:pPr marL="0" indent="0">
              <a:buNone/>
            </a:pPr>
            <a:r>
              <a:rPr lang="en-US" sz="2000" dirty="0"/>
              <a:t>4. Two-Way Data Binding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	&lt;input type = "text" </a:t>
            </a:r>
            <a:r>
              <a:rPr lang="en-US" sz="2000" b="1" dirty="0"/>
              <a:t>[(</a:t>
            </a:r>
            <a:r>
              <a:rPr lang="en-US" sz="2000" b="1" dirty="0" err="1"/>
              <a:t>ngModel</a:t>
            </a:r>
            <a:r>
              <a:rPr lang="en-US" sz="2000" b="1" dirty="0"/>
              <a:t>)]="</a:t>
            </a:r>
            <a:r>
              <a:rPr lang="en-US" sz="2000" b="1" dirty="0" err="1"/>
              <a:t>userName</a:t>
            </a:r>
            <a:r>
              <a:rPr lang="en-US" sz="2000" b="1" dirty="0"/>
              <a:t>"</a:t>
            </a:r>
            <a:r>
              <a:rPr lang="en-US" sz="2000" dirty="0"/>
              <a:t>/&gt;</a:t>
            </a:r>
          </a:p>
          <a:p>
            <a:pPr marL="0" indent="0">
              <a:buNone/>
            </a:pPr>
            <a:r>
              <a:rPr lang="en-US" sz="2000" dirty="0"/>
              <a:t>5. *</a:t>
            </a:r>
            <a:r>
              <a:rPr lang="en-US" sz="2000" dirty="0" err="1"/>
              <a:t>ngFor</a:t>
            </a:r>
            <a:r>
              <a:rPr lang="en-US" sz="2000" dirty="0"/>
              <a:t> &amp; *</a:t>
            </a:r>
            <a:r>
              <a:rPr lang="en-US" sz="2000" dirty="0" err="1"/>
              <a:t>ngIf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&lt;button</a:t>
            </a:r>
            <a:r>
              <a:rPr lang="en-US" sz="2000" dirty="0"/>
              <a:t> disabled='{{</a:t>
            </a:r>
            <a:r>
              <a:rPr lang="en-US" sz="2000" dirty="0" err="1"/>
              <a:t>isDisabled</a:t>
            </a:r>
            <a:r>
              <a:rPr lang="en-US" sz="2000" dirty="0"/>
              <a:t>}}'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 </a:t>
            </a:r>
          </a:p>
          <a:p>
            <a:pPr marL="0" indent="0">
              <a:buNone/>
            </a:pPr>
            <a:r>
              <a:rPr lang="en-US" sz="2000" dirty="0"/>
              <a:t>				vs</a:t>
            </a:r>
          </a:p>
          <a:p>
            <a:r>
              <a:rPr lang="en-US" sz="2000" b="1" dirty="0"/>
              <a:t>&lt;button</a:t>
            </a:r>
            <a:r>
              <a:rPr lang="en-US" sz="2000" dirty="0"/>
              <a:t> [disabled]='</a:t>
            </a:r>
            <a:r>
              <a:rPr lang="en-US" sz="2000" dirty="0" err="1"/>
              <a:t>isDisabled</a:t>
            </a:r>
            <a:r>
              <a:rPr lang="en-US" sz="2000" dirty="0"/>
              <a:t>'</a:t>
            </a:r>
            <a:r>
              <a:rPr lang="en-US" sz="2000" b="1" dirty="0"/>
              <a:t>&gt;</a:t>
            </a:r>
            <a:r>
              <a:rPr lang="en-US" sz="2000" dirty="0"/>
              <a:t>Disable me</a:t>
            </a:r>
            <a:r>
              <a:rPr lang="en-US" sz="2000" b="1" dirty="0"/>
              <a:t>&lt;/button&gt;</a:t>
            </a:r>
            <a:r>
              <a:rPr lang="en-US" sz="2000" dirty="0"/>
              <a:t> 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826796" y="984069"/>
            <a:ext cx="43652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Pipes:</a:t>
            </a:r>
          </a:p>
          <a:p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Angular 7 provides some built-in pipes: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Lowercasepipe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Uppercasepipe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Datepipe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Currencypipe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Jsonpipe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Percentpipe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Decimalpipe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Slicepipe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B6CC2C-8D5C-499E-A692-FF14AC8034E2}"/>
              </a:ext>
            </a:extLst>
          </p:cNvPr>
          <p:cNvSpPr/>
          <p:nvPr/>
        </p:nvSpPr>
        <p:spPr>
          <a:xfrm>
            <a:off x="7826796" y="3805646"/>
            <a:ext cx="43652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Template expression operators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{{title | uppercase}}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safe navigation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{{item?.name}}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non-null assertion operator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{{item!.name}}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29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 Directives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38650" y="6405546"/>
            <a:ext cx="440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https://www.javatpoint.com/angular-7-pipes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E415B2-44A8-4D35-AAD8-A18FEE604476}"/>
              </a:ext>
            </a:extLst>
          </p:cNvPr>
          <p:cNvSpPr/>
          <p:nvPr/>
        </p:nvSpPr>
        <p:spPr>
          <a:xfrm>
            <a:off x="115669" y="984069"/>
            <a:ext cx="725609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 is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Microsyntax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only for structural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Can’t have more than one structural directive in a tag.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ngIf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="hero" class="name"&gt;{{hero.name}}&lt;/div&gt;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&lt;div *</a:t>
            </a:r>
            <a:r>
              <a:rPr lang="en-US" dirty="0" err="1">
                <a:hlinkClick r:id="rId4"/>
              </a:rPr>
              <a:t>ngIf</a:t>
            </a:r>
            <a:r>
              <a:rPr lang="en-US" dirty="0"/>
              <a:t>="condition; then </a:t>
            </a:r>
            <a:r>
              <a:rPr lang="en-US" dirty="0" err="1"/>
              <a:t>thenBlock</a:t>
            </a:r>
            <a:r>
              <a:rPr lang="en-US" dirty="0"/>
              <a:t> else </a:t>
            </a:r>
            <a:r>
              <a:rPr lang="en-US" dirty="0" err="1"/>
              <a:t>elseBlock</a:t>
            </a:r>
            <a:r>
              <a:rPr lang="en-US" dirty="0"/>
              <a:t>"&gt;&lt;/div&gt;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IN" dirty="0" err="1"/>
              <a:t>thenBlock</a:t>
            </a:r>
            <a:r>
              <a:rPr lang="en-IN" dirty="0"/>
              <a:t>&gt;Then Content&lt;/ng-template&gt;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&lt;ng-template #</a:t>
            </a:r>
            <a:r>
              <a:rPr lang="en-US" dirty="0"/>
              <a:t> </a:t>
            </a:r>
            <a:r>
              <a:rPr lang="en-US" dirty="0" err="1"/>
              <a:t>elseBlock</a:t>
            </a:r>
            <a:r>
              <a:rPr lang="en-US" dirty="0"/>
              <a:t> </a:t>
            </a:r>
            <a:r>
              <a:rPr lang="en-IN" dirty="0"/>
              <a:t>&gt;Else Content&lt;/ng-template&gt;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ngFor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– index,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trackBy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&lt;ul&gt; </a:t>
            </a:r>
          </a:p>
          <a:p>
            <a:pPr lvl="1"/>
            <a:r>
              <a:rPr lang="en-IN" dirty="0"/>
              <a:t>	     &lt;li *</a:t>
            </a:r>
            <a:r>
              <a:rPr lang="en-IN" dirty="0" err="1">
                <a:hlinkClick r:id="rId5"/>
              </a:rPr>
              <a:t>ngFor</a:t>
            </a:r>
            <a:r>
              <a:rPr lang="en-IN" dirty="0"/>
              <a:t>="let hero of heroes; "&gt;{{hero.name}}&lt;/li&gt; </a:t>
            </a:r>
          </a:p>
          <a:p>
            <a:pPr lvl="1"/>
            <a:r>
              <a:rPr lang="en-IN" dirty="0"/>
              <a:t>	     &lt;/ul&gt;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ngSwitch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851A6-67F1-4251-801D-73E9857E8340}"/>
              </a:ext>
            </a:extLst>
          </p:cNvPr>
          <p:cNvSpPr/>
          <p:nvPr/>
        </p:nvSpPr>
        <p:spPr>
          <a:xfrm>
            <a:off x="7342844" y="900657"/>
            <a:ext cx="47334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Attribute Directives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ngClass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]="{‘&lt;class-name1&gt;’: ’</a:t>
            </a:r>
            <a:r>
              <a:rPr lang="en-IN" dirty="0"/>
              <a:t>truthy </a:t>
            </a:r>
          </a:p>
          <a:p>
            <a:pPr lvl="1"/>
            <a:r>
              <a:rPr lang="en-IN" dirty="0"/>
              <a:t>expression’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}“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[class.&lt;class-name&gt;]='truthy expression'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]=“{‘&lt;prop&gt;’: ‘&lt;value&gt;’}”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[style.&lt;property&gt;.&lt;unit&gt;]=“&lt;value&gt;”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style.color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getColor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()“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[</a:t>
            </a:r>
            <a:r>
              <a:rPr lang="en-IN" dirty="0" err="1"/>
              <a:t>style.font-size.</a:t>
            </a:r>
            <a:r>
              <a:rPr lang="en-IN" b="1" dirty="0" err="1"/>
              <a:t>px</a:t>
            </a:r>
            <a:r>
              <a:rPr lang="en-IN" dirty="0"/>
              <a:t>]="24“ (.px/ .</a:t>
            </a:r>
            <a:r>
              <a:rPr lang="en-IN" dirty="0" err="1"/>
              <a:t>em</a:t>
            </a:r>
            <a:r>
              <a:rPr lang="en-IN" dirty="0"/>
              <a:t>/ .%)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ngStyle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]="{'font-size’:24, ‘font-weight’: ‘bold’}“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&lt;pre </a:t>
            </a:r>
            <a:r>
              <a:rPr lang="en-US" dirty="0" err="1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ngNonBindable</a:t>
            </a:r>
            <a:r>
              <a:rPr lang="en-US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&gt;{{ name }}&lt;/pre&gt;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6BE1B-CD87-44F0-A35B-E39FD35C20C7}"/>
              </a:ext>
            </a:extLst>
          </p:cNvPr>
          <p:cNvSpPr/>
          <p:nvPr/>
        </p:nvSpPr>
        <p:spPr>
          <a:xfrm>
            <a:off x="115669" y="4626596"/>
            <a:ext cx="11592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IN" dirty="0"/>
              <a:t>&lt;div [</a:t>
            </a:r>
            <a:r>
              <a:rPr lang="en-IN" dirty="0" err="1">
                <a:hlinkClick r:id="rId6"/>
              </a:rPr>
              <a:t>ngSwitch</a:t>
            </a:r>
            <a:r>
              <a:rPr lang="en-IN" dirty="0"/>
              <a:t>]="</a:t>
            </a:r>
            <a:r>
              <a:rPr lang="en-IN" dirty="0" err="1"/>
              <a:t>hero?.emotion</a:t>
            </a:r>
            <a:r>
              <a:rPr lang="en-IN" dirty="0"/>
              <a:t>"&gt; </a:t>
            </a:r>
          </a:p>
          <a:p>
            <a:pPr lvl="3"/>
            <a:r>
              <a:rPr lang="en-IN" dirty="0"/>
              <a:t>&lt;app-happy-hero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="'happy'" [hero]="hero"&gt;&lt;/app-happy-hero&gt; </a:t>
            </a:r>
          </a:p>
          <a:p>
            <a:pPr lvl="3"/>
            <a:r>
              <a:rPr lang="en-IN" dirty="0"/>
              <a:t>&lt;app-sad-hero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="'sad'" [hero]="hero"&gt;&lt;/app-sad-hero&gt; </a:t>
            </a:r>
          </a:p>
          <a:p>
            <a:pPr lvl="3"/>
            <a:r>
              <a:rPr lang="en-IN" dirty="0"/>
              <a:t>&lt;app-confused-hero *</a:t>
            </a:r>
            <a:r>
              <a:rPr lang="en-IN" dirty="0" err="1">
                <a:hlinkClick r:id="rId7"/>
              </a:rPr>
              <a:t>ngSwitchCase</a:t>
            </a:r>
            <a:r>
              <a:rPr lang="en-IN" dirty="0"/>
              <a:t>="'confused'" [hero]="hero"&gt;</a:t>
            </a:r>
          </a:p>
          <a:p>
            <a:pPr lvl="3"/>
            <a:r>
              <a:rPr lang="en-IN" dirty="0"/>
              <a:t>&lt;/app-confused-hero&gt; &lt;app-unknown-hero *</a:t>
            </a:r>
            <a:r>
              <a:rPr lang="en-IN" dirty="0" err="1">
                <a:hlinkClick r:id="rId8"/>
              </a:rPr>
              <a:t>ngSwitchDefault</a:t>
            </a:r>
            <a:r>
              <a:rPr lang="en-IN" dirty="0"/>
              <a:t> [hero]="hero"&gt;&lt;/app-unknown-hero&gt; </a:t>
            </a:r>
          </a:p>
          <a:p>
            <a:pPr lvl="2"/>
            <a:r>
              <a:rPr lang="en-IN" dirty="0"/>
              <a:t>&lt;/div&gt;</a:t>
            </a:r>
            <a:endParaRPr lang="en-US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20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@input &amp; @output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83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HTML5</a:t>
            </a:r>
          </a:p>
        </p:txBody>
      </p:sp>
      <p:sp>
        <p:nvSpPr>
          <p:cNvPr id="2" name="Rectangle 1"/>
          <p:cNvSpPr/>
          <p:nvPr/>
        </p:nvSpPr>
        <p:spPr>
          <a:xfrm>
            <a:off x="5320525" y="5192179"/>
            <a:ext cx="64779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https://www.w3schools.com/html/html5_semantic_elements.asp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18" y="1079319"/>
            <a:ext cx="7091895" cy="3950817"/>
          </a:xfrm>
          <a:prstGeom prst="rect">
            <a:avLst/>
          </a:prstGeom>
        </p:spPr>
      </p:pic>
      <p:pic>
        <p:nvPicPr>
          <p:cNvPr id="8" name="Picture 4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1" y="1079320"/>
            <a:ext cx="5449389" cy="40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4331" y="1656790"/>
            <a:ext cx="1137441" cy="3294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18" y="5219956"/>
            <a:ext cx="1819275" cy="105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2487" y="4402029"/>
            <a:ext cx="1552575" cy="1866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1256" y="4268679"/>
            <a:ext cx="1743075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360531" y="5464866"/>
            <a:ext cx="4483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0"/>
              </a:rPr>
              <a:t>https://www.w3schools.com/tags/default.asp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Angular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30087"/>
            <a:ext cx="65" cy="517374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6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86" y="996724"/>
            <a:ext cx="4911634" cy="171907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CSS3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9127"/>
            <a:ext cx="3974511" cy="2306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84069"/>
            <a:ext cx="6800850" cy="1047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42866"/>
            <a:ext cx="4546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https://www.w3schools.com/css/css_intro.asp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4713" y="2052829"/>
            <a:ext cx="4723448" cy="11367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121354"/>
            <a:ext cx="2238375" cy="8858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904" y="3279127"/>
            <a:ext cx="3019425" cy="2314575"/>
          </a:xfrm>
          <a:prstGeom prst="rect">
            <a:avLst/>
          </a:prstGeom>
        </p:spPr>
      </p:pic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510" y="3325955"/>
            <a:ext cx="5080439" cy="22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68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cdn-images-1.medium.com/max/1600/0*kltrJMISAM6HuUz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897" y="984069"/>
            <a:ext cx="3144270" cy="386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Javascript &amp; jQuery</a:t>
            </a:r>
          </a:p>
        </p:txBody>
      </p:sp>
      <p:pic>
        <p:nvPicPr>
          <p:cNvPr id="8" name="Picture 6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214262"/>
            <a:ext cx="6647719" cy="276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0167" y="984069"/>
            <a:ext cx="2141833" cy="5225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86" y="4333001"/>
            <a:ext cx="3239589" cy="1876210"/>
          </a:xfrm>
          <a:prstGeom prst="rect">
            <a:avLst/>
          </a:prstGeom>
        </p:spPr>
      </p:pic>
      <p:pic>
        <p:nvPicPr>
          <p:cNvPr id="3074" name="Picture 2" descr="Image result for jQuer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635" y="4325257"/>
            <a:ext cx="6662532" cy="18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22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SPA</a:t>
            </a:r>
          </a:p>
        </p:txBody>
      </p:sp>
      <p:pic>
        <p:nvPicPr>
          <p:cNvPr id="5122" name="Picture 2" descr="Image result for single page 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4069"/>
            <a:ext cx="4293326" cy="534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pa rou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555" y="984069"/>
            <a:ext cx="5954094" cy="523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6405545"/>
            <a:ext cx="218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http://todomvc.com/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Node JS </a:t>
            </a:r>
            <a:r>
              <a:rPr lang="en-US">
                <a:solidFill>
                  <a:schemeClr val="bg1"/>
                </a:solidFill>
              </a:rPr>
              <a:t>&amp; NPM JS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3975"/>
            <a:ext cx="5442857" cy="10919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11" y="3404058"/>
            <a:ext cx="5426940" cy="28808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2963"/>
            <a:ext cx="334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https://nodejs.org/en/download/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2267" y="984069"/>
            <a:ext cx="6409733" cy="53046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183" y="984069"/>
            <a:ext cx="3461161" cy="1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04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9274" y="1706881"/>
            <a:ext cx="8874036" cy="1828800"/>
          </a:xfrm>
        </p:spPr>
        <p:txBody>
          <a:bodyPr>
            <a:normAutofit/>
          </a:bodyPr>
          <a:lstStyle/>
          <a:p>
            <a:r>
              <a:rPr lang="en-US" sz="10000" b="1" dirty="0" err="1"/>
              <a:t>Type</a:t>
            </a:r>
            <a:r>
              <a:rPr lang="en-US" sz="10000" dirty="0" err="1"/>
              <a:t>Script</a:t>
            </a:r>
            <a:r>
              <a:rPr lang="en-US" sz="10000" dirty="0"/>
              <a:t> </a:t>
            </a:r>
            <a:r>
              <a:rPr lang="en-US" sz="5000" dirty="0"/>
              <a:t>V3.4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0" y="1706881"/>
            <a:ext cx="1774807" cy="182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9609"/>
            <a:ext cx="12192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" y="243206"/>
            <a:ext cx="10515600" cy="5579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Typescript &amp; How do you get it 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r>
              <a:rPr lang="en-US" dirty="0"/>
              <a:t>Typescript is a TYPED superset of Javascript that compiles to plain Javascript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091962"/>
            <a:ext cx="7191375" cy="41719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203474" y="2499360"/>
            <a:ext cx="334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tsconfig.json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2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59229" y="8709"/>
            <a:ext cx="10515600" cy="9753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Basic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522618" y="1053737"/>
            <a:ext cx="3400696" cy="5338354"/>
          </a:xfrm>
        </p:spPr>
        <p:txBody>
          <a:bodyPr>
            <a:normAutofit/>
          </a:bodyPr>
          <a:lstStyle/>
          <a:p>
            <a:r>
              <a:rPr lang="en-US" dirty="0" err="1"/>
              <a:t>Var</a:t>
            </a:r>
            <a:endParaRPr lang="en-US" dirty="0"/>
          </a:p>
          <a:p>
            <a:r>
              <a:rPr lang="en-US" dirty="0"/>
              <a:t>Let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 err="1"/>
              <a:t>Destructuring</a:t>
            </a:r>
            <a:endParaRPr lang="en-US" dirty="0"/>
          </a:p>
          <a:p>
            <a:pPr lvl="1"/>
            <a:r>
              <a:rPr lang="en-US" dirty="0"/>
              <a:t>Arrays</a:t>
            </a:r>
          </a:p>
          <a:p>
            <a:pPr lvl="1"/>
            <a:r>
              <a:rPr lang="en-US" dirty="0"/>
              <a:t>Tuples</a:t>
            </a:r>
          </a:p>
          <a:p>
            <a:pPr lvl="1"/>
            <a:r>
              <a:rPr lang="en-US" dirty="0"/>
              <a:t>…(Rest operator)</a:t>
            </a:r>
          </a:p>
          <a:p>
            <a:r>
              <a:rPr lang="en-US" dirty="0"/>
              <a:t>Interfaces</a:t>
            </a:r>
          </a:p>
          <a:p>
            <a:pPr lvl="1"/>
            <a:r>
              <a:rPr lang="en-US" dirty="0"/>
              <a:t>Properties</a:t>
            </a:r>
          </a:p>
          <a:p>
            <a:pPr lvl="1"/>
            <a:r>
              <a:rPr lang="en-US" dirty="0"/>
              <a:t>Optional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Properties</a:t>
            </a:r>
          </a:p>
          <a:p>
            <a:pPr lvl="1"/>
            <a:r>
              <a:rPr lang="en-US" dirty="0" err="1"/>
              <a:t>Readonly</a:t>
            </a:r>
            <a:r>
              <a:rPr lang="en-US" dirty="0"/>
              <a:t> Vs </a:t>
            </a:r>
            <a:r>
              <a:rPr lang="en-US" dirty="0" err="1"/>
              <a:t>Const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3" name="Content Placeholder 6"/>
          <p:cNvSpPr txBox="1">
            <a:spLocks/>
          </p:cNvSpPr>
          <p:nvPr/>
        </p:nvSpPr>
        <p:spPr>
          <a:xfrm>
            <a:off x="511629" y="1136469"/>
            <a:ext cx="3010989" cy="53383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Boolean	</a:t>
            </a:r>
          </a:p>
          <a:p>
            <a:r>
              <a:rPr lang="en-US" dirty="0"/>
              <a:t>Number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Array</a:t>
            </a:r>
          </a:p>
          <a:p>
            <a:r>
              <a:rPr lang="en-US" dirty="0"/>
              <a:t>Tuple</a:t>
            </a:r>
          </a:p>
          <a:p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Any</a:t>
            </a:r>
          </a:p>
          <a:p>
            <a:r>
              <a:rPr lang="en-US" dirty="0"/>
              <a:t>Void</a:t>
            </a:r>
          </a:p>
          <a:p>
            <a:r>
              <a:rPr lang="en-US" dirty="0"/>
              <a:t>Null &amp; Undefined</a:t>
            </a:r>
          </a:p>
          <a:p>
            <a:r>
              <a:rPr lang="en-US" dirty="0"/>
              <a:t>Never</a:t>
            </a:r>
          </a:p>
          <a:p>
            <a:r>
              <a:rPr lang="en-US" dirty="0"/>
              <a:t>Object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6392091"/>
            <a:ext cx="92441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https://www.sitepen.com/blog/2018/10/29/update-the-definitive-typescript-guide/</a:t>
            </a:r>
          </a:p>
        </p:txBody>
      </p:sp>
      <p:sp>
        <p:nvSpPr>
          <p:cNvPr id="8" name="Content Placeholder 6"/>
          <p:cNvSpPr txBox="1">
            <a:spLocks/>
          </p:cNvSpPr>
          <p:nvPr/>
        </p:nvSpPr>
        <p:spPr>
          <a:xfrm>
            <a:off x="6923313" y="1136469"/>
            <a:ext cx="4580709" cy="533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/>
              <a:t>FunctionTypes</a:t>
            </a:r>
            <a:endParaRPr lang="en-US" dirty="0"/>
          </a:p>
          <a:p>
            <a:r>
              <a:rPr lang="en-US" dirty="0"/>
              <a:t>Implementing Interfaces</a:t>
            </a:r>
          </a:p>
          <a:p>
            <a:pPr lvl="1"/>
            <a:r>
              <a:rPr lang="en-US" dirty="0"/>
              <a:t>Static Class</a:t>
            </a:r>
          </a:p>
          <a:p>
            <a:pPr lvl="1"/>
            <a:r>
              <a:rPr lang="en-US" dirty="0"/>
              <a:t>Instance Class Types</a:t>
            </a:r>
          </a:p>
          <a:p>
            <a:pPr lvl="1"/>
            <a:r>
              <a:rPr lang="en-US" dirty="0"/>
              <a:t>Extend Interface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4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14063</TotalTime>
  <Words>777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Verdana</vt:lpstr>
      <vt:lpstr>Office Theme</vt:lpstr>
      <vt:lpstr>Introduction to Web Design</vt:lpstr>
      <vt:lpstr>HTML5</vt:lpstr>
      <vt:lpstr>CSS3</vt:lpstr>
      <vt:lpstr>Javascript &amp; jQuery</vt:lpstr>
      <vt:lpstr>SPA</vt:lpstr>
      <vt:lpstr>Node JS &amp; NPM JS</vt:lpstr>
      <vt:lpstr>TypeScript V3.4</vt:lpstr>
      <vt:lpstr>What is Typescript &amp; How do you get it ?</vt:lpstr>
      <vt:lpstr>Basic Types</vt:lpstr>
      <vt:lpstr>Interfaces, Classes &amp; Functions</vt:lpstr>
      <vt:lpstr>PowerPoint Presentation</vt:lpstr>
      <vt:lpstr>Angular CLI Commands</vt:lpstr>
      <vt:lpstr>Angular CLI Commands</vt:lpstr>
      <vt:lpstr>Angular Project - Files &amp; Folder Structure</vt:lpstr>
      <vt:lpstr>Angular Modules</vt:lpstr>
      <vt:lpstr>Angular Routing</vt:lpstr>
      <vt:lpstr>Angular Databinding &amp; Pipes</vt:lpstr>
      <vt:lpstr>Angular Directives</vt:lpstr>
      <vt:lpstr>@input &amp; @output</vt:lpstr>
      <vt:lpstr>Angular</vt:lpstr>
    </vt:vector>
  </TitlesOfParts>
  <Company>Aspen Dental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Contract0036@admi.com</dc:creator>
  <cp:lastModifiedBy>Pradeep Nagendiran</cp:lastModifiedBy>
  <cp:revision>109</cp:revision>
  <dcterms:created xsi:type="dcterms:W3CDTF">2018-05-04T15:54:39Z</dcterms:created>
  <dcterms:modified xsi:type="dcterms:W3CDTF">2019-07-15T03:24:03Z</dcterms:modified>
</cp:coreProperties>
</file>