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15"/>
  </p:notesMasterIdLst>
  <p:sldIdLst>
    <p:sldId id="265" r:id="rId2"/>
    <p:sldId id="256" r:id="rId3"/>
    <p:sldId id="257" r:id="rId4"/>
    <p:sldId id="275" r:id="rId5"/>
    <p:sldId id="258" r:id="rId6"/>
    <p:sldId id="260" r:id="rId7"/>
    <p:sldId id="276" r:id="rId8"/>
    <p:sldId id="261" r:id="rId9"/>
    <p:sldId id="288" r:id="rId10"/>
    <p:sldId id="278" r:id="rId11"/>
    <p:sldId id="264" r:id="rId12"/>
    <p:sldId id="263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 autoAdjust="0"/>
    <p:restoredTop sz="94660" autoAdjust="0"/>
  </p:normalViewPr>
  <p:slideViewPr>
    <p:cSldViewPr snapToGrid="0">
      <p:cViewPr varScale="1">
        <p:scale>
          <a:sx n="94" d="100"/>
          <a:sy n="94" d="100"/>
        </p:scale>
        <p:origin x="-221" y="-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87998-03CE-497D-B81F-B5B0E1038512}" type="datetimeFigureOut">
              <a:rPr lang="en-IN" smtClean="0"/>
              <a:pPr/>
              <a:t>30-04-2019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81027-12CC-4D24-B848-4DF9CAB0BB5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89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926AE1-0EB8-4BE8-8305-1B08B2A56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8CBE83-944C-48B9-A44C-E789A29A4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51D477-B4E8-4729-88F2-AA7F6D3A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6D97-5901-4413-9F1A-579E90769CA2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CF48E9-87C4-4713-9E56-5CF2C826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B79D4F-5106-4DCF-984E-597DA3BE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22A0-357C-442A-885E-F6AB17125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5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6DEE9D-2E52-4DF2-B250-F6F1D73D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EBC204D-32D1-4BD8-B59D-445B70109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0F1973-D66F-4629-B5F2-03331B73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D8B5-DFC4-4FC3-9B80-2E687C9C6563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78FDE4-49ED-40AA-9BAF-01E9623D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CFF92C-6BA6-4B37-AA59-57E24A2A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22A0-357C-442A-885E-F6AB17125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0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2FA0CED-2FEE-4BC6-8146-BCADDAD0B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C6C110-2D73-4F79-A689-FC13ADF3C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6AF393-6E4F-4DF3-B485-F219DAA1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323C-ABCC-4B90-A537-CF518B298F84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BDBFA8-09F4-44B7-9B55-5CFCCC18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92CF76-998D-40EF-B97F-102BC3DE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22A0-357C-442A-885E-F6AB17125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1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DD54AE-11B6-454E-9BA9-66570A71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47F780-6BB6-4B1A-B075-DF2773392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E90503-69A8-40ED-B144-CAAFBD34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5169-8463-4C50-8CC5-EA33AE97306C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EC01C1-D83A-4FBD-9BB8-CBD23217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E79B65-55A8-4A7D-A657-72F4A82E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22A0-357C-442A-885E-F6AB17125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9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02B11D-A37F-4147-816E-D2165FF4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284567-62BB-4D05-8631-05B998818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E80126-AD98-48A3-A252-DC03B654E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BA27-8841-44A6-AEF0-F18240828B57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B66168-FB41-4AB8-88E1-1DBCBB7D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316130-A64C-49FB-8F62-4228AEB1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22A0-357C-442A-885E-F6AB17125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5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D481F6-95FD-402A-BDD5-21DD0C49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51DF8A-5372-4064-9832-FDBC0EC2D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E758A9-1651-45A5-80AA-3FECC88AD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38AA99-2DA4-4648-B244-51A35AAE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92E5-726F-4AA8-97CE-CE039FFE2EEF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A5C13C-781C-4629-81FC-F3904E63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80C8389-0E96-4ADB-BE97-8DE43C97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22A0-357C-442A-885E-F6AB17125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0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B67C00-23E4-4C99-8DA8-ED32BBDB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8A2F17C-9640-47A3-9257-716F053E1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D3A3D1-53DB-451B-ADF1-29BC26D67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E230C7E-4D6E-46BB-9675-193B36169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33F8A86-5C93-40ED-A1DD-15B592D73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89161D0-994E-4227-9539-F826C6B7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9CAB-3352-416F-8603-2914BCB39C98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5D0BDDB-372A-4FEA-99E8-368EE741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EDAED12-28F6-4D3B-8B46-78CDDFB9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22A0-357C-442A-885E-F6AB17125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5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947F7B-0FE4-4BD0-9C18-62B0BEDC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A245642-60B0-4051-B806-07EFE10E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0106-BB3C-4B5E-9559-A97FC218CF3D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E44DB10-FF5D-4F5B-8B4A-D6E7BD1D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E89D118-B744-4E63-8733-AE4B9CE5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22A0-357C-442A-885E-F6AB17125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8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2097771-8338-4300-BA9D-D39D1A8D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AF37-48D4-4DD8-B33A-2300BA14FA57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7EE5DF9-0773-4695-8C12-2B22CA23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1078E2-5D76-404B-85A1-8ECEFF29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22A0-357C-442A-885E-F6AB17125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9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E15AB9-40B8-49B0-AC28-5393F6D4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811142-0AD6-4EDB-B94C-27D0F3B06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B83B229-B999-4B02-893A-08D4CE717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75554C0-6FA5-4313-826E-DDB15BA9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D0D1-D914-4813-956D-82A72DAD2B59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D104D5-819F-4071-83B9-B5941DB2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790E2F-E8B0-4D64-87FD-9B921F99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22A0-357C-442A-885E-F6AB17125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8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E895AE-0A45-4306-A22F-DE9F183B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12F86C8-03EE-444D-AE47-607ED417F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00EBB60-4CAD-414F-A274-CBA84911D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E8DC1F8-0332-4EF4-9296-12E28D4C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896D-04C1-483D-8E3D-C734DE6A6DEA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891AD2-82A1-4F78-93C9-76A37CA2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E277AD4-8043-45CA-A446-5368C293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22A0-357C-442A-885E-F6AB17125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8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9F04BB1-B669-4572-B3AC-4E92D36B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AF0508-77F5-48ED-99A9-5494D871F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276DFB-C65C-4256-B2D0-81A904746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03D45-B119-44BE-A951-E8E43C13DFD4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1DC89D-4645-4953-8844-814066072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6BCBA-6855-4DA9-88EE-56EB01E6B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522A0-357C-442A-885E-F6AB171250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0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1585" y="2256619"/>
            <a:ext cx="959249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CalTalk !</a:t>
            </a: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(Voice Command Based Calculator)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4058" y="3479983"/>
            <a:ext cx="918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No.18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8036" y="4203927"/>
            <a:ext cx="377385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of:-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Mohd Aamir Khan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(Research Scholar)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CEA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 University, Mathura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00260" y="4203927"/>
            <a:ext cx="463271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Payal Goyal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174200101)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Pradeep Raghav                (174200103)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Pradum Kumar                  (174200104)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Pragati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Dubey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174200105)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Prashant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Agnihotri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174200108)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C2E4-D893-4AD8-8734-3F8D58BF2C09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22A0-357C-442A-885E-F6AB171250C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55" y="168571"/>
            <a:ext cx="3486150" cy="2105025"/>
          </a:xfrm>
        </p:spPr>
      </p:pic>
    </p:spTree>
    <p:extLst>
      <p:ext uri="{BB962C8B-B14F-4D97-AF65-F5344CB8AC3E}">
        <p14:creationId xmlns:p14="http://schemas.microsoft.com/office/powerpoint/2010/main" val="318019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Screenshots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5169-8463-4C50-8CC5-EA33AE97306C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22A0-357C-442A-885E-F6AB171250C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268" y="1687865"/>
            <a:ext cx="2423571" cy="328544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44" y="1687865"/>
            <a:ext cx="2407826" cy="32887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77" y="1691153"/>
            <a:ext cx="2410319" cy="3285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996" y="1626077"/>
            <a:ext cx="2456552" cy="335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6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efforts.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ahead in technology.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paper work.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time.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0144-9F8D-4761-8D87-5161886308C9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22A0-357C-442A-885E-F6AB171250C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1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57250" y="2266578"/>
            <a:ext cx="1074420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73F3-076D-49BD-A186-E48AF9CC6E65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22A0-357C-442A-885E-F6AB171250C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4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" y="2889250"/>
            <a:ext cx="12172950" cy="1325563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C046-D61F-4FB5-9F26-B51E6F79998F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22A0-357C-442A-885E-F6AB171250C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2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926"/>
            <a:ext cx="12192000" cy="839278"/>
          </a:xfrm>
        </p:spPr>
        <p:txBody>
          <a:bodyPr>
            <a:norm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895" y="887104"/>
            <a:ext cx="9911750" cy="5526915"/>
          </a:xfrm>
        </p:spPr>
        <p:txBody>
          <a:bodyPr>
            <a:normAutofit/>
          </a:bodyPr>
          <a:lstStyle/>
          <a:p>
            <a:pPr marL="342900" indent="-342900"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A547-5967-4EA9-BD7C-13F7A775E625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22A0-357C-442A-885E-F6AB171250C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2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11"/>
            <a:ext cx="12192000" cy="1817358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169D-1774-4EA1-AA55-9869DD725FC8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22A0-357C-442A-885E-F6AB171250C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CalTAlk is based on the voice command Desktop Application which can perform several kind of operations like arithmetic calculations, scientific calculations and conversions etc. more easily.  </a:t>
            </a:r>
            <a:endParaRPr lang="en-US" dirty="0" smtClean="0"/>
          </a:p>
          <a:p>
            <a:pPr algn="just"/>
            <a:r>
              <a:rPr lang="en-IN" dirty="0" smtClean="0"/>
              <a:t>CalTAlk is more beneficial for students as well as for people who are related with the educational field and it can be used quickly and efficiently for typical operational problems.</a:t>
            </a:r>
            <a:endParaRPr lang="en-US" dirty="0" smtClean="0"/>
          </a:p>
          <a:p>
            <a:pPr algn="just"/>
            <a:r>
              <a:rPr lang="en-IN" dirty="0" smtClean="0"/>
              <a:t>CalTAlk is a time saving application in which input can be given by speaking . </a:t>
            </a:r>
            <a:endParaRPr lang="en-US" dirty="0" smtClean="0"/>
          </a:p>
          <a:p>
            <a:pPr algn="just"/>
            <a:r>
              <a:rPr lang="en-IN" dirty="0" smtClean="0"/>
              <a:t>This application is implemented on the desktop without any additional hardware requirement.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6B55-8C34-4896-9E9C-33125A89C118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22A0-357C-442A-885E-F6AB171250C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This application not only performs mathematical operations but also perform other operations like scientific calculations, unit conversion, currency conversion etc.</a:t>
            </a:r>
            <a:endParaRPr lang="en-US" dirty="0" smtClean="0"/>
          </a:p>
          <a:p>
            <a:pPr lvl="0"/>
            <a:r>
              <a:rPr lang="en-IN" dirty="0" smtClean="0"/>
              <a:t>Input is easily  taken by voice from user</a:t>
            </a:r>
            <a:r>
              <a:rPr lang="en-IN" dirty="0"/>
              <a:t> </a:t>
            </a:r>
            <a:r>
              <a:rPr lang="en-IN" dirty="0" smtClean="0"/>
              <a:t>which takes less efforts than typing on keyboard.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0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886369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4633"/>
            <a:ext cx="10515600" cy="3177696"/>
          </a:xfrm>
        </p:spPr>
        <p:txBody>
          <a:bodyPr>
            <a:normAutofit/>
          </a:bodyPr>
          <a:lstStyle/>
          <a:p>
            <a:pPr lvl="0"/>
            <a:r>
              <a:rPr lang="en-IN" dirty="0" smtClean="0"/>
              <a:t>Able to take input by voice.</a:t>
            </a:r>
            <a:endParaRPr lang="en-US" dirty="0" smtClean="0"/>
          </a:p>
          <a:p>
            <a:pPr lvl="0"/>
            <a:r>
              <a:rPr lang="en-IN" dirty="0" smtClean="0"/>
              <a:t>Provide a fast method of input instead of typing. </a:t>
            </a:r>
            <a:endParaRPr lang="en-US" dirty="0" smtClean="0"/>
          </a:p>
          <a:p>
            <a:pPr lvl="0"/>
            <a:r>
              <a:rPr lang="en-IN" dirty="0" smtClean="0"/>
              <a:t>Useful for people with physical disabilities like handicapped.</a:t>
            </a:r>
            <a:endParaRPr lang="en-US" dirty="0" smtClean="0"/>
          </a:p>
          <a:p>
            <a:pPr lvl="0"/>
            <a:r>
              <a:rPr lang="en-IN" dirty="0" smtClean="0"/>
              <a:t>Focus on fast calculation i.e. save the time.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C4EF-A566-474D-B5D9-64C8FED88864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22A0-357C-442A-885E-F6AB171250C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722467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4241"/>
            <a:ext cx="10515600" cy="3942721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Easy and time saving.</a:t>
            </a:r>
          </a:p>
          <a:p>
            <a:r>
              <a:rPr lang="en-US" dirty="0" smtClean="0"/>
              <a:t>Occupy less memory space instead of installing different applications for different purpose.</a:t>
            </a:r>
          </a:p>
          <a:p>
            <a:r>
              <a:rPr lang="en-IN" dirty="0" smtClean="0"/>
              <a:t>Performs several tasks in a single application.</a:t>
            </a:r>
          </a:p>
          <a:p>
            <a:r>
              <a:rPr lang="en-IN" dirty="0" smtClean="0"/>
              <a:t>Takes input by the voice as well as from keyboard.</a:t>
            </a:r>
          </a:p>
          <a:p>
            <a:endParaRPr lang="en-US" dirty="0" smtClean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830C-4697-4737-AA98-C4FACD55B6DE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22A0-357C-442A-885E-F6AB171250C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4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Easy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Time saving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Intelligent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In-expensive</a:t>
            </a:r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B139-FB4D-4F11-A8B0-8677EDE487AE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22A0-357C-442A-885E-F6AB171250C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5150402" y="3976696"/>
            <a:ext cx="83" cy="367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1327203" y="1305273"/>
            <a:ext cx="13000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LEVEL-0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7"/>
          <p:cNvSpPr>
            <a:spLocks noChangeArrowheads="1"/>
          </p:cNvSpPr>
          <p:nvPr/>
        </p:nvSpPr>
        <p:spPr bwMode="auto">
          <a:xfrm>
            <a:off x="152403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3" y="472523"/>
            <a:ext cx="12192000" cy="8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623F-85C7-4401-9448-1DD4B387FD2B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22A0-357C-442A-885E-F6AB171250C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13216" y="3905869"/>
            <a:ext cx="2228045" cy="14037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2">
                    <a:lumMod val="90000"/>
                  </a:schemeClr>
                </a:solidFill>
              </a:rPr>
              <a:t>User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989451" y="2987899"/>
            <a:ext cx="1725772" cy="25881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CalTalk !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8989455" y="3387148"/>
            <a:ext cx="1725772" cy="1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5400000">
            <a:off x="1646705" y="2796507"/>
            <a:ext cx="1536159" cy="6825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56067" y="2369713"/>
            <a:ext cx="62333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989451" y="2369713"/>
            <a:ext cx="1081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0071279" y="2369713"/>
            <a:ext cx="0" cy="6181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5400000">
            <a:off x="2893815" y="3150667"/>
            <a:ext cx="1194858" cy="45720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741261" y="2781838"/>
            <a:ext cx="572256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463818" y="2781839"/>
            <a:ext cx="0" cy="203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5" idx="0"/>
          </p:cNvCxnSpPr>
          <p:nvPr/>
        </p:nvCxnSpPr>
        <p:spPr>
          <a:xfrm rot="5400000">
            <a:off x="2443026" y="2888778"/>
            <a:ext cx="1201305" cy="83287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468654" y="2702418"/>
            <a:ext cx="6383683" cy="2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26" idx="0"/>
          </p:cNvCxnSpPr>
          <p:nvPr/>
        </p:nvCxnSpPr>
        <p:spPr>
          <a:xfrm>
            <a:off x="9848040" y="2710999"/>
            <a:ext cx="4297" cy="276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6" idx="1"/>
          </p:cNvCxnSpPr>
          <p:nvPr/>
        </p:nvCxnSpPr>
        <p:spPr>
          <a:xfrm flipH="1">
            <a:off x="3837904" y="4281998"/>
            <a:ext cx="5151547" cy="619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3822877" y="4730615"/>
            <a:ext cx="5151547" cy="619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3820729" y="5114837"/>
            <a:ext cx="5151547" cy="619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863657" y="2034862"/>
            <a:ext cx="493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High Tower Text" pitchFamily="18" charset="0"/>
              </a:rPr>
              <a:t>Choosing Option </a:t>
            </a:r>
            <a:r>
              <a:rPr lang="en-US" sz="1600" dirty="0" smtClean="0">
                <a:solidFill>
                  <a:srgbClr val="C00000"/>
                </a:solidFill>
                <a:latin typeface="High Tower Text" pitchFamily="18" charset="0"/>
              </a:rPr>
              <a:t>Voice</a:t>
            </a:r>
            <a:r>
              <a:rPr lang="en-US" dirty="0" smtClean="0">
                <a:solidFill>
                  <a:srgbClr val="C00000"/>
                </a:solidFill>
                <a:latin typeface="High Tower Text" pitchFamily="18" charset="0"/>
              </a:rPr>
              <a:t> Based or Keyboard Based</a:t>
            </a:r>
            <a:endParaRPr lang="en-US" dirty="0">
              <a:solidFill>
                <a:srgbClr val="C00000"/>
              </a:solidFill>
              <a:latin typeface="High Tower Text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27665" y="2369713"/>
            <a:ext cx="264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High Tower Text" pitchFamily="18" charset="0"/>
              </a:rPr>
              <a:t>Giving input through Voice </a:t>
            </a:r>
            <a:endParaRPr lang="en-US" sz="1600" dirty="0">
              <a:solidFill>
                <a:srgbClr val="C00000"/>
              </a:solidFill>
              <a:latin typeface="High Tower Text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80445" y="2732103"/>
            <a:ext cx="2914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High Tower Text" pitchFamily="18" charset="0"/>
              </a:rPr>
              <a:t>Giving input through Keyboard</a:t>
            </a:r>
            <a:endParaRPr lang="en-US" sz="1600" dirty="0">
              <a:solidFill>
                <a:srgbClr val="C00000"/>
              </a:solidFill>
              <a:latin typeface="High Tower Text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356504" y="3030694"/>
            <a:ext cx="99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Process 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827456" y="3905869"/>
            <a:ext cx="3810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High Tower Text" pitchFamily="18" charset="0"/>
              </a:rPr>
              <a:t>Data Invalid  Message (if entry is invalid)</a:t>
            </a:r>
            <a:endParaRPr lang="en-US" sz="1600" dirty="0">
              <a:solidFill>
                <a:srgbClr val="C00000"/>
              </a:solidFill>
              <a:latin typeface="High Tower Text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46782" y="4790356"/>
            <a:ext cx="1651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High Tower Text" pitchFamily="18" charset="0"/>
              </a:rPr>
              <a:t>Output in Voice </a:t>
            </a:r>
            <a:endParaRPr lang="en-US" sz="1600" dirty="0">
              <a:solidFill>
                <a:srgbClr val="C00000"/>
              </a:solidFill>
              <a:latin typeface="High Tower Text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546782" y="4396046"/>
            <a:ext cx="1810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High Tower Text" pitchFamily="18" charset="0"/>
              </a:rPr>
              <a:t>Output on Display</a:t>
            </a:r>
            <a:endParaRPr lang="en-US" sz="1600" dirty="0">
              <a:solidFill>
                <a:srgbClr val="C00000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49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46255" y="-182563"/>
            <a:ext cx="2743200" cy="365125"/>
          </a:xfrm>
        </p:spPr>
        <p:txBody>
          <a:bodyPr/>
          <a:lstStyle/>
          <a:p>
            <a:fld id="{CF805169-8463-4C50-8CC5-EA33AE97306C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910626" y="-206063"/>
            <a:ext cx="2743200" cy="365125"/>
          </a:xfrm>
        </p:spPr>
        <p:txBody>
          <a:bodyPr/>
          <a:lstStyle/>
          <a:p>
            <a:fld id="{5D6522A0-357C-442A-885E-F6AB171250C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706"/>
          <p:cNvSpPr>
            <a:spLocks noChangeArrowheads="1"/>
          </p:cNvSpPr>
          <p:nvPr/>
        </p:nvSpPr>
        <p:spPr bwMode="auto">
          <a:xfrm>
            <a:off x="-12465" y="-218941"/>
            <a:ext cx="23113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DFD </a:t>
            </a: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LEVEL -1 </a:t>
            </a:r>
            <a:endParaRPr kumimoji="0" lang="en-US" altLang="en-US" sz="32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8744" y="3361386"/>
            <a:ext cx="1414146" cy="20942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solidFill>
                  <a:schemeClr val="bg1"/>
                </a:solidFill>
              </a:rPr>
              <a:t>User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12890" y="3603632"/>
            <a:ext cx="117197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884868" y="2737678"/>
            <a:ext cx="1366023" cy="14976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Speech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Recognition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872851" y="3065172"/>
            <a:ext cx="137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71287" y="2738838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0.1</a:t>
            </a:r>
            <a:endParaRPr lang="en-US" sz="16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331854" y="1519707"/>
            <a:ext cx="1313645" cy="15454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Speech to Text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conversion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331854" y="1790163"/>
            <a:ext cx="13136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64897" y="1519707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0.2</a:t>
            </a:r>
            <a:endParaRPr lang="en-US" sz="16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7662929" y="578050"/>
            <a:ext cx="1403797" cy="169394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Filtration for Valid Data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7662930" y="890550"/>
            <a:ext cx="1403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142651" y="604762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0.3</a:t>
            </a:r>
            <a:endParaRPr lang="en-US" sz="1600" b="1" dirty="0"/>
          </a:p>
        </p:txBody>
      </p:sp>
      <p:sp>
        <p:nvSpPr>
          <p:cNvPr id="99" name="Rounded Rectangle 98"/>
          <p:cNvSpPr/>
          <p:nvPr/>
        </p:nvSpPr>
        <p:spPr>
          <a:xfrm>
            <a:off x="9780155" y="3266213"/>
            <a:ext cx="1764406" cy="21894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9780155" y="3496862"/>
            <a:ext cx="1764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0043566" y="4085338"/>
            <a:ext cx="123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Evaluation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System</a:t>
            </a:r>
            <a:endParaRPr 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0499485" y="322578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0.4</a:t>
            </a:r>
            <a:endParaRPr lang="en-US" sz="1600" b="1" dirty="0"/>
          </a:p>
        </p:txBody>
      </p:sp>
      <p:cxnSp>
        <p:nvCxnSpPr>
          <p:cNvPr id="109" name="Elbow Connector 108"/>
          <p:cNvCxnSpPr>
            <a:stCxn id="30" idx="2"/>
          </p:cNvCxnSpPr>
          <p:nvPr/>
        </p:nvCxnSpPr>
        <p:spPr>
          <a:xfrm rot="5400000">
            <a:off x="4030497" y="57366"/>
            <a:ext cx="2119701" cy="654896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endCxn id="105" idx="0"/>
          </p:cNvCxnSpPr>
          <p:nvPr/>
        </p:nvCxnSpPr>
        <p:spPr>
          <a:xfrm>
            <a:off x="9066726" y="1691511"/>
            <a:ext cx="1654935" cy="15342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9" idx="3"/>
            <a:endCxn id="25" idx="1"/>
          </p:cNvCxnSpPr>
          <p:nvPr/>
        </p:nvCxnSpPr>
        <p:spPr>
          <a:xfrm flipV="1">
            <a:off x="4250891" y="2292440"/>
            <a:ext cx="1080963" cy="119405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endCxn id="30" idx="1"/>
          </p:cNvCxnSpPr>
          <p:nvPr/>
        </p:nvCxnSpPr>
        <p:spPr>
          <a:xfrm flipV="1">
            <a:off x="6645499" y="1425024"/>
            <a:ext cx="1017430" cy="87689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830538" y="2780165"/>
            <a:ext cx="936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High Tower Text" pitchFamily="18" charset="0"/>
              </a:rPr>
              <a:t>Input By           Voice</a:t>
            </a:r>
            <a:endParaRPr lang="en-US" sz="160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718845" y="1953727"/>
            <a:ext cx="1547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High Tower Text" pitchFamily="18" charset="0"/>
              </a:rPr>
              <a:t>Data As Speech</a:t>
            </a:r>
            <a:endParaRPr lang="en-US" sz="160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341419" y="1106573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High Tower Text" pitchFamily="18" charset="0"/>
              </a:rPr>
              <a:t>Data as Text</a:t>
            </a:r>
            <a:endParaRPr lang="en-US" sz="160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0787144" y="2009535"/>
            <a:ext cx="14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High Tower Text" pitchFamily="18" charset="0"/>
              </a:rPr>
              <a:t>Evaluable Expression</a:t>
            </a:r>
            <a:endParaRPr lang="en-US" sz="160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877112" y="2520179"/>
            <a:ext cx="1487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(if Invalid Data)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791372" y="4022364"/>
            <a:ext cx="3039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High Tower Text" pitchFamily="18" charset="0"/>
              </a:rPr>
              <a:t>Message of Invalid Input to User</a:t>
            </a:r>
            <a:endParaRPr lang="en-US" sz="160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066726" y="1758692"/>
            <a:ext cx="13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(If </a:t>
            </a:r>
            <a:r>
              <a:rPr lang="en-US" sz="1600" b="1" dirty="0">
                <a:solidFill>
                  <a:srgbClr val="FF0000"/>
                </a:solidFill>
              </a:rPr>
              <a:t>v</a:t>
            </a:r>
            <a:r>
              <a:rPr lang="en-US" sz="1600" b="1" dirty="0" smtClean="0">
                <a:solidFill>
                  <a:srgbClr val="FF0000"/>
                </a:solidFill>
              </a:rPr>
              <a:t>alid Data)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5722383" y="5138669"/>
            <a:ext cx="1323207" cy="15454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Text to Speech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>
            <a:off x="5722382" y="5396248"/>
            <a:ext cx="1323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1815866" y="4731669"/>
            <a:ext cx="7916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713770" y="4391698"/>
            <a:ext cx="1808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High Tower Text" pitchFamily="18" charset="0"/>
              </a:rPr>
              <a:t>Input by Keyboard</a:t>
            </a:r>
            <a:endParaRPr lang="en-US" sz="1600" dirty="0">
              <a:solidFill>
                <a:srgbClr val="FF0000"/>
              </a:solidFill>
              <a:latin typeface="High Tower Text" pitchFamily="18" charset="0"/>
            </a:endParaRPr>
          </a:p>
        </p:txBody>
      </p:sp>
      <p:cxnSp>
        <p:nvCxnSpPr>
          <p:cNvPr id="158" name="Elbow Connector 157"/>
          <p:cNvCxnSpPr>
            <a:stCxn id="143" idx="1"/>
          </p:cNvCxnSpPr>
          <p:nvPr/>
        </p:nvCxnSpPr>
        <p:spPr>
          <a:xfrm rot="10800000">
            <a:off x="1815865" y="5138670"/>
            <a:ext cx="3906518" cy="77273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99" idx="2"/>
            <a:endCxn id="143" idx="3"/>
          </p:cNvCxnSpPr>
          <p:nvPr/>
        </p:nvCxnSpPr>
        <p:spPr>
          <a:xfrm rot="5400000">
            <a:off x="8626084" y="3875128"/>
            <a:ext cx="455780" cy="361676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161809" y="5117068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0.5</a:t>
            </a:r>
            <a:endParaRPr lang="en-US" sz="16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8142651" y="5537917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High Tower Text" pitchFamily="18" charset="0"/>
              </a:rPr>
              <a:t>Resulting Data as text</a:t>
            </a:r>
            <a:endParaRPr lang="en-US" sz="1600" dirty="0">
              <a:solidFill>
                <a:srgbClr val="C00000"/>
              </a:solidFill>
              <a:latin typeface="High Tower Text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034280" y="5537917"/>
            <a:ext cx="1510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High Tower Text" pitchFamily="18" charset="0"/>
              </a:rPr>
              <a:t>Result as Voice</a:t>
            </a:r>
            <a:endParaRPr lang="en-US" sz="1600" dirty="0">
              <a:solidFill>
                <a:srgbClr val="C00000"/>
              </a:solidFill>
              <a:latin typeface="High Tower Text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34118" y="5986824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High Tower Text" pitchFamily="18" charset="0"/>
              </a:rPr>
              <a:t>Result as Text</a:t>
            </a:r>
            <a:endParaRPr lang="en-US" sz="1600" dirty="0">
              <a:solidFill>
                <a:srgbClr val="C00000"/>
              </a:solidFill>
              <a:latin typeface="High Tower Text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98879" y="5186483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High Tower Text" pitchFamily="18" charset="0"/>
              </a:rPr>
              <a:t>Result</a:t>
            </a:r>
            <a:endParaRPr lang="en-US" sz="1600" dirty="0">
              <a:solidFill>
                <a:srgbClr val="C00000"/>
              </a:solidFill>
              <a:latin typeface="High Tower Tex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67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6220</TotalTime>
  <Words>366</Words>
  <Application>Microsoft Office PowerPoint</Application>
  <PresentationFormat>Custom</PresentationFormat>
  <Paragraphs>123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Content</vt:lpstr>
      <vt:lpstr>Introduction</vt:lpstr>
      <vt:lpstr>Problem Statement</vt:lpstr>
      <vt:lpstr>Objective</vt:lpstr>
      <vt:lpstr>Purpose</vt:lpstr>
      <vt:lpstr>Project Scope</vt:lpstr>
      <vt:lpstr>PowerPoint Presentation</vt:lpstr>
      <vt:lpstr>PowerPoint Presentation</vt:lpstr>
      <vt:lpstr>Some Screenshots</vt:lpstr>
      <vt:lpstr>Conclusion</vt:lpstr>
      <vt:lpstr>References</vt:lpstr>
      <vt:lpstr>THANK YOU!!!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</dc:title>
  <dc:creator>glau</dc:creator>
  <cp:lastModifiedBy>Windows User</cp:lastModifiedBy>
  <cp:revision>876</cp:revision>
  <dcterms:created xsi:type="dcterms:W3CDTF">2017-02-09T06:42:02Z</dcterms:created>
  <dcterms:modified xsi:type="dcterms:W3CDTF">2019-04-30T05:46:08Z</dcterms:modified>
</cp:coreProperties>
</file>