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312" r:id="rId3"/>
    <p:sldId id="306" r:id="rId4"/>
    <p:sldId id="308" r:id="rId5"/>
    <p:sldId id="314" r:id="rId6"/>
    <p:sldId id="309" r:id="rId7"/>
    <p:sldId id="310" r:id="rId8"/>
    <p:sldId id="313" r:id="rId9"/>
    <p:sldId id="311" r:id="rId10"/>
    <p:sldId id="278" r:id="rId11"/>
  </p:sldIdLst>
  <p:sldSz cx="51127025" cy="288036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Lexend Deca" pitchFamily="2" charset="0"/>
      <p:regular r:id="rId17"/>
      <p:bold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9E3369-8858-43C4-8D9D-9219F5BC4AE4}">
          <p14:sldIdLst>
            <p14:sldId id="256"/>
            <p14:sldId id="312"/>
            <p14:sldId id="306"/>
            <p14:sldId id="308"/>
            <p14:sldId id="314"/>
            <p14:sldId id="309"/>
            <p14:sldId id="310"/>
            <p14:sldId id="313"/>
            <p14:sldId id="311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049" userDrawn="1">
          <p15:clr>
            <a:srgbClr val="A4A3A4"/>
          </p15:clr>
        </p15:guide>
        <p15:guide id="2" pos="161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B8C"/>
    <a:srgbClr val="1E9F9F"/>
    <a:srgbClr val="21272F"/>
    <a:srgbClr val="11C2BA"/>
    <a:srgbClr val="F75431"/>
    <a:srgbClr val="C10037"/>
    <a:srgbClr val="5A28C8"/>
    <a:srgbClr val="0042A5"/>
    <a:srgbClr val="0070BB"/>
    <a:srgbClr val="663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1" autoAdjust="0"/>
  </p:normalViewPr>
  <p:slideViewPr>
    <p:cSldViewPr snapToGrid="0">
      <p:cViewPr varScale="1">
        <p:scale>
          <a:sx n="18" d="100"/>
          <a:sy n="18" d="100"/>
        </p:scale>
        <p:origin x="1008" y="125"/>
      </p:cViewPr>
      <p:guideLst>
        <p:guide orient="horz" pos="9049"/>
        <p:guide pos="16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Wscube" userId="1d3faf5b170b9d82" providerId="LiveId" clId="{C62BF716-96BE-4139-BAB9-865DF6A52731}"/>
    <pc:docChg chg="modSld">
      <pc:chgData name="Monika Wscube" userId="1d3faf5b170b9d82" providerId="LiveId" clId="{C62BF716-96BE-4139-BAB9-865DF6A52731}" dt="2022-09-17T11:23:25.096" v="6" actId="20577"/>
      <pc:docMkLst>
        <pc:docMk/>
      </pc:docMkLst>
      <pc:sldChg chg="modSp mod">
        <pc:chgData name="Monika Wscube" userId="1d3faf5b170b9d82" providerId="LiveId" clId="{C62BF716-96BE-4139-BAB9-865DF6A52731}" dt="2022-09-17T11:23:25.096" v="6" actId="20577"/>
        <pc:sldMkLst>
          <pc:docMk/>
          <pc:sldMk cId="426962432" sldId="312"/>
        </pc:sldMkLst>
        <pc:spChg chg="mod">
          <ac:chgData name="Monika Wscube" userId="1d3faf5b170b9d82" providerId="LiveId" clId="{C62BF716-96BE-4139-BAB9-865DF6A52731}" dt="2022-09-17T11:14:40.648" v="1" actId="1076"/>
          <ac:spMkLst>
            <pc:docMk/>
            <pc:sldMk cId="426962432" sldId="312"/>
            <ac:spMk id="21" creationId="{642EA38D-1564-EA54-2632-7F5CD323CAAD}"/>
          </ac:spMkLst>
        </pc:spChg>
        <pc:spChg chg="mod">
          <ac:chgData name="Monika Wscube" userId="1d3faf5b170b9d82" providerId="LiveId" clId="{C62BF716-96BE-4139-BAB9-865DF6A52731}" dt="2022-09-17T11:23:25.096" v="6" actId="20577"/>
          <ac:spMkLst>
            <pc:docMk/>
            <pc:sldMk cId="426962432" sldId="312"/>
            <ac:spMk id="36" creationId="{F5D4569A-CD5C-4EE6-A0FD-7E0CE3CCA6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0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0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1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10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64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86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867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16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-140"/>
            <a:ext cx="51126785" cy="288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34527" y="11154220"/>
            <a:ext cx="25378999" cy="64948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1127025" cy="288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6040" y="1153460"/>
            <a:ext cx="33628432" cy="48014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246040" y="7574280"/>
            <a:ext cx="15884939" cy="17668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557760" lvl="0" indent="-1989369">
              <a:spcBef>
                <a:spcPts val="3357"/>
              </a:spcBef>
              <a:spcAft>
                <a:spcPts val="0"/>
              </a:spcAft>
              <a:buSzPts val="2000"/>
              <a:buChar char="⬡"/>
              <a:defRPr sz="11200"/>
            </a:lvl1pPr>
            <a:lvl2pPr marL="5115519" lvl="1" indent="-198936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1200"/>
            </a:lvl2pPr>
            <a:lvl3pPr marL="7673279" lvl="2" indent="-198936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1200"/>
            </a:lvl3pPr>
            <a:lvl4pPr marL="10231039" lvl="3" indent="-198936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1200"/>
            </a:lvl4pPr>
            <a:lvl5pPr marL="12788798" lvl="4" indent="-198936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1200"/>
            </a:lvl5pPr>
            <a:lvl6pPr marL="15346558" lvl="5" indent="-198936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1200"/>
            </a:lvl6pPr>
            <a:lvl7pPr marL="17904318" lvl="6" indent="-198936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1200"/>
            </a:lvl7pPr>
            <a:lvl8pPr marL="20462077" lvl="7" indent="-198936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1200"/>
            </a:lvl8pPr>
            <a:lvl9pPr marL="23019837" lvl="8" indent="-198936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20989494" y="7574280"/>
            <a:ext cx="15884939" cy="17668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557760" lvl="0" indent="-1989369">
              <a:spcBef>
                <a:spcPts val="3357"/>
              </a:spcBef>
              <a:spcAft>
                <a:spcPts val="0"/>
              </a:spcAft>
              <a:buSzPts val="2000"/>
              <a:buChar char="⬡"/>
              <a:defRPr sz="11200"/>
            </a:lvl1pPr>
            <a:lvl2pPr marL="5115519" lvl="1" indent="-198936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1200"/>
            </a:lvl2pPr>
            <a:lvl3pPr marL="7673279" lvl="2" indent="-198936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1200"/>
            </a:lvl3pPr>
            <a:lvl4pPr marL="10231039" lvl="3" indent="-198936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1200"/>
            </a:lvl4pPr>
            <a:lvl5pPr marL="12788798" lvl="4" indent="-198936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1200"/>
            </a:lvl5pPr>
            <a:lvl6pPr marL="15346558" lvl="5" indent="-198936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1200"/>
            </a:lvl6pPr>
            <a:lvl7pPr marL="17904318" lvl="6" indent="-198936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1200"/>
            </a:lvl7pPr>
            <a:lvl8pPr marL="20462077" lvl="7" indent="-198936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1200"/>
            </a:lvl8pPr>
            <a:lvl9pPr marL="23019837" lvl="8" indent="-198936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47417654" y="26599166"/>
            <a:ext cx="3067957" cy="22041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1127025" cy="288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47417654" y="26599166"/>
            <a:ext cx="3067957" cy="22041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6040" y="1153460"/>
            <a:ext cx="33628432" cy="4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46040" y="7574280"/>
            <a:ext cx="33628432" cy="177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7417654" y="26599166"/>
            <a:ext cx="3067957" cy="220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scubetech.com/projects/javascript/random-color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www.wscubetech.com/projects/javascript/quiz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scubetech.com/projects/javascript/movie-search-app" TargetMode="External"/><Relationship Id="rId5" Type="http://schemas.openxmlformats.org/officeDocument/2006/relationships/hyperlink" Target="https://www.wscubetech.com/projects/javascript/count-down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wscubetech.com/projects/javascript/weather-app/" TargetMode="External"/><Relationship Id="rId9" Type="http://schemas.openxmlformats.org/officeDocument/2006/relationships/hyperlink" Target="https://www.wscubetech.com/projects/javascript/to-d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A458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880952" y="4152954"/>
            <a:ext cx="28293013" cy="213993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5200" dirty="0"/>
              <a:t>Introduction to</a:t>
            </a:r>
            <a:br>
              <a:rPr lang="en-US" sz="25200" dirty="0"/>
            </a:br>
            <a:r>
              <a:rPr lang="en-US" sz="25200" dirty="0"/>
              <a:t>JavaScript</a:t>
            </a: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371" y="2118614"/>
            <a:ext cx="3704249" cy="40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9197" y="4953822"/>
            <a:ext cx="2695435" cy="294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678" y="22593626"/>
            <a:ext cx="3277436" cy="384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1680" y="20296861"/>
            <a:ext cx="1799566" cy="251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6507" y="21044142"/>
            <a:ext cx="1799566" cy="251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58" y="1067198"/>
            <a:ext cx="9840991" cy="36566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366" y="26382081"/>
            <a:ext cx="9641221" cy="2424762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1"/>
                </a:solidFill>
                <a:latin typeface="Muli" panose="00000500000000000000" pitchFamily="2" charset="0"/>
                <a:cs typeface="Arial" panose="020B0604020202020204" pitchFamily="34" charset="0"/>
              </a:rPr>
              <a:t>www.wscubetech.com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5B95485-FB4A-8AFA-47D1-C7A1889E2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653" y="11740068"/>
            <a:ext cx="7667307" cy="5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594375" cy="29032926"/>
          </a:xfrm>
          <a:custGeom>
            <a:avLst/>
            <a:gdLst>
              <a:gd name="connsiteX0" fmla="*/ 0 w 5158409"/>
              <a:gd name="connsiteY0" fmla="*/ 0 h 5143451"/>
              <a:gd name="connsiteX1" fmla="*/ 5158409 w 5158409"/>
              <a:gd name="connsiteY1" fmla="*/ 0 h 5143451"/>
              <a:gd name="connsiteX2" fmla="*/ 5158409 w 5158409"/>
              <a:gd name="connsiteY2" fmla="*/ 5143451 h 5143451"/>
              <a:gd name="connsiteX3" fmla="*/ 0 w 5158409"/>
              <a:gd name="connsiteY3" fmla="*/ 5143451 h 5143451"/>
              <a:gd name="connsiteX4" fmla="*/ 0 w 5158409"/>
              <a:gd name="connsiteY4" fmla="*/ 0 h 5143451"/>
              <a:gd name="connsiteX0" fmla="*/ 0 w 5685183"/>
              <a:gd name="connsiteY0" fmla="*/ 0 h 5163329"/>
              <a:gd name="connsiteX1" fmla="*/ 5158409 w 5685183"/>
              <a:gd name="connsiteY1" fmla="*/ 0 h 5163329"/>
              <a:gd name="connsiteX2" fmla="*/ 5685183 w 5685183"/>
              <a:gd name="connsiteY2" fmla="*/ 5163329 h 5163329"/>
              <a:gd name="connsiteX3" fmla="*/ 0 w 5685183"/>
              <a:gd name="connsiteY3" fmla="*/ 5143451 h 5163329"/>
              <a:gd name="connsiteX4" fmla="*/ 0 w 5685183"/>
              <a:gd name="connsiteY4" fmla="*/ 0 h 5163329"/>
              <a:gd name="connsiteX0" fmla="*/ 0 w 5685183"/>
              <a:gd name="connsiteY0" fmla="*/ 9918 h 5173247"/>
              <a:gd name="connsiteX1" fmla="*/ 5379442 w 5685183"/>
              <a:gd name="connsiteY1" fmla="*/ 0 h 5173247"/>
              <a:gd name="connsiteX2" fmla="*/ 5685183 w 5685183"/>
              <a:gd name="connsiteY2" fmla="*/ 5173247 h 5173247"/>
              <a:gd name="connsiteX3" fmla="*/ 0 w 5685183"/>
              <a:gd name="connsiteY3" fmla="*/ 5153369 h 5173247"/>
              <a:gd name="connsiteX4" fmla="*/ 0 w 5685183"/>
              <a:gd name="connsiteY4" fmla="*/ 9918 h 517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183" h="5173247">
                <a:moveTo>
                  <a:pt x="0" y="9918"/>
                </a:moveTo>
                <a:lnTo>
                  <a:pt x="5379442" y="0"/>
                </a:lnTo>
                <a:lnTo>
                  <a:pt x="5685183" y="5173247"/>
                </a:lnTo>
                <a:lnTo>
                  <a:pt x="0" y="5153369"/>
                </a:lnTo>
                <a:lnTo>
                  <a:pt x="0" y="99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4128572" y="14630400"/>
            <a:ext cx="25154877" cy="130788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9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90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wscube</a:t>
            </a:r>
            <a:endParaRPr lang="en-US" sz="9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90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wscubetech.india</a:t>
            </a:r>
            <a:endParaRPr lang="en-US" sz="9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9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www.wscubetech.com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9000" b="1" dirty="0">
                <a:solidFill>
                  <a:schemeClr val="bg2">
                    <a:lumMod val="50000"/>
                  </a:schemeClr>
                </a:solidFill>
              </a:rPr>
              <a:t>Subscribe To Get Notified about New Videos </a:t>
            </a:r>
            <a:endParaRPr lang="en-US" sz="9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6475" y="13134416"/>
            <a:ext cx="17731886" cy="1058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2392" y="8844564"/>
            <a:ext cx="3067957" cy="894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60854" y="1377636"/>
            <a:ext cx="7155211" cy="83903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3337;p69"/>
          <p:cNvGrpSpPr/>
          <p:nvPr/>
        </p:nvGrpSpPr>
        <p:grpSpPr>
          <a:xfrm>
            <a:off x="1826418" y="24093693"/>
            <a:ext cx="1745068" cy="1381223"/>
            <a:chOff x="3476576" y="2633631"/>
            <a:chExt cx="417024" cy="293244"/>
          </a:xfrm>
          <a:solidFill>
            <a:srgbClr val="00AAFD"/>
          </a:solidFill>
        </p:grpSpPr>
        <p:sp>
          <p:nvSpPr>
            <p:cNvPr id="13" name="Google Shape;13338;p69"/>
            <p:cNvSpPr/>
            <p:nvPr/>
          </p:nvSpPr>
          <p:spPr>
            <a:xfrm>
              <a:off x="3476576" y="2633631"/>
              <a:ext cx="417024" cy="293244"/>
            </a:xfrm>
            <a:custGeom>
              <a:avLst/>
              <a:gdLst/>
              <a:ahLst/>
              <a:cxnLst/>
              <a:rect l="l" t="t" r="r" b="b"/>
              <a:pathLst>
                <a:path w="19982" h="14051" extrusionOk="0">
                  <a:moveTo>
                    <a:pt x="17056" y="1172"/>
                  </a:moveTo>
                  <a:cubicBezTo>
                    <a:pt x="18023" y="1172"/>
                    <a:pt x="18811" y="1961"/>
                    <a:pt x="18811" y="2929"/>
                  </a:cubicBezTo>
                  <a:lnTo>
                    <a:pt x="18811" y="11124"/>
                  </a:lnTo>
                  <a:cubicBezTo>
                    <a:pt x="18811" y="12092"/>
                    <a:pt x="18023" y="12881"/>
                    <a:pt x="17056" y="12881"/>
                  </a:cubicBezTo>
                  <a:lnTo>
                    <a:pt x="2927" y="12881"/>
                  </a:lnTo>
                  <a:cubicBezTo>
                    <a:pt x="1959" y="12881"/>
                    <a:pt x="1172" y="12092"/>
                    <a:pt x="1172" y="11124"/>
                  </a:cubicBezTo>
                  <a:lnTo>
                    <a:pt x="1172" y="2929"/>
                  </a:lnTo>
                  <a:cubicBezTo>
                    <a:pt x="1172" y="1961"/>
                    <a:pt x="1959" y="1172"/>
                    <a:pt x="2927" y="1172"/>
                  </a:cubicBezTo>
                  <a:close/>
                  <a:moveTo>
                    <a:pt x="2927" y="1"/>
                  </a:moveTo>
                  <a:cubicBezTo>
                    <a:pt x="1313" y="1"/>
                    <a:pt x="1" y="1315"/>
                    <a:pt x="1" y="2929"/>
                  </a:cubicBezTo>
                  <a:lnTo>
                    <a:pt x="1" y="11124"/>
                  </a:lnTo>
                  <a:cubicBezTo>
                    <a:pt x="1" y="12738"/>
                    <a:pt x="1313" y="14050"/>
                    <a:pt x="2927" y="14050"/>
                  </a:cubicBezTo>
                  <a:lnTo>
                    <a:pt x="17056" y="14050"/>
                  </a:lnTo>
                  <a:cubicBezTo>
                    <a:pt x="18669" y="14050"/>
                    <a:pt x="19982" y="12738"/>
                    <a:pt x="19982" y="11124"/>
                  </a:cubicBezTo>
                  <a:lnTo>
                    <a:pt x="19982" y="2929"/>
                  </a:lnTo>
                  <a:cubicBezTo>
                    <a:pt x="19982" y="1315"/>
                    <a:pt x="18669" y="1"/>
                    <a:pt x="17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3339;p69"/>
            <p:cNvSpPr/>
            <p:nvPr/>
          </p:nvSpPr>
          <p:spPr>
            <a:xfrm>
              <a:off x="3636206" y="2706945"/>
              <a:ext cx="122194" cy="146633"/>
            </a:xfrm>
            <a:custGeom>
              <a:avLst/>
              <a:gdLst/>
              <a:ahLst/>
              <a:cxnLst/>
              <a:rect l="l" t="t" r="r" b="b"/>
              <a:pathLst>
                <a:path w="5855" h="7026" extrusionOk="0">
                  <a:moveTo>
                    <a:pt x="1172" y="1643"/>
                  </a:moveTo>
                  <a:lnTo>
                    <a:pt x="4165" y="3514"/>
                  </a:lnTo>
                  <a:lnTo>
                    <a:pt x="1172" y="5384"/>
                  </a:lnTo>
                  <a:lnTo>
                    <a:pt x="1172" y="1643"/>
                  </a:lnTo>
                  <a:close/>
                  <a:moveTo>
                    <a:pt x="586" y="0"/>
                  </a:moveTo>
                  <a:cubicBezTo>
                    <a:pt x="489" y="0"/>
                    <a:pt x="391" y="25"/>
                    <a:pt x="302" y="74"/>
                  </a:cubicBezTo>
                  <a:cubicBezTo>
                    <a:pt x="116" y="178"/>
                    <a:pt x="1" y="373"/>
                    <a:pt x="1" y="587"/>
                  </a:cubicBezTo>
                  <a:lnTo>
                    <a:pt x="1" y="6440"/>
                  </a:lnTo>
                  <a:cubicBezTo>
                    <a:pt x="1" y="6653"/>
                    <a:pt x="116" y="6849"/>
                    <a:pt x="302" y="6953"/>
                  </a:cubicBezTo>
                  <a:cubicBezTo>
                    <a:pt x="389" y="7001"/>
                    <a:pt x="487" y="7026"/>
                    <a:pt x="585" y="7026"/>
                  </a:cubicBezTo>
                  <a:cubicBezTo>
                    <a:pt x="693" y="7026"/>
                    <a:pt x="801" y="6997"/>
                    <a:pt x="896" y="6937"/>
                  </a:cubicBezTo>
                  <a:lnTo>
                    <a:pt x="5580" y="4010"/>
                  </a:lnTo>
                  <a:cubicBezTo>
                    <a:pt x="5750" y="3903"/>
                    <a:pt x="5854" y="3714"/>
                    <a:pt x="5854" y="3513"/>
                  </a:cubicBezTo>
                  <a:cubicBezTo>
                    <a:pt x="5854" y="3311"/>
                    <a:pt x="5750" y="3123"/>
                    <a:pt x="5580" y="3017"/>
                  </a:cubicBezTo>
                  <a:lnTo>
                    <a:pt x="896" y="90"/>
                  </a:lnTo>
                  <a:cubicBezTo>
                    <a:pt x="801" y="30"/>
                    <a:pt x="694" y="0"/>
                    <a:pt x="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Google Shape;13360;p69"/>
          <p:cNvSpPr/>
          <p:nvPr/>
        </p:nvSpPr>
        <p:spPr>
          <a:xfrm>
            <a:off x="1869024" y="15986137"/>
            <a:ext cx="1745068" cy="142539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00AAFD"/>
          </a:solidFill>
          <a:ln>
            <a:noFill/>
          </a:ln>
        </p:spPr>
        <p:txBody>
          <a:bodyPr spcFirstLastPara="1" wrap="square" lIns="511468" tIns="511468" rIns="511468" bIns="511468" anchor="ctr" anchorCtr="0">
            <a:noAutofit/>
          </a:bodyPr>
          <a:lstStyle/>
          <a:p>
            <a:endParaRPr/>
          </a:p>
        </p:txBody>
      </p:sp>
      <p:sp>
        <p:nvSpPr>
          <p:cNvPr id="16" name="Google Shape;13349;p69"/>
          <p:cNvSpPr/>
          <p:nvPr/>
        </p:nvSpPr>
        <p:spPr>
          <a:xfrm>
            <a:off x="1829066" y="18531911"/>
            <a:ext cx="1614605" cy="1617112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00AAFD"/>
          </a:solidFill>
          <a:ln>
            <a:noFill/>
          </a:ln>
        </p:spPr>
        <p:txBody>
          <a:bodyPr spcFirstLastPara="1" wrap="square" lIns="511468" tIns="511468" rIns="511468" bIns="511468" anchor="ctr" anchorCtr="0">
            <a:noAutofit/>
          </a:bodyPr>
          <a:lstStyle/>
          <a:p>
            <a:endParaRPr/>
          </a:p>
        </p:txBody>
      </p:sp>
      <p:sp>
        <p:nvSpPr>
          <p:cNvPr id="17" name="Google Shape;11330;p63"/>
          <p:cNvSpPr/>
          <p:nvPr/>
        </p:nvSpPr>
        <p:spPr>
          <a:xfrm>
            <a:off x="1871666" y="21412182"/>
            <a:ext cx="1614605" cy="1616776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00AAFD"/>
          </a:solidFill>
          <a:ln>
            <a:noFill/>
          </a:ln>
        </p:spPr>
        <p:txBody>
          <a:bodyPr spcFirstLastPara="1" wrap="square" lIns="511468" tIns="511468" rIns="511468" bIns="511468" anchor="ctr" anchorCtr="0">
            <a:noAutofit/>
          </a:bodyPr>
          <a:lstStyle/>
          <a:p>
            <a:endParaRPr>
              <a:solidFill>
                <a:srgbClr val="435D74"/>
              </a:solidFill>
            </a:endParaRPr>
          </a:p>
        </p:txBody>
      </p:sp>
      <p:pic>
        <p:nvPicPr>
          <p:cNvPr id="19" name="Picture 18" descr="WsCube-Tech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8786" y="1735387"/>
            <a:ext cx="19639890" cy="7214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-52995" y="8823960"/>
            <a:ext cx="51180020" cy="19979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exend Deca" panose="020B0604020202020204" charset="0"/>
              </a:rPr>
              <a:t>What Is JavaScript ?\\\\\</a:t>
            </a:r>
            <a:endParaRPr lang="en-US" b="1" dirty="0">
              <a:solidFill>
                <a:srgbClr val="00CBFA"/>
              </a:solidFill>
              <a:latin typeface="Lexend Deca" panose="020B0604020202020204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210180" y="1472750"/>
            <a:ext cx="35883704" cy="33368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IN" sz="19900" b="1" dirty="0">
                <a:solidFill>
                  <a:schemeClr val="bg1"/>
                </a:solidFill>
                <a:latin typeface="Lexend Deca" panose="020B0604020202020204" charset="0"/>
              </a:rPr>
              <a:t>Our Agenda.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-69293" y="8578374"/>
            <a:ext cx="51265611" cy="25602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>
              <a:latin typeface="Lexend Deca" panose="020B0604020202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525805" cy="2138530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Lexend Deca" panose="020B0604020202020204" charset="0"/>
                <a:cs typeface="Arial" panose="020B0604020202020204" pitchFamily="34" charset="0"/>
              </a:rPr>
              <a:t>www.wscubetech.com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16C97-FF9C-3BA8-FB28-E118CC945B55}"/>
              </a:ext>
            </a:extLst>
          </p:cNvPr>
          <p:cNvSpPr txBox="1"/>
          <p:nvPr/>
        </p:nvSpPr>
        <p:spPr>
          <a:xfrm>
            <a:off x="3232309" y="10118837"/>
            <a:ext cx="45393928" cy="551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endParaRPr lang="en-IN" sz="9600" b="1" dirty="0">
              <a:solidFill>
                <a:schemeClr val="bg2">
                  <a:lumMod val="50000"/>
                </a:schemeClr>
              </a:solidFill>
              <a:latin typeface="Lexend Deca" panose="020B0604020202020204" charset="0"/>
            </a:endParaRPr>
          </a:p>
          <a:p>
            <a:pPr marL="1371600" indent="-1371600">
              <a:lnSpc>
                <a:spcPct val="200000"/>
              </a:lnSpc>
              <a:buFont typeface="+mj-lt"/>
              <a:buAutoNum type="arabicPeriod"/>
            </a:pPr>
            <a:endParaRPr lang="en-IN" sz="9600" dirty="0">
              <a:solidFill>
                <a:schemeClr val="bg2">
                  <a:lumMod val="50000"/>
                </a:schemeClr>
              </a:solidFill>
              <a:latin typeface="Lexend Deca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56E43-1C15-0501-E4BD-1D85D35CF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7845" y="25786078"/>
            <a:ext cx="3939180" cy="26974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1187D3-5E53-CF7D-E764-8CD7650D3030}"/>
              </a:ext>
            </a:extLst>
          </p:cNvPr>
          <p:cNvGrpSpPr/>
          <p:nvPr/>
        </p:nvGrpSpPr>
        <p:grpSpPr>
          <a:xfrm>
            <a:off x="9832348" y="6650622"/>
            <a:ext cx="5036169" cy="8126146"/>
            <a:chOff x="33137955" y="8287334"/>
            <a:chExt cx="5036169" cy="81261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9DF328-981F-A8FE-DCCD-1A1AD4342EF0}"/>
                </a:ext>
              </a:extLst>
            </p:cNvPr>
            <p:cNvSpPr/>
            <p:nvPr/>
          </p:nvSpPr>
          <p:spPr>
            <a:xfrm>
              <a:off x="33137955" y="8287334"/>
              <a:ext cx="5036169" cy="504394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53C4656-820C-631E-5498-B890B4665343}"/>
                </a:ext>
              </a:extLst>
            </p:cNvPr>
            <p:cNvCxnSpPr>
              <a:cxnSpLocks/>
            </p:cNvCxnSpPr>
            <p:nvPr/>
          </p:nvCxnSpPr>
          <p:spPr>
            <a:xfrm>
              <a:off x="35656048" y="10933533"/>
              <a:ext cx="0" cy="5479947"/>
            </a:xfrm>
            <a:prstGeom prst="line">
              <a:avLst/>
            </a:prstGeom>
            <a:ln w="76200">
              <a:solidFill>
                <a:schemeClr val="tx2">
                  <a:lumMod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45867D-9868-1AE6-DF75-59328EACEAFF}"/>
                </a:ext>
              </a:extLst>
            </p:cNvPr>
            <p:cNvSpPr/>
            <p:nvPr/>
          </p:nvSpPr>
          <p:spPr>
            <a:xfrm>
              <a:off x="33798436" y="8914948"/>
              <a:ext cx="3715208" cy="3720931"/>
            </a:xfrm>
            <a:prstGeom prst="ellipse">
              <a:avLst/>
            </a:prstGeom>
            <a:solidFill>
              <a:srgbClr val="8B0C3C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7FD5D9-2FED-4F78-D4E7-346435F34CBF}"/>
                </a:ext>
              </a:extLst>
            </p:cNvPr>
            <p:cNvGrpSpPr/>
            <p:nvPr/>
          </p:nvGrpSpPr>
          <p:grpSpPr>
            <a:xfrm>
              <a:off x="34782421" y="10067400"/>
              <a:ext cx="1644882" cy="1118443"/>
              <a:chOff x="3416301" y="2947988"/>
              <a:chExt cx="346075" cy="234950"/>
            </a:xfrm>
          </p:grpSpPr>
          <p:sp>
            <p:nvSpPr>
              <p:cNvPr id="8" name="Freeform 36">
                <a:extLst>
                  <a:ext uri="{FF2B5EF4-FFF2-40B4-BE49-F238E27FC236}">
                    <a16:creationId xmlns:a16="http://schemas.microsoft.com/office/drawing/2014/main" id="{582F04A4-28CC-D4CC-D7EB-3402AB4C5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6001" y="2947988"/>
                <a:ext cx="112713" cy="93663"/>
              </a:xfrm>
              <a:custGeom>
                <a:avLst/>
                <a:gdLst>
                  <a:gd name="T0" fmla="*/ 71 w 71"/>
                  <a:gd name="T1" fmla="*/ 14 h 59"/>
                  <a:gd name="T2" fmla="*/ 56 w 71"/>
                  <a:gd name="T3" fmla="*/ 0 h 59"/>
                  <a:gd name="T4" fmla="*/ 0 w 71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59">
                    <a:moveTo>
                      <a:pt x="71" y="14"/>
                    </a:moveTo>
                    <a:lnTo>
                      <a:pt x="56" y="0"/>
                    </a:lnTo>
                    <a:lnTo>
                      <a:pt x="0" y="59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9" name="Freeform 37">
                <a:extLst>
                  <a:ext uri="{FF2B5EF4-FFF2-40B4-BE49-F238E27FC236}">
                    <a16:creationId xmlns:a16="http://schemas.microsoft.com/office/drawing/2014/main" id="{8725DC6D-73B8-1D33-E2A2-99D9C15C1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01" y="3057525"/>
                <a:ext cx="98425" cy="125413"/>
              </a:xfrm>
              <a:custGeom>
                <a:avLst/>
                <a:gdLst>
                  <a:gd name="T0" fmla="*/ 40 w 62"/>
                  <a:gd name="T1" fmla="*/ 12 h 79"/>
                  <a:gd name="T2" fmla="*/ 26 w 62"/>
                  <a:gd name="T3" fmla="*/ 0 h 79"/>
                  <a:gd name="T4" fmla="*/ 0 w 62"/>
                  <a:gd name="T5" fmla="*/ 26 h 79"/>
                  <a:gd name="T6" fmla="*/ 52 w 62"/>
                  <a:gd name="T7" fmla="*/ 79 h 79"/>
                  <a:gd name="T8" fmla="*/ 62 w 62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9">
                    <a:moveTo>
                      <a:pt x="40" y="12"/>
                    </a:moveTo>
                    <a:lnTo>
                      <a:pt x="26" y="0"/>
                    </a:lnTo>
                    <a:lnTo>
                      <a:pt x="0" y="26"/>
                    </a:lnTo>
                    <a:lnTo>
                      <a:pt x="52" y="79"/>
                    </a:lnTo>
                    <a:lnTo>
                      <a:pt x="62" y="67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10" name="Freeform 38">
                <a:extLst>
                  <a:ext uri="{FF2B5EF4-FFF2-40B4-BE49-F238E27FC236}">
                    <a16:creationId xmlns:a16="http://schemas.microsoft.com/office/drawing/2014/main" id="{23DCB78B-8DB1-02BD-C644-01EC8CC72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913" y="2947988"/>
                <a:ext cx="271463" cy="234950"/>
              </a:xfrm>
              <a:custGeom>
                <a:avLst/>
                <a:gdLst>
                  <a:gd name="T0" fmla="*/ 145 w 171"/>
                  <a:gd name="T1" fmla="*/ 0 h 148"/>
                  <a:gd name="T2" fmla="*/ 52 w 171"/>
                  <a:gd name="T3" fmla="*/ 95 h 148"/>
                  <a:gd name="T4" fmla="*/ 26 w 171"/>
                  <a:gd name="T5" fmla="*/ 69 h 148"/>
                  <a:gd name="T6" fmla="*/ 0 w 171"/>
                  <a:gd name="T7" fmla="*/ 95 h 148"/>
                  <a:gd name="T8" fmla="*/ 52 w 171"/>
                  <a:gd name="T9" fmla="*/ 148 h 148"/>
                  <a:gd name="T10" fmla="*/ 171 w 171"/>
                  <a:gd name="T11" fmla="*/ 26 h 148"/>
                  <a:gd name="T12" fmla="*/ 145 w 171"/>
                  <a:gd name="T1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8">
                    <a:moveTo>
                      <a:pt x="145" y="0"/>
                    </a:moveTo>
                    <a:lnTo>
                      <a:pt x="52" y="95"/>
                    </a:lnTo>
                    <a:lnTo>
                      <a:pt x="26" y="69"/>
                    </a:lnTo>
                    <a:lnTo>
                      <a:pt x="0" y="95"/>
                    </a:lnTo>
                    <a:lnTo>
                      <a:pt x="52" y="148"/>
                    </a:lnTo>
                    <a:lnTo>
                      <a:pt x="171" y="26"/>
                    </a:lnTo>
                    <a:lnTo>
                      <a:pt x="145" y="0"/>
                    </a:lnTo>
                    <a:close/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276D3-179C-B2E5-D201-5DEBE4403909}"/>
              </a:ext>
            </a:extLst>
          </p:cNvPr>
          <p:cNvGrpSpPr/>
          <p:nvPr/>
        </p:nvGrpSpPr>
        <p:grpSpPr>
          <a:xfrm>
            <a:off x="22700053" y="6885254"/>
            <a:ext cx="5036169" cy="8034706"/>
            <a:chOff x="12809293" y="8287334"/>
            <a:chExt cx="5036169" cy="80347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E151F6-7164-21A4-18D2-FCAEA5EBB2E4}"/>
                </a:ext>
              </a:extLst>
            </p:cNvPr>
            <p:cNvSpPr/>
            <p:nvPr/>
          </p:nvSpPr>
          <p:spPr>
            <a:xfrm>
              <a:off x="12809293" y="8287334"/>
              <a:ext cx="5036169" cy="504394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AC62C6-87B8-676D-0E09-71D05410ED49}"/>
                </a:ext>
              </a:extLst>
            </p:cNvPr>
            <p:cNvCxnSpPr>
              <a:cxnSpLocks/>
            </p:cNvCxnSpPr>
            <p:nvPr/>
          </p:nvCxnSpPr>
          <p:spPr>
            <a:xfrm>
              <a:off x="15327386" y="10933533"/>
              <a:ext cx="0" cy="5388507"/>
            </a:xfrm>
            <a:prstGeom prst="line">
              <a:avLst/>
            </a:prstGeom>
            <a:ln w="76200">
              <a:solidFill>
                <a:schemeClr val="tx2">
                  <a:lumMod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FE289C-6657-D36E-60EE-9EDCBD52876E}"/>
                </a:ext>
              </a:extLst>
            </p:cNvPr>
            <p:cNvSpPr/>
            <p:nvPr/>
          </p:nvSpPr>
          <p:spPr>
            <a:xfrm>
              <a:off x="13469774" y="8914948"/>
              <a:ext cx="3715208" cy="3720931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F6A8D9-9F61-31EB-47B0-4DF6D0BD8C42}"/>
                </a:ext>
              </a:extLst>
            </p:cNvPr>
            <p:cNvGrpSpPr/>
            <p:nvPr/>
          </p:nvGrpSpPr>
          <p:grpSpPr>
            <a:xfrm>
              <a:off x="14359971" y="10120415"/>
              <a:ext cx="1644882" cy="1118443"/>
              <a:chOff x="3416301" y="2947988"/>
              <a:chExt cx="346075" cy="234950"/>
            </a:xfrm>
          </p:grpSpPr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EDFDCB68-C14D-1FE1-4852-EFC10A2C1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6001" y="2947988"/>
                <a:ext cx="112713" cy="93663"/>
              </a:xfrm>
              <a:custGeom>
                <a:avLst/>
                <a:gdLst>
                  <a:gd name="T0" fmla="*/ 71 w 71"/>
                  <a:gd name="T1" fmla="*/ 14 h 59"/>
                  <a:gd name="T2" fmla="*/ 56 w 71"/>
                  <a:gd name="T3" fmla="*/ 0 h 59"/>
                  <a:gd name="T4" fmla="*/ 0 w 71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59">
                    <a:moveTo>
                      <a:pt x="71" y="14"/>
                    </a:moveTo>
                    <a:lnTo>
                      <a:pt x="56" y="0"/>
                    </a:lnTo>
                    <a:lnTo>
                      <a:pt x="0" y="59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78118055-014A-5F08-C233-C4CB1394A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01" y="3057525"/>
                <a:ext cx="98425" cy="125413"/>
              </a:xfrm>
              <a:custGeom>
                <a:avLst/>
                <a:gdLst>
                  <a:gd name="T0" fmla="*/ 40 w 62"/>
                  <a:gd name="T1" fmla="*/ 12 h 79"/>
                  <a:gd name="T2" fmla="*/ 26 w 62"/>
                  <a:gd name="T3" fmla="*/ 0 h 79"/>
                  <a:gd name="T4" fmla="*/ 0 w 62"/>
                  <a:gd name="T5" fmla="*/ 26 h 79"/>
                  <a:gd name="T6" fmla="*/ 52 w 62"/>
                  <a:gd name="T7" fmla="*/ 79 h 79"/>
                  <a:gd name="T8" fmla="*/ 62 w 62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9">
                    <a:moveTo>
                      <a:pt x="40" y="12"/>
                    </a:moveTo>
                    <a:lnTo>
                      <a:pt x="26" y="0"/>
                    </a:lnTo>
                    <a:lnTo>
                      <a:pt x="0" y="26"/>
                    </a:lnTo>
                    <a:lnTo>
                      <a:pt x="52" y="79"/>
                    </a:lnTo>
                    <a:lnTo>
                      <a:pt x="62" y="67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269C4D3F-5A47-2337-29E9-3C6E3B230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913" y="2947988"/>
                <a:ext cx="271463" cy="234950"/>
              </a:xfrm>
              <a:custGeom>
                <a:avLst/>
                <a:gdLst>
                  <a:gd name="T0" fmla="*/ 145 w 171"/>
                  <a:gd name="T1" fmla="*/ 0 h 148"/>
                  <a:gd name="T2" fmla="*/ 52 w 171"/>
                  <a:gd name="T3" fmla="*/ 95 h 148"/>
                  <a:gd name="T4" fmla="*/ 26 w 171"/>
                  <a:gd name="T5" fmla="*/ 69 h 148"/>
                  <a:gd name="T6" fmla="*/ 0 w 171"/>
                  <a:gd name="T7" fmla="*/ 95 h 148"/>
                  <a:gd name="T8" fmla="*/ 52 w 171"/>
                  <a:gd name="T9" fmla="*/ 148 h 148"/>
                  <a:gd name="T10" fmla="*/ 171 w 171"/>
                  <a:gd name="T11" fmla="*/ 26 h 148"/>
                  <a:gd name="T12" fmla="*/ 145 w 171"/>
                  <a:gd name="T1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8">
                    <a:moveTo>
                      <a:pt x="145" y="0"/>
                    </a:moveTo>
                    <a:lnTo>
                      <a:pt x="52" y="95"/>
                    </a:lnTo>
                    <a:lnTo>
                      <a:pt x="26" y="69"/>
                    </a:lnTo>
                    <a:lnTo>
                      <a:pt x="0" y="95"/>
                    </a:lnTo>
                    <a:lnTo>
                      <a:pt x="52" y="148"/>
                    </a:lnTo>
                    <a:lnTo>
                      <a:pt x="171" y="26"/>
                    </a:lnTo>
                    <a:lnTo>
                      <a:pt x="145" y="0"/>
                    </a:lnTo>
                    <a:close/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</p:grpSp>
      </p:grpSp>
      <p:sp>
        <p:nvSpPr>
          <p:cNvPr id="20" name="Google Shape;73;p14">
            <a:extLst>
              <a:ext uri="{FF2B5EF4-FFF2-40B4-BE49-F238E27FC236}">
                <a16:creationId xmlns:a16="http://schemas.microsoft.com/office/drawing/2014/main" id="{80679AE4-A59A-8F62-B648-F7ECF3E48A67}"/>
              </a:ext>
            </a:extLst>
          </p:cNvPr>
          <p:cNvSpPr txBox="1">
            <a:spLocks/>
          </p:cNvSpPr>
          <p:nvPr/>
        </p:nvSpPr>
        <p:spPr>
          <a:xfrm>
            <a:off x="6684358" y="16400981"/>
            <a:ext cx="11332150" cy="234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391" indent="0" algn="ctr">
              <a:buFont typeface="Muli"/>
              <a:buNone/>
            </a:pPr>
            <a:r>
              <a:rPr lang="en-US" sz="9600" dirty="0">
                <a:solidFill>
                  <a:schemeClr val="tx1"/>
                </a:solidFill>
                <a:latin typeface="Lexend Deca" panose="020B0604020202020204" charset="0"/>
              </a:rPr>
              <a:t>What Is</a:t>
            </a:r>
          </a:p>
          <a:p>
            <a:pPr marL="568391" indent="0" algn="ctr">
              <a:buFont typeface="Muli"/>
              <a:buNone/>
            </a:pPr>
            <a:r>
              <a:rPr lang="en-US" sz="9600" dirty="0">
                <a:solidFill>
                  <a:schemeClr val="tx1"/>
                </a:solidFill>
                <a:latin typeface="Lexend Deca" panose="020B0604020202020204" charset="0"/>
              </a:rPr>
              <a:t> JavaScript ?</a:t>
            </a:r>
            <a:endParaRPr lang="en-US" sz="9600" b="1" dirty="0">
              <a:solidFill>
                <a:schemeClr val="tx1"/>
              </a:solidFill>
              <a:latin typeface="Lexend Deca" panose="020B0604020202020204" charset="0"/>
            </a:endParaRPr>
          </a:p>
        </p:txBody>
      </p:sp>
      <p:sp>
        <p:nvSpPr>
          <p:cNvPr id="21" name="Google Shape;73;p14">
            <a:extLst>
              <a:ext uri="{FF2B5EF4-FFF2-40B4-BE49-F238E27FC236}">
                <a16:creationId xmlns:a16="http://schemas.microsoft.com/office/drawing/2014/main" id="{642EA38D-1564-EA54-2632-7F5CD323CAAD}"/>
              </a:ext>
            </a:extLst>
          </p:cNvPr>
          <p:cNvSpPr txBox="1">
            <a:spLocks/>
          </p:cNvSpPr>
          <p:nvPr/>
        </p:nvSpPr>
        <p:spPr>
          <a:xfrm>
            <a:off x="19501198" y="16187621"/>
            <a:ext cx="11332150" cy="234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391" indent="0" algn="ctr">
              <a:buFont typeface="Muli"/>
              <a:buNone/>
            </a:pP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</a:rPr>
              <a:t>What can JavaScript do ?</a:t>
            </a:r>
            <a:endParaRPr lang="en-US" sz="9600" dirty="0">
              <a:solidFill>
                <a:schemeClr val="tx1"/>
              </a:solidFill>
              <a:latin typeface="Lexend Deca" panose="020B060402020202020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3BFC5-7DD7-5812-5E0C-441BAD80C5AD}"/>
              </a:ext>
            </a:extLst>
          </p:cNvPr>
          <p:cNvGrpSpPr/>
          <p:nvPr/>
        </p:nvGrpSpPr>
        <p:grpSpPr>
          <a:xfrm>
            <a:off x="35999428" y="6565214"/>
            <a:ext cx="5036169" cy="8126146"/>
            <a:chOff x="33137955" y="8287334"/>
            <a:chExt cx="5036169" cy="812614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03A51D-B597-42E1-1D0E-697EFB12D0A5}"/>
                </a:ext>
              </a:extLst>
            </p:cNvPr>
            <p:cNvSpPr/>
            <p:nvPr/>
          </p:nvSpPr>
          <p:spPr>
            <a:xfrm>
              <a:off x="33137955" y="8287334"/>
              <a:ext cx="5036169" cy="504394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437096-C784-8FA3-45E9-A59BA489EE90}"/>
                </a:ext>
              </a:extLst>
            </p:cNvPr>
            <p:cNvCxnSpPr>
              <a:cxnSpLocks/>
            </p:cNvCxnSpPr>
            <p:nvPr/>
          </p:nvCxnSpPr>
          <p:spPr>
            <a:xfrm>
              <a:off x="35656048" y="10933533"/>
              <a:ext cx="0" cy="5479947"/>
            </a:xfrm>
            <a:prstGeom prst="line">
              <a:avLst/>
            </a:prstGeom>
            <a:ln w="76200">
              <a:solidFill>
                <a:schemeClr val="tx2">
                  <a:lumMod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D4626AA-3649-691E-EDD0-E1A2059E2F30}"/>
                </a:ext>
              </a:extLst>
            </p:cNvPr>
            <p:cNvSpPr/>
            <p:nvPr/>
          </p:nvSpPr>
          <p:spPr>
            <a:xfrm>
              <a:off x="33798436" y="8914948"/>
              <a:ext cx="3715208" cy="3720931"/>
            </a:xfrm>
            <a:prstGeom prst="ellipse">
              <a:avLst/>
            </a:prstGeom>
            <a:solidFill>
              <a:srgbClr val="8B0C3C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0C37B1-C17F-0CB8-1752-21A586EFC00C}"/>
                </a:ext>
              </a:extLst>
            </p:cNvPr>
            <p:cNvGrpSpPr/>
            <p:nvPr/>
          </p:nvGrpSpPr>
          <p:grpSpPr>
            <a:xfrm>
              <a:off x="34782421" y="10067400"/>
              <a:ext cx="1644882" cy="1118443"/>
              <a:chOff x="3416301" y="2947988"/>
              <a:chExt cx="346075" cy="234950"/>
            </a:xfrm>
          </p:grpSpPr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907F519F-AA57-20CE-DBAC-213D3F3BD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6001" y="2947988"/>
                <a:ext cx="112713" cy="93663"/>
              </a:xfrm>
              <a:custGeom>
                <a:avLst/>
                <a:gdLst>
                  <a:gd name="T0" fmla="*/ 71 w 71"/>
                  <a:gd name="T1" fmla="*/ 14 h 59"/>
                  <a:gd name="T2" fmla="*/ 56 w 71"/>
                  <a:gd name="T3" fmla="*/ 0 h 59"/>
                  <a:gd name="T4" fmla="*/ 0 w 71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59">
                    <a:moveTo>
                      <a:pt x="71" y="14"/>
                    </a:moveTo>
                    <a:lnTo>
                      <a:pt x="56" y="0"/>
                    </a:lnTo>
                    <a:lnTo>
                      <a:pt x="0" y="59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967753F4-F52E-821B-0B82-8F0A37E08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01" y="3057525"/>
                <a:ext cx="98425" cy="125413"/>
              </a:xfrm>
              <a:custGeom>
                <a:avLst/>
                <a:gdLst>
                  <a:gd name="T0" fmla="*/ 40 w 62"/>
                  <a:gd name="T1" fmla="*/ 12 h 79"/>
                  <a:gd name="T2" fmla="*/ 26 w 62"/>
                  <a:gd name="T3" fmla="*/ 0 h 79"/>
                  <a:gd name="T4" fmla="*/ 0 w 62"/>
                  <a:gd name="T5" fmla="*/ 26 h 79"/>
                  <a:gd name="T6" fmla="*/ 52 w 62"/>
                  <a:gd name="T7" fmla="*/ 79 h 79"/>
                  <a:gd name="T8" fmla="*/ 62 w 62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9">
                    <a:moveTo>
                      <a:pt x="40" y="12"/>
                    </a:moveTo>
                    <a:lnTo>
                      <a:pt x="26" y="0"/>
                    </a:lnTo>
                    <a:lnTo>
                      <a:pt x="0" y="26"/>
                    </a:lnTo>
                    <a:lnTo>
                      <a:pt x="52" y="79"/>
                    </a:lnTo>
                    <a:lnTo>
                      <a:pt x="62" y="67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B9318623-31A2-CB37-9333-DD15F517C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913" y="2947988"/>
                <a:ext cx="271463" cy="234950"/>
              </a:xfrm>
              <a:custGeom>
                <a:avLst/>
                <a:gdLst>
                  <a:gd name="T0" fmla="*/ 145 w 171"/>
                  <a:gd name="T1" fmla="*/ 0 h 148"/>
                  <a:gd name="T2" fmla="*/ 52 w 171"/>
                  <a:gd name="T3" fmla="*/ 95 h 148"/>
                  <a:gd name="T4" fmla="*/ 26 w 171"/>
                  <a:gd name="T5" fmla="*/ 69 h 148"/>
                  <a:gd name="T6" fmla="*/ 0 w 171"/>
                  <a:gd name="T7" fmla="*/ 95 h 148"/>
                  <a:gd name="T8" fmla="*/ 52 w 171"/>
                  <a:gd name="T9" fmla="*/ 148 h 148"/>
                  <a:gd name="T10" fmla="*/ 171 w 171"/>
                  <a:gd name="T11" fmla="*/ 26 h 148"/>
                  <a:gd name="T12" fmla="*/ 145 w 171"/>
                  <a:gd name="T1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8">
                    <a:moveTo>
                      <a:pt x="145" y="0"/>
                    </a:moveTo>
                    <a:lnTo>
                      <a:pt x="52" y="95"/>
                    </a:lnTo>
                    <a:lnTo>
                      <a:pt x="26" y="69"/>
                    </a:lnTo>
                    <a:lnTo>
                      <a:pt x="0" y="95"/>
                    </a:lnTo>
                    <a:lnTo>
                      <a:pt x="52" y="148"/>
                    </a:lnTo>
                    <a:lnTo>
                      <a:pt x="171" y="26"/>
                    </a:lnTo>
                    <a:lnTo>
                      <a:pt x="145" y="0"/>
                    </a:lnTo>
                    <a:close/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</p:grpSp>
      </p:grpSp>
      <p:sp>
        <p:nvSpPr>
          <p:cNvPr id="30" name="Google Shape;73;p14">
            <a:extLst>
              <a:ext uri="{FF2B5EF4-FFF2-40B4-BE49-F238E27FC236}">
                <a16:creationId xmlns:a16="http://schemas.microsoft.com/office/drawing/2014/main" id="{88FCB7BD-7A2E-FC8C-64E4-7D941D6504DB}"/>
              </a:ext>
            </a:extLst>
          </p:cNvPr>
          <p:cNvSpPr txBox="1">
            <a:spLocks/>
          </p:cNvSpPr>
          <p:nvPr/>
        </p:nvSpPr>
        <p:spPr>
          <a:xfrm>
            <a:off x="32516158" y="15928541"/>
            <a:ext cx="11332150" cy="234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391" indent="0" algn="ctr">
              <a:buFont typeface="Muli"/>
              <a:buNone/>
            </a:pPr>
            <a:r>
              <a:rPr lang="en-IN" sz="9600" b="0" i="0" dirty="0">
                <a:solidFill>
                  <a:schemeClr val="tx1"/>
                </a:solidFill>
                <a:effectLst/>
                <a:latin typeface="Lexend Deca" panose="020B0604020202020204" charset="0"/>
              </a:rPr>
              <a:t>Ways to embed JS</a:t>
            </a:r>
            <a:endParaRPr lang="en-US" sz="9600" b="1" dirty="0">
              <a:solidFill>
                <a:schemeClr val="tx1"/>
              </a:solidFill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A458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-52995" y="4743863"/>
            <a:ext cx="51180020" cy="24059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 b="1" dirty="0">
              <a:solidFill>
                <a:srgbClr val="00CBFA"/>
              </a:solidFill>
              <a:latin typeface="Lexend Deca" panose="020B0604020202020204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23488" y="565706"/>
            <a:ext cx="35883704" cy="33368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Lexend Deca" panose="020B0604020202020204" charset="0"/>
              </a:rPr>
              <a:t>What Is JavaScript 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>
            <a:off x="0" y="4334047"/>
            <a:ext cx="51265611" cy="40981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>
              <a:latin typeface="Lexend Deca" panose="020B0604020202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525805" cy="2138530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Lexend Deca" panose="020B0604020202020204" charset="0"/>
                <a:cs typeface="Arial" panose="020B0604020202020204" pitchFamily="34" charset="0"/>
              </a:rPr>
              <a:t>www.wscubetech.com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16C97-FF9C-3BA8-FB28-E118CC945B55}"/>
              </a:ext>
            </a:extLst>
          </p:cNvPr>
          <p:cNvSpPr txBox="1"/>
          <p:nvPr/>
        </p:nvSpPr>
        <p:spPr>
          <a:xfrm>
            <a:off x="2485546" y="5732359"/>
            <a:ext cx="46294517" cy="1593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8800" dirty="0">
                <a:solidFill>
                  <a:schemeClr val="tx1"/>
                </a:solidFill>
                <a:latin typeface="Lexend Deca" panose="020B0604020202020204" charset="0"/>
              </a:rPr>
              <a:t> JavaScript is an interpreted, client-side, event-based, object-oriented scripting language.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en-IN" sz="8800" dirty="0">
                <a:solidFill>
                  <a:schemeClr val="tx1"/>
                </a:solidFill>
                <a:latin typeface="Lexend Deca" panose="020B0604020202020204" charset="0"/>
              </a:rPr>
              <a:t> Invented in 1995 at Netscape corporation (Live Script).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en-IN" sz="8800" dirty="0">
                <a:solidFill>
                  <a:schemeClr val="tx1"/>
                </a:solidFill>
                <a:latin typeface="Lexend Deca" panose="020B0604020202020204" charset="0"/>
              </a:rPr>
              <a:t> JavaScript programs are run  by an interpreter built into the user’s web browser.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en-IN" sz="8800" dirty="0">
                <a:solidFill>
                  <a:schemeClr val="tx1"/>
                </a:solidFill>
                <a:latin typeface="Lexend Deca" panose="020B0604020202020204" charset="0"/>
              </a:rPr>
              <a:t> It is a case-sensitive language.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en-IN" sz="8800" dirty="0">
                <a:solidFill>
                  <a:schemeClr val="tx1"/>
                </a:solidFill>
                <a:latin typeface="Lexend Deca" panose="020B0604020202020204" charset="0"/>
              </a:rPr>
              <a:t> JavaScript is not a </a:t>
            </a:r>
            <a:r>
              <a:rPr lang="en-IN" sz="8800" b="1" dirty="0">
                <a:solidFill>
                  <a:schemeClr val="tx1"/>
                </a:solidFill>
                <a:latin typeface="Lexend Deca" panose="020B0604020202020204" charset="0"/>
              </a:rPr>
              <a:t>JAVA.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469FB5-BA77-FE56-31B2-22E55A64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853" y="24340185"/>
            <a:ext cx="5449751" cy="3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4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A458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0" y="4100698"/>
            <a:ext cx="51180020" cy="24702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289940" y="329750"/>
            <a:ext cx="35883704" cy="33368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IN" sz="19900" b="1" dirty="0">
                <a:solidFill>
                  <a:schemeClr val="bg1"/>
                </a:solidFill>
                <a:latin typeface="Lexend Deca" panose="020B0604020202020204" charset="0"/>
              </a:rPr>
              <a:t>What can JavaScript do ?</a:t>
            </a:r>
            <a:endParaRPr lang="en-US" sz="19900" dirty="0">
              <a:solidFill>
                <a:schemeClr val="bg1"/>
              </a:solidFill>
              <a:latin typeface="Lexend Deca" panose="020B060402020202020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-69294" y="4046142"/>
            <a:ext cx="51265611" cy="25602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641221" cy="2424762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Muli" panose="00000500000000000000" pitchFamily="2" charset="0"/>
                <a:cs typeface="Arial" panose="020B0604020202020204" pitchFamily="34" charset="0"/>
              </a:rPr>
              <a:t>www.wscubetech.com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23F16C97-FF9C-3BA8-FB28-E118CC945B55}"/>
              </a:ext>
            </a:extLst>
          </p:cNvPr>
          <p:cNvSpPr txBox="1"/>
          <p:nvPr/>
        </p:nvSpPr>
        <p:spPr>
          <a:xfrm>
            <a:off x="1884657" y="6606087"/>
            <a:ext cx="45393928" cy="13388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</a:rPr>
              <a:t>   1. JavaScript can dynamically modify an HTML page.</a:t>
            </a:r>
          </a:p>
          <a:p>
            <a:pPr>
              <a:lnSpc>
                <a:spcPct val="200000"/>
              </a:lnSpc>
            </a:pP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</a:rPr>
              <a:t>	2. JavaScript can validate user input.</a:t>
            </a:r>
          </a:p>
          <a:p>
            <a:pPr>
              <a:lnSpc>
                <a:spcPct val="200000"/>
              </a:lnSpc>
            </a:pP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</a:rPr>
              <a:t>	3. JavaScript can be used to create cookies.</a:t>
            </a:r>
          </a:p>
          <a:p>
            <a:pPr>
              <a:lnSpc>
                <a:spcPct val="200000"/>
              </a:lnSpc>
            </a:pP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</a:rPr>
              <a:t>   4. JavaScript is a full-featured programming language.</a:t>
            </a:r>
          </a:p>
          <a:p>
            <a:endParaRPr lang="en-IN" sz="9600" dirty="0">
              <a:solidFill>
                <a:schemeClr val="tx1"/>
              </a:solidFill>
              <a:latin typeface="Lexend Deca" panose="020B060402020202020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524C264-0913-0696-47EB-58C0A3D3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853" y="24340185"/>
            <a:ext cx="5449751" cy="3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5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A458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0" y="4100698"/>
            <a:ext cx="51180020" cy="24702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289940" y="329750"/>
            <a:ext cx="35883704" cy="33368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IN" sz="19900" b="1" dirty="0">
                <a:solidFill>
                  <a:schemeClr val="bg1"/>
                </a:solidFill>
                <a:latin typeface="Lexend Deca" panose="020B0604020202020204" charset="0"/>
              </a:rPr>
              <a:t>Examples of JS Apps</a:t>
            </a:r>
            <a:endParaRPr lang="en-US" sz="19900" dirty="0">
              <a:solidFill>
                <a:schemeClr val="bg1"/>
              </a:solidFill>
              <a:latin typeface="Lexend Deca" panose="020B060402020202020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-69294" y="4046142"/>
            <a:ext cx="51265611" cy="25602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641221" cy="2424762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Muli" panose="00000500000000000000" pitchFamily="2" charset="0"/>
                <a:cs typeface="Arial" panose="020B0604020202020204" pitchFamily="34" charset="0"/>
              </a:rPr>
              <a:t>www.wscubetech.com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23F16C97-FF9C-3BA8-FB28-E118CC945B55}"/>
              </a:ext>
            </a:extLst>
          </p:cNvPr>
          <p:cNvSpPr txBox="1"/>
          <p:nvPr/>
        </p:nvSpPr>
        <p:spPr>
          <a:xfrm>
            <a:off x="1884657" y="6606087"/>
            <a:ext cx="45393928" cy="163429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0" indent="-1143000"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https://www.wscubetech.com/projects/javascript/weather-app/</a:t>
            </a: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</a:rPr>
              <a:t>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IN" sz="9600" dirty="0">
              <a:solidFill>
                <a:schemeClr val="tx1"/>
              </a:solidFill>
              <a:latin typeface="Lexend Deca" panose="020B0604020202020204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https://www.wscubetech.com/projects/javascript/count-down</a:t>
            </a: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</a:rPr>
              <a:t>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IN" sz="9600" dirty="0">
              <a:solidFill>
                <a:schemeClr val="tx1"/>
              </a:solidFill>
              <a:latin typeface="Lexend Deca" panose="020B0604020202020204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https://www.wscubetech.com/projects/javascript/movie-search-app</a:t>
            </a: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</a:rPr>
              <a:t>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IN" sz="9600" dirty="0">
              <a:solidFill>
                <a:schemeClr val="tx1"/>
              </a:solidFill>
              <a:latin typeface="Lexend Deca" panose="020B0604020202020204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https://www.wscubetech.com/projects/javascript/quiz-app</a:t>
            </a: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</a:rPr>
              <a:t>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IN" sz="9600" dirty="0">
              <a:solidFill>
                <a:schemeClr val="tx1"/>
              </a:solidFill>
              <a:latin typeface="Lexend Deca" panose="020B0604020202020204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https://www.wscubetech.com/projects/javascript/random-color</a:t>
            </a: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</a:rPr>
              <a:t>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IN" sz="9600" dirty="0">
              <a:solidFill>
                <a:schemeClr val="tx1"/>
              </a:solidFill>
              <a:latin typeface="Lexend Deca" panose="020B0604020202020204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https://www.wscubetech.com/projects/javascript/to-do</a:t>
            </a:r>
            <a:r>
              <a:rPr lang="en-IN" sz="9600" dirty="0">
                <a:solidFill>
                  <a:schemeClr val="tx1"/>
                </a:solidFill>
                <a:latin typeface="Lexend Deca" panose="020B0604020202020204" charset="0"/>
              </a:rPr>
              <a:t>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524C264-0913-0696-47EB-58C0A3D3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853" y="24340185"/>
            <a:ext cx="5449751" cy="3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5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A458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-52995" y="10232359"/>
            <a:ext cx="51180020" cy="1857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marL="568391" indent="0" algn="ctr">
              <a:buFont typeface="Muli"/>
              <a:buNone/>
            </a:pPr>
            <a:endParaRPr lang="en-US" sz="8000" b="1" dirty="0">
              <a:solidFill>
                <a:schemeClr val="tx2">
                  <a:lumMod val="10000"/>
                </a:schemeClr>
              </a:solidFill>
              <a:latin typeface="Lexend Deca" panose="020B0604020202020204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9183433" y="2302838"/>
            <a:ext cx="30289866" cy="33368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IN" sz="23900" b="0" i="0" dirty="0">
                <a:solidFill>
                  <a:schemeClr val="bg1"/>
                </a:solidFill>
                <a:effectLst/>
                <a:latin typeface="Lexend Deca" panose="020B0604020202020204" charset="0"/>
              </a:rPr>
              <a:t>Ways to embed JS</a:t>
            </a:r>
            <a:endParaRPr lang="en-US" sz="333300" dirty="0">
              <a:solidFill>
                <a:schemeClr val="bg1"/>
              </a:solidFill>
              <a:latin typeface="Lexend Deca" panose="020B060402020202020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0" y="10132854"/>
            <a:ext cx="51127025" cy="19986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>
              <a:latin typeface="Lexend Deca" panose="020B060402020202020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76698C-346E-CA8E-3853-B95558277269}"/>
              </a:ext>
            </a:extLst>
          </p:cNvPr>
          <p:cNvGrpSpPr/>
          <p:nvPr/>
        </p:nvGrpSpPr>
        <p:grpSpPr>
          <a:xfrm>
            <a:off x="8547488" y="7608026"/>
            <a:ext cx="5036169" cy="8126146"/>
            <a:chOff x="33137955" y="8287334"/>
            <a:chExt cx="5036169" cy="812614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A86E273-7037-4CA2-B1A8-DFC601E0A026}"/>
                </a:ext>
              </a:extLst>
            </p:cNvPr>
            <p:cNvSpPr/>
            <p:nvPr/>
          </p:nvSpPr>
          <p:spPr>
            <a:xfrm>
              <a:off x="33137955" y="8287334"/>
              <a:ext cx="5036169" cy="504394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326F59-1F6B-4FA7-8C12-1B76D085D812}"/>
                </a:ext>
              </a:extLst>
            </p:cNvPr>
            <p:cNvCxnSpPr>
              <a:cxnSpLocks/>
            </p:cNvCxnSpPr>
            <p:nvPr/>
          </p:nvCxnSpPr>
          <p:spPr>
            <a:xfrm>
              <a:off x="35656048" y="10933533"/>
              <a:ext cx="0" cy="5479947"/>
            </a:xfrm>
            <a:prstGeom prst="line">
              <a:avLst/>
            </a:prstGeom>
            <a:ln w="76200">
              <a:solidFill>
                <a:schemeClr val="tx2">
                  <a:lumMod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9EF860C-9EE9-4F59-801E-D259EBB0F028}"/>
                </a:ext>
              </a:extLst>
            </p:cNvPr>
            <p:cNvSpPr/>
            <p:nvPr/>
          </p:nvSpPr>
          <p:spPr>
            <a:xfrm>
              <a:off x="33798436" y="8914948"/>
              <a:ext cx="3715208" cy="3720931"/>
            </a:xfrm>
            <a:prstGeom prst="ellipse">
              <a:avLst/>
            </a:prstGeom>
            <a:solidFill>
              <a:srgbClr val="8B0C3C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94ECBA4-1FEC-4F0D-AC7B-3802ADE27C07}"/>
                </a:ext>
              </a:extLst>
            </p:cNvPr>
            <p:cNvGrpSpPr/>
            <p:nvPr/>
          </p:nvGrpSpPr>
          <p:grpSpPr>
            <a:xfrm>
              <a:off x="34782421" y="10067400"/>
              <a:ext cx="1644882" cy="1118443"/>
              <a:chOff x="3416301" y="2947988"/>
              <a:chExt cx="346075" cy="234950"/>
            </a:xfrm>
          </p:grpSpPr>
          <p:sp>
            <p:nvSpPr>
              <p:cNvPr id="137" name="Freeform 36">
                <a:extLst>
                  <a:ext uri="{FF2B5EF4-FFF2-40B4-BE49-F238E27FC236}">
                    <a16:creationId xmlns:a16="http://schemas.microsoft.com/office/drawing/2014/main" id="{8FA6216A-500F-4120-B51A-9684A238D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6001" y="2947988"/>
                <a:ext cx="112713" cy="93663"/>
              </a:xfrm>
              <a:custGeom>
                <a:avLst/>
                <a:gdLst>
                  <a:gd name="T0" fmla="*/ 71 w 71"/>
                  <a:gd name="T1" fmla="*/ 14 h 59"/>
                  <a:gd name="T2" fmla="*/ 56 w 71"/>
                  <a:gd name="T3" fmla="*/ 0 h 59"/>
                  <a:gd name="T4" fmla="*/ 0 w 71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59">
                    <a:moveTo>
                      <a:pt x="71" y="14"/>
                    </a:moveTo>
                    <a:lnTo>
                      <a:pt x="56" y="0"/>
                    </a:lnTo>
                    <a:lnTo>
                      <a:pt x="0" y="59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138" name="Freeform 37">
                <a:extLst>
                  <a:ext uri="{FF2B5EF4-FFF2-40B4-BE49-F238E27FC236}">
                    <a16:creationId xmlns:a16="http://schemas.microsoft.com/office/drawing/2014/main" id="{57B8312C-A90F-4441-A98B-EA29FB2BF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01" y="3057525"/>
                <a:ext cx="98425" cy="125413"/>
              </a:xfrm>
              <a:custGeom>
                <a:avLst/>
                <a:gdLst>
                  <a:gd name="T0" fmla="*/ 40 w 62"/>
                  <a:gd name="T1" fmla="*/ 12 h 79"/>
                  <a:gd name="T2" fmla="*/ 26 w 62"/>
                  <a:gd name="T3" fmla="*/ 0 h 79"/>
                  <a:gd name="T4" fmla="*/ 0 w 62"/>
                  <a:gd name="T5" fmla="*/ 26 h 79"/>
                  <a:gd name="T6" fmla="*/ 52 w 62"/>
                  <a:gd name="T7" fmla="*/ 79 h 79"/>
                  <a:gd name="T8" fmla="*/ 62 w 62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9">
                    <a:moveTo>
                      <a:pt x="40" y="12"/>
                    </a:moveTo>
                    <a:lnTo>
                      <a:pt x="26" y="0"/>
                    </a:lnTo>
                    <a:lnTo>
                      <a:pt x="0" y="26"/>
                    </a:lnTo>
                    <a:lnTo>
                      <a:pt x="52" y="79"/>
                    </a:lnTo>
                    <a:lnTo>
                      <a:pt x="62" y="67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139" name="Freeform 38">
                <a:extLst>
                  <a:ext uri="{FF2B5EF4-FFF2-40B4-BE49-F238E27FC236}">
                    <a16:creationId xmlns:a16="http://schemas.microsoft.com/office/drawing/2014/main" id="{BB4A58B5-673D-4B88-847B-382255B0B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913" y="2947988"/>
                <a:ext cx="271463" cy="234950"/>
              </a:xfrm>
              <a:custGeom>
                <a:avLst/>
                <a:gdLst>
                  <a:gd name="T0" fmla="*/ 145 w 171"/>
                  <a:gd name="T1" fmla="*/ 0 h 148"/>
                  <a:gd name="T2" fmla="*/ 52 w 171"/>
                  <a:gd name="T3" fmla="*/ 95 h 148"/>
                  <a:gd name="T4" fmla="*/ 26 w 171"/>
                  <a:gd name="T5" fmla="*/ 69 h 148"/>
                  <a:gd name="T6" fmla="*/ 0 w 171"/>
                  <a:gd name="T7" fmla="*/ 95 h 148"/>
                  <a:gd name="T8" fmla="*/ 52 w 171"/>
                  <a:gd name="T9" fmla="*/ 148 h 148"/>
                  <a:gd name="T10" fmla="*/ 171 w 171"/>
                  <a:gd name="T11" fmla="*/ 26 h 148"/>
                  <a:gd name="T12" fmla="*/ 145 w 171"/>
                  <a:gd name="T1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8">
                    <a:moveTo>
                      <a:pt x="145" y="0"/>
                    </a:moveTo>
                    <a:lnTo>
                      <a:pt x="52" y="95"/>
                    </a:lnTo>
                    <a:lnTo>
                      <a:pt x="26" y="69"/>
                    </a:lnTo>
                    <a:lnTo>
                      <a:pt x="0" y="95"/>
                    </a:lnTo>
                    <a:lnTo>
                      <a:pt x="52" y="148"/>
                    </a:lnTo>
                    <a:lnTo>
                      <a:pt x="171" y="26"/>
                    </a:lnTo>
                    <a:lnTo>
                      <a:pt x="145" y="0"/>
                    </a:lnTo>
                    <a:close/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525805" cy="2138530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Lexend Deca" panose="020B0604020202020204" charset="0"/>
                <a:cs typeface="Arial" panose="020B0604020202020204" pitchFamily="34" charset="0"/>
              </a:rPr>
              <a:t>www.wscubetech.com</a:t>
            </a:r>
          </a:p>
        </p:txBody>
      </p:sp>
      <p:sp>
        <p:nvSpPr>
          <p:cNvPr id="2" name="Google Shape;73;p14">
            <a:extLst>
              <a:ext uri="{FF2B5EF4-FFF2-40B4-BE49-F238E27FC236}">
                <a16:creationId xmlns:a16="http://schemas.microsoft.com/office/drawing/2014/main" id="{7148CF8E-BBBA-99BC-B483-68DA912DA3B5}"/>
              </a:ext>
            </a:extLst>
          </p:cNvPr>
          <p:cNvSpPr txBox="1">
            <a:spLocks/>
          </p:cNvSpPr>
          <p:nvPr/>
        </p:nvSpPr>
        <p:spPr>
          <a:xfrm>
            <a:off x="33110517" y="17483021"/>
            <a:ext cx="11332150" cy="234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391" indent="0" algn="ctr">
              <a:buFont typeface="Muli"/>
              <a:buNone/>
            </a:pPr>
            <a:r>
              <a:rPr lang="en-IN" sz="13800" dirty="0">
                <a:solidFill>
                  <a:schemeClr val="tx1"/>
                </a:solidFill>
                <a:latin typeface="Lexend Deca" panose="020B0604020202020204" charset="0"/>
              </a:rPr>
              <a:t>External JavaScript </a:t>
            </a:r>
            <a:endParaRPr lang="en-US" sz="13800" dirty="0">
              <a:solidFill>
                <a:schemeClr val="tx1"/>
              </a:solidFill>
              <a:latin typeface="Lexend Deca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EAC1A3-F4C3-9ED9-748C-CD5CA095AC44}"/>
              </a:ext>
            </a:extLst>
          </p:cNvPr>
          <p:cNvGrpSpPr/>
          <p:nvPr/>
        </p:nvGrpSpPr>
        <p:grpSpPr>
          <a:xfrm>
            <a:off x="36918973" y="7982534"/>
            <a:ext cx="5036169" cy="8034706"/>
            <a:chOff x="12809293" y="8287334"/>
            <a:chExt cx="5036169" cy="803470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2182CF-DFD8-8FC2-F31A-3E53AF160F3A}"/>
                </a:ext>
              </a:extLst>
            </p:cNvPr>
            <p:cNvSpPr/>
            <p:nvPr/>
          </p:nvSpPr>
          <p:spPr>
            <a:xfrm>
              <a:off x="12809293" y="8287334"/>
              <a:ext cx="5036169" cy="504394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5DB56D-838C-0110-3B80-F777A7C3F6D4}"/>
                </a:ext>
              </a:extLst>
            </p:cNvPr>
            <p:cNvCxnSpPr>
              <a:cxnSpLocks/>
            </p:cNvCxnSpPr>
            <p:nvPr/>
          </p:nvCxnSpPr>
          <p:spPr>
            <a:xfrm>
              <a:off x="15327386" y="10933533"/>
              <a:ext cx="0" cy="5388507"/>
            </a:xfrm>
            <a:prstGeom prst="line">
              <a:avLst/>
            </a:prstGeom>
            <a:ln w="76200">
              <a:solidFill>
                <a:schemeClr val="tx2">
                  <a:lumMod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792DB7-C84C-1A63-8E19-3206E61261E7}"/>
                </a:ext>
              </a:extLst>
            </p:cNvPr>
            <p:cNvSpPr/>
            <p:nvPr/>
          </p:nvSpPr>
          <p:spPr>
            <a:xfrm>
              <a:off x="13469774" y="8914948"/>
              <a:ext cx="3715208" cy="3720931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040F13-E23D-F789-DCEB-56F072B72CA1}"/>
                </a:ext>
              </a:extLst>
            </p:cNvPr>
            <p:cNvGrpSpPr/>
            <p:nvPr/>
          </p:nvGrpSpPr>
          <p:grpSpPr>
            <a:xfrm>
              <a:off x="14359971" y="10120415"/>
              <a:ext cx="1644882" cy="1118443"/>
              <a:chOff x="3416301" y="2947988"/>
              <a:chExt cx="346075" cy="234950"/>
            </a:xfrm>
          </p:grpSpPr>
          <p:sp>
            <p:nvSpPr>
              <p:cNvPr id="11" name="Freeform 36">
                <a:extLst>
                  <a:ext uri="{FF2B5EF4-FFF2-40B4-BE49-F238E27FC236}">
                    <a16:creationId xmlns:a16="http://schemas.microsoft.com/office/drawing/2014/main" id="{2F637767-E8AA-1D9E-50D4-07FE48B9E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6001" y="2947988"/>
                <a:ext cx="112713" cy="93663"/>
              </a:xfrm>
              <a:custGeom>
                <a:avLst/>
                <a:gdLst>
                  <a:gd name="T0" fmla="*/ 71 w 71"/>
                  <a:gd name="T1" fmla="*/ 14 h 59"/>
                  <a:gd name="T2" fmla="*/ 56 w 71"/>
                  <a:gd name="T3" fmla="*/ 0 h 59"/>
                  <a:gd name="T4" fmla="*/ 0 w 71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59">
                    <a:moveTo>
                      <a:pt x="71" y="14"/>
                    </a:moveTo>
                    <a:lnTo>
                      <a:pt x="56" y="0"/>
                    </a:lnTo>
                    <a:lnTo>
                      <a:pt x="0" y="59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12" name="Freeform 37">
                <a:extLst>
                  <a:ext uri="{FF2B5EF4-FFF2-40B4-BE49-F238E27FC236}">
                    <a16:creationId xmlns:a16="http://schemas.microsoft.com/office/drawing/2014/main" id="{ED8DFD7F-66D9-9DCE-C03B-4F6E8BE3A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01" y="3057525"/>
                <a:ext cx="98425" cy="125413"/>
              </a:xfrm>
              <a:custGeom>
                <a:avLst/>
                <a:gdLst>
                  <a:gd name="T0" fmla="*/ 40 w 62"/>
                  <a:gd name="T1" fmla="*/ 12 h 79"/>
                  <a:gd name="T2" fmla="*/ 26 w 62"/>
                  <a:gd name="T3" fmla="*/ 0 h 79"/>
                  <a:gd name="T4" fmla="*/ 0 w 62"/>
                  <a:gd name="T5" fmla="*/ 26 h 79"/>
                  <a:gd name="T6" fmla="*/ 52 w 62"/>
                  <a:gd name="T7" fmla="*/ 79 h 79"/>
                  <a:gd name="T8" fmla="*/ 62 w 62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9">
                    <a:moveTo>
                      <a:pt x="40" y="12"/>
                    </a:moveTo>
                    <a:lnTo>
                      <a:pt x="26" y="0"/>
                    </a:lnTo>
                    <a:lnTo>
                      <a:pt x="0" y="26"/>
                    </a:lnTo>
                    <a:lnTo>
                      <a:pt x="52" y="79"/>
                    </a:lnTo>
                    <a:lnTo>
                      <a:pt x="62" y="67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13" name="Freeform 38">
                <a:extLst>
                  <a:ext uri="{FF2B5EF4-FFF2-40B4-BE49-F238E27FC236}">
                    <a16:creationId xmlns:a16="http://schemas.microsoft.com/office/drawing/2014/main" id="{3EBEC7E9-1167-8D09-31D6-580453154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913" y="2947988"/>
                <a:ext cx="271463" cy="234950"/>
              </a:xfrm>
              <a:custGeom>
                <a:avLst/>
                <a:gdLst>
                  <a:gd name="T0" fmla="*/ 145 w 171"/>
                  <a:gd name="T1" fmla="*/ 0 h 148"/>
                  <a:gd name="T2" fmla="*/ 52 w 171"/>
                  <a:gd name="T3" fmla="*/ 95 h 148"/>
                  <a:gd name="T4" fmla="*/ 26 w 171"/>
                  <a:gd name="T5" fmla="*/ 69 h 148"/>
                  <a:gd name="T6" fmla="*/ 0 w 171"/>
                  <a:gd name="T7" fmla="*/ 95 h 148"/>
                  <a:gd name="T8" fmla="*/ 52 w 171"/>
                  <a:gd name="T9" fmla="*/ 148 h 148"/>
                  <a:gd name="T10" fmla="*/ 171 w 171"/>
                  <a:gd name="T11" fmla="*/ 26 h 148"/>
                  <a:gd name="T12" fmla="*/ 145 w 171"/>
                  <a:gd name="T1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8">
                    <a:moveTo>
                      <a:pt x="145" y="0"/>
                    </a:moveTo>
                    <a:lnTo>
                      <a:pt x="52" y="95"/>
                    </a:lnTo>
                    <a:lnTo>
                      <a:pt x="26" y="69"/>
                    </a:lnTo>
                    <a:lnTo>
                      <a:pt x="0" y="95"/>
                    </a:lnTo>
                    <a:lnTo>
                      <a:pt x="52" y="148"/>
                    </a:lnTo>
                    <a:lnTo>
                      <a:pt x="171" y="26"/>
                    </a:lnTo>
                    <a:lnTo>
                      <a:pt x="145" y="0"/>
                    </a:lnTo>
                    <a:close/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</p:grpSp>
      </p:grpSp>
      <p:sp>
        <p:nvSpPr>
          <p:cNvPr id="14" name="Google Shape;73;p14">
            <a:extLst>
              <a:ext uri="{FF2B5EF4-FFF2-40B4-BE49-F238E27FC236}">
                <a16:creationId xmlns:a16="http://schemas.microsoft.com/office/drawing/2014/main" id="{EE29DDDF-AAE4-D281-B15C-A7C8E5377201}"/>
              </a:ext>
            </a:extLst>
          </p:cNvPr>
          <p:cNvSpPr txBox="1">
            <a:spLocks/>
          </p:cNvSpPr>
          <p:nvPr/>
        </p:nvSpPr>
        <p:spPr>
          <a:xfrm>
            <a:off x="4988018" y="16864673"/>
            <a:ext cx="11332150" cy="234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391" indent="0" algn="ctr">
              <a:buFont typeface="Muli"/>
              <a:buNone/>
            </a:pPr>
            <a:r>
              <a:rPr lang="en-IN" sz="13800" dirty="0">
                <a:solidFill>
                  <a:schemeClr val="tx1"/>
                </a:solidFill>
                <a:latin typeface="Lexend Deca" panose="020B0604020202020204" charset="0"/>
              </a:rPr>
              <a:t>Inline</a:t>
            </a:r>
            <a:br>
              <a:rPr lang="en-IN" sz="13800" dirty="0">
                <a:solidFill>
                  <a:schemeClr val="tx1"/>
                </a:solidFill>
                <a:latin typeface="Lexend Deca" panose="020B0604020202020204" charset="0"/>
              </a:rPr>
            </a:br>
            <a:r>
              <a:rPr lang="en-IN" sz="13800" dirty="0">
                <a:solidFill>
                  <a:schemeClr val="tx1"/>
                </a:solidFill>
                <a:latin typeface="Lexend Deca" panose="020B0604020202020204" charset="0"/>
              </a:rPr>
              <a:t>JavaScript </a:t>
            </a:r>
            <a:endParaRPr lang="en-US" sz="13800" dirty="0">
              <a:solidFill>
                <a:schemeClr val="tx1"/>
              </a:solidFill>
              <a:latin typeface="Lexend Deca" panose="020B060402020202020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5580D0-ADAC-5FF9-7ECE-F996ADECD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853" y="24340185"/>
            <a:ext cx="5449751" cy="3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7FC1678-F4D4-B2C3-42B3-025669122CAC}"/>
              </a:ext>
            </a:extLst>
          </p:cNvPr>
          <p:cNvGrpSpPr/>
          <p:nvPr/>
        </p:nvGrpSpPr>
        <p:grpSpPr>
          <a:xfrm>
            <a:off x="23591016" y="7608026"/>
            <a:ext cx="5036169" cy="8126146"/>
            <a:chOff x="33137955" y="8287334"/>
            <a:chExt cx="5036169" cy="8126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ACC09-A4E3-D60B-2AAB-78FD65A4C0AB}"/>
                </a:ext>
              </a:extLst>
            </p:cNvPr>
            <p:cNvSpPr/>
            <p:nvPr/>
          </p:nvSpPr>
          <p:spPr>
            <a:xfrm>
              <a:off x="33137955" y="8287334"/>
              <a:ext cx="5036169" cy="504394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AE68B3-8AC5-BE2B-CF51-FF0B10F1D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656048" y="10933533"/>
              <a:ext cx="0" cy="5479947"/>
            </a:xfrm>
            <a:prstGeom prst="line">
              <a:avLst/>
            </a:prstGeom>
            <a:ln w="76200">
              <a:solidFill>
                <a:schemeClr val="tx2">
                  <a:lumMod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268AE1-A8C3-167D-8D89-32A47BDD4B68}"/>
                </a:ext>
              </a:extLst>
            </p:cNvPr>
            <p:cNvSpPr/>
            <p:nvPr/>
          </p:nvSpPr>
          <p:spPr>
            <a:xfrm>
              <a:off x="33798436" y="8914948"/>
              <a:ext cx="3715208" cy="3720931"/>
            </a:xfrm>
            <a:prstGeom prst="ellipse">
              <a:avLst/>
            </a:prstGeom>
            <a:solidFill>
              <a:srgbClr val="8B0C3C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1552" tIns="255776" rIns="511552" bIns="2557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Lexend Deca" panose="020B060402020202020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07DD12-6F62-7F38-1CBE-6190FF85A9C2}"/>
                </a:ext>
              </a:extLst>
            </p:cNvPr>
            <p:cNvGrpSpPr/>
            <p:nvPr/>
          </p:nvGrpSpPr>
          <p:grpSpPr>
            <a:xfrm>
              <a:off x="34782421" y="10067400"/>
              <a:ext cx="1644882" cy="1118443"/>
              <a:chOff x="3416301" y="2947988"/>
              <a:chExt cx="346075" cy="234950"/>
            </a:xfrm>
          </p:grpSpPr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4A092BB-3101-664D-C398-BE8B02BA9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6001" y="2947988"/>
                <a:ext cx="112713" cy="93663"/>
              </a:xfrm>
              <a:custGeom>
                <a:avLst/>
                <a:gdLst>
                  <a:gd name="T0" fmla="*/ 71 w 71"/>
                  <a:gd name="T1" fmla="*/ 14 h 59"/>
                  <a:gd name="T2" fmla="*/ 56 w 71"/>
                  <a:gd name="T3" fmla="*/ 0 h 59"/>
                  <a:gd name="T4" fmla="*/ 0 w 71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59">
                    <a:moveTo>
                      <a:pt x="71" y="14"/>
                    </a:moveTo>
                    <a:lnTo>
                      <a:pt x="56" y="0"/>
                    </a:lnTo>
                    <a:lnTo>
                      <a:pt x="0" y="59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08F3195-C69D-2BC7-ACBC-C564A822B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01" y="3057525"/>
                <a:ext cx="98425" cy="125413"/>
              </a:xfrm>
              <a:custGeom>
                <a:avLst/>
                <a:gdLst>
                  <a:gd name="T0" fmla="*/ 40 w 62"/>
                  <a:gd name="T1" fmla="*/ 12 h 79"/>
                  <a:gd name="T2" fmla="*/ 26 w 62"/>
                  <a:gd name="T3" fmla="*/ 0 h 79"/>
                  <a:gd name="T4" fmla="*/ 0 w 62"/>
                  <a:gd name="T5" fmla="*/ 26 h 79"/>
                  <a:gd name="T6" fmla="*/ 52 w 62"/>
                  <a:gd name="T7" fmla="*/ 79 h 79"/>
                  <a:gd name="T8" fmla="*/ 62 w 62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9">
                    <a:moveTo>
                      <a:pt x="40" y="12"/>
                    </a:moveTo>
                    <a:lnTo>
                      <a:pt x="26" y="0"/>
                    </a:lnTo>
                    <a:lnTo>
                      <a:pt x="0" y="26"/>
                    </a:lnTo>
                    <a:lnTo>
                      <a:pt x="52" y="79"/>
                    </a:lnTo>
                    <a:lnTo>
                      <a:pt x="62" y="67"/>
                    </a:ln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78A10E56-F2B5-71D4-E47F-7F698EE72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913" y="2947988"/>
                <a:ext cx="271463" cy="234950"/>
              </a:xfrm>
              <a:custGeom>
                <a:avLst/>
                <a:gdLst>
                  <a:gd name="T0" fmla="*/ 145 w 171"/>
                  <a:gd name="T1" fmla="*/ 0 h 148"/>
                  <a:gd name="T2" fmla="*/ 52 w 171"/>
                  <a:gd name="T3" fmla="*/ 95 h 148"/>
                  <a:gd name="T4" fmla="*/ 26 w 171"/>
                  <a:gd name="T5" fmla="*/ 69 h 148"/>
                  <a:gd name="T6" fmla="*/ 0 w 171"/>
                  <a:gd name="T7" fmla="*/ 95 h 148"/>
                  <a:gd name="T8" fmla="*/ 52 w 171"/>
                  <a:gd name="T9" fmla="*/ 148 h 148"/>
                  <a:gd name="T10" fmla="*/ 171 w 171"/>
                  <a:gd name="T11" fmla="*/ 26 h 148"/>
                  <a:gd name="T12" fmla="*/ 145 w 171"/>
                  <a:gd name="T1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8">
                    <a:moveTo>
                      <a:pt x="145" y="0"/>
                    </a:moveTo>
                    <a:lnTo>
                      <a:pt x="52" y="95"/>
                    </a:lnTo>
                    <a:lnTo>
                      <a:pt x="26" y="69"/>
                    </a:lnTo>
                    <a:lnTo>
                      <a:pt x="0" y="95"/>
                    </a:lnTo>
                    <a:lnTo>
                      <a:pt x="52" y="148"/>
                    </a:lnTo>
                    <a:lnTo>
                      <a:pt x="171" y="26"/>
                    </a:lnTo>
                    <a:lnTo>
                      <a:pt x="145" y="0"/>
                    </a:lnTo>
                    <a:close/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Lexend Deca" panose="020B0604020202020204" charset="0"/>
                </a:endParaRPr>
              </a:p>
            </p:txBody>
          </p:sp>
        </p:grpSp>
      </p:grpSp>
      <p:sp>
        <p:nvSpPr>
          <p:cNvPr id="22" name="Google Shape;73;p14">
            <a:extLst>
              <a:ext uri="{FF2B5EF4-FFF2-40B4-BE49-F238E27FC236}">
                <a16:creationId xmlns:a16="http://schemas.microsoft.com/office/drawing/2014/main" id="{AEF85032-A6F7-26DB-DC6A-DBF95C5983EA}"/>
              </a:ext>
            </a:extLst>
          </p:cNvPr>
          <p:cNvSpPr txBox="1">
            <a:spLocks/>
          </p:cNvSpPr>
          <p:nvPr/>
        </p:nvSpPr>
        <p:spPr>
          <a:xfrm>
            <a:off x="20031546" y="16864673"/>
            <a:ext cx="11332150" cy="234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391" indent="0" algn="ctr">
              <a:buFont typeface="Muli"/>
              <a:buNone/>
            </a:pPr>
            <a:r>
              <a:rPr lang="en-IN" sz="13800" dirty="0">
                <a:solidFill>
                  <a:schemeClr val="tx1"/>
                </a:solidFill>
                <a:latin typeface="Lexend Deca" panose="020B0604020202020204" charset="0"/>
              </a:rPr>
              <a:t>Internal JavaScript </a:t>
            </a:r>
            <a:endParaRPr lang="en-US" sz="13800" dirty="0">
              <a:solidFill>
                <a:schemeClr val="tx1"/>
              </a:solidFill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A458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-52995" y="3474721"/>
            <a:ext cx="51180020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lvl="3"/>
            <a:r>
              <a:rPr lang="en-IN" sz="8000" dirty="0">
                <a:solidFill>
                  <a:srgbClr val="C00000"/>
                </a:solidFill>
                <a:latin typeface="Lexend Deca" panose="020B0604020202020204" charset="0"/>
              </a:rPr>
              <a:t>	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xend Deca" panose="020B0604020202020204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381380" y="868680"/>
            <a:ext cx="35883704" cy="20206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IN" sz="11500" dirty="0">
                <a:solidFill>
                  <a:schemeClr val="bg1"/>
                </a:solidFill>
                <a:latin typeface="Lexend Deca" panose="020B0604020202020204" charset="0"/>
              </a:rPr>
              <a:t>How to use </a:t>
            </a:r>
            <a:r>
              <a:rPr lang="en-IN" sz="11500" b="1" dirty="0">
                <a:solidFill>
                  <a:schemeClr val="bg1"/>
                </a:solidFill>
                <a:latin typeface="Lexend Deca" panose="020B0604020202020204" charset="0"/>
              </a:rPr>
              <a:t>Inline</a:t>
            </a:r>
            <a:r>
              <a:rPr lang="en-IN" sz="11500" dirty="0">
                <a:solidFill>
                  <a:schemeClr val="bg1"/>
                </a:solidFill>
                <a:latin typeface="Lexend Deca" panose="020B0604020202020204" charset="0"/>
              </a:rPr>
              <a:t> JavaScript 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-69293" y="3457734"/>
            <a:ext cx="51265611" cy="25602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>
              <a:latin typeface="Lexend Deca" panose="020B0604020202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525805" cy="2138530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Lexend Deca" panose="020B0604020202020204" charset="0"/>
                <a:cs typeface="Arial" panose="020B0604020202020204" pitchFamily="34" charset="0"/>
              </a:rPr>
              <a:t>www.wscubetech.com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23F16C97-FF9C-3BA8-FB28-E118CC945B55}"/>
              </a:ext>
            </a:extLst>
          </p:cNvPr>
          <p:cNvSpPr txBox="1"/>
          <p:nvPr/>
        </p:nvSpPr>
        <p:spPr>
          <a:xfrm>
            <a:off x="2043589" y="4212365"/>
            <a:ext cx="45393928" cy="197989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3">
              <a:lnSpc>
                <a:spcPct val="150000"/>
              </a:lnSpc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&gt;Internal JS&lt;/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600" dirty="0">
                <a:solidFill>
                  <a:schemeClr val="tx1"/>
                </a:solidFill>
                <a:latin typeface="Consolas" panose="020B0609020204030204" pitchFamily="49" charset="0"/>
              </a:rPr>
              <a:t>		&lt;button onclick=“alert(‘WsCube Tech’)”&gt; Click Me &lt;/button&gt;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&lt;/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758174-14DC-847E-CA8D-4D7D3391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853" y="24340185"/>
            <a:ext cx="5449751" cy="3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5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A458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-52995" y="3474721"/>
            <a:ext cx="51180020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lvl="3"/>
            <a:r>
              <a:rPr lang="en-IN" sz="8000" dirty="0">
                <a:solidFill>
                  <a:srgbClr val="C00000"/>
                </a:solidFill>
                <a:latin typeface="Lexend Deca" panose="020B0604020202020204" charset="0"/>
              </a:rPr>
              <a:t>	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xend Deca" panose="020B0604020202020204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381380" y="868680"/>
            <a:ext cx="35883704" cy="20206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IN" sz="11500" dirty="0">
                <a:solidFill>
                  <a:schemeClr val="bg1"/>
                </a:solidFill>
                <a:latin typeface="Lexend Deca" panose="020B0604020202020204" charset="0"/>
              </a:rPr>
              <a:t>How to use </a:t>
            </a:r>
            <a:r>
              <a:rPr lang="en-IN" sz="11500" b="1" dirty="0">
                <a:solidFill>
                  <a:schemeClr val="bg1"/>
                </a:solidFill>
                <a:latin typeface="Lexend Deca" panose="020B0604020202020204" charset="0"/>
              </a:rPr>
              <a:t>Internal </a:t>
            </a:r>
            <a:r>
              <a:rPr lang="en-IN" sz="11500" dirty="0">
                <a:solidFill>
                  <a:schemeClr val="bg1"/>
                </a:solidFill>
                <a:latin typeface="Lexend Deca" panose="020B0604020202020204" charset="0"/>
              </a:rPr>
              <a:t> JavaScript 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-69293" y="3457734"/>
            <a:ext cx="51265611" cy="25602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>
              <a:latin typeface="Lexend Deca" panose="020B0604020202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525805" cy="2138530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Lexend Deca" panose="020B0604020202020204" charset="0"/>
                <a:cs typeface="Arial" panose="020B0604020202020204" pitchFamily="34" charset="0"/>
              </a:rPr>
              <a:t>www.wscubetech.com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23F16C97-FF9C-3BA8-FB28-E118CC945B55}"/>
              </a:ext>
            </a:extLst>
          </p:cNvPr>
          <p:cNvSpPr txBox="1"/>
          <p:nvPr/>
        </p:nvSpPr>
        <p:spPr>
          <a:xfrm>
            <a:off x="2043589" y="4212365"/>
            <a:ext cx="45393928" cy="215043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3">
              <a:lnSpc>
                <a:spcPct val="150000"/>
              </a:lnSpc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&gt;Internal JS&lt;/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72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		 /*Internal </a:t>
            </a: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*/  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		 console.log("Hello  Students, Welcome to WSCUBE TECH");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 &lt;/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&gt;Welcome To Wscube Tech&lt;/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758174-14DC-847E-CA8D-4D7D3391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853" y="24340185"/>
            <a:ext cx="5449751" cy="3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2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A458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0" y="2926081"/>
            <a:ext cx="51180020" cy="2587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lvl="3"/>
            <a:r>
              <a:rPr lang="en-US" sz="11500" b="1">
                <a:solidFill>
                  <a:schemeClr val="bg1"/>
                </a:solidFill>
                <a:latin typeface="Lexend Deca" panose="020B0604020202020204" charset="0"/>
              </a:rPr>
              <a:t>Variables in JavaScript.</a:t>
            </a:r>
            <a:endParaRPr lang="en-IN" sz="16600" dirty="0">
              <a:solidFill>
                <a:srgbClr val="C00000"/>
              </a:solidFill>
              <a:latin typeface="Lexend Deca" panose="020B0604020202020204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41411" y="541821"/>
            <a:ext cx="46040040" cy="20206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IN" sz="11500" dirty="0">
                <a:solidFill>
                  <a:schemeClr val="bg1"/>
                </a:solidFill>
                <a:latin typeface="Lexend Deca" panose="020B0604020202020204" charset="0"/>
              </a:rPr>
              <a:t>How to use </a:t>
            </a:r>
            <a:r>
              <a:rPr lang="en-IN" sz="11500" b="1" dirty="0">
                <a:solidFill>
                  <a:schemeClr val="bg1"/>
                </a:solidFill>
                <a:latin typeface="Lexend Deca" panose="020B0604020202020204" charset="0"/>
              </a:rPr>
              <a:t>External JavaScript</a:t>
            </a:r>
            <a:endParaRPr lang="en-IN" sz="11500" dirty="0">
              <a:solidFill>
                <a:schemeClr val="bg1"/>
              </a:solidFill>
              <a:latin typeface="Lexend Deca" panose="020B060402020202020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0" y="2954814"/>
            <a:ext cx="51265611" cy="25602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>
              <a:latin typeface="Lexend Deca" panose="020B0604020202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0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525805" cy="2138530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Lexend Deca" panose="020B0604020202020204" charset="0"/>
                <a:cs typeface="Arial" panose="020B0604020202020204" pitchFamily="34" charset="0"/>
              </a:rPr>
              <a:t>www.wscubetech.com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23F16C97-FF9C-3BA8-FB28-E118CC945B55}"/>
              </a:ext>
            </a:extLst>
          </p:cNvPr>
          <p:cNvSpPr txBox="1"/>
          <p:nvPr/>
        </p:nvSpPr>
        <p:spPr>
          <a:xfrm>
            <a:off x="2530554" y="3938045"/>
            <a:ext cx="47163197" cy="207749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  &lt;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&gt;External JS&lt;/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600" dirty="0">
                <a:solidFill>
                  <a:schemeClr val="tx1"/>
                </a:solidFill>
                <a:latin typeface="Consolas" panose="020B0609020204030204" pitchFamily="49" charset="0"/>
              </a:rPr>
              <a:t>			 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=“wsScript.js"&gt;&lt;/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/* External </a:t>
            </a:r>
            <a:r>
              <a:rPr kumimoji="0" lang="en-US" altLang="en-US" sz="9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&gt;Wscube For knowledge&lt;/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600" dirty="0">
                <a:solidFill>
                  <a:schemeClr val="tx1"/>
                </a:solidFill>
                <a:latin typeface="Consolas" panose="020B0609020204030204" pitchFamily="49" charset="0"/>
              </a:rPr>
              <a:t>	 &lt;</a:t>
            </a:r>
            <a:r>
              <a:rPr lang="en-US" altLang="en-US" sz="9600" b="1" dirty="0">
                <a:solidFill>
                  <a:schemeClr val="tx1"/>
                </a:solidFill>
                <a:latin typeface="Consolas" panose="020B0609020204030204" pitchFamily="49" charset="0"/>
              </a:rPr>
              <a:t>script</a:t>
            </a:r>
            <a:r>
              <a:rPr lang="en-US" altLang="en-US" sz="9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9600" dirty="0" err="1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9600" dirty="0">
                <a:solidFill>
                  <a:schemeClr val="tx1"/>
                </a:solidFill>
                <a:latin typeface="Consolas" panose="020B0609020204030204" pitchFamily="49" charset="0"/>
              </a:rPr>
              <a:t>=“wsScript1.js"&gt;&lt;/</a:t>
            </a:r>
            <a:r>
              <a:rPr lang="en-US" altLang="en-US" sz="9600" b="1" dirty="0">
                <a:solidFill>
                  <a:schemeClr val="tx1"/>
                </a:solidFill>
                <a:latin typeface="Consolas" panose="020B0609020204030204" pitchFamily="49" charset="0"/>
              </a:rPr>
              <a:t>script</a:t>
            </a:r>
            <a:r>
              <a:rPr lang="en-US" altLang="en-US" sz="9600" dirty="0">
                <a:solidFill>
                  <a:schemeClr val="tx1"/>
                </a:solidFill>
                <a:latin typeface="Consolas" panose="020B0609020204030204" pitchFamily="49" charset="0"/>
              </a:rPr>
              <a:t>&gt; /* External </a:t>
            </a:r>
            <a:r>
              <a:rPr lang="en-US" altLang="en-US" sz="9600" dirty="0" err="1">
                <a:solidFill>
                  <a:schemeClr val="tx1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en-US" sz="9600" dirty="0">
                <a:solidFill>
                  <a:schemeClr val="tx1"/>
                </a:solidFill>
                <a:latin typeface="Consolas" panose="020B0609020204030204" pitchFamily="49" charset="0"/>
              </a:rPr>
              <a:t> */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E26A18F-A308-E439-E4DB-75986C81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853" y="24340185"/>
            <a:ext cx="5449751" cy="3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856247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512</Words>
  <Application>Microsoft Office PowerPoint</Application>
  <PresentationFormat>Custom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Muli</vt:lpstr>
      <vt:lpstr>Lexend Deca</vt:lpstr>
      <vt:lpstr>Consolas</vt:lpstr>
      <vt:lpstr>Arial</vt:lpstr>
      <vt:lpstr>Aliena template</vt:lpstr>
      <vt:lpstr>Introduction to JavaScript</vt:lpstr>
      <vt:lpstr>Our Agenda.</vt:lpstr>
      <vt:lpstr>What Is JavaScript ?</vt:lpstr>
      <vt:lpstr>What can JavaScript do ?</vt:lpstr>
      <vt:lpstr>Examples of JS Apps</vt:lpstr>
      <vt:lpstr>Ways to embed JS</vt:lpstr>
      <vt:lpstr>How to use Inline JavaScript ?</vt:lpstr>
      <vt:lpstr>How to use Internal  JavaScript ?</vt:lpstr>
      <vt:lpstr>How to use External JavaScript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-1   Networking Concept</dc:title>
  <dc:creator>v2r-Akib</dc:creator>
  <cp:lastModifiedBy>Bhagirath</cp:lastModifiedBy>
  <cp:revision>226</cp:revision>
  <dcterms:modified xsi:type="dcterms:W3CDTF">2022-12-10T08:04:00Z</dcterms:modified>
</cp:coreProperties>
</file>