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3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3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7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F27AB-9675-4E32-8010-5C1ADB8BF3A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1143-2F89-49BE-92F9-5386E9C8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6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Cairn plc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of media engagement</a:t>
            </a:r>
          </a:p>
          <a:p>
            <a:r>
              <a:rPr lang="en-US" dirty="0" smtClean="0"/>
              <a:t>2015-2021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Summary, by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Summary, by month/year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Top publications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 top authors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Agency and opinion articles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Teminology</a:t>
            </a:r>
            <a:r>
              <a:rPr lang="en-US" dirty="0" smtClean="0"/>
              <a:t> &amp; explanations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by year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410792"/>
            <a:ext cx="8072846" cy="5344010"/>
          </a:xfrm>
        </p:spPr>
      </p:pic>
    </p:spTree>
    <p:extLst>
      <p:ext uri="{BB962C8B-B14F-4D97-AF65-F5344CB8AC3E}">
        <p14:creationId xmlns:p14="http://schemas.microsoft.com/office/powerpoint/2010/main" val="222106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by month/year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63" y="1391626"/>
            <a:ext cx="8229599" cy="5486400"/>
          </a:xfrm>
        </p:spPr>
      </p:pic>
    </p:spTree>
    <p:extLst>
      <p:ext uri="{BB962C8B-B14F-4D97-AF65-F5344CB8AC3E}">
        <p14:creationId xmlns:p14="http://schemas.microsoft.com/office/powerpoint/2010/main" val="282186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 top ten publications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5" y="1208745"/>
            <a:ext cx="8399417" cy="5599612"/>
          </a:xfrm>
        </p:spPr>
      </p:pic>
    </p:spTree>
    <p:extLst>
      <p:ext uri="{BB962C8B-B14F-4D97-AF65-F5344CB8AC3E}">
        <p14:creationId xmlns:p14="http://schemas.microsoft.com/office/powerpoint/2010/main" val="263503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 top ten authors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172494"/>
            <a:ext cx="5486400" cy="3657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2" y="1254765"/>
            <a:ext cx="8365673" cy="55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5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 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Signed opinion pieces:  71</a:t>
            </a:r>
          </a:p>
          <a:p>
            <a:r>
              <a:rPr lang="en-US" dirty="0" smtClean="0"/>
              <a:t>Editorials: 106</a:t>
            </a:r>
          </a:p>
          <a:p>
            <a:r>
              <a:rPr lang="en-US" dirty="0" smtClean="0"/>
              <a:t>Agency coverage:</a:t>
            </a:r>
          </a:p>
          <a:p>
            <a:pPr lvl="1"/>
            <a:r>
              <a:rPr lang="en-US" dirty="0" smtClean="0"/>
              <a:t>Bloomberg   14</a:t>
            </a:r>
          </a:p>
          <a:p>
            <a:pPr lvl="1"/>
            <a:r>
              <a:rPr lang="en-US" dirty="0" smtClean="0"/>
              <a:t>IANS    2</a:t>
            </a:r>
          </a:p>
          <a:p>
            <a:pPr lvl="1"/>
            <a:r>
              <a:rPr lang="en-US" dirty="0" smtClean="0"/>
              <a:t>PTI  681</a:t>
            </a:r>
          </a:p>
          <a:p>
            <a:pPr lvl="1"/>
            <a:r>
              <a:rPr lang="en-US" dirty="0" smtClean="0"/>
              <a:t>Reuters    26</a:t>
            </a:r>
          </a:p>
        </p:txBody>
      </p:sp>
    </p:spTree>
    <p:extLst>
      <p:ext uri="{BB962C8B-B14F-4D97-AF65-F5344CB8AC3E}">
        <p14:creationId xmlns:p14="http://schemas.microsoft.com/office/powerpoint/2010/main" val="9333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This mandate started Sep 01, 2015</a:t>
            </a:r>
          </a:p>
          <a:p>
            <a:r>
              <a:rPr lang="en-US" dirty="0" smtClean="0"/>
              <a:t>Archival data is available from Feb 2015</a:t>
            </a:r>
          </a:p>
          <a:p>
            <a:r>
              <a:rPr lang="en-US" dirty="0" smtClean="0"/>
              <a:t>Analysis presented here </a:t>
            </a:r>
            <a:r>
              <a:rPr lang="en-US" dirty="0" smtClean="0"/>
              <a:t>covers only English media outlets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by_author</a:t>
            </a:r>
            <a:r>
              <a:rPr lang="en-US" dirty="0" smtClean="0"/>
              <a:t> tab captures by-lined stories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by_publication</a:t>
            </a:r>
            <a:r>
              <a:rPr lang="en-US" dirty="0" smtClean="0"/>
              <a:t> tab captures all the stories (signed and unsigned) </a:t>
            </a:r>
          </a:p>
          <a:p>
            <a:pPr lvl="1"/>
            <a:r>
              <a:rPr lang="en-US" dirty="0" smtClean="0"/>
              <a:t>Raw data is attached.</a:t>
            </a:r>
          </a:p>
          <a:p>
            <a:pPr lvl="1"/>
            <a:r>
              <a:rPr lang="en-US" dirty="0" smtClean="0"/>
              <a:t>Jpeg files, with 300 dpi resolutions, are </a:t>
            </a:r>
            <a:r>
              <a:rPr lang="en-US" smtClean="0"/>
              <a:t>also attached.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13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Cairn plc</vt:lpstr>
      <vt:lpstr>Contents</vt:lpstr>
      <vt:lpstr>Summary, by year</vt:lpstr>
      <vt:lpstr>Summary, by month/year</vt:lpstr>
      <vt:lpstr>Summary,  top ten publications</vt:lpstr>
      <vt:lpstr>Summary,  top ten authors</vt:lpstr>
      <vt:lpstr>Opinion articles</vt:lpstr>
      <vt:lpstr>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Raje</dc:creator>
  <cp:lastModifiedBy>Pradeep Raje</cp:lastModifiedBy>
  <cp:revision>14</cp:revision>
  <dcterms:created xsi:type="dcterms:W3CDTF">2021-12-15T05:41:57Z</dcterms:created>
  <dcterms:modified xsi:type="dcterms:W3CDTF">2021-12-15T06:24:12Z</dcterms:modified>
</cp:coreProperties>
</file>