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4" r:id="rId7"/>
    <p:sldId id="267" r:id="rId8"/>
    <p:sldId id="268" r:id="rId9"/>
    <p:sldId id="269" r:id="rId10"/>
    <p:sldId id="270" r:id="rId11"/>
    <p:sldId id="273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1D916-1727-4374-B2F9-93AE5A438843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3AC1-0234-4154-9BF7-0CA75E86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Array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Array Declaration</a:t>
            </a:r>
          </a:p>
          <a:p>
            <a:r>
              <a:rPr lang="en-US" sz="1600" dirty="0" smtClean="0"/>
              <a:t>Indexed  collection of fixed number of homogeneous/same data elements(Primate Data type &amp; Reference types).</a:t>
            </a:r>
          </a:p>
          <a:p>
            <a:r>
              <a:rPr lang="en-US" sz="1600" dirty="0" smtClean="0"/>
              <a:t>Arrays are fixed size. (Final variable Length).</a:t>
            </a:r>
          </a:p>
          <a:p>
            <a:r>
              <a:rPr lang="en-US" sz="1600" dirty="0" smtClean="0"/>
              <a:t>If array size </a:t>
            </a:r>
            <a:r>
              <a:rPr lang="en-US" sz="1600" dirty="0" err="1" smtClean="0"/>
              <a:t>n,the</a:t>
            </a:r>
            <a:r>
              <a:rPr lang="en-US" sz="1600" dirty="0" smtClean="0"/>
              <a:t> first element start with "0" and Last element n-1</a:t>
            </a:r>
          </a:p>
          <a:p>
            <a:r>
              <a:rPr lang="en-US" sz="1600" dirty="0" smtClean="0"/>
              <a:t>Array Syntax as follows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&lt;element type&gt;[] &lt;array name&gt;</a:t>
            </a:r>
            <a:r>
              <a:rPr lang="en-US" sz="1600" dirty="0"/>
              <a:t> </a:t>
            </a:r>
            <a:r>
              <a:rPr lang="en-US" sz="1600" dirty="0" smtClean="0"/>
              <a:t>OR</a:t>
            </a:r>
            <a:r>
              <a:rPr lang="en-US" sz="1600" dirty="0"/>
              <a:t> </a:t>
            </a:r>
            <a:r>
              <a:rPr lang="en-US" sz="1600" dirty="0" smtClean="0"/>
              <a:t>   &lt;element type&gt; &lt;array name&gt;[][][]</a:t>
            </a:r>
          </a:p>
          <a:p>
            <a:pPr marL="0" indent="0">
              <a:buNone/>
            </a:pPr>
            <a:r>
              <a:rPr lang="en-US" sz="1600" dirty="0"/>
              <a:t>Example </a:t>
            </a:r>
            <a:r>
              <a:rPr lang="en-US" sz="1600" dirty="0">
                <a:solidFill>
                  <a:srgbClr val="FF0000"/>
                </a:solidFill>
              </a:rPr>
              <a:t>ArrayDeclaration.java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Constructing </a:t>
            </a:r>
            <a:r>
              <a:rPr lang="en-US" sz="2000" b="1" dirty="0">
                <a:solidFill>
                  <a:srgbClr val="7030A0"/>
                </a:solidFill>
              </a:rPr>
              <a:t>an Array</a:t>
            </a:r>
          </a:p>
          <a:p>
            <a:r>
              <a:rPr lang="en-US" sz="1600" dirty="0"/>
              <a:t>An array can be constructed for a specific number of elements of the element type, using the new operator. The resulting array reference can be assigned to an array variable of the corresponding type.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array name&gt; = new &lt;element type&gt; [&lt;array size</a:t>
            </a:r>
            <a:r>
              <a:rPr lang="en-US" sz="1600" dirty="0" smtClean="0"/>
              <a:t>&gt;];</a:t>
            </a:r>
          </a:p>
          <a:p>
            <a:r>
              <a:rPr lang="en-US" sz="1600" dirty="0"/>
              <a:t>An array can be constructed for a specific number of elements of element type, using new operator.</a:t>
            </a:r>
          </a:p>
          <a:p>
            <a:r>
              <a:rPr lang="en-US" sz="1600" dirty="0"/>
              <a:t> &lt;array name&gt;=new &lt;element type&gt;[&lt;array size&gt;];</a:t>
            </a:r>
          </a:p>
          <a:p>
            <a:r>
              <a:rPr lang="en-US" sz="1600" dirty="0"/>
              <a:t>Minimum value of &lt;array size&gt; is "0</a:t>
            </a:r>
            <a:r>
              <a:rPr lang="en-US" sz="1600" dirty="0" smtClean="0"/>
              <a:t>".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05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Packages</a:t>
            </a:r>
          </a:p>
          <a:p>
            <a:r>
              <a:rPr lang="en-US" sz="1600" dirty="0"/>
              <a:t>is a group of similar types of classes, interfaces and sub-packages.</a:t>
            </a:r>
          </a:p>
          <a:p>
            <a:r>
              <a:rPr lang="en-US" sz="1600" dirty="0"/>
              <a:t>Package can be categorized in two form, built-in package and user-defined package. There are many built-in packages such as java, </a:t>
            </a:r>
            <a:r>
              <a:rPr lang="en-US" sz="1600" dirty="0" err="1"/>
              <a:t>lang</a:t>
            </a:r>
            <a:r>
              <a:rPr lang="en-US" sz="1600" dirty="0"/>
              <a:t>, </a:t>
            </a:r>
            <a:r>
              <a:rPr lang="en-US" sz="1600" dirty="0" err="1"/>
              <a:t>awt</a:t>
            </a:r>
            <a:r>
              <a:rPr lang="en-US" sz="1600" dirty="0"/>
              <a:t>, </a:t>
            </a:r>
            <a:r>
              <a:rPr lang="en-US" sz="1600" dirty="0" err="1"/>
              <a:t>javax</a:t>
            </a:r>
            <a:r>
              <a:rPr lang="en-US" sz="1600" dirty="0"/>
              <a:t>, swing, net, </a:t>
            </a:r>
            <a:r>
              <a:rPr lang="en-US" sz="1600" dirty="0" err="1"/>
              <a:t>io</a:t>
            </a:r>
            <a:r>
              <a:rPr lang="en-US" sz="1600" dirty="0"/>
              <a:t>, </a:t>
            </a:r>
            <a:r>
              <a:rPr lang="en-US" sz="1600" dirty="0" err="1"/>
              <a:t>util</a:t>
            </a:r>
            <a:r>
              <a:rPr lang="en-US" sz="1600" dirty="0"/>
              <a:t>, </a:t>
            </a:r>
            <a:r>
              <a:rPr lang="en-US" sz="1600" dirty="0" err="1"/>
              <a:t>sql</a:t>
            </a:r>
            <a:r>
              <a:rPr lang="en-US" sz="1600" dirty="0"/>
              <a:t> </a:t>
            </a:r>
            <a:r>
              <a:rPr lang="en-US" sz="1600" dirty="0" smtClean="0"/>
              <a:t>,text etc.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List of predefined package:  </a:t>
            </a:r>
          </a:p>
          <a:p>
            <a:pPr>
              <a:buAutoNum type="arabicPeriod"/>
            </a:pPr>
            <a:r>
              <a:rPr lang="en-US" sz="1600" dirty="0" smtClean="0"/>
              <a:t>Core packages(J2SE) starts with java.*. (  All J2se available in rt.jar)</a:t>
            </a:r>
          </a:p>
          <a:p>
            <a:pPr>
              <a:buAutoNum type="arabicPeriod"/>
            </a:pPr>
            <a:r>
              <a:rPr lang="en-US" sz="1600" dirty="0" smtClean="0"/>
              <a:t>Advanced packages (J2EE) starts with </a:t>
            </a:r>
            <a:r>
              <a:rPr lang="en-US" sz="1600" dirty="0" err="1" smtClean="0"/>
              <a:t>javax</a:t>
            </a:r>
            <a:r>
              <a:rPr lang="en-US" sz="1600" dirty="0" smtClean="0"/>
              <a:t>.*;</a:t>
            </a:r>
          </a:p>
          <a:p>
            <a:pPr>
              <a:buAutoNum type="arabicPeriod"/>
            </a:pPr>
            <a:r>
              <a:rPr lang="en-US" sz="1600" dirty="0" smtClean="0"/>
              <a:t>Third party packages ( </a:t>
            </a:r>
            <a:r>
              <a:rPr lang="en-US" sz="1600" dirty="0" err="1" smtClean="0"/>
              <a:t>Oracle.jdbc.dirver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Advantage </a:t>
            </a:r>
            <a:r>
              <a:rPr lang="en-US" sz="1600" b="1" dirty="0">
                <a:solidFill>
                  <a:srgbClr val="7030A0"/>
                </a:solidFill>
              </a:rPr>
              <a:t>of Package</a:t>
            </a:r>
          </a:p>
          <a:p>
            <a:r>
              <a:rPr lang="en-US" sz="1600" dirty="0"/>
              <a:t>Package is used to categorize the classes and interfaces so that they can be easily maintained.</a:t>
            </a:r>
          </a:p>
          <a:p>
            <a:r>
              <a:rPr lang="en-US" sz="1600" dirty="0"/>
              <a:t>Package </a:t>
            </a:r>
            <a:r>
              <a:rPr lang="en-US" sz="1600" dirty="0" smtClean="0"/>
              <a:t>provides </a:t>
            </a:r>
            <a:r>
              <a:rPr lang="en-US" sz="1600" dirty="0"/>
              <a:t>access protection.</a:t>
            </a:r>
          </a:p>
          <a:p>
            <a:r>
              <a:rPr lang="en-US" sz="1600" dirty="0"/>
              <a:t>Package removes naming collision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How to compile </a:t>
            </a:r>
            <a:r>
              <a:rPr lang="en-US" sz="1600" dirty="0" smtClean="0"/>
              <a:t>Package ?  </a:t>
            </a:r>
            <a:r>
              <a:rPr lang="en-US" sz="1600" dirty="0" err="1" smtClean="0"/>
              <a:t>javac</a:t>
            </a:r>
            <a:r>
              <a:rPr lang="en-US" sz="1600" dirty="0" smtClean="0"/>
              <a:t> </a:t>
            </a:r>
            <a:r>
              <a:rPr lang="en-US" sz="1600" dirty="0"/>
              <a:t>-d directory </a:t>
            </a:r>
            <a:r>
              <a:rPr lang="en-US" sz="1600" dirty="0" err="1" smtClean="0"/>
              <a:t>javafilename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How to access package from another package</a:t>
            </a:r>
            <a:r>
              <a:rPr lang="en-US" sz="1600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sz="1600" dirty="0"/>
              <a:t>import package</a:t>
            </a:r>
            <a:r>
              <a:rPr lang="en-US" sz="1600" dirty="0" smtClean="0"/>
              <a:t>.*;</a:t>
            </a:r>
          </a:p>
          <a:p>
            <a:r>
              <a:rPr lang="en-US" sz="1600" dirty="0"/>
              <a:t>import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static</a:t>
            </a:r>
            <a:r>
              <a:rPr lang="en-US" sz="1600" dirty="0" smtClean="0"/>
              <a:t> package.*;   (From java 1.5)</a:t>
            </a:r>
            <a:endParaRPr lang="en-US" sz="1600" dirty="0"/>
          </a:p>
          <a:p>
            <a:r>
              <a:rPr lang="en-US" sz="1600" dirty="0" smtClean="0"/>
              <a:t>import </a:t>
            </a:r>
            <a:r>
              <a:rPr lang="en-US" sz="1600" dirty="0" err="1"/>
              <a:t>package.classname</a:t>
            </a:r>
            <a:r>
              <a:rPr lang="en-US" sz="1600" dirty="0"/>
              <a:t>;</a:t>
            </a:r>
          </a:p>
          <a:p>
            <a:r>
              <a:rPr lang="en-US" sz="1600" dirty="0"/>
              <a:t>fully qualified name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The JAR Utility</a:t>
            </a:r>
            <a:endParaRPr lang="en-US" sz="16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sz="1600" dirty="0"/>
              <a:t>The JAR (Java </a:t>
            </a:r>
            <a:r>
              <a:rPr lang="en-US" sz="1600" dirty="0" err="1"/>
              <a:t>ARchive</a:t>
            </a:r>
            <a:r>
              <a:rPr lang="en-US" sz="1600" dirty="0"/>
              <a:t>) utility provides a convenient way of bundling and deploying Java programs.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A </a:t>
            </a:r>
            <a:r>
              <a:rPr lang="en-US" sz="1600" dirty="0"/>
              <a:t>JAR file is created by using the jar tool. </a:t>
            </a:r>
            <a:endParaRPr lang="en-US" sz="1600" dirty="0" smtClean="0"/>
          </a:p>
          <a:p>
            <a:pPr marL="0" indent="0" algn="just">
              <a:buNone/>
            </a:pPr>
            <a:r>
              <a:rPr lang="en-US" sz="1600" dirty="0" smtClean="0"/>
              <a:t>A </a:t>
            </a:r>
            <a:r>
              <a:rPr lang="en-US" sz="1600" dirty="0"/>
              <a:t>typical JAR file for an application will contain the class files and any other resources needed by the application (for example image and audio files).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68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Jar –</a:t>
            </a:r>
            <a:r>
              <a:rPr lang="en-US" sz="1600" dirty="0" err="1" smtClean="0"/>
              <a:t>cmf</a:t>
            </a:r>
            <a:r>
              <a:rPr lang="en-US" sz="1600" dirty="0" smtClean="0"/>
              <a:t> &lt;</a:t>
            </a:r>
            <a:r>
              <a:rPr lang="en-US" sz="1600" dirty="0" err="1" smtClean="0"/>
              <a:t>mainfest</a:t>
            </a:r>
            <a:r>
              <a:rPr lang="en-US" sz="1600" dirty="0" smtClean="0"/>
              <a:t> file&gt; &lt;jar file name&gt;  &lt;folder/class file names&gt;</a:t>
            </a:r>
          </a:p>
          <a:p>
            <a:r>
              <a:rPr lang="en-US" sz="1600" dirty="0" smtClean="0"/>
              <a:t>Option </a:t>
            </a:r>
            <a:r>
              <a:rPr lang="en-US" sz="1600" dirty="0"/>
              <a:t>c tells the jar tool to create an archive. </a:t>
            </a:r>
            <a:endParaRPr lang="en-US" sz="1600" dirty="0" smtClean="0"/>
          </a:p>
          <a:p>
            <a:r>
              <a:rPr lang="en-US" sz="1600" dirty="0" smtClean="0"/>
              <a:t>Option </a:t>
            </a:r>
            <a:r>
              <a:rPr lang="en-US" sz="1600" dirty="0"/>
              <a:t>m is used to create and include a manifest file. Information to be included in the manifest file comes from a text file specified on the command line (whereismain.txt). </a:t>
            </a:r>
            <a:endParaRPr lang="en-US" sz="1600" dirty="0" smtClean="0"/>
          </a:p>
          <a:p>
            <a:r>
              <a:rPr lang="en-US" sz="1600" dirty="0" smtClean="0"/>
              <a:t>Option </a:t>
            </a:r>
            <a:r>
              <a:rPr lang="en-US" sz="1600" dirty="0"/>
              <a:t>f specifies the name of the archive to be created (bundledApp.jar). The JAR file name can be any valid file name. </a:t>
            </a:r>
            <a:endParaRPr lang="en-US" sz="1600" dirty="0" smtClean="0"/>
          </a:p>
          <a:p>
            <a:r>
              <a:rPr lang="en-US" sz="1600" dirty="0" smtClean="0"/>
              <a:t>Files </a:t>
            </a:r>
            <a:r>
              <a:rPr lang="en-US" sz="1600" dirty="0"/>
              <a:t>to be included in the archive are listed on the command line after the JAR file name.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Accessibility Modifiers for Classes and Interfaces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7772400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9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Other Modifiers for </a:t>
            </a:r>
            <a:r>
              <a:rPr lang="en-US" sz="1600" b="1" dirty="0" smtClean="0">
                <a:solidFill>
                  <a:srgbClr val="7030A0"/>
                </a:solidFill>
              </a:rPr>
              <a:t>Classes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Accessibility Modifiers for Members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04602"/>
              </p:ext>
            </p:extLst>
          </p:nvPr>
        </p:nvGraphicFramePr>
        <p:xfrm>
          <a:off x="762000" y="990600"/>
          <a:ext cx="7730946" cy="1656364"/>
        </p:xfrm>
        <a:graphic>
          <a:graphicData uri="http://schemas.openxmlformats.org/drawingml/2006/table">
            <a:tbl>
              <a:tblPr/>
              <a:tblGrid>
                <a:gridCol w="2033496"/>
                <a:gridCol w="3120468"/>
                <a:gridCol w="2576982"/>
              </a:tblGrid>
              <a:tr h="324046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438">
                <a:tc>
                  <a:txBody>
                    <a:bodyPr/>
                    <a:lstStyle/>
                    <a:p>
                      <a:r>
                        <a:rPr lang="en-US" sz="1600" dirty="0"/>
                        <a:t>abstract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may contain abstract methods and thus, cannot be instantiated.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Implied.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36">
                <a:tc>
                  <a:txBody>
                    <a:bodyPr/>
                    <a:lstStyle/>
                    <a:p>
                      <a:r>
                        <a:rPr lang="en-US" sz="1600" dirty="0"/>
                        <a:t>final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class cannot be extended (i.e., it cannot be </a:t>
                      </a:r>
                      <a:r>
                        <a:rPr lang="en-US" sz="1600" dirty="0" err="1"/>
                        <a:t>subclassed</a:t>
                      </a:r>
                      <a:r>
                        <a:rPr lang="en-US" sz="1600" dirty="0"/>
                        <a:t>).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possible.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86252"/>
              </p:ext>
            </p:extLst>
          </p:nvPr>
        </p:nvGraphicFramePr>
        <p:xfrm>
          <a:off x="762000" y="3581400"/>
          <a:ext cx="8229600" cy="2426970"/>
        </p:xfrm>
        <a:graphic>
          <a:graphicData uri="http://schemas.openxmlformats.org/drawingml/2006/table">
            <a:tbl>
              <a:tblPr/>
              <a:tblGrid>
                <a:gridCol w="3276600"/>
                <a:gridCol w="4953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Modifiers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Members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public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Accessible everywhere.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protected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Accessible by any class in the same package as its class, and accessible only by subclasses of its class in other packages.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default (no modifier)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accessible by classes, including subclasses, in the same package as its class (package accessibility).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accessible in its own class and not anywhere else.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389822"/>
              </p:ext>
            </p:extLst>
          </p:nvPr>
        </p:nvGraphicFramePr>
        <p:xfrm>
          <a:off x="1089682" y="1263700"/>
          <a:ext cx="6964635" cy="4759680"/>
        </p:xfrm>
        <a:graphic>
          <a:graphicData uri="http://schemas.openxmlformats.org/drawingml/2006/table">
            <a:tbl>
              <a:tblPr/>
              <a:tblGrid>
                <a:gridCol w="2321545"/>
                <a:gridCol w="2321545"/>
                <a:gridCol w="2321545"/>
              </a:tblGrid>
              <a:tr h="306560">
                <a:tc>
                  <a:txBody>
                    <a:bodyPr/>
                    <a:lstStyle/>
                    <a:p>
                      <a:r>
                        <a:rPr lang="en-US" sz="1500" dirty="0"/>
                        <a:t>Modifiers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Fields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Methods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60">
                <a:tc>
                  <a:txBody>
                    <a:bodyPr/>
                    <a:lstStyle/>
                    <a:p>
                      <a:r>
                        <a:rPr lang="en-US" sz="1500" dirty="0"/>
                        <a:t>static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Defines a class variable.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Defines a class method.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10">
                <a:tc>
                  <a:txBody>
                    <a:bodyPr/>
                    <a:lstStyle/>
                    <a:p>
                      <a:r>
                        <a:rPr lang="en-US" sz="1500"/>
                        <a:t>final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Defines a constant.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The method cannot be overridden.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660">
                <a:tc>
                  <a:txBody>
                    <a:bodyPr/>
                    <a:lstStyle/>
                    <a:p>
                      <a:r>
                        <a:rPr lang="en-US" sz="1500" dirty="0"/>
                        <a:t>abstract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Not relevant.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 method body is defined. Its class must also be designated abstract.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10">
                <a:tc>
                  <a:txBody>
                    <a:bodyPr/>
                    <a:lstStyle/>
                    <a:p>
                      <a:r>
                        <a:rPr lang="en-US" sz="1500" dirty="0"/>
                        <a:t>synchronized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Not relevant.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Only one thread at a time can execute the method.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660">
                <a:tc>
                  <a:txBody>
                    <a:bodyPr/>
                    <a:lstStyle/>
                    <a:p>
                      <a:r>
                        <a:rPr lang="en-US" sz="1500"/>
                        <a:t>native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 relevant.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Declares that the method is implemented in another language.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660">
                <a:tc>
                  <a:txBody>
                    <a:bodyPr/>
                    <a:lstStyle/>
                    <a:p>
                      <a:r>
                        <a:rPr lang="en-US" sz="1500" dirty="0"/>
                        <a:t>transient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value in the field will not be included when the object is serialized.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Not applicable.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660">
                <a:tc>
                  <a:txBody>
                    <a:bodyPr/>
                    <a:lstStyle/>
                    <a:p>
                      <a:r>
                        <a:rPr lang="en-US" sz="1500" dirty="0"/>
                        <a:t>volatile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The compiler will not attempt to optimize access to the value in the field.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Not applicable.</a:t>
                      </a:r>
                    </a:p>
                  </a:txBody>
                  <a:tcPr marL="40305" marR="40305" marT="40305" marB="40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0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If Array size is negative, it thrown </a:t>
            </a:r>
            <a:r>
              <a:rPr lang="en-US" sz="1600" dirty="0" err="1" smtClean="0"/>
              <a:t>NagativeArraySizeException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array can be declaration and construction can be combined</a:t>
            </a:r>
          </a:p>
          <a:p>
            <a:r>
              <a:rPr lang="en-US" sz="1600" dirty="0" smtClean="0"/>
              <a:t> &lt;element type&gt;[] &lt;array name&gt;=new &lt;element type&gt;[&lt;array size];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Initializing </a:t>
            </a:r>
            <a:r>
              <a:rPr lang="en-US" sz="2000" b="1" dirty="0">
                <a:solidFill>
                  <a:srgbClr val="7030A0"/>
                </a:solidFill>
              </a:rPr>
              <a:t>an Array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1600" dirty="0"/>
              <a:t>Java provides the means of declaring, constructing, and explicitly initializing an array in one declaration statement: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element type&gt;[] &lt;array name&gt; = { &lt;array initialize list&gt; </a:t>
            </a:r>
            <a:r>
              <a:rPr lang="en-US" sz="1600" dirty="0" smtClean="0"/>
              <a:t>};</a:t>
            </a:r>
          </a:p>
          <a:p>
            <a:r>
              <a:rPr lang="en-US" sz="1600" dirty="0"/>
              <a:t>This form of initialization applies to member as well as local arrays. The &lt;array initialize list&gt; is a comma-separated list of zero or more expressions. Such an array initialization block results in the construction and initialization of the array.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 </a:t>
            </a:r>
            <a:r>
              <a:rPr lang="en-US" sz="1600" dirty="0" err="1"/>
              <a:t>anIntArray</a:t>
            </a:r>
            <a:r>
              <a:rPr lang="en-US" sz="1600" dirty="0"/>
              <a:t> = {1, 3, 49, 2, 6, 7, 15, 2, 1, 5}; </a:t>
            </a:r>
            <a:endParaRPr lang="en-US" sz="1600" dirty="0" smtClean="0"/>
          </a:p>
          <a:p>
            <a:pPr algn="just"/>
            <a:r>
              <a:rPr lang="en-US" sz="1600" dirty="0" err="1"/>
              <a:t>int</a:t>
            </a:r>
            <a:r>
              <a:rPr lang="en-US" sz="1600" dirty="0"/>
              <a:t>[] a;</a:t>
            </a:r>
          </a:p>
          <a:p>
            <a:pPr algn="just"/>
            <a:r>
              <a:rPr lang="en-US" sz="1600" dirty="0"/>
              <a:t> </a:t>
            </a:r>
            <a:r>
              <a:rPr lang="en-US" sz="1600" dirty="0" smtClean="0"/>
              <a:t>a</a:t>
            </a:r>
            <a:r>
              <a:rPr lang="en-US" sz="1600" dirty="0"/>
              <a:t>={1,2,3} // not ok</a:t>
            </a:r>
          </a:p>
          <a:p>
            <a:r>
              <a:rPr lang="en-US" sz="1600" dirty="0" err="1" smtClean="0"/>
              <a:t>Example:</a:t>
            </a:r>
            <a:r>
              <a:rPr lang="en-US" sz="1600" b="1" dirty="0" err="1" smtClean="0">
                <a:solidFill>
                  <a:srgbClr val="FF0000"/>
                </a:solidFill>
              </a:rPr>
              <a:t>ArrayConstuctor.java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64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Anonymous Array</a:t>
            </a:r>
          </a:p>
          <a:p>
            <a:pPr algn="just"/>
            <a:r>
              <a:rPr lang="en-US" sz="1600" dirty="0" smtClean="0"/>
              <a:t> Nameless array of specific type</a:t>
            </a:r>
          </a:p>
          <a:p>
            <a:pPr algn="just"/>
            <a:r>
              <a:rPr lang="en-US" sz="1600" dirty="0" smtClean="0"/>
              <a:t>   new &lt;element type&gt;[]{&lt;array initialize list&gt;} Example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[]{1,2,3}</a:t>
            </a:r>
          </a:p>
          <a:p>
            <a:pPr algn="just"/>
            <a:r>
              <a:rPr lang="en-US" sz="1600" dirty="0"/>
              <a:t>Example:</a:t>
            </a:r>
            <a:r>
              <a:rPr lang="en-US" sz="1600" dirty="0">
                <a:solidFill>
                  <a:srgbClr val="FF0000"/>
                </a:solidFill>
              </a:rPr>
              <a:t>-</a:t>
            </a:r>
            <a:r>
              <a:rPr lang="en-US" sz="1600" dirty="0" smtClean="0">
                <a:solidFill>
                  <a:srgbClr val="FF0000"/>
                </a:solidFill>
              </a:rPr>
              <a:t>AnonArray.java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Multidimensional Arrays</a:t>
            </a:r>
            <a:r>
              <a:rPr lang="en-US" sz="2000" b="1" dirty="0"/>
              <a:t>.</a:t>
            </a:r>
          </a:p>
          <a:p>
            <a:r>
              <a:rPr lang="en-US" sz="1600" dirty="0"/>
              <a:t>Array element can be store ref object. So it support array of arrays.</a:t>
            </a:r>
          </a:p>
          <a:p>
            <a:r>
              <a:rPr lang="en-US" sz="1600" dirty="0"/>
              <a:t>&lt;element type&gt;[][][]......&lt;array name&gt; or &lt;element type&gt; &lt;array name&gt;[][][]</a:t>
            </a:r>
          </a:p>
          <a:p>
            <a:r>
              <a:rPr lang="en-US" sz="1600" dirty="0"/>
              <a:t>[] indicate the number of dimensions</a:t>
            </a:r>
          </a:p>
          <a:p>
            <a:r>
              <a:rPr lang="en-US" sz="1600" dirty="0"/>
              <a:t>Example :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[][] i; 2-dimensional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 j</a:t>
            </a:r>
            <a:r>
              <a:rPr lang="en-US" sz="1600" dirty="0" smtClean="0"/>
              <a:t>[];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[][] j=new </a:t>
            </a:r>
            <a:r>
              <a:rPr lang="en-US" sz="1600" dirty="0" err="1"/>
              <a:t>int</a:t>
            </a:r>
            <a:r>
              <a:rPr lang="en-US" sz="1600" dirty="0"/>
              <a:t>[4][5]    4 rows and 5 columns</a:t>
            </a:r>
          </a:p>
          <a:p>
            <a:r>
              <a:rPr lang="en-US" sz="1600" dirty="0"/>
              <a:t>double[][] k={       {1.0,0.0,2.0,3.0},                {1.0,0.0,2.0,3.0},</a:t>
            </a:r>
          </a:p>
          <a:p>
            <a:r>
              <a:rPr lang="en-US" sz="1600" dirty="0"/>
              <a:t>                                {1.0,0.0,2.0,3.0},                {1.0,0.0,2.0,3.0},</a:t>
            </a:r>
          </a:p>
          <a:p>
            <a:r>
              <a:rPr lang="en-US" sz="1600" dirty="0"/>
              <a:t>                       } 4 rows 4 columns</a:t>
            </a:r>
          </a:p>
          <a:p>
            <a:r>
              <a:rPr lang="en-US" sz="1600" dirty="0"/>
              <a:t>Array will  allocate from left to right</a:t>
            </a:r>
          </a:p>
          <a:p>
            <a:r>
              <a:rPr lang="en-US" sz="1600" dirty="0"/>
              <a:t>Array length can't be same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Example:-</a:t>
            </a:r>
            <a:r>
              <a:rPr lang="en-US" sz="1600" b="1" dirty="0" smtClean="0">
                <a:solidFill>
                  <a:srgbClr val="FF0000"/>
                </a:solidFill>
              </a:rPr>
              <a:t>MultidimensionalExp.java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Defining Classes </a:t>
            </a:r>
            <a:r>
              <a:rPr lang="en-US" sz="1700" b="1" dirty="0" smtClean="0">
                <a:solidFill>
                  <a:srgbClr val="7030A0"/>
                </a:solidFill>
              </a:rPr>
              <a:t>:</a:t>
            </a:r>
            <a:r>
              <a:rPr lang="en-US" sz="1700" dirty="0" smtClean="0"/>
              <a:t>A </a:t>
            </a:r>
            <a:r>
              <a:rPr lang="en-US" sz="1700" dirty="0"/>
              <a:t>class declaration introduces a new reference type. It has the following general syntax:</a:t>
            </a:r>
          </a:p>
          <a:p>
            <a:r>
              <a:rPr lang="en-US" sz="1700" dirty="0" smtClean="0"/>
              <a:t>&lt;class modifiers&gt; class &lt;class name&gt;</a:t>
            </a:r>
            <a:br>
              <a:rPr lang="en-US" sz="1700" dirty="0" smtClean="0"/>
            </a:br>
            <a:r>
              <a:rPr lang="en-US" sz="1700" dirty="0" smtClean="0"/>
              <a:t>&lt;extends clause&gt; &lt;implements clause&gt; // Class header</a:t>
            </a:r>
            <a:br>
              <a:rPr lang="en-US" sz="1700" dirty="0" smtClean="0"/>
            </a:br>
            <a:r>
              <a:rPr lang="en-US" sz="1700" dirty="0" smtClean="0"/>
              <a:t>{ // Class body</a:t>
            </a:r>
            <a:br>
              <a:rPr lang="en-US" sz="1700" dirty="0" smtClean="0"/>
            </a:br>
            <a:r>
              <a:rPr lang="en-US" sz="1700" dirty="0" smtClean="0"/>
              <a:t>&lt;field declarations&gt;</a:t>
            </a:r>
            <a:br>
              <a:rPr lang="en-US" sz="1700" dirty="0" smtClean="0"/>
            </a:br>
            <a:r>
              <a:rPr lang="en-US" sz="1700" dirty="0" smtClean="0"/>
              <a:t>&lt;method declarations&gt;</a:t>
            </a:r>
            <a:br>
              <a:rPr lang="en-US" sz="1700" dirty="0" smtClean="0"/>
            </a:br>
            <a:r>
              <a:rPr lang="en-US" sz="1700" dirty="0" smtClean="0"/>
              <a:t>&lt;nested class declarations&gt;</a:t>
            </a:r>
            <a:br>
              <a:rPr lang="en-US" sz="1700" dirty="0" smtClean="0"/>
            </a:br>
            <a:r>
              <a:rPr lang="en-US" sz="1700" dirty="0" smtClean="0"/>
              <a:t>&lt;nested interface declarations&gt;</a:t>
            </a:r>
            <a:br>
              <a:rPr lang="en-US" sz="1700" dirty="0" smtClean="0"/>
            </a:br>
            <a:r>
              <a:rPr lang="en-US" sz="1700" dirty="0" smtClean="0"/>
              <a:t>&lt;constructor declarations&gt;</a:t>
            </a:r>
            <a:br>
              <a:rPr lang="en-US" sz="1700" dirty="0" smtClean="0"/>
            </a:br>
            <a:r>
              <a:rPr lang="en-US" sz="1700" dirty="0" smtClean="0"/>
              <a:t>&lt;initializer blocks&gt;</a:t>
            </a:r>
            <a:br>
              <a:rPr lang="en-US" sz="1700" dirty="0" smtClean="0"/>
            </a:br>
            <a:r>
              <a:rPr lang="en-US" sz="1700" dirty="0" smtClean="0"/>
              <a:t>}</a:t>
            </a:r>
          </a:p>
          <a:p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7030A0"/>
                </a:solidFill>
              </a:rPr>
              <a:t>Extends</a:t>
            </a:r>
            <a:r>
              <a:rPr lang="en-US" sz="1700" dirty="0" smtClean="0"/>
              <a:t> </a:t>
            </a:r>
            <a:r>
              <a:rPr lang="en-US" sz="1700" b="1" dirty="0" smtClean="0">
                <a:solidFill>
                  <a:srgbClr val="FF0000"/>
                </a:solidFill>
              </a:rPr>
              <a:t>only one class </a:t>
            </a:r>
            <a:r>
              <a:rPr lang="en-US" sz="1700" dirty="0" smtClean="0"/>
              <a:t>and </a:t>
            </a:r>
            <a:r>
              <a:rPr lang="en-US" sz="1700" dirty="0" smtClean="0">
                <a:solidFill>
                  <a:srgbClr val="7030A0"/>
                </a:solidFill>
              </a:rPr>
              <a:t>implements</a:t>
            </a:r>
            <a:r>
              <a:rPr lang="en-US" sz="1700" dirty="0" smtClean="0"/>
              <a:t> </a:t>
            </a:r>
            <a:r>
              <a:rPr lang="en-US" sz="1700" b="1" dirty="0" smtClean="0">
                <a:solidFill>
                  <a:srgbClr val="FF0000"/>
                </a:solidFill>
              </a:rPr>
              <a:t>multiple interfaces.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030A0"/>
                </a:solidFill>
              </a:rPr>
              <a:t>Example </a:t>
            </a:r>
            <a:r>
              <a:rPr lang="en-US" sz="1700" b="1" dirty="0">
                <a:solidFill>
                  <a:srgbClr val="FF0000"/>
                </a:solidFill>
              </a:rPr>
              <a:t>:</a:t>
            </a:r>
            <a:r>
              <a:rPr lang="en-US" sz="1700" b="1" dirty="0" smtClean="0">
                <a:solidFill>
                  <a:srgbClr val="FF0000"/>
                </a:solidFill>
              </a:rPr>
              <a:t>ClassTemplate.java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algn="just"/>
            <a:r>
              <a:rPr lang="en-US" sz="1600" dirty="0"/>
              <a:t>Members declared static belong to the class and are called static members, and non-static members belong to the objects of the class and are called instance members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Defining </a:t>
            </a:r>
            <a:r>
              <a:rPr lang="en-US" sz="2200" b="1" dirty="0">
                <a:solidFill>
                  <a:srgbClr val="7030A0"/>
                </a:solidFill>
              </a:rPr>
              <a:t>Methods: </a:t>
            </a:r>
            <a:r>
              <a:rPr lang="en-US" sz="1600" dirty="0"/>
              <a:t>The general syntax of a method declaration is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&lt;method modifiers&gt; &lt;return type&gt; &lt;method name&gt; (&lt;formal parameter list&gt;)</a:t>
            </a:r>
            <a:br>
              <a:rPr lang="en-US" sz="1600" dirty="0"/>
            </a:br>
            <a:r>
              <a:rPr lang="en-US" sz="1600" dirty="0"/>
              <a:t>&lt;throws clause&gt; // Method prototype</a:t>
            </a:r>
            <a:br>
              <a:rPr lang="en-US" sz="1600" dirty="0"/>
            </a:br>
            <a:r>
              <a:rPr lang="en-US" sz="1600" dirty="0"/>
              <a:t>{ // Method body</a:t>
            </a:r>
            <a:br>
              <a:rPr lang="en-US" sz="1600" dirty="0"/>
            </a:br>
            <a:r>
              <a:rPr lang="en-US" sz="1600" dirty="0"/>
              <a:t>&lt;local variable declarations&gt;</a:t>
            </a:r>
            <a:br>
              <a:rPr lang="en-US" sz="1600" dirty="0"/>
            </a:br>
            <a:r>
              <a:rPr lang="en-US" sz="1600" dirty="0"/>
              <a:t>&lt;nested local class declarations&gt;</a:t>
            </a:r>
            <a:br>
              <a:rPr lang="en-US" sz="1600" dirty="0"/>
            </a:br>
            <a:r>
              <a:rPr lang="en-US" sz="1600" dirty="0"/>
              <a:t>&lt;statements&gt;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Example:- </a:t>
            </a:r>
            <a:r>
              <a:rPr lang="en-US" sz="1600" b="1" dirty="0" smtClean="0">
                <a:solidFill>
                  <a:srgbClr val="FF0000"/>
                </a:solidFill>
              </a:rPr>
              <a:t>MethodTemplate.java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Statements: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1600" dirty="0" smtClean="0"/>
              <a:t>Statements </a:t>
            </a:r>
            <a:r>
              <a:rPr lang="en-US" sz="1600" dirty="0"/>
              <a:t>in Java can be grouped into various categories. Variable declarations with explicit initialization of the variables are called </a:t>
            </a:r>
            <a:r>
              <a:rPr lang="en-US" sz="1600" b="1" dirty="0">
                <a:solidFill>
                  <a:srgbClr val="7030A0"/>
                </a:solidFill>
              </a:rPr>
              <a:t>declaration </a:t>
            </a:r>
            <a:r>
              <a:rPr lang="en-US" sz="1600" b="1" dirty="0" smtClean="0">
                <a:solidFill>
                  <a:srgbClr val="7030A0"/>
                </a:solidFill>
              </a:rPr>
              <a:t>statements</a:t>
            </a:r>
            <a:r>
              <a:rPr lang="en-US" sz="1600" dirty="0" smtClean="0"/>
              <a:t>. </a:t>
            </a:r>
          </a:p>
          <a:p>
            <a:pPr algn="just"/>
            <a:r>
              <a:rPr lang="en-US" sz="1600" dirty="0" smtClean="0"/>
              <a:t>Other </a:t>
            </a:r>
            <a:r>
              <a:rPr lang="en-US" sz="1600" dirty="0"/>
              <a:t>basic forms of statements are </a:t>
            </a:r>
            <a:r>
              <a:rPr lang="en-US" sz="1600" b="1" dirty="0">
                <a:solidFill>
                  <a:srgbClr val="7030A0"/>
                </a:solidFill>
              </a:rPr>
              <a:t>control flow statements 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/>
              <a:t>expression statements.</a:t>
            </a:r>
          </a:p>
          <a:p>
            <a:pPr algn="just"/>
            <a:r>
              <a:rPr lang="en-US" sz="1600" dirty="0"/>
              <a:t>An </a:t>
            </a:r>
            <a:r>
              <a:rPr lang="en-US" sz="1600" b="1" dirty="0">
                <a:solidFill>
                  <a:srgbClr val="7030A0"/>
                </a:solidFill>
              </a:rPr>
              <a:t>expression statement </a:t>
            </a:r>
            <a:r>
              <a:rPr lang="en-US" sz="1600" dirty="0"/>
              <a:t>is an expression terminated by a semicolon. The expression is evaluated for its side effect and its value discarded. Only certain types of expressions have meaning as statements. They include the following:</a:t>
            </a:r>
          </a:p>
          <a:p>
            <a:pPr algn="just"/>
            <a:r>
              <a:rPr lang="en-US" sz="1600" dirty="0"/>
              <a:t>assignments </a:t>
            </a:r>
            <a:endParaRPr lang="en-US" sz="1600" dirty="0" smtClean="0"/>
          </a:p>
          <a:p>
            <a:pPr algn="just"/>
            <a:r>
              <a:rPr lang="en-US" sz="1600" dirty="0" smtClean="0"/>
              <a:t>increment and decrement operators </a:t>
            </a:r>
          </a:p>
          <a:p>
            <a:pPr algn="just"/>
            <a:r>
              <a:rPr lang="en-US" sz="1600" dirty="0" smtClean="0"/>
              <a:t>method </a:t>
            </a:r>
            <a:r>
              <a:rPr lang="en-US" sz="1600" dirty="0"/>
              <a:t>calls </a:t>
            </a:r>
          </a:p>
          <a:p>
            <a:pPr algn="just"/>
            <a:r>
              <a:rPr lang="en-US" sz="1600" dirty="0"/>
              <a:t>object creation expression with the new operator </a:t>
            </a:r>
          </a:p>
          <a:p>
            <a:pPr algn="just"/>
            <a:r>
              <a:rPr lang="en-US" sz="1600" dirty="0"/>
              <a:t>A solitary semicolon denotes the </a:t>
            </a:r>
            <a:r>
              <a:rPr lang="en-US" sz="1600" b="1" dirty="0">
                <a:solidFill>
                  <a:srgbClr val="7030A0"/>
                </a:solidFill>
              </a:rPr>
              <a:t>empty statement </a:t>
            </a:r>
            <a:r>
              <a:rPr lang="en-US" sz="1600" dirty="0"/>
              <a:t>that does nothing.</a:t>
            </a:r>
          </a:p>
          <a:p>
            <a:pPr algn="just"/>
            <a:r>
              <a:rPr lang="en-US" sz="1600" dirty="0"/>
              <a:t>A block, {}, is a </a:t>
            </a:r>
            <a:r>
              <a:rPr lang="en-US" sz="1600" b="1" dirty="0">
                <a:solidFill>
                  <a:srgbClr val="7030A0"/>
                </a:solidFill>
              </a:rPr>
              <a:t>compound statement </a:t>
            </a:r>
            <a:r>
              <a:rPr lang="en-US" sz="1600" dirty="0"/>
              <a:t>which can be used to group zero or more local declarations and statements </a:t>
            </a:r>
            <a:r>
              <a:rPr lang="en-US" sz="1600" dirty="0" smtClean="0"/>
              <a:t>. 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>
                <a:solidFill>
                  <a:srgbClr val="7030A0"/>
                </a:solidFill>
              </a:rPr>
              <a:t>Example</a:t>
            </a:r>
            <a:r>
              <a:rPr lang="en-US" sz="1600" dirty="0"/>
              <a:t> :</a:t>
            </a:r>
            <a:r>
              <a:rPr lang="en-US" sz="1600" dirty="0" smtClean="0">
                <a:solidFill>
                  <a:srgbClr val="FF0000"/>
                </a:solidFill>
              </a:rPr>
              <a:t>StatementExample.java</a:t>
            </a:r>
            <a:endParaRPr lang="en-US" sz="1600" dirty="0">
              <a:solidFill>
                <a:srgbClr val="FF0000"/>
              </a:solidFill>
            </a:endParaRPr>
          </a:p>
          <a:p>
            <a:pPr algn="just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Instance Methods and Object Reference this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Instance methods </a:t>
            </a:r>
            <a:r>
              <a:rPr lang="en-US" sz="1600" dirty="0"/>
              <a:t>belong to every object of the class and </a:t>
            </a:r>
            <a:r>
              <a:rPr lang="en-US" sz="1600" dirty="0">
                <a:solidFill>
                  <a:srgbClr val="7030A0"/>
                </a:solidFill>
              </a:rPr>
              <a:t>can only </a:t>
            </a:r>
            <a:r>
              <a:rPr lang="en-US" sz="1600" dirty="0"/>
              <a:t>be </a:t>
            </a:r>
            <a:r>
              <a:rPr lang="en-US" sz="1600" dirty="0">
                <a:solidFill>
                  <a:srgbClr val="7030A0"/>
                </a:solidFill>
              </a:rPr>
              <a:t>invoked on objects</a:t>
            </a:r>
            <a:r>
              <a:rPr lang="en-US" sz="1600" dirty="0"/>
              <a:t>. </a:t>
            </a:r>
          </a:p>
          <a:p>
            <a:r>
              <a:rPr lang="en-US" sz="1600" dirty="0"/>
              <a:t>All members defined in the class, both static and non-static, are accessible in the context of an instance method. </a:t>
            </a:r>
          </a:p>
          <a:p>
            <a:r>
              <a:rPr lang="en-US" sz="1600" dirty="0" smtClean="0"/>
              <a:t>this keyword used for current obj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keyword this can be used in any non-static context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To Hide/Shadow local members.  </a:t>
            </a:r>
          </a:p>
          <a:p>
            <a:pPr marL="0" indent="0">
              <a:buNone/>
            </a:pPr>
            <a:r>
              <a:rPr lang="en-US" sz="1600" dirty="0" smtClean="0"/>
              <a:t>Example</a:t>
            </a:r>
            <a:r>
              <a:rPr lang="en-US" sz="1600" dirty="0"/>
              <a:t>:-</a:t>
            </a:r>
            <a:r>
              <a:rPr lang="en-US" sz="1600" dirty="0" smtClean="0">
                <a:solidFill>
                  <a:srgbClr val="FF0000"/>
                </a:solidFill>
              </a:rPr>
              <a:t>Light.java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Method overloading</a:t>
            </a:r>
          </a:p>
          <a:p>
            <a:r>
              <a:rPr lang="en-US" sz="1600" dirty="0"/>
              <a:t>Each method has a signature, which comprises the name of the method and the types and order of the parameters in the formal parameter list. </a:t>
            </a:r>
            <a:endParaRPr lang="en-US" sz="1600" dirty="0" smtClean="0"/>
          </a:p>
          <a:p>
            <a:r>
              <a:rPr lang="en-US" sz="1600" dirty="0" smtClean="0"/>
              <a:t>Several </a:t>
            </a:r>
            <a:r>
              <a:rPr lang="en-US" sz="1600" dirty="0"/>
              <a:t>method implementations may have the same name, as long as the method signatures differ. This is called method overloading.</a:t>
            </a:r>
            <a:endParaRPr lang="en-US" sz="1600" dirty="0" smtClean="0"/>
          </a:p>
          <a:p>
            <a:r>
              <a:rPr lang="en-US" sz="1600" b="1" dirty="0"/>
              <a:t>1)</a:t>
            </a:r>
            <a:r>
              <a:rPr lang="en-US" sz="1600" dirty="0"/>
              <a:t> Have different number of arguments.</a:t>
            </a:r>
            <a:br>
              <a:rPr lang="en-US" sz="1600" dirty="0"/>
            </a:br>
            <a:r>
              <a:rPr lang="en-US" sz="1600" b="1" dirty="0"/>
              <a:t>2)</a:t>
            </a:r>
            <a:r>
              <a:rPr lang="en-US" sz="1600" dirty="0"/>
              <a:t> Have same number of arguments but their types are different.</a:t>
            </a:r>
            <a:br>
              <a:rPr lang="en-US" sz="1600" dirty="0"/>
            </a:br>
            <a:r>
              <a:rPr lang="en-US" sz="1600" b="1" dirty="0"/>
              <a:t>3)</a:t>
            </a:r>
            <a:r>
              <a:rPr lang="en-US" sz="1600" dirty="0"/>
              <a:t> Have both different numbers of arguments with a difference in their types. 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i)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k,double</a:t>
            </a:r>
            <a:r>
              <a:rPr lang="en-US" sz="1600" dirty="0" smtClean="0"/>
              <a:t> j)</a:t>
            </a:r>
          </a:p>
          <a:p>
            <a:r>
              <a:rPr lang="en-US" sz="1600" dirty="0" smtClean="0"/>
              <a:t>Double </a:t>
            </a:r>
            <a:r>
              <a:rPr lang="en-US" sz="1600" dirty="0" err="1" smtClean="0"/>
              <a:t>methodA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k,double</a:t>
            </a:r>
            <a:r>
              <a:rPr lang="en-US" sz="1600" dirty="0" smtClean="0"/>
              <a:t> j);</a:t>
            </a:r>
          </a:p>
          <a:p>
            <a:r>
              <a:rPr lang="en-US" sz="1600" b="1" dirty="0"/>
              <a:t>Can we overload main() method?</a:t>
            </a:r>
          </a:p>
          <a:p>
            <a:r>
              <a:rPr lang="en-US" sz="1600" dirty="0"/>
              <a:t>Yes, by method overloading. You can have any number of main methods in a class by method overloading. </a:t>
            </a:r>
          </a:p>
          <a:p>
            <a:pPr marL="0" indent="0">
              <a:buNone/>
            </a:pPr>
            <a:r>
              <a:rPr lang="en-US" sz="1600" dirty="0"/>
              <a:t>Example:-</a:t>
            </a:r>
            <a:r>
              <a:rPr lang="en-US" sz="1600" dirty="0" smtClean="0">
                <a:solidFill>
                  <a:srgbClr val="FF0000"/>
                </a:solidFill>
              </a:rPr>
              <a:t>MethodOverloadingDemo.java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610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 smtClean="0">
                <a:solidFill>
                  <a:srgbClr val="7030A0"/>
                </a:solidFill>
              </a:rPr>
              <a:t>Constructors : </a:t>
            </a:r>
            <a:r>
              <a:rPr lang="en-US" sz="1600" dirty="0" smtClean="0"/>
              <a:t>The </a:t>
            </a:r>
            <a:r>
              <a:rPr lang="en-US" sz="1600" dirty="0"/>
              <a:t>main purpose of constructors is to set the initial state of an object when the object is created by using the new operator.</a:t>
            </a:r>
          </a:p>
          <a:p>
            <a:r>
              <a:rPr lang="en-US" sz="1600" dirty="0"/>
              <a:t>A constructor has the following general syntax:</a:t>
            </a:r>
          </a:p>
          <a:p>
            <a:r>
              <a:rPr lang="en-US" sz="1600" dirty="0" smtClean="0"/>
              <a:t>&lt;</a:t>
            </a:r>
            <a:r>
              <a:rPr lang="en-US" sz="1600" dirty="0"/>
              <a:t>accessibility modifier&gt; &lt;class name&gt; (&lt;formal parameter list&gt;)</a:t>
            </a:r>
            <a:br>
              <a:rPr lang="en-US" sz="1600" dirty="0"/>
            </a:br>
            <a:r>
              <a:rPr lang="en-US" sz="1600" dirty="0"/>
              <a:t>&lt;throws clause&gt; // Constructor header</a:t>
            </a:r>
            <a:br>
              <a:rPr lang="en-US" sz="1600" dirty="0"/>
            </a:br>
            <a:r>
              <a:rPr lang="en-US" sz="1600" dirty="0"/>
              <a:t>{ // Constructor body</a:t>
            </a:r>
            <a:br>
              <a:rPr lang="en-US" sz="1600" dirty="0"/>
            </a:br>
            <a:r>
              <a:rPr lang="en-US" sz="1600" dirty="0"/>
              <a:t>&lt;local variable declarations&gt;</a:t>
            </a:r>
            <a:br>
              <a:rPr lang="en-US" sz="1600" dirty="0"/>
            </a:br>
            <a:r>
              <a:rPr lang="en-US" sz="1600" dirty="0"/>
              <a:t>&lt;nested local class declarations&gt;</a:t>
            </a:r>
            <a:br>
              <a:rPr lang="en-US" sz="1600" dirty="0"/>
            </a:br>
            <a:r>
              <a:rPr lang="en-US" sz="1600" dirty="0"/>
              <a:t>&lt;statements&gt;</a:t>
            </a:r>
            <a:br>
              <a:rPr lang="en-US" sz="1600" dirty="0"/>
            </a:br>
            <a:r>
              <a:rPr lang="en-US" sz="1600" dirty="0" smtClean="0"/>
              <a:t>}</a:t>
            </a:r>
          </a:p>
          <a:p>
            <a:r>
              <a:rPr lang="en-US" sz="1600" dirty="0"/>
              <a:t>Constructors </a:t>
            </a:r>
            <a:r>
              <a:rPr lang="en-US" sz="1600" dirty="0">
                <a:solidFill>
                  <a:srgbClr val="7030A0"/>
                </a:solidFill>
              </a:rPr>
              <a:t>cannot return a value </a:t>
            </a:r>
            <a:r>
              <a:rPr lang="en-US" sz="1600" dirty="0"/>
              <a:t>and, hence, cannot specify a return type, not even </a:t>
            </a:r>
            <a:r>
              <a:rPr lang="en-US" sz="1600" dirty="0">
                <a:solidFill>
                  <a:srgbClr val="7030A0"/>
                </a:solidFill>
              </a:rPr>
              <a:t>void</a:t>
            </a:r>
            <a:r>
              <a:rPr lang="en-US" sz="1600" dirty="0"/>
              <a:t>, in the constructor header, but they can contain the simple form of the return statement in the constructor body.</a:t>
            </a:r>
          </a:p>
          <a:p>
            <a:r>
              <a:rPr lang="en-US" sz="1600" dirty="0">
                <a:solidFill>
                  <a:srgbClr val="7030A0"/>
                </a:solidFill>
              </a:rPr>
              <a:t>Constructor name </a:t>
            </a:r>
            <a:r>
              <a:rPr lang="en-US" sz="1600" dirty="0"/>
              <a:t>must be the </a:t>
            </a:r>
            <a:r>
              <a:rPr lang="en-US" sz="1600" dirty="0">
                <a:solidFill>
                  <a:srgbClr val="7030A0"/>
                </a:solidFill>
              </a:rPr>
              <a:t>same</a:t>
            </a:r>
            <a:r>
              <a:rPr lang="en-US" sz="1600" dirty="0"/>
              <a:t> as the </a:t>
            </a:r>
            <a:r>
              <a:rPr lang="en-US" sz="1600" dirty="0">
                <a:solidFill>
                  <a:srgbClr val="7030A0"/>
                </a:solidFill>
              </a:rPr>
              <a:t>class name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Example : </a:t>
            </a:r>
            <a:r>
              <a:rPr lang="en-US" sz="1600" dirty="0" smtClean="0">
                <a:solidFill>
                  <a:srgbClr val="7030A0"/>
                </a:solidFill>
              </a:rPr>
              <a:t>ConstructorExample.java</a:t>
            </a:r>
          </a:p>
          <a:p>
            <a:pPr marL="0" indent="0">
              <a:buNone/>
            </a:pPr>
            <a:endParaRPr lang="en-US" sz="19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Constructors can be classified into two types, </a:t>
            </a:r>
            <a:r>
              <a:rPr lang="en-US" sz="1600" b="1" dirty="0">
                <a:solidFill>
                  <a:srgbClr val="7030A0"/>
                </a:solidFill>
              </a:rPr>
              <a:t>default constructors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7030A0"/>
                </a:solidFill>
              </a:rPr>
              <a:t>parameterized constructors.</a:t>
            </a:r>
          </a:p>
          <a:p>
            <a:pPr algn="just"/>
            <a:r>
              <a:rPr lang="en-US" sz="1600" dirty="0"/>
              <a:t>If you don't define a constructor, then the compiler creates a default constructor. Default constructors do not contain any parameters. Default constructors are created only if there are no constructors defined by us.</a:t>
            </a:r>
          </a:p>
          <a:p>
            <a:pPr algn="just"/>
            <a:r>
              <a:rPr lang="en-US" sz="1600" dirty="0"/>
              <a:t>Parameterized constructors are required to pass parameters on creation of objects. We can overload constructors with different data types as its parameters.</a:t>
            </a:r>
          </a:p>
          <a:p>
            <a:pPr algn="just"/>
            <a:r>
              <a:rPr lang="en-US" sz="1600" dirty="0"/>
              <a:t>Use 'this()' to communicate from one constructor to another constructor in the same class.</a:t>
            </a:r>
          </a:p>
          <a:p>
            <a:pPr algn="just"/>
            <a:r>
              <a:rPr lang="en-US" sz="1600" dirty="0"/>
              <a:t>Use 'super()' to communicate with super class constructor.</a:t>
            </a:r>
          </a:p>
          <a:p>
            <a:pPr algn="just"/>
            <a:r>
              <a:rPr lang="en-US" sz="1600" dirty="0"/>
              <a:t>If a class defines any explicit constructors, it can no longer rely on the implicit default constructor to set the state of the objects. If such a class requires a default constructor, its implementation must be provided.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Example</a:t>
            </a:r>
            <a:r>
              <a:rPr lang="en-US" sz="1600" dirty="0" smtClean="0">
                <a:solidFill>
                  <a:srgbClr val="7030A0"/>
                </a:solidFill>
              </a:rPr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DefaultParamConstructor.java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solidFill>
                  <a:srgbClr val="7030A0"/>
                </a:solidFill>
              </a:rPr>
              <a:t>Scope Rules</a:t>
            </a:r>
          </a:p>
          <a:p>
            <a:pPr algn="just"/>
            <a:r>
              <a:rPr lang="en-US" sz="1600" dirty="0"/>
              <a:t>Class scope for members: how member declarations are accessed within the class.</a:t>
            </a:r>
          </a:p>
          <a:p>
            <a:pPr algn="just"/>
            <a:r>
              <a:rPr lang="en-US" sz="1600" dirty="0"/>
              <a:t>Block scope for local variables: how local variable declarations are accessed within a block.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7030A0"/>
                </a:solidFill>
              </a:rPr>
              <a:t>Class Scope</a:t>
            </a:r>
          </a:p>
          <a:p>
            <a:pPr algn="just"/>
            <a:r>
              <a:rPr lang="en-US" sz="1600" dirty="0"/>
              <a:t>The golden rule is that static code cannot access non-static members by their simple names. </a:t>
            </a:r>
          </a:p>
          <a:p>
            <a:pPr algn="just"/>
            <a:r>
              <a:rPr lang="en-US" sz="1600" dirty="0"/>
              <a:t>Static code is not executed in the context of an object, therefore the references this and super are not available. </a:t>
            </a:r>
          </a:p>
          <a:p>
            <a:pPr algn="just"/>
            <a:r>
              <a:rPr lang="en-US" sz="1600" dirty="0"/>
              <a:t>An object has knowledge of its class, therefore, static members are always accessible in a non-static context.</a:t>
            </a:r>
          </a:p>
          <a:p>
            <a:pPr algn="just"/>
            <a:r>
              <a:rPr lang="en-US" sz="1600" dirty="0"/>
              <a:t>Note that using the class name to access static members within the class is no different from how external clients access these static members.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7030A0"/>
                </a:solidFill>
              </a:rPr>
              <a:t>Block Scope for local variables</a:t>
            </a:r>
          </a:p>
          <a:p>
            <a:pPr algn="just"/>
            <a:r>
              <a:rPr lang="en-US" sz="1600" dirty="0"/>
              <a:t>Declarations and statements can be grouped into a block using braces, {}. </a:t>
            </a:r>
          </a:p>
          <a:p>
            <a:pPr algn="just"/>
            <a:r>
              <a:rPr lang="en-US" sz="1600" dirty="0"/>
              <a:t>Blocks can be nested, and certain scope rules apply to local variable declarations in such blocks. A local declaration can appear anywhere in a block. </a:t>
            </a:r>
          </a:p>
          <a:p>
            <a:pPr algn="just"/>
            <a:r>
              <a:rPr lang="en-US" sz="1600" dirty="0"/>
              <a:t>The general rule is that a variable declared in a block is in scope inside the block in which it is declared, but it is not accessible outside of this block.</a:t>
            </a:r>
          </a:p>
          <a:p>
            <a:pPr algn="just"/>
            <a:r>
              <a:rPr lang="en-US" sz="1600" dirty="0"/>
              <a:t> It is not possible to re-declare a variable if a local variable of the same name is already declared in the current scope.</a:t>
            </a:r>
            <a:endParaRPr lang="en-US" sz="1600" b="1" dirty="0"/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76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1690</Words>
  <Application>Microsoft Office PowerPoint</Application>
  <PresentationFormat>On-screen Show (4:3)</PresentationFormat>
  <Paragraphs>192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PRADEEP</dc:creator>
  <cp:lastModifiedBy>PRADEEP</cp:lastModifiedBy>
  <cp:revision>109</cp:revision>
  <dcterms:created xsi:type="dcterms:W3CDTF">2014-08-03T05:05:46Z</dcterms:created>
  <dcterms:modified xsi:type="dcterms:W3CDTF">2014-11-08T02:14:55Z</dcterms:modified>
</cp:coreProperties>
</file>