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66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D916-1727-4374-B2F9-93AE5A438843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C1-0234-4154-9BF7-0CA75E86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8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D916-1727-4374-B2F9-93AE5A438843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C1-0234-4154-9BF7-0CA75E86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6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D916-1727-4374-B2F9-93AE5A438843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C1-0234-4154-9BF7-0CA75E86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4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D916-1727-4374-B2F9-93AE5A438843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C1-0234-4154-9BF7-0CA75E86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9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D916-1727-4374-B2F9-93AE5A438843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C1-0234-4154-9BF7-0CA75E86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0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D916-1727-4374-B2F9-93AE5A438843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C1-0234-4154-9BF7-0CA75E86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5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D916-1727-4374-B2F9-93AE5A438843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C1-0234-4154-9BF7-0CA75E86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1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D916-1727-4374-B2F9-93AE5A438843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C1-0234-4154-9BF7-0CA75E86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7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D916-1727-4374-B2F9-93AE5A438843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C1-0234-4154-9BF7-0CA75E86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0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D916-1727-4374-B2F9-93AE5A438843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C1-0234-4154-9BF7-0CA75E86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D916-1727-4374-B2F9-93AE5A438843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C1-0234-4154-9BF7-0CA75E86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1D916-1727-4374-B2F9-93AE5A438843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3AC1-0234-4154-9BF7-0CA75E86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4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Array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Array Declaration</a:t>
            </a:r>
          </a:p>
          <a:p>
            <a:r>
              <a:rPr lang="en-US" sz="1600" dirty="0" smtClean="0"/>
              <a:t>Indexed  collection of fixed number of homogeneous/same data elements(Primate Data type &amp; Reference types).</a:t>
            </a:r>
          </a:p>
          <a:p>
            <a:r>
              <a:rPr lang="en-US" sz="1600" dirty="0" smtClean="0"/>
              <a:t>Arrays are fixed size. (Final variable Length).</a:t>
            </a:r>
          </a:p>
          <a:p>
            <a:r>
              <a:rPr lang="en-US" sz="1600" dirty="0" smtClean="0"/>
              <a:t>If array size </a:t>
            </a:r>
            <a:r>
              <a:rPr lang="en-US" sz="1600" dirty="0" smtClean="0"/>
              <a:t>n , the </a:t>
            </a:r>
            <a:r>
              <a:rPr lang="en-US" sz="1600" dirty="0" smtClean="0"/>
              <a:t>first element start with "0" and Last element </a:t>
            </a:r>
            <a:r>
              <a:rPr lang="en-US" sz="1600" dirty="0" smtClean="0"/>
              <a:t>n-1</a:t>
            </a:r>
          </a:p>
          <a:p>
            <a:pPr algn="just"/>
            <a:r>
              <a:rPr lang="en-US" sz="1600" dirty="0"/>
              <a:t>Since arrays can store object references, the objects referenced can also be array objects. This allows implementation of array of </a:t>
            </a:r>
            <a:r>
              <a:rPr lang="en-US" sz="1600" dirty="0" smtClean="0"/>
              <a:t>arrays</a:t>
            </a:r>
          </a:p>
          <a:p>
            <a:pPr algn="just"/>
            <a:r>
              <a:rPr lang="en-US" sz="1600" dirty="0"/>
              <a:t>When the [] notation follows the type, all variables in the declaration are arrays. Otherwise the [] notation must follow each individual array name in the declaration</a:t>
            </a:r>
            <a:endParaRPr lang="en-US" sz="1600" dirty="0" smtClean="0"/>
          </a:p>
          <a:p>
            <a:r>
              <a:rPr lang="en-US" sz="1600" dirty="0" smtClean="0"/>
              <a:t>Array Syntax as follows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smtClean="0"/>
              <a:t>     &lt;</a:t>
            </a:r>
            <a:r>
              <a:rPr lang="en-US" sz="1600" dirty="0" smtClean="0"/>
              <a:t>element type&gt;[] &lt;array name&gt;</a:t>
            </a:r>
            <a:r>
              <a:rPr lang="en-US" sz="1600" dirty="0"/>
              <a:t> </a:t>
            </a:r>
            <a:r>
              <a:rPr lang="en-US" sz="1600" dirty="0" smtClean="0"/>
              <a:t>OR</a:t>
            </a:r>
            <a:r>
              <a:rPr lang="en-US" sz="1600" dirty="0"/>
              <a:t> </a:t>
            </a:r>
            <a:r>
              <a:rPr lang="en-US" sz="1600" dirty="0" smtClean="0"/>
              <a:t>   &lt;element type&gt; &lt;array name</a:t>
            </a:r>
            <a:r>
              <a:rPr lang="en-US" sz="1600" dirty="0" smtClean="0"/>
              <a:t>&gt;[][][]</a:t>
            </a:r>
          </a:p>
          <a:p>
            <a:pPr marL="0" indent="0">
              <a:buNone/>
            </a:pPr>
            <a:r>
              <a:rPr lang="en-US" sz="1600" dirty="0" smtClean="0"/>
              <a:t>Example </a:t>
            </a:r>
            <a:r>
              <a:rPr lang="en-US" sz="1600" dirty="0">
                <a:solidFill>
                  <a:srgbClr val="FF0000"/>
                </a:solidFill>
              </a:rPr>
              <a:t>ArrayDeclaration.java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Constructing </a:t>
            </a:r>
            <a:r>
              <a:rPr lang="en-US" sz="1600" b="1" dirty="0">
                <a:solidFill>
                  <a:srgbClr val="7030A0"/>
                </a:solidFill>
              </a:rPr>
              <a:t>an Array</a:t>
            </a:r>
          </a:p>
          <a:p>
            <a:r>
              <a:rPr lang="en-US" sz="1600" dirty="0"/>
              <a:t>An array can be constructed for a specific number of elements of the element type, using the new operator. The resulting array reference can be assigned to an array variable of the corresponding type.</a:t>
            </a:r>
          </a:p>
          <a:p>
            <a:r>
              <a:rPr lang="en-US" sz="1600" dirty="0" smtClean="0"/>
              <a:t>&lt;</a:t>
            </a:r>
            <a:r>
              <a:rPr lang="en-US" sz="1600" dirty="0"/>
              <a:t>array name&gt; = new &lt;element type&gt; [&lt;array size</a:t>
            </a:r>
            <a:r>
              <a:rPr lang="en-US" sz="1600" dirty="0" smtClean="0"/>
              <a:t>&gt;];</a:t>
            </a:r>
          </a:p>
          <a:p>
            <a:endParaRPr lang="en-US" sz="1600" dirty="0"/>
          </a:p>
          <a:p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305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An array </a:t>
            </a:r>
            <a:r>
              <a:rPr lang="en-US" sz="1600" dirty="0" smtClean="0"/>
              <a:t>can be constructed for a specific number of elements of element type, using new operator.</a:t>
            </a:r>
          </a:p>
          <a:p>
            <a:r>
              <a:rPr lang="en-US" sz="1600" dirty="0" smtClean="0"/>
              <a:t> &lt;array name&gt;=new &lt;element type&gt;[&lt;array size&gt;];</a:t>
            </a:r>
          </a:p>
          <a:p>
            <a:r>
              <a:rPr lang="en-US" sz="1600" dirty="0" smtClean="0"/>
              <a:t>Minimum value of &lt;array size&gt; is "0".</a:t>
            </a:r>
          </a:p>
          <a:p>
            <a:r>
              <a:rPr lang="en-US" sz="1600" dirty="0" smtClean="0"/>
              <a:t>If Array size is negative, it thrown </a:t>
            </a:r>
            <a:r>
              <a:rPr lang="en-US" sz="1600" dirty="0" err="1" smtClean="0"/>
              <a:t>NagativeArraySizeException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The array can be declaration and construction can be combined</a:t>
            </a:r>
          </a:p>
          <a:p>
            <a:r>
              <a:rPr lang="en-US" sz="1600" dirty="0" smtClean="0"/>
              <a:t> &lt;element type&gt;[] &lt;array name&gt;=new &lt;element type&gt;[&lt;array size];</a:t>
            </a:r>
          </a:p>
          <a:p>
            <a:r>
              <a:rPr lang="en-US" sz="1600" b="1" dirty="0" smtClean="0">
                <a:solidFill>
                  <a:srgbClr val="7030A0"/>
                </a:solidFill>
              </a:rPr>
              <a:t>Initializing </a:t>
            </a:r>
            <a:r>
              <a:rPr lang="en-US" sz="1600" b="1" dirty="0">
                <a:solidFill>
                  <a:srgbClr val="7030A0"/>
                </a:solidFill>
              </a:rPr>
              <a:t>an Array</a:t>
            </a:r>
            <a:endParaRPr lang="en-US" sz="1600" dirty="0" smtClean="0">
              <a:solidFill>
                <a:srgbClr val="7030A0"/>
              </a:solidFill>
            </a:endParaRPr>
          </a:p>
          <a:p>
            <a:r>
              <a:rPr lang="en-US" sz="1600" dirty="0"/>
              <a:t>Java provides the means of declaring, constructing, and explicitly initializing an array in one declaration statement:</a:t>
            </a:r>
          </a:p>
          <a:p>
            <a:r>
              <a:rPr lang="en-US" sz="1600" dirty="0" smtClean="0"/>
              <a:t>&lt;</a:t>
            </a:r>
            <a:r>
              <a:rPr lang="en-US" sz="1600" dirty="0"/>
              <a:t>element type&gt;[] &lt;array name&gt; = { &lt;array initialize list&gt; </a:t>
            </a:r>
            <a:r>
              <a:rPr lang="en-US" sz="1600" dirty="0" smtClean="0"/>
              <a:t>};</a:t>
            </a:r>
          </a:p>
          <a:p>
            <a:r>
              <a:rPr lang="en-US" sz="1600" dirty="0"/>
              <a:t>This form of initialization applies to member as well as local arrays. The &lt;array initialize list&gt; is a comma-separated list of zero or more expressions. Such an array initialization block results in the construction and initialization of the array.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[] </a:t>
            </a:r>
            <a:r>
              <a:rPr lang="en-US" sz="1600" dirty="0" err="1"/>
              <a:t>anIntArray</a:t>
            </a:r>
            <a:r>
              <a:rPr lang="en-US" sz="1600" dirty="0"/>
              <a:t> = {1, 3, 49, 2, 6, 7, 15, 2, 1, 5}; </a:t>
            </a:r>
            <a:endParaRPr lang="en-US" sz="1600" dirty="0" smtClean="0"/>
          </a:p>
          <a:p>
            <a:r>
              <a:rPr lang="en-US" sz="1600" dirty="0" err="1" smtClean="0"/>
              <a:t>Example:</a:t>
            </a:r>
            <a:r>
              <a:rPr lang="en-US" sz="1600" b="1" dirty="0" err="1" smtClean="0">
                <a:solidFill>
                  <a:srgbClr val="FF0000"/>
                </a:solidFill>
              </a:rPr>
              <a:t>ArrayConstuctor.java</a:t>
            </a:r>
            <a:endParaRPr lang="en-US" sz="1600" b="1" dirty="0">
              <a:solidFill>
                <a:srgbClr val="FF0000"/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9645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 err="1" smtClean="0"/>
              <a:t>int</a:t>
            </a:r>
            <a:r>
              <a:rPr lang="en-US" sz="1600" dirty="0" smtClean="0"/>
              <a:t>[] a;</a:t>
            </a:r>
          </a:p>
          <a:p>
            <a:pPr algn="just"/>
            <a:r>
              <a:rPr lang="en-US" sz="1600" dirty="0" smtClean="0"/>
              <a:t>  a={1,2,3} // not ok</a:t>
            </a:r>
          </a:p>
          <a:p>
            <a:pPr marL="0" indent="0" algn="just">
              <a:buNone/>
            </a:pPr>
            <a:r>
              <a:rPr lang="en-US" sz="1600" dirty="0" smtClean="0">
                <a:solidFill>
                  <a:srgbClr val="7030A0"/>
                </a:solidFill>
              </a:rPr>
              <a:t>Anonymous Array</a:t>
            </a:r>
          </a:p>
          <a:p>
            <a:pPr algn="just"/>
            <a:r>
              <a:rPr lang="en-US" sz="1600" dirty="0" smtClean="0"/>
              <a:t> Nameless array of specific type</a:t>
            </a:r>
          </a:p>
          <a:p>
            <a:pPr algn="just"/>
            <a:r>
              <a:rPr lang="en-US" sz="1600" dirty="0" smtClean="0"/>
              <a:t>   new &lt;element type&gt;[]{&lt;array initialize list&gt;} Example new </a:t>
            </a:r>
            <a:r>
              <a:rPr lang="en-US" sz="1600" dirty="0" err="1" smtClean="0"/>
              <a:t>int</a:t>
            </a:r>
            <a:r>
              <a:rPr lang="en-US" sz="1600" dirty="0" smtClean="0"/>
              <a:t>[]{1,2,3}</a:t>
            </a:r>
          </a:p>
          <a:p>
            <a:pPr algn="just"/>
            <a:r>
              <a:rPr lang="en-US" sz="1600" dirty="0"/>
              <a:t>Example:</a:t>
            </a:r>
            <a:r>
              <a:rPr lang="en-US" sz="1600" dirty="0">
                <a:solidFill>
                  <a:srgbClr val="FF0000"/>
                </a:solidFill>
              </a:rPr>
              <a:t>-</a:t>
            </a:r>
            <a:r>
              <a:rPr lang="en-US" sz="1600" dirty="0" smtClean="0">
                <a:solidFill>
                  <a:srgbClr val="FF0000"/>
                </a:solidFill>
              </a:rPr>
              <a:t>AnonArray.java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Multidimensional Arrays</a:t>
            </a:r>
            <a:r>
              <a:rPr lang="en-US" sz="1600" dirty="0"/>
              <a:t>.</a:t>
            </a:r>
          </a:p>
          <a:p>
            <a:r>
              <a:rPr lang="en-US" sz="1600" dirty="0"/>
              <a:t>Array element can be store ref object. So it support array of arrays.</a:t>
            </a:r>
          </a:p>
          <a:p>
            <a:r>
              <a:rPr lang="en-US" sz="1600" dirty="0"/>
              <a:t>&lt;element type&gt;[][][]......&lt;array name&gt; or &lt;element type&gt; &lt;array name&gt;[][][]</a:t>
            </a:r>
          </a:p>
          <a:p>
            <a:r>
              <a:rPr lang="en-US" sz="1600" dirty="0"/>
              <a:t>[] indicate the number of dimensions</a:t>
            </a:r>
          </a:p>
          <a:p>
            <a:r>
              <a:rPr lang="en-US" sz="1600" dirty="0"/>
              <a:t>Example :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[][] i; 2-dimensional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[] j[];</a:t>
            </a:r>
          </a:p>
          <a:p>
            <a:pPr marL="0" indent="0" algn="just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9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[][] j=new </a:t>
            </a:r>
            <a:r>
              <a:rPr lang="en-US" sz="1600" dirty="0" err="1" smtClean="0"/>
              <a:t>int</a:t>
            </a:r>
            <a:r>
              <a:rPr lang="en-US" sz="1600" dirty="0" smtClean="0"/>
              <a:t>[4][5]    4 rows and 5 columns</a:t>
            </a:r>
          </a:p>
          <a:p>
            <a:r>
              <a:rPr lang="en-US" sz="1600" dirty="0" smtClean="0"/>
              <a:t>double[][] k={       {1.0,0.0,2.0,3.0},                {1.0,0.0,2.0,3.0},</a:t>
            </a:r>
          </a:p>
          <a:p>
            <a:r>
              <a:rPr lang="en-US" sz="1600" dirty="0" smtClean="0"/>
              <a:t>                                {1.0,0.0,2.0,3.0},                {1.0,0.0,2.0,3.0},</a:t>
            </a:r>
          </a:p>
          <a:p>
            <a:r>
              <a:rPr lang="en-US" sz="1600" dirty="0" smtClean="0"/>
              <a:t>                       } 4 rows 4 columns</a:t>
            </a:r>
          </a:p>
          <a:p>
            <a:r>
              <a:rPr lang="en-US" sz="1600" dirty="0" smtClean="0"/>
              <a:t>Array will  allocate from left to right</a:t>
            </a:r>
          </a:p>
          <a:p>
            <a:r>
              <a:rPr lang="en-US" sz="1600" dirty="0" smtClean="0"/>
              <a:t>Array length can't be same.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Defining </a:t>
            </a:r>
            <a:r>
              <a:rPr lang="en-US" sz="1700" b="1" dirty="0" smtClean="0">
                <a:solidFill>
                  <a:srgbClr val="7030A0"/>
                </a:solidFill>
              </a:rPr>
              <a:t>Classes :</a:t>
            </a:r>
            <a:r>
              <a:rPr lang="en-US" sz="1700" dirty="0" smtClean="0"/>
              <a:t>A </a:t>
            </a:r>
            <a:r>
              <a:rPr lang="en-US" sz="1700" dirty="0"/>
              <a:t>class declaration introduces a new reference type. It has the following general syntax:</a:t>
            </a:r>
          </a:p>
          <a:p>
            <a:r>
              <a:rPr lang="en-US" sz="1700" dirty="0" smtClean="0"/>
              <a:t>&lt;</a:t>
            </a:r>
            <a:r>
              <a:rPr lang="en-US" sz="1700" dirty="0"/>
              <a:t>class modifiers&gt; class &lt;class name&gt;</a:t>
            </a:r>
            <a:br>
              <a:rPr lang="en-US" sz="1700" dirty="0"/>
            </a:br>
            <a:r>
              <a:rPr lang="en-US" sz="1700" dirty="0"/>
              <a:t>&lt;extends clause&gt; &lt;implements clause&gt; // Class header</a:t>
            </a:r>
            <a:br>
              <a:rPr lang="en-US" sz="1700" dirty="0"/>
            </a:br>
            <a:r>
              <a:rPr lang="en-US" sz="1700" dirty="0"/>
              <a:t>{ // Class body</a:t>
            </a:r>
            <a:br>
              <a:rPr lang="en-US" sz="1700" dirty="0"/>
            </a:br>
            <a:r>
              <a:rPr lang="en-US" sz="1700" dirty="0"/>
              <a:t>&lt;field declarations&gt;</a:t>
            </a:r>
            <a:br>
              <a:rPr lang="en-US" sz="1700" dirty="0"/>
            </a:br>
            <a:r>
              <a:rPr lang="en-US" sz="1700" dirty="0"/>
              <a:t>&lt;method declarations&gt;</a:t>
            </a:r>
            <a:br>
              <a:rPr lang="en-US" sz="1700" dirty="0"/>
            </a:br>
            <a:r>
              <a:rPr lang="en-US" sz="1700" dirty="0"/>
              <a:t>&lt;nested class declarations&gt;</a:t>
            </a:r>
            <a:br>
              <a:rPr lang="en-US" sz="1700" dirty="0"/>
            </a:br>
            <a:r>
              <a:rPr lang="en-US" sz="1700" dirty="0"/>
              <a:t>&lt;nested interface declarations&gt;</a:t>
            </a:r>
            <a:br>
              <a:rPr lang="en-US" sz="1700" dirty="0"/>
            </a:br>
            <a:r>
              <a:rPr lang="en-US" sz="1700" dirty="0"/>
              <a:t>&lt;constructor declarations&gt;</a:t>
            </a:r>
            <a:br>
              <a:rPr lang="en-US" sz="1700" dirty="0"/>
            </a:br>
            <a:r>
              <a:rPr lang="en-US" sz="1700" dirty="0"/>
              <a:t>&lt;initializer blocks&gt;</a:t>
            </a:r>
            <a:br>
              <a:rPr lang="en-US" sz="1700" dirty="0"/>
            </a:br>
            <a:r>
              <a:rPr lang="en-US" sz="1700" dirty="0"/>
              <a:t>}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endParaRPr 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54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/>
              <a:t>Members declared static belong to the class and are called static members, and non-static members </a:t>
            </a:r>
            <a:r>
              <a:rPr lang="en-US" sz="1600" dirty="0" smtClean="0"/>
              <a:t>belong </a:t>
            </a:r>
            <a:r>
              <a:rPr lang="en-US" sz="1600" dirty="0"/>
              <a:t>to the objects of the class and are called instance members</a:t>
            </a:r>
            <a:r>
              <a:rPr lang="en-US" sz="1600" dirty="0" smtClean="0"/>
              <a:t>.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rgbClr val="7030A0"/>
                </a:solidFill>
              </a:rPr>
              <a:t>Defining </a:t>
            </a:r>
            <a:r>
              <a:rPr lang="en-US" sz="1600" b="1" dirty="0" smtClean="0">
                <a:solidFill>
                  <a:srgbClr val="7030A0"/>
                </a:solidFill>
              </a:rPr>
              <a:t>Methods: </a:t>
            </a:r>
            <a:r>
              <a:rPr lang="en-US" sz="1600" dirty="0" smtClean="0"/>
              <a:t>The </a:t>
            </a:r>
            <a:r>
              <a:rPr lang="en-US" sz="1600" dirty="0"/>
              <a:t>general syntax of a method declaration </a:t>
            </a:r>
            <a:r>
              <a:rPr lang="en-US" sz="1600" dirty="0" smtClean="0"/>
              <a:t>is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&lt;method modifiers&gt; &lt;return type&gt; &lt;method name&gt; (&lt;formal parameter list&gt;)</a:t>
            </a:r>
            <a:br>
              <a:rPr lang="en-US" sz="1600" dirty="0"/>
            </a:br>
            <a:r>
              <a:rPr lang="en-US" sz="1600" dirty="0"/>
              <a:t>&lt;throws clause&gt; // Method prototype</a:t>
            </a:r>
            <a:br>
              <a:rPr lang="en-US" sz="1600" dirty="0"/>
            </a:br>
            <a:r>
              <a:rPr lang="en-US" sz="1600" dirty="0"/>
              <a:t>{ // Method body</a:t>
            </a:r>
            <a:br>
              <a:rPr lang="en-US" sz="1600" dirty="0"/>
            </a:br>
            <a:r>
              <a:rPr lang="en-US" sz="1600" dirty="0"/>
              <a:t>&lt;local variable declarations&gt;</a:t>
            </a:r>
            <a:br>
              <a:rPr lang="en-US" sz="1600" dirty="0"/>
            </a:br>
            <a:r>
              <a:rPr lang="en-US" sz="1600" dirty="0"/>
              <a:t>&lt;nested local class declarations&gt;</a:t>
            </a:r>
            <a:br>
              <a:rPr lang="en-US" sz="1600" dirty="0"/>
            </a:br>
            <a:r>
              <a:rPr lang="en-US" sz="1600" dirty="0"/>
              <a:t>&lt;statements&gt;</a:t>
            </a:r>
            <a:br>
              <a:rPr lang="en-US" sz="1600" dirty="0"/>
            </a:b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560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Statements:</a:t>
            </a:r>
            <a:endParaRPr lang="en-US" sz="3600" dirty="0">
              <a:solidFill>
                <a:srgbClr val="7030A0"/>
              </a:solidFill>
            </a:endParaRPr>
          </a:p>
          <a:p>
            <a:r>
              <a:rPr lang="en-US" sz="3400" dirty="0" smtClean="0"/>
              <a:t>Statements </a:t>
            </a:r>
            <a:r>
              <a:rPr lang="en-US" sz="3400" dirty="0"/>
              <a:t>in Java can be grouped into various categories. Variable declarations with explicit initialization of the variables are called declaration </a:t>
            </a:r>
            <a:r>
              <a:rPr lang="en-US" sz="3400" dirty="0" smtClean="0"/>
              <a:t>statements. </a:t>
            </a:r>
            <a:r>
              <a:rPr lang="en-US" sz="3400" dirty="0"/>
              <a:t>Other basic forms of statements are control flow statements </a:t>
            </a:r>
            <a:r>
              <a:rPr lang="en-US" sz="3400" dirty="0" smtClean="0"/>
              <a:t> and </a:t>
            </a:r>
            <a:r>
              <a:rPr lang="en-US" sz="3400" dirty="0"/>
              <a:t>expression statements.</a:t>
            </a:r>
          </a:p>
          <a:p>
            <a:r>
              <a:rPr lang="en-US" sz="3400" dirty="0"/>
              <a:t>An expression statement is an expression terminated by a semicolon. The expression is evaluated for its side effect and its value discarded. Only certain types of expressions have meaning as statements. They include the following:</a:t>
            </a:r>
          </a:p>
          <a:p>
            <a:r>
              <a:rPr lang="en-US" sz="3400" dirty="0"/>
              <a:t>assignments </a:t>
            </a:r>
            <a:endParaRPr lang="en-US" sz="3400" dirty="0" smtClean="0"/>
          </a:p>
          <a:p>
            <a:r>
              <a:rPr lang="en-US" sz="3400" dirty="0" smtClean="0"/>
              <a:t>increment and decrement operators </a:t>
            </a:r>
          </a:p>
          <a:p>
            <a:r>
              <a:rPr lang="en-US" sz="3400" dirty="0" smtClean="0"/>
              <a:t>method </a:t>
            </a:r>
            <a:r>
              <a:rPr lang="en-US" sz="3400" dirty="0"/>
              <a:t>calls </a:t>
            </a:r>
          </a:p>
          <a:p>
            <a:r>
              <a:rPr lang="en-US" sz="3400" dirty="0"/>
              <a:t>object creation expression with the new operator </a:t>
            </a:r>
          </a:p>
          <a:p>
            <a:r>
              <a:rPr lang="en-US" sz="3400" dirty="0"/>
              <a:t>A solitary semicolon denotes the empty statement that does nothing.</a:t>
            </a:r>
          </a:p>
          <a:p>
            <a:r>
              <a:rPr lang="en-US" sz="3400" dirty="0"/>
              <a:t>A block, {}, is a compound statement which can be used to group zero or more local declarations and statements (see Section 4.5, p. 123). </a:t>
            </a:r>
            <a:endParaRPr lang="en-US" sz="3400" dirty="0" smtClean="0"/>
          </a:p>
          <a:p>
            <a:r>
              <a:rPr lang="en-US" sz="3400" dirty="0" smtClean="0"/>
              <a:t>Labeled </a:t>
            </a:r>
            <a:r>
              <a:rPr lang="en-US" sz="3400" dirty="0"/>
              <a:t>statements are discussed in Section 5.4 on page 171.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9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Instance Methods and Object Reference this</a:t>
            </a:r>
          </a:p>
          <a:p>
            <a:r>
              <a:rPr lang="en-US" sz="1600" dirty="0" smtClean="0"/>
              <a:t>this keyword used for </a:t>
            </a:r>
            <a:r>
              <a:rPr lang="en-US" sz="1600" dirty="0" err="1" smtClean="0"/>
              <a:t>currentt</a:t>
            </a:r>
            <a:r>
              <a:rPr lang="en-US" sz="1600" dirty="0" smtClean="0"/>
              <a:t> </a:t>
            </a:r>
            <a:r>
              <a:rPr lang="en-US" sz="1600" dirty="0" err="1" smtClean="0"/>
              <a:t>obj</a:t>
            </a:r>
            <a:endParaRPr lang="en-US" sz="1600" dirty="0" smtClean="0"/>
          </a:p>
          <a:p>
            <a:r>
              <a:rPr lang="en-US" sz="1600" dirty="0" smtClean="0"/>
              <a:t>Instance methods can access static and non static members.</a:t>
            </a:r>
          </a:p>
          <a:p>
            <a:r>
              <a:rPr lang="en-US" sz="1600" dirty="0" smtClean="0"/>
              <a:t>this keyword can't access static members.</a:t>
            </a:r>
          </a:p>
          <a:p>
            <a:r>
              <a:rPr lang="en-US" sz="1600" dirty="0" smtClean="0"/>
              <a:t>To Hide/Shadow local members.  </a:t>
            </a:r>
            <a:r>
              <a:rPr lang="en-US" sz="1600" dirty="0"/>
              <a:t>Example:-</a:t>
            </a:r>
            <a:r>
              <a:rPr lang="en-US" sz="1600" dirty="0" smtClean="0">
                <a:solidFill>
                  <a:srgbClr val="FF0000"/>
                </a:solidFill>
              </a:rPr>
              <a:t>Light.java</a:t>
            </a:r>
          </a:p>
          <a:p>
            <a:endParaRPr lang="en-US" sz="1600" dirty="0" smtClean="0"/>
          </a:p>
          <a:p>
            <a:r>
              <a:rPr lang="en-US" sz="1600" dirty="0" smtClean="0"/>
              <a:t>Method overloading</a:t>
            </a:r>
          </a:p>
          <a:p>
            <a:r>
              <a:rPr lang="en-US" sz="1600" dirty="0" smtClean="0"/>
              <a:t>Same method and different parameter list called method overloading.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methodA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void </a:t>
            </a:r>
            <a:r>
              <a:rPr lang="en-US" sz="1600" dirty="0" err="1" smtClean="0"/>
              <a:t>methodA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i)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methodA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k,double</a:t>
            </a:r>
            <a:r>
              <a:rPr lang="en-US" sz="1600" dirty="0" smtClean="0"/>
              <a:t> j)</a:t>
            </a:r>
          </a:p>
          <a:p>
            <a:r>
              <a:rPr lang="en-US" sz="1600" dirty="0" smtClean="0"/>
              <a:t>Double </a:t>
            </a:r>
            <a:r>
              <a:rPr lang="en-US" sz="1600" dirty="0" err="1" smtClean="0"/>
              <a:t>methodA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k,double</a:t>
            </a:r>
            <a:r>
              <a:rPr lang="en-US" sz="1600" dirty="0" smtClean="0"/>
              <a:t> j);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07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795</Words>
  <Application>Microsoft Office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PRADEEP</dc:creator>
  <cp:lastModifiedBy>PRADEEP</cp:lastModifiedBy>
  <cp:revision>34</cp:revision>
  <dcterms:created xsi:type="dcterms:W3CDTF">2014-08-03T05:05:46Z</dcterms:created>
  <dcterms:modified xsi:type="dcterms:W3CDTF">2014-10-18T06:53:16Z</dcterms:modified>
</cp:coreProperties>
</file>