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2"/>
  </p:notesMasterIdLst>
  <p:sldIdLst>
    <p:sldId id="266" r:id="rId2"/>
    <p:sldId id="267" r:id="rId3"/>
    <p:sldId id="268" r:id="rId4"/>
    <p:sldId id="269" r:id="rId5"/>
    <p:sldId id="263" r:id="rId6"/>
    <p:sldId id="258" r:id="rId7"/>
    <p:sldId id="257" r:id="rId8"/>
    <p:sldId id="259" r:id="rId9"/>
    <p:sldId id="261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54866C9-2C87-47CA-A800-8B1BA7430848}">
          <p14:sldIdLst>
            <p14:sldId id="266"/>
            <p14:sldId id="267"/>
            <p14:sldId id="268"/>
            <p14:sldId id="269"/>
            <p14:sldId id="263"/>
            <p14:sldId id="258"/>
            <p14:sldId id="257"/>
            <p14:sldId id="259"/>
            <p14:sldId id="261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EC372-7323-4E7C-9B19-8997EDB2216A}" type="datetimeFigureOut">
              <a:rPr lang="en-US" smtClean="0"/>
              <a:t>8/12/2014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76ABCC-5C1A-4B63-B1B8-2A7BEA0EB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6ABCC-5C1A-4B63-B1B8-2A7BEA0EB0C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289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Condition Expression true only statement</a:t>
            </a:r>
            <a:r>
              <a:rPr lang="en-US" baseline="0" dirty="0" smtClean="0"/>
              <a:t> execute otherwise it will skip the if block and continue with rest of the program.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6ABCC-5C1A-4B63-B1B8-2A7BEA0EB0C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034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4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90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320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101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69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618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93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86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88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29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26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4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smtClean="0"/>
              <a:t>Packages</a:t>
            </a:r>
          </a:p>
          <a:p>
            <a:r>
              <a:rPr lang="en-US" sz="1600" dirty="0"/>
              <a:t>is a group of similar types of classes, interfaces and sub-packages.</a:t>
            </a:r>
          </a:p>
          <a:p>
            <a:r>
              <a:rPr lang="en-US" sz="1600" dirty="0"/>
              <a:t>Package can be categorized in two form, built-in package and user-defined package. There are many built-in packages such as java, </a:t>
            </a:r>
            <a:r>
              <a:rPr lang="en-US" sz="1600" dirty="0" err="1"/>
              <a:t>lang</a:t>
            </a:r>
            <a:r>
              <a:rPr lang="en-US" sz="1600" dirty="0"/>
              <a:t>, </a:t>
            </a:r>
            <a:r>
              <a:rPr lang="en-US" sz="1600" dirty="0" err="1"/>
              <a:t>awt</a:t>
            </a:r>
            <a:r>
              <a:rPr lang="en-US" sz="1600" dirty="0"/>
              <a:t>, </a:t>
            </a:r>
            <a:r>
              <a:rPr lang="en-US" sz="1600" dirty="0" err="1"/>
              <a:t>javax</a:t>
            </a:r>
            <a:r>
              <a:rPr lang="en-US" sz="1600" dirty="0"/>
              <a:t>, swing, net, </a:t>
            </a:r>
            <a:r>
              <a:rPr lang="en-US" sz="1600" dirty="0" err="1"/>
              <a:t>io</a:t>
            </a:r>
            <a:r>
              <a:rPr lang="en-US" sz="1600" dirty="0"/>
              <a:t>, </a:t>
            </a:r>
            <a:r>
              <a:rPr lang="en-US" sz="1600" dirty="0" err="1"/>
              <a:t>util</a:t>
            </a:r>
            <a:r>
              <a:rPr lang="en-US" sz="1600" dirty="0"/>
              <a:t>, </a:t>
            </a:r>
            <a:r>
              <a:rPr lang="en-US" sz="1600" dirty="0" err="1"/>
              <a:t>sql</a:t>
            </a:r>
            <a:r>
              <a:rPr lang="en-US" sz="1600" dirty="0"/>
              <a:t> etc.</a:t>
            </a:r>
          </a:p>
          <a:p>
            <a:r>
              <a:rPr lang="en-US" sz="1600" b="1" dirty="0" err="1" smtClean="0"/>
              <a:t>dvantage</a:t>
            </a:r>
            <a:r>
              <a:rPr lang="en-US" sz="1600" b="1" dirty="0" smtClean="0"/>
              <a:t> </a:t>
            </a:r>
            <a:r>
              <a:rPr lang="en-US" sz="1600" b="1" dirty="0"/>
              <a:t>of Package</a:t>
            </a:r>
          </a:p>
          <a:p>
            <a:r>
              <a:rPr lang="en-US" sz="1600" dirty="0"/>
              <a:t>Package is used to categorize the classes and interfaces so that they can be easily maintained.</a:t>
            </a:r>
          </a:p>
          <a:p>
            <a:r>
              <a:rPr lang="en-US" sz="1600" dirty="0"/>
              <a:t>Package </a:t>
            </a:r>
            <a:r>
              <a:rPr lang="en-US" sz="1600" dirty="0" smtClean="0"/>
              <a:t>provides </a:t>
            </a:r>
            <a:r>
              <a:rPr lang="en-US" sz="1600" dirty="0"/>
              <a:t>access protection.</a:t>
            </a:r>
          </a:p>
          <a:p>
            <a:r>
              <a:rPr lang="en-US" sz="1600" dirty="0"/>
              <a:t>Package removes naming collision</a:t>
            </a:r>
          </a:p>
          <a:p>
            <a:pPr marL="0" indent="0">
              <a:buNone/>
            </a:pPr>
            <a:r>
              <a:rPr lang="en-US" sz="1600" dirty="0" smtClean="0"/>
              <a:t>How to compile Package ?  </a:t>
            </a:r>
            <a:r>
              <a:rPr lang="en-US" sz="1600" dirty="0" err="1" smtClean="0"/>
              <a:t>javac</a:t>
            </a:r>
            <a:r>
              <a:rPr lang="en-US" sz="1600" dirty="0" smtClean="0"/>
              <a:t> </a:t>
            </a:r>
            <a:r>
              <a:rPr lang="en-US" sz="1600" dirty="0"/>
              <a:t>-d directory </a:t>
            </a:r>
            <a:r>
              <a:rPr lang="en-US" sz="1600" dirty="0" err="1" smtClean="0"/>
              <a:t>javafilename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b="1" dirty="0"/>
              <a:t>How to access package from another package</a:t>
            </a:r>
            <a:r>
              <a:rPr lang="en-US" sz="1600" b="1" dirty="0" smtClean="0"/>
              <a:t>?</a:t>
            </a:r>
          </a:p>
          <a:p>
            <a:r>
              <a:rPr lang="en-US" sz="1600" dirty="0"/>
              <a:t>import package.*;</a:t>
            </a:r>
          </a:p>
          <a:p>
            <a:r>
              <a:rPr lang="en-US" sz="1600" dirty="0"/>
              <a:t>import </a:t>
            </a:r>
            <a:r>
              <a:rPr lang="en-US" sz="1600" dirty="0" err="1"/>
              <a:t>package.classname</a:t>
            </a:r>
            <a:r>
              <a:rPr lang="en-US" sz="1600" dirty="0"/>
              <a:t>;</a:t>
            </a:r>
          </a:p>
          <a:p>
            <a:r>
              <a:rPr lang="en-US" sz="1600" dirty="0"/>
              <a:t>fully qualified name.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30707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600" dirty="0" smtClean="0"/>
              <a:t>The &lt;loop condition&gt; is a Boolean expression, usually involving the loop variable, such that if loop condition is true, the loop </a:t>
            </a:r>
            <a:r>
              <a:rPr lang="en-US" sz="1600" dirty="0" err="1" smtClean="0"/>
              <a:t>bodyexecuted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After each iteration, the &lt;increment expression is executed&gt;</a:t>
            </a:r>
          </a:p>
          <a:p>
            <a:r>
              <a:rPr lang="en-US" sz="1600" dirty="0" smtClean="0"/>
              <a:t>Declaration statement can also specify a comma separated. and same data type.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	for(</a:t>
            </a:r>
            <a:r>
              <a:rPr lang="en-US" sz="1600" dirty="0" err="1" smtClean="0"/>
              <a:t>int</a:t>
            </a:r>
            <a:r>
              <a:rPr lang="en-US" sz="1600" dirty="0" smtClean="0"/>
              <a:t> i=0,k=0,c=3;….;)  // ok</a:t>
            </a:r>
          </a:p>
          <a:p>
            <a:pPr marL="0" indent="0">
              <a:buNone/>
            </a:pPr>
            <a:r>
              <a:rPr lang="en-US" sz="1600" dirty="0" smtClean="0"/>
              <a:t>                     for(</a:t>
            </a:r>
            <a:r>
              <a:rPr lang="en-US" sz="1600" dirty="0" err="1" smtClean="0"/>
              <a:t>int</a:t>
            </a:r>
            <a:r>
              <a:rPr lang="en-US" sz="1600" dirty="0" smtClean="0"/>
              <a:t> i=0, String s=“</a:t>
            </a:r>
            <a:r>
              <a:rPr lang="en-US" sz="1600" dirty="0" err="1" smtClean="0"/>
              <a:t>abc</a:t>
            </a:r>
            <a:r>
              <a:rPr lang="en-US" sz="1600" dirty="0" smtClean="0"/>
              <a:t>”;…..) // Not ok</a:t>
            </a:r>
          </a:p>
          <a:p>
            <a:r>
              <a:rPr lang="en-US" sz="1600" dirty="0" smtClean="0"/>
              <a:t>Declaration statement cannot be mixed with expression statements in the initialization section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       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i=0, </a:t>
            </a:r>
            <a:r>
              <a:rPr lang="en-US" sz="1600" dirty="0" err="1" smtClean="0"/>
              <a:t>System.out.println</a:t>
            </a:r>
            <a:r>
              <a:rPr lang="en-US" sz="1600" dirty="0" smtClean="0"/>
              <a:t>(“hi”); </a:t>
            </a:r>
            <a:r>
              <a:rPr lang="en-US" sz="1600" dirty="0" err="1" smtClean="0"/>
              <a:t>flag;i</a:t>
            </a:r>
            <a:r>
              <a:rPr lang="en-US" sz="1600" dirty="0" smtClean="0"/>
              <a:t>++);    //not ok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int</a:t>
            </a:r>
            <a:r>
              <a:rPr lang="en-US" sz="1600" dirty="0" smtClean="0"/>
              <a:t> I;   for(i=0,</a:t>
            </a:r>
            <a:r>
              <a:rPr lang="en-US" sz="1600" dirty="0"/>
              <a:t> </a:t>
            </a:r>
            <a:r>
              <a:rPr lang="en-US" sz="1600" dirty="0" err="1"/>
              <a:t>System.out.println</a:t>
            </a:r>
            <a:r>
              <a:rPr lang="en-US" sz="1600" dirty="0"/>
              <a:t>(“hi”); </a:t>
            </a:r>
            <a:r>
              <a:rPr lang="en-US" sz="1600" dirty="0" err="1"/>
              <a:t>flag;i</a:t>
            </a:r>
            <a:r>
              <a:rPr lang="en-US" sz="1600" dirty="0"/>
              <a:t>++);    </a:t>
            </a:r>
            <a:r>
              <a:rPr lang="en-US" sz="1600" dirty="0" smtClean="0"/>
              <a:t>// ok</a:t>
            </a:r>
          </a:p>
          <a:p>
            <a:r>
              <a:rPr lang="en-US" sz="1600" dirty="0" smtClean="0"/>
              <a:t>Increment expression can also be a comma separated.</a:t>
            </a:r>
          </a:p>
          <a:p>
            <a:pPr marL="0" indent="0">
              <a:buNone/>
            </a:pPr>
            <a:r>
              <a:rPr lang="en-US" sz="1600" dirty="0" smtClean="0"/>
              <a:t>	for </a:t>
            </a:r>
            <a:r>
              <a:rPr lang="en-US" sz="1600" dirty="0"/>
              <a:t>(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smtClean="0"/>
              <a:t>i=0,j=0; </a:t>
            </a:r>
            <a:r>
              <a:rPr lang="en-US" sz="1600" dirty="0" err="1"/>
              <a:t>flag;i</a:t>
            </a:r>
            <a:r>
              <a:rPr lang="en-US" sz="1600" dirty="0" smtClean="0"/>
              <a:t>++,j++)</a:t>
            </a:r>
          </a:p>
          <a:p>
            <a:r>
              <a:rPr lang="en-US" sz="1600" dirty="0" smtClean="0"/>
              <a:t>;; need to be their in for loop . It used for infinite loop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     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03713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 smtClean="0"/>
              <a:t>Accessibility </a:t>
            </a:r>
            <a:r>
              <a:rPr lang="en-US" sz="1600" b="1" dirty="0"/>
              <a:t>Modifiers for Classes and </a:t>
            </a:r>
            <a:r>
              <a:rPr lang="en-US" sz="1600" b="1" dirty="0" smtClean="0"/>
              <a:t>Interfaces</a:t>
            </a:r>
          </a:p>
          <a:p>
            <a:pPr marL="0" indent="0">
              <a:buNone/>
            </a:pPr>
            <a:endParaRPr lang="en-US" sz="16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715005"/>
              </p:ext>
            </p:extLst>
          </p:nvPr>
        </p:nvGraphicFramePr>
        <p:xfrm>
          <a:off x="457200" y="2209801"/>
          <a:ext cx="7772400" cy="1519391"/>
        </p:xfrm>
        <a:graphic>
          <a:graphicData uri="http://schemas.openxmlformats.org/drawingml/2006/table">
            <a:tbl>
              <a:tblPr/>
              <a:tblGrid>
                <a:gridCol w="3886200"/>
                <a:gridCol w="3886200"/>
              </a:tblGrid>
              <a:tr h="457199">
                <a:tc>
                  <a:txBody>
                    <a:bodyPr/>
                    <a:lstStyle/>
                    <a:p>
                      <a:r>
                        <a:rPr lang="en-US" sz="1600" dirty="0"/>
                        <a:t>Modifiers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Top-level </a:t>
                      </a:r>
                      <a:r>
                        <a:rPr lang="en-US" sz="1600" dirty="0"/>
                        <a:t>Classes and Interfaces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4852">
                <a:tc>
                  <a:txBody>
                    <a:bodyPr/>
                    <a:lstStyle/>
                    <a:p>
                      <a:r>
                        <a:rPr lang="en-US" sz="1600" dirty="0"/>
                        <a:t>default (no modifier)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Accessible in its package (package accessibility)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340">
                <a:tc>
                  <a:txBody>
                    <a:bodyPr/>
                    <a:lstStyle/>
                    <a:p>
                      <a:r>
                        <a:rPr lang="en-US" sz="1600" dirty="0"/>
                        <a:t>public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Accessible anywhere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57088" y="4025629"/>
            <a:ext cx="37540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Other Modifiers for Classes and Interfaces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283002"/>
              </p:ext>
            </p:extLst>
          </p:nvPr>
        </p:nvGraphicFramePr>
        <p:xfrm>
          <a:off x="457088" y="4495800"/>
          <a:ext cx="8111946" cy="1717520"/>
        </p:xfrm>
        <a:graphic>
          <a:graphicData uri="http://schemas.openxmlformats.org/drawingml/2006/table">
            <a:tbl>
              <a:tblPr/>
              <a:tblGrid>
                <a:gridCol w="2133712"/>
                <a:gridCol w="3274252"/>
                <a:gridCol w="2703982"/>
              </a:tblGrid>
              <a:tr h="220980">
                <a:tc>
                  <a:txBody>
                    <a:bodyPr/>
                    <a:lstStyle/>
                    <a:p>
                      <a:r>
                        <a:rPr lang="en-US" sz="1600" dirty="0"/>
                        <a:t>Modifiers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Classes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Interfaces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1210">
                <a:tc>
                  <a:txBody>
                    <a:bodyPr/>
                    <a:lstStyle/>
                    <a:p>
                      <a:r>
                        <a:rPr lang="en-US" sz="1600" dirty="0"/>
                        <a:t>abstract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Class may contain abstract methods and thus, cannot be instantiated.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Implied.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7220">
                <a:tc>
                  <a:txBody>
                    <a:bodyPr/>
                    <a:lstStyle/>
                    <a:p>
                      <a:r>
                        <a:rPr lang="en-US" sz="1600" dirty="0"/>
                        <a:t>final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The class cannot be extended (i.e., it cannot be </a:t>
                      </a:r>
                      <a:r>
                        <a:rPr lang="en-US" sz="1600" dirty="0" err="1"/>
                        <a:t>subclassed</a:t>
                      </a:r>
                      <a:r>
                        <a:rPr lang="en-US" sz="1600" dirty="0"/>
                        <a:t>).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Not possible.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3494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Accessibility Modifiers for </a:t>
            </a:r>
            <a:r>
              <a:rPr lang="en-US" sz="1600" b="1" dirty="0" smtClean="0"/>
              <a:t>Members</a:t>
            </a:r>
          </a:p>
          <a:p>
            <a:pPr marL="0" indent="0">
              <a:buNone/>
            </a:pPr>
            <a:endParaRPr lang="en-US" sz="1600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19473"/>
              </p:ext>
            </p:extLst>
          </p:nvPr>
        </p:nvGraphicFramePr>
        <p:xfrm>
          <a:off x="533400" y="1676400"/>
          <a:ext cx="8229600" cy="2670810"/>
        </p:xfrm>
        <a:graphic>
          <a:graphicData uri="http://schemas.openxmlformats.org/drawingml/2006/table">
            <a:tbl>
              <a:tblPr/>
              <a:tblGrid>
                <a:gridCol w="3657600"/>
                <a:gridCol w="45720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Modifiers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Members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public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Accessible everywhere.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protected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Accessible by any class in the same package as its class, and accessible only by subclasses of its class in other packages.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default (no modifier)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Only accessible by classes, including subclasses, in the same package as its class (package accessibility).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/>
                        <a:t>private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Only accessible in its own class and not anywhere else.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7652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smtClean="0"/>
              <a:t>Other Modifiers for Members</a:t>
            </a:r>
          </a:p>
          <a:p>
            <a:pPr marL="0" indent="0">
              <a:buNone/>
            </a:pPr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903071"/>
              </p:ext>
            </p:extLst>
          </p:nvPr>
        </p:nvGraphicFramePr>
        <p:xfrm>
          <a:off x="609600" y="1600200"/>
          <a:ext cx="7620000" cy="4957712"/>
        </p:xfrm>
        <a:graphic>
          <a:graphicData uri="http://schemas.openxmlformats.org/drawingml/2006/table">
            <a:tbl>
              <a:tblPr/>
              <a:tblGrid>
                <a:gridCol w="2540000"/>
                <a:gridCol w="2540000"/>
                <a:gridCol w="2540000"/>
              </a:tblGrid>
              <a:tr h="275765">
                <a:tc>
                  <a:txBody>
                    <a:bodyPr/>
                    <a:lstStyle/>
                    <a:p>
                      <a:r>
                        <a:rPr lang="en-US" sz="1600" dirty="0"/>
                        <a:t>Modifiers</a:t>
                      </a:r>
                    </a:p>
                  </a:txBody>
                  <a:tcPr marL="35537" marR="35537" marT="35537" marB="355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Fields</a:t>
                      </a:r>
                    </a:p>
                  </a:txBody>
                  <a:tcPr marL="35537" marR="35537" marT="35537" marB="355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Methods</a:t>
                      </a:r>
                    </a:p>
                  </a:txBody>
                  <a:tcPr marL="35537" marR="35537" marT="35537" marB="355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765">
                <a:tc>
                  <a:txBody>
                    <a:bodyPr/>
                    <a:lstStyle/>
                    <a:p>
                      <a:r>
                        <a:rPr lang="en-US" sz="1600"/>
                        <a:t>static</a:t>
                      </a:r>
                    </a:p>
                  </a:txBody>
                  <a:tcPr marL="35537" marR="35537" marT="35537" marB="355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Defines a class variable.</a:t>
                      </a:r>
                    </a:p>
                  </a:txBody>
                  <a:tcPr marL="35537" marR="35537" marT="35537" marB="355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Defines a class method.</a:t>
                      </a:r>
                    </a:p>
                  </a:txBody>
                  <a:tcPr marL="35537" marR="35537" marT="35537" marB="355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0457">
                <a:tc>
                  <a:txBody>
                    <a:bodyPr/>
                    <a:lstStyle/>
                    <a:p>
                      <a:r>
                        <a:rPr lang="en-US" sz="1600" dirty="0"/>
                        <a:t>final</a:t>
                      </a:r>
                    </a:p>
                  </a:txBody>
                  <a:tcPr marL="35537" marR="35537" marT="35537" marB="355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Defines a constant.</a:t>
                      </a:r>
                    </a:p>
                  </a:txBody>
                  <a:tcPr marL="35537" marR="35537" marT="35537" marB="355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The method cannot be overridden.</a:t>
                      </a:r>
                    </a:p>
                  </a:txBody>
                  <a:tcPr marL="35537" marR="35537" marT="35537" marB="355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5149">
                <a:tc>
                  <a:txBody>
                    <a:bodyPr/>
                    <a:lstStyle/>
                    <a:p>
                      <a:r>
                        <a:rPr lang="en-US" sz="1600" dirty="0"/>
                        <a:t>abstract</a:t>
                      </a:r>
                    </a:p>
                  </a:txBody>
                  <a:tcPr marL="35537" marR="35537" marT="35537" marB="355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Not relevant.</a:t>
                      </a:r>
                    </a:p>
                  </a:txBody>
                  <a:tcPr marL="35537" marR="35537" marT="35537" marB="355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No method body is defined. Its class must also be designated abstract.</a:t>
                      </a:r>
                    </a:p>
                  </a:txBody>
                  <a:tcPr marL="35537" marR="35537" marT="35537" marB="355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0457">
                <a:tc>
                  <a:txBody>
                    <a:bodyPr/>
                    <a:lstStyle/>
                    <a:p>
                      <a:r>
                        <a:rPr lang="en-US" sz="1600" dirty="0"/>
                        <a:t>synchronized</a:t>
                      </a:r>
                    </a:p>
                  </a:txBody>
                  <a:tcPr marL="35537" marR="35537" marT="35537" marB="355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Not relevant.</a:t>
                      </a:r>
                    </a:p>
                  </a:txBody>
                  <a:tcPr marL="35537" marR="35537" marT="35537" marB="355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Only one thread at a time can execute the method.</a:t>
                      </a:r>
                    </a:p>
                  </a:txBody>
                  <a:tcPr marL="35537" marR="35537" marT="35537" marB="355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5149">
                <a:tc>
                  <a:txBody>
                    <a:bodyPr/>
                    <a:lstStyle/>
                    <a:p>
                      <a:r>
                        <a:rPr lang="en-US" sz="1600"/>
                        <a:t>native</a:t>
                      </a:r>
                    </a:p>
                  </a:txBody>
                  <a:tcPr marL="35537" marR="35537" marT="35537" marB="355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Not relevant.</a:t>
                      </a:r>
                    </a:p>
                  </a:txBody>
                  <a:tcPr marL="35537" marR="35537" marT="35537" marB="355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Declares that the method is implemented in another language.</a:t>
                      </a:r>
                    </a:p>
                  </a:txBody>
                  <a:tcPr marL="35537" marR="35537" marT="35537" marB="355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5149">
                <a:tc>
                  <a:txBody>
                    <a:bodyPr/>
                    <a:lstStyle/>
                    <a:p>
                      <a:r>
                        <a:rPr lang="en-US" sz="1600"/>
                        <a:t>transient</a:t>
                      </a:r>
                    </a:p>
                  </a:txBody>
                  <a:tcPr marL="35537" marR="35537" marT="35537" marB="355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The value in the field will not be included when the object is serialized.</a:t>
                      </a:r>
                    </a:p>
                  </a:txBody>
                  <a:tcPr marL="35537" marR="35537" marT="35537" marB="355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Not applicable.</a:t>
                      </a:r>
                    </a:p>
                  </a:txBody>
                  <a:tcPr marL="35537" marR="35537" marT="35537" marB="355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5149">
                <a:tc>
                  <a:txBody>
                    <a:bodyPr/>
                    <a:lstStyle/>
                    <a:p>
                      <a:r>
                        <a:rPr lang="en-US" sz="1600"/>
                        <a:t>volatile</a:t>
                      </a:r>
                    </a:p>
                  </a:txBody>
                  <a:tcPr marL="35537" marR="35537" marT="35537" marB="355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The compiler will not attempt to optimize access to the value in the field.</a:t>
                      </a:r>
                    </a:p>
                  </a:txBody>
                  <a:tcPr marL="35537" marR="35537" marT="35537" marB="355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Not applicable.</a:t>
                      </a:r>
                    </a:p>
                  </a:txBody>
                  <a:tcPr marL="35537" marR="35537" marT="35537" marB="355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9652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Control Flow Statement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Selection (if , if-else and switch)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Iteration (while ,do-while and for)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Transfer (break, continue ,return ,try-catch finally and assert)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688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Statement -if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If block syntax for single statement</a:t>
            </a:r>
          </a:p>
          <a:p>
            <a:pPr marL="0" indent="0">
              <a:buNone/>
            </a:pPr>
            <a:r>
              <a:rPr lang="en-US" sz="1600" dirty="0" smtClean="0"/>
              <a:t>       if(Condition expression) &lt;Statement&gt;</a:t>
            </a:r>
          </a:p>
          <a:p>
            <a:r>
              <a:rPr lang="en-US" sz="1600" dirty="0" smtClean="0"/>
              <a:t>If block syntax for more than one single statement.</a:t>
            </a:r>
          </a:p>
          <a:p>
            <a:pPr marL="0" indent="0">
              <a:buNone/>
            </a:pPr>
            <a:r>
              <a:rPr lang="en-US" sz="1600" dirty="0" smtClean="0"/>
              <a:t>      if(Condition expression)  { &lt;Statement&gt; }</a:t>
            </a:r>
          </a:p>
          <a:p>
            <a:r>
              <a:rPr lang="en-US" sz="1600" dirty="0" smtClean="0"/>
              <a:t>Condition expression should be boolean value and it allow methods  also with return boolean. </a:t>
            </a:r>
          </a:p>
          <a:p>
            <a:r>
              <a:rPr lang="en-US" sz="1600" dirty="0" smtClean="0"/>
              <a:t>It will empty statement  if(Condition expression);</a:t>
            </a:r>
          </a:p>
          <a:p>
            <a:r>
              <a:rPr lang="en-US" sz="1600" dirty="0"/>
              <a:t>If Condition Expression </a:t>
            </a:r>
            <a:r>
              <a:rPr lang="en-US" sz="1600" dirty="0" smtClean="0"/>
              <a:t> is true, it executes  </a:t>
            </a:r>
            <a:r>
              <a:rPr lang="en-US" sz="1600" dirty="0"/>
              <a:t>statement execute </a:t>
            </a:r>
            <a:r>
              <a:rPr lang="en-US" sz="1600" dirty="0" smtClean="0"/>
              <a:t>otherwise if it false </a:t>
            </a:r>
            <a:r>
              <a:rPr lang="en-US" sz="1600" dirty="0"/>
              <a:t>it </a:t>
            </a:r>
            <a:r>
              <a:rPr lang="en-US" sz="1600" dirty="0" smtClean="0"/>
              <a:t>skips the </a:t>
            </a:r>
            <a:r>
              <a:rPr lang="en-US" sz="1600" dirty="0"/>
              <a:t>if block and continue with rest of the program</a:t>
            </a:r>
            <a:endParaRPr lang="en-US" sz="1600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803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600" dirty="0" smtClean="0"/>
              <a:t>Syntax if(Conditional expression)     					&lt;Statement1&gt;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   else      &lt;Statement2&gt;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The conditional expression is evaluated  first. If it is true, then &lt;statement1&gt;  if block executed and rest of the program continues. </a:t>
            </a:r>
          </a:p>
          <a:p>
            <a:r>
              <a:rPr lang="en-US" sz="1600" dirty="0" smtClean="0"/>
              <a:t>If the value is false, then </a:t>
            </a:r>
            <a:r>
              <a:rPr lang="en-US" sz="1600" dirty="0"/>
              <a:t>&lt;</a:t>
            </a:r>
            <a:r>
              <a:rPr lang="en-US" sz="1600" dirty="0" smtClean="0"/>
              <a:t>statement2&gt;  else </a:t>
            </a:r>
            <a:r>
              <a:rPr lang="en-US" sz="1600" dirty="0"/>
              <a:t>block executed and rest of the program continues. </a:t>
            </a:r>
            <a:endParaRPr lang="en-US" sz="1600" dirty="0" smtClean="0"/>
          </a:p>
          <a:p>
            <a:r>
              <a:rPr lang="en-US" sz="1600" dirty="0" smtClean="0"/>
              <a:t>It will allow nested if-else statement</a:t>
            </a:r>
          </a:p>
          <a:p>
            <a:r>
              <a:rPr lang="en-US" sz="1600" dirty="0" smtClean="0"/>
              <a:t>{} notation are critical to nested if –else statement </a:t>
            </a:r>
          </a:p>
          <a:p>
            <a:pPr marL="800100" lvl="2" indent="0">
              <a:buNone/>
            </a:pPr>
            <a:r>
              <a:rPr lang="en-US" sz="1600" dirty="0" smtClean="0"/>
              <a:t>If(a&gt;b) </a:t>
            </a:r>
            <a:r>
              <a:rPr lang="en-US" sz="1600" dirty="0" smtClean="0">
                <a:solidFill>
                  <a:srgbClr val="FF0000"/>
                </a:solidFill>
              </a:rPr>
              <a:t>{ </a:t>
            </a:r>
            <a:r>
              <a:rPr lang="en-US" sz="1600" dirty="0" smtClean="0"/>
              <a:t>   if(c) add() </a:t>
            </a:r>
            <a:r>
              <a:rPr lang="en-US" sz="1600" dirty="0" smtClean="0">
                <a:solidFill>
                  <a:srgbClr val="FF0000"/>
                </a:solidFill>
              </a:rPr>
              <a:t> }  </a:t>
            </a:r>
            <a:r>
              <a:rPr lang="en-US" sz="1600" dirty="0" smtClean="0"/>
              <a:t>else  sub();</a:t>
            </a:r>
          </a:p>
          <a:p>
            <a:pPr marL="800100" lvl="2" indent="0">
              <a:buNone/>
            </a:pPr>
            <a:r>
              <a:rPr lang="en-US" sz="1600" dirty="0" smtClean="0"/>
              <a:t>If ( a&gt;b)   if(c</a:t>
            </a:r>
            <a:r>
              <a:rPr lang="en-US" sz="1600" dirty="0"/>
              <a:t>) add() 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/>
              <a:t>else  sub</a:t>
            </a:r>
            <a:r>
              <a:rPr lang="en-US" sz="1600" dirty="0" smtClean="0"/>
              <a:t>();</a:t>
            </a:r>
          </a:p>
          <a:p>
            <a:pPr marL="342900" lvl="2" indent="-342900"/>
            <a:r>
              <a:rPr lang="en-US" sz="1600" dirty="0" smtClean="0"/>
              <a:t>1</a:t>
            </a:r>
            <a:r>
              <a:rPr lang="en-US" sz="1600" baseline="30000" dirty="0" smtClean="0"/>
              <a:t>st</a:t>
            </a:r>
            <a:r>
              <a:rPr lang="en-US" sz="1600" dirty="0" smtClean="0"/>
              <a:t> If statement true, it will skip rest of  the block otherwise it will check for 2</a:t>
            </a:r>
            <a:r>
              <a:rPr lang="en-US" sz="1600" baseline="30000" dirty="0" smtClean="0"/>
              <a:t>nd</a:t>
            </a:r>
            <a:r>
              <a:rPr lang="en-US" sz="1600" dirty="0" smtClean="0"/>
              <a:t> and 3</a:t>
            </a:r>
            <a:r>
              <a:rPr lang="en-US" sz="1600" baseline="30000" dirty="0" smtClean="0"/>
              <a:t>rd</a:t>
            </a:r>
            <a:r>
              <a:rPr lang="en-US" sz="1600" dirty="0" smtClean="0"/>
              <a:t>. If these  three if blocks are false it will executes the else blo</a:t>
            </a:r>
            <a:r>
              <a:rPr lang="en-US" sz="1600" dirty="0"/>
              <a:t>ck.</a:t>
            </a:r>
          </a:p>
          <a:p>
            <a:pPr marL="0" lvl="2" indent="0">
              <a:buNone/>
            </a:pPr>
            <a:r>
              <a:rPr lang="en-US" sz="1600" dirty="0" smtClean="0"/>
              <a:t>	If </a:t>
            </a:r>
            <a:r>
              <a:rPr lang="en-US" sz="1600" dirty="0"/>
              <a:t>(boolean) {}      //1 if block</a:t>
            </a:r>
          </a:p>
          <a:p>
            <a:pPr marL="800100" lvl="2" indent="0">
              <a:buNone/>
            </a:pPr>
            <a:r>
              <a:rPr lang="en-US" sz="1600" dirty="0" smtClean="0"/>
              <a:t>else if  (boolean) {}    //2</a:t>
            </a:r>
            <a:r>
              <a:rPr lang="en-US" sz="1600" baseline="30000" dirty="0" smtClean="0"/>
              <a:t>nd</a:t>
            </a:r>
            <a:r>
              <a:rPr lang="en-US" sz="1600" dirty="0" smtClean="0"/>
              <a:t>  if block</a:t>
            </a:r>
          </a:p>
          <a:p>
            <a:pPr marL="800100" lvl="2" indent="0">
              <a:buNone/>
            </a:pPr>
            <a:r>
              <a:rPr lang="en-US" sz="1600" dirty="0" smtClean="0"/>
              <a:t>else if(boolean){}      //3</a:t>
            </a:r>
            <a:r>
              <a:rPr lang="en-US" sz="1600" baseline="30000" dirty="0" smtClean="0"/>
              <a:t>rd</a:t>
            </a:r>
            <a:r>
              <a:rPr lang="en-US" sz="1600" dirty="0" smtClean="0"/>
              <a:t> if block</a:t>
            </a:r>
          </a:p>
          <a:p>
            <a:pPr marL="800100" lvl="2" indent="0">
              <a:buNone/>
            </a:pPr>
            <a:r>
              <a:rPr lang="en-US" sz="1600" dirty="0" smtClean="0"/>
              <a:t>else {}       else block</a:t>
            </a:r>
            <a:endParaRPr lang="en-US" sz="1600" dirty="0"/>
          </a:p>
          <a:p>
            <a:endParaRPr lang="en-US" sz="1600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5009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 smtClean="0"/>
              <a:t>Switch action used for among many alternative actions.</a:t>
            </a:r>
          </a:p>
          <a:p>
            <a:r>
              <a:rPr lang="en-US" sz="1600" dirty="0" smtClean="0"/>
              <a:t> Switch (&lt;non-long integral expression&gt;)  {</a:t>
            </a:r>
          </a:p>
          <a:p>
            <a:pPr marL="0" indent="0">
              <a:buNone/>
            </a:pPr>
            <a:r>
              <a:rPr lang="en-US" sz="1600" dirty="0" smtClean="0"/>
              <a:t>           case label1:&lt; Statment1&gt; 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case label2:&lt;Statment2&gt;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….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case </a:t>
            </a:r>
            <a:r>
              <a:rPr lang="en-US" sz="1600" dirty="0" err="1" smtClean="0"/>
              <a:t>labeln</a:t>
            </a:r>
            <a:r>
              <a:rPr lang="en-US" sz="1600" dirty="0" smtClean="0"/>
              <a:t>:&lt;statement&gt;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default: &lt;Statement&gt;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} end Switch</a:t>
            </a:r>
          </a:p>
          <a:p>
            <a:r>
              <a:rPr lang="en-US" sz="1600" dirty="0" smtClean="0"/>
              <a:t>The type of the switch expression is non-long integral(byte ,short ,char or </a:t>
            </a:r>
            <a:r>
              <a:rPr lang="en-US" sz="1600" dirty="0" err="1" smtClean="0"/>
              <a:t>int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The switch expression is evaluated first</a:t>
            </a:r>
          </a:p>
          <a:p>
            <a:r>
              <a:rPr lang="en-US" sz="1600" dirty="0" smtClean="0"/>
              <a:t>The value of the switch expression is compared with  case labels. Control is transferred to the &lt;statement&gt; associated with case label that is equal to the value of switch expression. After execution of the associated statement, control falls through to the next statement unless appropriate action taken.</a:t>
            </a:r>
          </a:p>
          <a:p>
            <a:r>
              <a:rPr lang="en-US" sz="1600" dirty="0" smtClean="0"/>
              <a:t>If  no case label is equal to the value of the switch expression, the statement associated with default label is executed. </a:t>
            </a:r>
          </a:p>
          <a:p>
            <a:r>
              <a:rPr lang="en-US" sz="1600" dirty="0" smtClean="0"/>
              <a:t>Any order is ok for labels including default ,if  no valid  label it will skip switch statement.</a:t>
            </a:r>
          </a:p>
          <a:p>
            <a:r>
              <a:rPr lang="en-US" sz="1600" dirty="0" smtClean="0"/>
              <a:t>The  case labels are unique , no duplicate values are not allowed.</a:t>
            </a:r>
          </a:p>
          <a:p>
            <a:r>
              <a:rPr lang="en-US" sz="1600" dirty="0" smtClean="0"/>
              <a:t>The case label cannot  be boolean, long or floating –point</a:t>
            </a:r>
          </a:p>
          <a:p>
            <a:r>
              <a:rPr lang="en-US" sz="1600" dirty="0" smtClean="0"/>
              <a:t>The First statement must have a case label / it can be  another switch statement.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9926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Loops allow to block of statements to be executed repeatedly.</a:t>
            </a:r>
          </a:p>
          <a:p>
            <a:pPr marL="0" indent="0">
              <a:buNone/>
            </a:pPr>
            <a:r>
              <a:rPr lang="en-US" sz="1600" b="1" dirty="0" smtClean="0"/>
              <a:t>While</a:t>
            </a:r>
          </a:p>
          <a:p>
            <a:pPr algn="just"/>
            <a:r>
              <a:rPr lang="en-US" sz="1600" dirty="0" smtClean="0"/>
              <a:t>The loop condition is evaluated before executing the loop body. The while statement executes the loop body as the loop condition is true.  If it is false , loop body will not execute and it continue rest of the program.</a:t>
            </a:r>
          </a:p>
          <a:p>
            <a:pPr algn="just"/>
            <a:r>
              <a:rPr lang="en-US" sz="1600" dirty="0" smtClean="0"/>
              <a:t>While (conditional expression)</a:t>
            </a:r>
          </a:p>
          <a:p>
            <a:pPr marL="0" indent="0" algn="just">
              <a:buNone/>
            </a:pPr>
            <a:r>
              <a:rPr lang="en-US" sz="1600" dirty="0" smtClean="0"/>
              <a:t>         &lt;loop body&gt;</a:t>
            </a:r>
          </a:p>
          <a:p>
            <a:pPr marL="0" indent="0" algn="just">
              <a:buNone/>
            </a:pPr>
            <a:r>
              <a:rPr lang="en-US" sz="1600" b="1" dirty="0" smtClean="0"/>
              <a:t>do-While</a:t>
            </a:r>
          </a:p>
          <a:p>
            <a:r>
              <a:rPr lang="en-US" sz="1600" dirty="0" smtClean="0"/>
              <a:t>The loop condition is evaluated after executing the  loop body.  The do-while statement executes the loop body until the loop condition becomes false.</a:t>
            </a:r>
          </a:p>
          <a:p>
            <a:r>
              <a:rPr lang="en-US" sz="1600" dirty="0" smtClean="0"/>
              <a:t>do 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&lt;loop body&gt;</a:t>
            </a:r>
          </a:p>
          <a:p>
            <a:r>
              <a:rPr lang="en-US" sz="1600" dirty="0" smtClean="0"/>
              <a:t>While (&lt;condition expression);</a:t>
            </a:r>
          </a:p>
          <a:p>
            <a:pPr marL="0" indent="0">
              <a:buNone/>
            </a:pPr>
            <a:r>
              <a:rPr lang="en-US" sz="1600" b="1" dirty="0" smtClean="0"/>
              <a:t>For  </a:t>
            </a:r>
            <a:r>
              <a:rPr lang="en-US" sz="1600" dirty="0" smtClean="0"/>
              <a:t>(&lt;initialization&gt;;&lt;loop condition&gt;;&lt;increment expression&gt;)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&lt;loop body&gt;</a:t>
            </a:r>
          </a:p>
          <a:p>
            <a:r>
              <a:rPr lang="en-US" sz="1600" dirty="0" smtClean="0"/>
              <a:t>Initialization usually declares and initializes  a loop variable that controls the execution of the loop body.</a:t>
            </a:r>
          </a:p>
          <a:p>
            <a:pPr marL="0" indent="0">
              <a:buNone/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62374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613</TotalTime>
  <Words>905</Words>
  <Application>Microsoft Office PowerPoint</Application>
  <PresentationFormat>On-screen Show (4:3)</PresentationFormat>
  <Paragraphs>140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Control Flow Statement</vt:lpstr>
      <vt:lpstr>Selection Statement -if</vt:lpstr>
      <vt:lpstr>If-else</vt:lpstr>
      <vt:lpstr>Switch</vt:lpstr>
      <vt:lpstr>Iteration Statement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Flow Statement</dc:title>
  <dc:creator>PRADEEP</dc:creator>
  <cp:lastModifiedBy>PRADEEP</cp:lastModifiedBy>
  <cp:revision>87</cp:revision>
  <dcterms:created xsi:type="dcterms:W3CDTF">2006-08-16T00:00:00Z</dcterms:created>
  <dcterms:modified xsi:type="dcterms:W3CDTF">2014-08-12T04:42:15Z</dcterms:modified>
</cp:coreProperties>
</file>