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85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5F375A-C361-4186-93D1-BA56C7144425}" type="datetimeFigureOut">
              <a:rPr lang="en-US" smtClean="0"/>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D8057-816D-4D5B-B48B-F5EA12959EBF}" type="slidenum">
              <a:rPr lang="en-US" smtClean="0"/>
              <a:t>‹#›</a:t>
            </a:fld>
            <a:endParaRPr lang="en-US"/>
          </a:p>
        </p:txBody>
      </p:sp>
    </p:spTree>
    <p:extLst>
      <p:ext uri="{BB962C8B-B14F-4D97-AF65-F5344CB8AC3E}">
        <p14:creationId xmlns:p14="http://schemas.microsoft.com/office/powerpoint/2010/main" val="224941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F375A-C361-4186-93D1-BA56C7144425}" type="datetimeFigureOut">
              <a:rPr lang="en-US" smtClean="0"/>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D8057-816D-4D5B-B48B-F5EA12959EBF}" type="slidenum">
              <a:rPr lang="en-US" smtClean="0"/>
              <a:t>‹#›</a:t>
            </a:fld>
            <a:endParaRPr lang="en-US"/>
          </a:p>
        </p:txBody>
      </p:sp>
    </p:spTree>
    <p:extLst>
      <p:ext uri="{BB962C8B-B14F-4D97-AF65-F5344CB8AC3E}">
        <p14:creationId xmlns:p14="http://schemas.microsoft.com/office/powerpoint/2010/main" val="367969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F375A-C361-4186-93D1-BA56C7144425}" type="datetimeFigureOut">
              <a:rPr lang="en-US" smtClean="0"/>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D8057-816D-4D5B-B48B-F5EA12959EBF}" type="slidenum">
              <a:rPr lang="en-US" smtClean="0"/>
              <a:t>‹#›</a:t>
            </a:fld>
            <a:endParaRPr lang="en-US"/>
          </a:p>
        </p:txBody>
      </p:sp>
    </p:spTree>
    <p:extLst>
      <p:ext uri="{BB962C8B-B14F-4D97-AF65-F5344CB8AC3E}">
        <p14:creationId xmlns:p14="http://schemas.microsoft.com/office/powerpoint/2010/main" val="226943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F375A-C361-4186-93D1-BA56C7144425}" type="datetimeFigureOut">
              <a:rPr lang="en-US" smtClean="0"/>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D8057-816D-4D5B-B48B-F5EA12959EBF}" type="slidenum">
              <a:rPr lang="en-US" smtClean="0"/>
              <a:t>‹#›</a:t>
            </a:fld>
            <a:endParaRPr lang="en-US"/>
          </a:p>
        </p:txBody>
      </p:sp>
    </p:spTree>
    <p:extLst>
      <p:ext uri="{BB962C8B-B14F-4D97-AF65-F5344CB8AC3E}">
        <p14:creationId xmlns:p14="http://schemas.microsoft.com/office/powerpoint/2010/main" val="207540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F375A-C361-4186-93D1-BA56C7144425}" type="datetimeFigureOut">
              <a:rPr lang="en-US" smtClean="0"/>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D8057-816D-4D5B-B48B-F5EA12959EBF}" type="slidenum">
              <a:rPr lang="en-US" smtClean="0"/>
              <a:t>‹#›</a:t>
            </a:fld>
            <a:endParaRPr lang="en-US"/>
          </a:p>
        </p:txBody>
      </p:sp>
    </p:spTree>
    <p:extLst>
      <p:ext uri="{BB962C8B-B14F-4D97-AF65-F5344CB8AC3E}">
        <p14:creationId xmlns:p14="http://schemas.microsoft.com/office/powerpoint/2010/main" val="292113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5F375A-C361-4186-93D1-BA56C7144425}" type="datetimeFigureOut">
              <a:rPr lang="en-US" smtClean="0"/>
              <a:t>8/22/2014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D8057-816D-4D5B-B48B-F5EA12959EBF}" type="slidenum">
              <a:rPr lang="en-US" smtClean="0"/>
              <a:t>‹#›</a:t>
            </a:fld>
            <a:endParaRPr lang="en-US"/>
          </a:p>
        </p:txBody>
      </p:sp>
    </p:spTree>
    <p:extLst>
      <p:ext uri="{BB962C8B-B14F-4D97-AF65-F5344CB8AC3E}">
        <p14:creationId xmlns:p14="http://schemas.microsoft.com/office/powerpoint/2010/main" val="58837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5F375A-C361-4186-93D1-BA56C7144425}" type="datetimeFigureOut">
              <a:rPr lang="en-US" smtClean="0"/>
              <a:t>8/22/2014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D8057-816D-4D5B-B48B-F5EA12959EBF}" type="slidenum">
              <a:rPr lang="en-US" smtClean="0"/>
              <a:t>‹#›</a:t>
            </a:fld>
            <a:endParaRPr lang="en-US"/>
          </a:p>
        </p:txBody>
      </p:sp>
    </p:spTree>
    <p:extLst>
      <p:ext uri="{BB962C8B-B14F-4D97-AF65-F5344CB8AC3E}">
        <p14:creationId xmlns:p14="http://schemas.microsoft.com/office/powerpoint/2010/main" val="257205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5F375A-C361-4186-93D1-BA56C7144425}" type="datetimeFigureOut">
              <a:rPr lang="en-US" smtClean="0"/>
              <a:t>8/22/2014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D8057-816D-4D5B-B48B-F5EA12959EBF}" type="slidenum">
              <a:rPr lang="en-US" smtClean="0"/>
              <a:t>‹#›</a:t>
            </a:fld>
            <a:endParaRPr lang="en-US"/>
          </a:p>
        </p:txBody>
      </p:sp>
    </p:spTree>
    <p:extLst>
      <p:ext uri="{BB962C8B-B14F-4D97-AF65-F5344CB8AC3E}">
        <p14:creationId xmlns:p14="http://schemas.microsoft.com/office/powerpoint/2010/main" val="110582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F375A-C361-4186-93D1-BA56C7144425}" type="datetimeFigureOut">
              <a:rPr lang="en-US" smtClean="0"/>
              <a:t>8/22/2014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4D8057-816D-4D5B-B48B-F5EA12959EBF}" type="slidenum">
              <a:rPr lang="en-US" smtClean="0"/>
              <a:t>‹#›</a:t>
            </a:fld>
            <a:endParaRPr lang="en-US"/>
          </a:p>
        </p:txBody>
      </p:sp>
    </p:spTree>
    <p:extLst>
      <p:ext uri="{BB962C8B-B14F-4D97-AF65-F5344CB8AC3E}">
        <p14:creationId xmlns:p14="http://schemas.microsoft.com/office/powerpoint/2010/main" val="218351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F375A-C361-4186-93D1-BA56C7144425}" type="datetimeFigureOut">
              <a:rPr lang="en-US" smtClean="0"/>
              <a:t>8/22/2014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D8057-816D-4D5B-B48B-F5EA12959EBF}" type="slidenum">
              <a:rPr lang="en-US" smtClean="0"/>
              <a:t>‹#›</a:t>
            </a:fld>
            <a:endParaRPr lang="en-US"/>
          </a:p>
        </p:txBody>
      </p:sp>
    </p:spTree>
    <p:extLst>
      <p:ext uri="{BB962C8B-B14F-4D97-AF65-F5344CB8AC3E}">
        <p14:creationId xmlns:p14="http://schemas.microsoft.com/office/powerpoint/2010/main" val="344703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F375A-C361-4186-93D1-BA56C7144425}" type="datetimeFigureOut">
              <a:rPr lang="en-US" smtClean="0"/>
              <a:t>8/22/2014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D8057-816D-4D5B-B48B-F5EA12959EBF}" type="slidenum">
              <a:rPr lang="en-US" smtClean="0"/>
              <a:t>‹#›</a:t>
            </a:fld>
            <a:endParaRPr lang="en-US"/>
          </a:p>
        </p:txBody>
      </p:sp>
    </p:spTree>
    <p:extLst>
      <p:ext uri="{BB962C8B-B14F-4D97-AF65-F5344CB8AC3E}">
        <p14:creationId xmlns:p14="http://schemas.microsoft.com/office/powerpoint/2010/main" val="261189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F375A-C361-4186-93D1-BA56C7144425}" type="datetimeFigureOut">
              <a:rPr lang="en-US" smtClean="0"/>
              <a:t>8/22/2014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D8057-816D-4D5B-B48B-F5EA12959EBF}" type="slidenum">
              <a:rPr lang="en-US" smtClean="0"/>
              <a:t>‹#›</a:t>
            </a:fld>
            <a:endParaRPr lang="en-US"/>
          </a:p>
        </p:txBody>
      </p:sp>
    </p:spTree>
    <p:extLst>
      <p:ext uri="{BB962C8B-B14F-4D97-AF65-F5344CB8AC3E}">
        <p14:creationId xmlns:p14="http://schemas.microsoft.com/office/powerpoint/2010/main" val="1365900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eginnersbook.com/2013/04/java-exception-handling/" TargetMode="External"/><Relationship Id="rId2" Type="http://schemas.openxmlformats.org/officeDocument/2006/relationships/hyperlink" Target="http://beginnersbook.com/2013/04/difference-between-throw-and-throws-in-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Label</a:t>
            </a:r>
            <a:endParaRPr lang="en-US" dirty="0"/>
          </a:p>
        </p:txBody>
      </p:sp>
      <p:sp>
        <p:nvSpPr>
          <p:cNvPr id="5" name="Content Placeholder 4"/>
          <p:cNvSpPr>
            <a:spLocks noGrp="1"/>
          </p:cNvSpPr>
          <p:nvPr>
            <p:ph idx="1"/>
          </p:nvPr>
        </p:nvSpPr>
        <p:spPr/>
        <p:txBody>
          <a:bodyPr>
            <a:normAutofit/>
          </a:bodyPr>
          <a:lstStyle/>
          <a:p>
            <a:pPr algn="just"/>
            <a:r>
              <a:rPr lang="en-US" sz="1600" dirty="0" smtClean="0"/>
              <a:t>A statement may have a label. &lt;label&gt; : &lt;statement&gt;</a:t>
            </a:r>
          </a:p>
          <a:p>
            <a:pPr algn="just"/>
            <a:r>
              <a:rPr lang="en-US" sz="1600" dirty="0" smtClean="0"/>
              <a:t>A label is any valid identifier and it always immediately proceeds the statement. Label names exist in their own name space, </a:t>
            </a:r>
          </a:p>
          <a:p>
            <a:pPr algn="just"/>
            <a:r>
              <a:rPr lang="en-US" sz="1600" dirty="0" smtClean="0"/>
              <a:t>  The scope of a label is the statement prefixed by the label, meaning that it cannot be re-declared as a label inside the labeled statement? analogous to the scope of local variables.</a:t>
            </a:r>
          </a:p>
          <a:p>
            <a:pPr algn="just"/>
            <a:r>
              <a:rPr lang="en-US" sz="1600" dirty="0" smtClean="0"/>
              <a:t>A statement can have multiple labels: </a:t>
            </a:r>
            <a:r>
              <a:rPr lang="en-US" sz="1600" dirty="0" err="1" smtClean="0"/>
              <a:t>LabelA</a:t>
            </a:r>
            <a:r>
              <a:rPr lang="en-US" sz="1600" dirty="0" smtClean="0"/>
              <a:t>: </a:t>
            </a:r>
            <a:r>
              <a:rPr lang="en-US" sz="1600" dirty="0" err="1" smtClean="0"/>
              <a:t>LabelB</a:t>
            </a:r>
            <a:r>
              <a:rPr lang="en-US" sz="1600" dirty="0" smtClean="0"/>
              <a:t>: </a:t>
            </a:r>
            <a:r>
              <a:rPr lang="en-US" sz="1600" dirty="0" err="1" smtClean="0"/>
              <a:t>System.out.println</a:t>
            </a:r>
            <a:r>
              <a:rPr lang="en-US" sz="1600" dirty="0" smtClean="0"/>
              <a:t>("</a:t>
            </a:r>
            <a:r>
              <a:rPr lang="en-US" sz="1600" dirty="0" err="1" smtClean="0"/>
              <a:t>Mutliple</a:t>
            </a:r>
            <a:r>
              <a:rPr lang="en-US" sz="1600" dirty="0" smtClean="0"/>
              <a:t> labels. Use judiciously.");</a:t>
            </a:r>
          </a:p>
          <a:p>
            <a:pPr algn="just"/>
            <a:r>
              <a:rPr lang="en-US" sz="1600" dirty="0" smtClean="0"/>
              <a:t>A declaration statement cannot have a label: L0: int i = 0;                  // Compile time error.</a:t>
            </a:r>
          </a:p>
          <a:p>
            <a:pPr algn="just"/>
            <a:r>
              <a:rPr lang="en-US" sz="1600" dirty="0" smtClean="0"/>
              <a:t>A labeled statement is executed like it was non-labeled, unless it contains the break or continue statements.     </a:t>
            </a:r>
          </a:p>
          <a:p>
            <a:pPr marL="0" indent="0" algn="just">
              <a:buNone/>
            </a:pPr>
            <a:r>
              <a:rPr lang="en-US" sz="1600" dirty="0"/>
              <a:t> </a:t>
            </a:r>
            <a:endParaRPr lang="en-US" sz="1600" dirty="0" smtClean="0"/>
          </a:p>
          <a:p>
            <a:pPr marL="0" indent="0" algn="just">
              <a:buNone/>
            </a:pPr>
            <a:r>
              <a:rPr lang="en-US" sz="1600" dirty="0"/>
              <a:t> </a:t>
            </a:r>
            <a:r>
              <a:rPr lang="en-US" sz="1600" dirty="0" smtClean="0"/>
              <a:t>                </a:t>
            </a:r>
            <a:r>
              <a:rPr lang="en-US" sz="1600" dirty="0" smtClean="0">
                <a:solidFill>
                  <a:srgbClr val="FF0000"/>
                </a:solidFill>
              </a:rPr>
              <a:t>Example :LableExp.java</a:t>
            </a:r>
          </a:p>
          <a:p>
            <a:endParaRPr lang="en-US" dirty="0"/>
          </a:p>
        </p:txBody>
      </p:sp>
    </p:spTree>
    <p:extLst>
      <p:ext uri="{BB962C8B-B14F-4D97-AF65-F5344CB8AC3E}">
        <p14:creationId xmlns:p14="http://schemas.microsoft.com/office/powerpoint/2010/main" val="111784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a:t>
            </a:r>
            <a:endParaRPr lang="en-US" dirty="0"/>
          </a:p>
        </p:txBody>
      </p:sp>
      <p:sp>
        <p:nvSpPr>
          <p:cNvPr id="3" name="Content Placeholder 2"/>
          <p:cNvSpPr>
            <a:spLocks noGrp="1"/>
          </p:cNvSpPr>
          <p:nvPr>
            <p:ph idx="1"/>
          </p:nvPr>
        </p:nvSpPr>
        <p:spPr/>
        <p:txBody>
          <a:bodyPr>
            <a:normAutofit/>
          </a:bodyPr>
          <a:lstStyle/>
          <a:p>
            <a:r>
              <a:rPr lang="en-US" sz="1600" dirty="0"/>
              <a:t>An </a:t>
            </a:r>
            <a:r>
              <a:rPr lang="en-US" sz="1600" i="1" dirty="0"/>
              <a:t>assertion</a:t>
            </a:r>
            <a:r>
              <a:rPr lang="en-US" sz="1600" dirty="0"/>
              <a:t> is a statement in the </a:t>
            </a:r>
            <a:r>
              <a:rPr lang="en-US" sz="1600" dirty="0" smtClean="0"/>
              <a:t>Java</a:t>
            </a:r>
            <a:r>
              <a:rPr lang="en-US" sz="1600" baseline="30000" dirty="0"/>
              <a:t> </a:t>
            </a:r>
            <a:r>
              <a:rPr lang="en-US" sz="1600" dirty="0" smtClean="0"/>
              <a:t>programming </a:t>
            </a:r>
            <a:r>
              <a:rPr lang="en-US" sz="1600" dirty="0"/>
              <a:t>language that enables you to test your assumptions about your program</a:t>
            </a:r>
            <a:r>
              <a:rPr lang="en-US" sz="1600" dirty="0" smtClean="0"/>
              <a:t>.</a:t>
            </a:r>
          </a:p>
          <a:p>
            <a:r>
              <a:rPr lang="en-US" sz="1600" dirty="0"/>
              <a:t>Each assertion contains a </a:t>
            </a:r>
            <a:r>
              <a:rPr lang="en-US" sz="1600" dirty="0" err="1"/>
              <a:t>boolean</a:t>
            </a:r>
            <a:r>
              <a:rPr lang="en-US" sz="1600" dirty="0"/>
              <a:t> expression that you believe will be true when the assertion executes. If it is not true, the system will throw an error</a:t>
            </a:r>
            <a:r>
              <a:rPr lang="en-US" sz="1600" dirty="0" smtClean="0"/>
              <a:t>.</a:t>
            </a:r>
          </a:p>
          <a:p>
            <a:r>
              <a:rPr lang="en-US" sz="1600" dirty="0"/>
              <a:t>The following two forms of the assert statement can be used to specify assertions</a:t>
            </a:r>
            <a:r>
              <a:rPr lang="en-US" sz="1600" dirty="0" smtClean="0"/>
              <a:t>:</a:t>
            </a:r>
          </a:p>
          <a:p>
            <a:r>
              <a:rPr lang="en-US" sz="1600" dirty="0"/>
              <a:t>assert &lt;</a:t>
            </a:r>
            <a:r>
              <a:rPr lang="en-US" sz="1600" dirty="0" err="1"/>
              <a:t>boolean</a:t>
            </a:r>
            <a:r>
              <a:rPr lang="en-US" sz="1600" dirty="0"/>
              <a:t> expression&gt; ; // the simple form </a:t>
            </a:r>
            <a:endParaRPr lang="en-US" sz="1600" dirty="0" smtClean="0"/>
          </a:p>
          <a:p>
            <a:r>
              <a:rPr lang="en-US" sz="1600" dirty="0" smtClean="0"/>
              <a:t>assert &lt;</a:t>
            </a:r>
            <a:r>
              <a:rPr lang="en-US" sz="1600" dirty="0" err="1"/>
              <a:t>boolean</a:t>
            </a:r>
            <a:r>
              <a:rPr lang="en-US" sz="1600" dirty="0"/>
              <a:t> expression&gt; : &lt;message expression&gt; ; // the augmented form </a:t>
            </a:r>
            <a:endParaRPr lang="en-US" sz="1600" dirty="0" smtClean="0"/>
          </a:p>
          <a:p>
            <a:r>
              <a:rPr lang="en-US" sz="1600" dirty="0"/>
              <a:t>the </a:t>
            </a:r>
            <a:r>
              <a:rPr lang="en-US" sz="1600" dirty="0" err="1"/>
              <a:t>AssertionError</a:t>
            </a:r>
            <a:r>
              <a:rPr lang="en-US" sz="1600" dirty="0"/>
              <a:t> class provides seven single-parameter constructors: six for the primitive data types (byte and short being promoted to </a:t>
            </a:r>
            <a:r>
              <a:rPr lang="en-US" sz="1600" dirty="0" err="1"/>
              <a:t>int</a:t>
            </a:r>
            <a:r>
              <a:rPr lang="en-US" sz="1600" dirty="0"/>
              <a:t>) and one for object references. </a:t>
            </a:r>
            <a:endParaRPr lang="en-US" sz="1600" dirty="0" smtClean="0"/>
          </a:p>
          <a:p>
            <a:r>
              <a:rPr lang="en-US" sz="1600" dirty="0"/>
              <a:t>The assertion facility was introduced in J2SE 1.4. At the same time, two new options for the </a:t>
            </a:r>
            <a:r>
              <a:rPr lang="en-US" sz="1600" dirty="0" err="1"/>
              <a:t>javac</a:t>
            </a:r>
            <a:r>
              <a:rPr lang="en-US" sz="1600" dirty="0"/>
              <a:t> compiler were introduced for dealing with assertions in the source code</a:t>
            </a:r>
            <a:r>
              <a:rPr lang="en-US" sz="1600" dirty="0" smtClean="0"/>
              <a:t>.</a:t>
            </a:r>
          </a:p>
          <a:p>
            <a:r>
              <a:rPr lang="en-US" sz="1600" dirty="0" err="1"/>
              <a:t>javac</a:t>
            </a:r>
            <a:r>
              <a:rPr lang="en-US" sz="1600" dirty="0"/>
              <a:t> -source 1.4 </a:t>
            </a:r>
            <a:r>
              <a:rPr lang="en-US" sz="1600" dirty="0" smtClean="0"/>
              <a:t>&lt;Filename.java&gt;</a:t>
            </a:r>
            <a:endParaRPr lang="en-US" sz="1600" dirty="0"/>
          </a:p>
        </p:txBody>
      </p:sp>
    </p:spTree>
    <p:extLst>
      <p:ext uri="{BB962C8B-B14F-4D97-AF65-F5344CB8AC3E}">
        <p14:creationId xmlns:p14="http://schemas.microsoft.com/office/powerpoint/2010/main" val="180182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130260"/>
              </p:ext>
            </p:extLst>
          </p:nvPr>
        </p:nvGraphicFramePr>
        <p:xfrm>
          <a:off x="381000" y="1676401"/>
          <a:ext cx="8305800" cy="2575560"/>
        </p:xfrm>
        <a:graphic>
          <a:graphicData uri="http://schemas.openxmlformats.org/drawingml/2006/table">
            <a:tbl>
              <a:tblPr/>
              <a:tblGrid>
                <a:gridCol w="4152900"/>
                <a:gridCol w="4152900"/>
              </a:tblGrid>
              <a:tr h="259711">
                <a:tc gridSpan="2">
                  <a:txBody>
                    <a:bodyPr/>
                    <a:lstStyle/>
                    <a:p>
                      <a:r>
                        <a:rPr lang="en-US" b="1" dirty="0" smtClean="0"/>
                        <a:t>Granularities for Enabling and Disabling Assertions at Runtime</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853">
                <a:tc>
                  <a:txBody>
                    <a:bodyPr/>
                    <a:lstStyle/>
                    <a:p>
                      <a:r>
                        <a:rPr lang="en-US" dirty="0"/>
                        <a:t>Argument</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Granularity</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853">
                <a:tc>
                  <a:txBody>
                    <a:bodyPr/>
                    <a:lstStyle/>
                    <a:p>
                      <a:r>
                        <a:rPr lang="en-US" dirty="0"/>
                        <a:t>-</a:t>
                      </a:r>
                      <a:r>
                        <a:rPr lang="en-US" dirty="0" err="1"/>
                        <a:t>ea</a:t>
                      </a:r>
                      <a:r>
                        <a:rPr lang="en-US" dirty="0"/>
                        <a:t> -da </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Applies to all non-system classes.</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564">
                <a:tc>
                  <a:txBody>
                    <a:bodyPr/>
                    <a:lstStyle/>
                    <a:p>
                      <a:r>
                        <a:rPr lang="en-US" dirty="0"/>
                        <a:t>-</a:t>
                      </a:r>
                      <a:r>
                        <a:rPr lang="en-US" dirty="0" err="1"/>
                        <a:t>ea</a:t>
                      </a:r>
                      <a:r>
                        <a:rPr lang="en-US" dirty="0"/>
                        <a:t>:&lt;package name&gt;... -da:&lt;package name&gt;... </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Applies to the named package and its </a:t>
                      </a:r>
                      <a:r>
                        <a:rPr lang="en-US" dirty="0" err="1"/>
                        <a:t>subpackages</a:t>
                      </a:r>
                      <a:r>
                        <a:rPr lang="en-US" dirty="0"/>
                        <a:t>.</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564">
                <a:tc>
                  <a:txBody>
                    <a:bodyPr/>
                    <a:lstStyle/>
                    <a:p>
                      <a:r>
                        <a:rPr lang="en-US" dirty="0"/>
                        <a:t>-</a:t>
                      </a:r>
                      <a:r>
                        <a:rPr lang="en-US" dirty="0" err="1"/>
                        <a:t>ea</a:t>
                      </a:r>
                      <a:r>
                        <a:rPr lang="en-US" dirty="0"/>
                        <a:t>:... -da:... </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Applies to the unnamed package in the current working directory.</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853">
                <a:tc>
                  <a:txBody>
                    <a:bodyPr/>
                    <a:lstStyle/>
                    <a:p>
                      <a:r>
                        <a:rPr lang="en-US"/>
                        <a:t>-ea:&lt;class name&gt; -da:&lt;class name&gt; </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Applies to the named class.</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07357277"/>
              </p:ext>
            </p:extLst>
          </p:nvPr>
        </p:nvGraphicFramePr>
        <p:xfrm>
          <a:off x="381000" y="4571999"/>
          <a:ext cx="8229600" cy="2057400"/>
        </p:xfrm>
        <a:graphic>
          <a:graphicData uri="http://schemas.openxmlformats.org/drawingml/2006/table">
            <a:tbl>
              <a:tblPr/>
              <a:tblGrid>
                <a:gridCol w="2743200"/>
                <a:gridCol w="2743200"/>
                <a:gridCol w="2743200"/>
              </a:tblGrid>
              <a:tr h="371960">
                <a:tc gridSpan="3">
                  <a:txBody>
                    <a:bodyPr/>
                    <a:lstStyle/>
                    <a:p>
                      <a:r>
                        <a:rPr lang="en-US" b="1" dirty="0" smtClean="0"/>
                        <a:t>Enabling and Disabling Assertions in All System Classes at Runtime</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834">
                <a:tc>
                  <a:txBody>
                    <a:bodyPr/>
                    <a:lstStyle/>
                    <a:p>
                      <a:r>
                        <a:rPr lang="en-US" dirty="0"/>
                        <a:t>Option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Short Form</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Description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4803">
                <a:tc>
                  <a:txBody>
                    <a:bodyPr/>
                    <a:lstStyle/>
                    <a:p>
                      <a:r>
                        <a:rPr lang="en-US"/>
                        <a:t>-enablesystemassertions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r>
                        <a:rPr lang="en-US" dirty="0" err="1"/>
                        <a:t>esa</a:t>
                      </a:r>
                      <a:endParaRPr lang="en-US" dirty="0"/>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Enable assertions in all system classes.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4803">
                <a:tc>
                  <a:txBody>
                    <a:bodyPr/>
                    <a:lstStyle/>
                    <a:p>
                      <a:r>
                        <a:rPr lang="en-US"/>
                        <a:t>-disablesystemassertions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r>
                        <a:rPr lang="en-US" dirty="0" err="1"/>
                        <a:t>dsa</a:t>
                      </a:r>
                      <a:endParaRPr lang="en-US" dirty="0"/>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Disable assertions in all system classes.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9623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normAutofit/>
          </a:bodyPr>
          <a:lstStyle/>
          <a:p>
            <a:r>
              <a:rPr lang="en-US" sz="1600" dirty="0" smtClean="0"/>
              <a:t>break;             // the unlabeled form</a:t>
            </a:r>
          </a:p>
          <a:p>
            <a:r>
              <a:rPr lang="en-US" sz="1600" dirty="0" smtClean="0"/>
              <a:t>The unlabeled break statement terminates loops (for, while, do-while) and switch statements which contain the break statement, and transfers control out of the current context (i.e., the closest enclosing block). </a:t>
            </a:r>
          </a:p>
          <a:p>
            <a:r>
              <a:rPr lang="en-US" sz="1600" dirty="0" smtClean="0"/>
              <a:t>The rest of the statement body is skipped, terminating the enclosing statement, with execution continuing after this statement. </a:t>
            </a:r>
          </a:p>
          <a:p>
            <a:r>
              <a:rPr lang="en-US" sz="1600" dirty="0" smtClean="0">
                <a:solidFill>
                  <a:srgbClr val="FF0000"/>
                </a:solidFill>
              </a:rPr>
              <a:t>Example :-BreakExp.java</a:t>
            </a:r>
            <a:endParaRPr lang="en-US" sz="1600" dirty="0">
              <a:solidFill>
                <a:srgbClr val="FF0000"/>
              </a:solidFill>
            </a:endParaRPr>
          </a:p>
          <a:p>
            <a:endParaRPr lang="en-US" sz="1600" dirty="0" smtClean="0"/>
          </a:p>
          <a:p>
            <a:r>
              <a:rPr lang="en-US" sz="1600" dirty="0" smtClean="0"/>
              <a:t>break &lt;label&gt;;     // the labeled form</a:t>
            </a:r>
          </a:p>
          <a:p>
            <a:r>
              <a:rPr lang="en-US" sz="1600" dirty="0" smtClean="0"/>
              <a:t>A labeled break statement can be used to terminate any labeled statement that contains the break statement. Control is then transferred to the statement following the enclosing labeled statement. In the case of a labeled block, the rest of the block is skipped and execution continues </a:t>
            </a:r>
          </a:p>
          <a:p>
            <a:r>
              <a:rPr lang="en-US" sz="1600" dirty="0" smtClean="0"/>
              <a:t>Example:-</a:t>
            </a:r>
            <a:r>
              <a:rPr lang="en-US" sz="1600" dirty="0" smtClean="0">
                <a:solidFill>
                  <a:srgbClr val="FF0000"/>
                </a:solidFill>
              </a:rPr>
              <a:t>LabeledBreakExp.java</a:t>
            </a:r>
            <a:endParaRPr lang="en-US" sz="1600" dirty="0">
              <a:solidFill>
                <a:srgbClr val="FF0000"/>
              </a:solidFill>
            </a:endParaRPr>
          </a:p>
        </p:txBody>
      </p:sp>
    </p:spTree>
    <p:extLst>
      <p:ext uri="{BB962C8B-B14F-4D97-AF65-F5344CB8AC3E}">
        <p14:creationId xmlns:p14="http://schemas.microsoft.com/office/powerpoint/2010/main" val="110936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algn="just"/>
            <a:r>
              <a:rPr lang="en-US" sz="1600" dirty="0" smtClean="0"/>
              <a:t>continue; // the unlabeled form </a:t>
            </a:r>
          </a:p>
          <a:p>
            <a:pPr algn="just"/>
            <a:r>
              <a:rPr lang="en-US" sz="1600" dirty="0" smtClean="0"/>
              <a:t>The continue statement can only be used in a for, while, or do-while loop to prematurely stop the current iteration of the loop body and proceed with the next iteration.</a:t>
            </a:r>
          </a:p>
          <a:p>
            <a:pPr algn="just"/>
            <a:r>
              <a:rPr lang="en-US" sz="1600" dirty="0" smtClean="0"/>
              <a:t>Example:-</a:t>
            </a:r>
            <a:r>
              <a:rPr lang="en-US" sz="1600" dirty="0" smtClean="0">
                <a:solidFill>
                  <a:srgbClr val="FF0000"/>
                </a:solidFill>
              </a:rPr>
              <a:t>ContinueExp.java</a:t>
            </a:r>
          </a:p>
          <a:p>
            <a:pPr algn="just"/>
            <a:endParaRPr lang="en-US" sz="1600" dirty="0" smtClean="0"/>
          </a:p>
          <a:p>
            <a:pPr algn="just"/>
            <a:endParaRPr lang="en-US" sz="1600" dirty="0"/>
          </a:p>
          <a:p>
            <a:pPr algn="just"/>
            <a:r>
              <a:rPr lang="en-US" sz="1600" dirty="0" smtClean="0"/>
              <a:t>continue &lt;label&gt;; // the labeled form </a:t>
            </a:r>
          </a:p>
          <a:p>
            <a:pPr algn="just"/>
            <a:r>
              <a:rPr lang="en-US" sz="1600" dirty="0" smtClean="0"/>
              <a:t>A labeled continue statement must occur within a labeled loop that has the same label. Execution of the labeled continue statement then transfers control to the end of that enclosing labeled loop</a:t>
            </a:r>
          </a:p>
          <a:p>
            <a:pPr algn="just"/>
            <a:r>
              <a:rPr lang="en-US" sz="1600" dirty="0" smtClean="0"/>
              <a:t>Example:-</a:t>
            </a:r>
            <a:r>
              <a:rPr lang="en-US" sz="1600" dirty="0" smtClean="0">
                <a:solidFill>
                  <a:srgbClr val="FF0000"/>
                </a:solidFill>
              </a:rPr>
              <a:t>LabeledContinueExp.java</a:t>
            </a:r>
          </a:p>
          <a:p>
            <a:pPr algn="just"/>
            <a:endParaRPr lang="en-US" sz="1600" dirty="0" smtClean="0"/>
          </a:p>
          <a:p>
            <a:pPr algn="just"/>
            <a:endParaRPr lang="en-US" sz="1600" dirty="0"/>
          </a:p>
        </p:txBody>
      </p:sp>
    </p:spTree>
    <p:extLst>
      <p:ext uri="{BB962C8B-B14F-4D97-AF65-F5344CB8AC3E}">
        <p14:creationId xmlns:p14="http://schemas.microsoft.com/office/powerpoint/2010/main" val="288388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return </a:t>
            </a:r>
            <a:endParaRPr lang="en-US" dirty="0"/>
          </a:p>
        </p:txBody>
      </p:sp>
      <p:sp>
        <p:nvSpPr>
          <p:cNvPr id="3" name="Content Placeholder 2"/>
          <p:cNvSpPr>
            <a:spLocks noGrp="1"/>
          </p:cNvSpPr>
          <p:nvPr>
            <p:ph idx="1"/>
          </p:nvPr>
        </p:nvSpPr>
        <p:spPr/>
        <p:txBody>
          <a:bodyPr>
            <a:normAutofit/>
          </a:bodyPr>
          <a:lstStyle/>
          <a:p>
            <a:r>
              <a:rPr lang="en-US" sz="1600" dirty="0" smtClean="0"/>
              <a:t>The return statement is used to stop execution of a method and transfer control back to the calling code (a.k.a. the caller). </a:t>
            </a:r>
          </a:p>
          <a:p>
            <a:r>
              <a:rPr lang="en-US" sz="1600" dirty="0" smtClean="0"/>
              <a:t>The usage of the two forms of the return statement is dictated by whether it is used in a void or a non-void method. The first form does not return any value to the calling code, but the second form does. Note that the keyword void does not represent any type.</a:t>
            </a:r>
          </a:p>
          <a:p>
            <a:endParaRPr lang="en-US" sz="1600" dirty="0" smtClean="0"/>
          </a:p>
          <a:p>
            <a:r>
              <a:rPr lang="en-US" sz="1600" dirty="0" smtClean="0">
                <a:solidFill>
                  <a:srgbClr val="FF0000"/>
                </a:solidFill>
              </a:rPr>
              <a:t>Example: ReturnExp.java</a:t>
            </a:r>
            <a:endParaRPr lang="en-US" sz="16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13750126"/>
              </p:ext>
            </p:extLst>
          </p:nvPr>
        </p:nvGraphicFramePr>
        <p:xfrm>
          <a:off x="990600" y="3581400"/>
          <a:ext cx="7467600" cy="1657350"/>
        </p:xfrm>
        <a:graphic>
          <a:graphicData uri="http://schemas.openxmlformats.org/drawingml/2006/table">
            <a:tbl>
              <a:tblPr/>
              <a:tblGrid>
                <a:gridCol w="1981200"/>
                <a:gridCol w="2743200"/>
                <a:gridCol w="2743200"/>
              </a:tblGrid>
              <a:tr h="491490">
                <a:tc>
                  <a:txBody>
                    <a:bodyPr/>
                    <a:lstStyle/>
                    <a:p>
                      <a:r>
                        <a:rPr lang="en-US" dirty="0" smtClean="0"/>
                        <a:t>Form of return Statement</a:t>
                      </a:r>
                      <a:endParaRPr lang="en-US" dirty="0"/>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smtClean="0"/>
                        <a:t>In void Method</a:t>
                      </a:r>
                      <a:endParaRPr lang="en-US" dirty="0"/>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In Non-void Method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5001">
                <a:tc>
                  <a:txBody>
                    <a:bodyPr/>
                    <a:lstStyle/>
                    <a:p>
                      <a:r>
                        <a:rPr lang="en-US"/>
                        <a:t>return;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optional</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not allowed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548">
                <a:tc>
                  <a:txBody>
                    <a:bodyPr/>
                    <a:lstStyle/>
                    <a:p>
                      <a:r>
                        <a:rPr lang="en-US" dirty="0"/>
                        <a:t>return &lt;expression&gt;;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not allowed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mandatory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578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normAutofit/>
          </a:bodyPr>
          <a:lstStyle/>
          <a:p>
            <a:r>
              <a:rPr lang="en-US" sz="1700" dirty="0"/>
              <a:t>An exception is a problem that arises during the execution of a program. An exception can occur for many different reasons, including the following:</a:t>
            </a:r>
          </a:p>
          <a:p>
            <a:r>
              <a:rPr lang="en-US" sz="1700" dirty="0"/>
              <a:t>A user has entered invalid data.</a:t>
            </a:r>
          </a:p>
          <a:p>
            <a:r>
              <a:rPr lang="en-US" sz="1700" dirty="0"/>
              <a:t>A file that needs to be opened cannot be found.</a:t>
            </a:r>
          </a:p>
          <a:p>
            <a:r>
              <a:rPr lang="en-US" sz="1700" dirty="0"/>
              <a:t>A network connection has been lost in the middle of communications or the JVM has run out of memory.</a:t>
            </a:r>
          </a:p>
          <a:p>
            <a:r>
              <a:rPr lang="en-US" sz="1600" dirty="0" smtClean="0"/>
              <a:t>Three </a:t>
            </a:r>
            <a:r>
              <a:rPr lang="en-US" sz="1600" dirty="0"/>
              <a:t>categories of exceptions</a:t>
            </a:r>
            <a:r>
              <a:rPr lang="en-US" sz="1600" dirty="0" smtClean="0"/>
              <a:t>:</a:t>
            </a:r>
          </a:p>
          <a:p>
            <a:r>
              <a:rPr lang="en-US" sz="1600" b="1" dirty="0"/>
              <a:t>Checked </a:t>
            </a:r>
            <a:r>
              <a:rPr lang="en-US" sz="1600" b="1" dirty="0" smtClean="0"/>
              <a:t>exceptions: </a:t>
            </a:r>
            <a:r>
              <a:rPr lang="en-US" sz="1600" dirty="0" smtClean="0"/>
              <a:t>are </a:t>
            </a:r>
            <a:r>
              <a:rPr lang="en-US" sz="1600" dirty="0"/>
              <a:t>the exceptions that are checked at compile time. If some code within a method throws a checked exception, then the method must either handle the exception or it must specify the exception using </a:t>
            </a:r>
            <a:r>
              <a:rPr lang="en-US" sz="1600" i="1" dirty="0"/>
              <a:t>throws </a:t>
            </a:r>
            <a:r>
              <a:rPr lang="en-US" sz="1600" dirty="0"/>
              <a:t>keyword. </a:t>
            </a:r>
            <a:r>
              <a:rPr lang="en-US" sz="1600" dirty="0" smtClean="0"/>
              <a:t>Example: </a:t>
            </a:r>
            <a:r>
              <a:rPr lang="en-US" sz="1600" dirty="0" smtClean="0">
                <a:solidFill>
                  <a:srgbClr val="FF0000"/>
                </a:solidFill>
              </a:rPr>
              <a:t>CheckedException.java</a:t>
            </a:r>
          </a:p>
          <a:p>
            <a:r>
              <a:rPr lang="en-US" sz="1600" b="1" dirty="0"/>
              <a:t>Unchecked</a:t>
            </a:r>
            <a:r>
              <a:rPr lang="en-US" sz="1600" dirty="0"/>
              <a:t> are the exceptions that are not checked at compiled time. In C++, all exceptions are unchecked, </a:t>
            </a:r>
            <a:r>
              <a:rPr lang="en-US" sz="1600" dirty="0" smtClean="0"/>
              <a:t>In </a:t>
            </a:r>
            <a:r>
              <a:rPr lang="en-US" sz="1600" dirty="0"/>
              <a:t>Java exceptions under </a:t>
            </a:r>
            <a:r>
              <a:rPr lang="en-US" sz="1600" i="1" dirty="0"/>
              <a:t>Error </a:t>
            </a:r>
            <a:r>
              <a:rPr lang="en-US" sz="1600" dirty="0"/>
              <a:t>and </a:t>
            </a:r>
            <a:r>
              <a:rPr lang="en-US" sz="1600" i="1" dirty="0" err="1"/>
              <a:t>RuntimeException</a:t>
            </a:r>
            <a:r>
              <a:rPr lang="en-US" sz="1600" i="1" dirty="0"/>
              <a:t> </a:t>
            </a:r>
            <a:r>
              <a:rPr lang="en-US" sz="1600" dirty="0"/>
              <a:t>classes are unchecked exceptions, everything else under throwable is checked. </a:t>
            </a:r>
            <a:r>
              <a:rPr lang="en-US" sz="1600" dirty="0" smtClean="0"/>
              <a:t> </a:t>
            </a:r>
            <a:r>
              <a:rPr lang="en-US" sz="1600" b="1" dirty="0">
                <a:solidFill>
                  <a:srgbClr val="FF0000"/>
                </a:solidFill>
              </a:rPr>
              <a:t>Example:-</a:t>
            </a:r>
            <a:r>
              <a:rPr lang="en-US" sz="1600" b="1" dirty="0" smtClean="0">
                <a:solidFill>
                  <a:srgbClr val="FF0000"/>
                </a:solidFill>
              </a:rPr>
              <a:t>UncheckedException.java</a:t>
            </a:r>
          </a:p>
          <a:p>
            <a:endParaRPr lang="en-US" sz="1600" b="1" dirty="0">
              <a:solidFill>
                <a:srgbClr val="FF0000"/>
              </a:solidFill>
            </a:endParaRPr>
          </a:p>
        </p:txBody>
      </p:sp>
    </p:spTree>
    <p:extLst>
      <p:ext uri="{BB962C8B-B14F-4D97-AF65-F5344CB8AC3E}">
        <p14:creationId xmlns:p14="http://schemas.microsoft.com/office/powerpoint/2010/main" val="164079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normAutofit/>
          </a:bodyPr>
          <a:lstStyle/>
          <a:p>
            <a:r>
              <a:rPr lang="en-US" sz="1600" dirty="0"/>
              <a:t> try-catch-finally blocks helps </a:t>
            </a:r>
            <a:r>
              <a:rPr lang="en-US" sz="1600" dirty="0" smtClean="0"/>
              <a:t>to handle exceptions in  java.</a:t>
            </a:r>
          </a:p>
          <a:p>
            <a:pPr algn="just"/>
            <a:r>
              <a:rPr lang="en-US" sz="1600" b="1" dirty="0" smtClean="0"/>
              <a:t>try: </a:t>
            </a:r>
            <a:r>
              <a:rPr lang="en-US" sz="1600" dirty="0" smtClean="0"/>
              <a:t>The</a:t>
            </a:r>
            <a:r>
              <a:rPr lang="en-US" sz="1600" dirty="0"/>
              <a:t> try block encases any statements that might cause an exception to occur. </a:t>
            </a:r>
            <a:endParaRPr lang="en-US" sz="1600" dirty="0" smtClean="0"/>
          </a:p>
          <a:p>
            <a:pPr algn="just"/>
            <a:r>
              <a:rPr lang="en-US" sz="1600" b="1" dirty="0" smtClean="0"/>
              <a:t>catch: </a:t>
            </a:r>
            <a:r>
              <a:rPr lang="en-US" sz="1600" dirty="0" smtClean="0"/>
              <a:t>The</a:t>
            </a:r>
            <a:r>
              <a:rPr lang="en-US" sz="1600" dirty="0"/>
              <a:t> catch block(s)  provide a place to handle the exception thrown by the statements within a try block. </a:t>
            </a:r>
            <a:r>
              <a:rPr lang="en-US" sz="1600" dirty="0" smtClean="0"/>
              <a:t>The catch</a:t>
            </a:r>
            <a:r>
              <a:rPr lang="en-US" sz="1600" dirty="0"/>
              <a:t> block is defined directly after </a:t>
            </a:r>
            <a:r>
              <a:rPr lang="en-US" sz="1600" dirty="0" smtClean="0"/>
              <a:t>the try</a:t>
            </a:r>
            <a:r>
              <a:rPr lang="en-US" sz="1600" dirty="0"/>
              <a:t> block. It must specify the type of exception it is handling</a:t>
            </a:r>
            <a:r>
              <a:rPr lang="en-US" sz="1600" dirty="0" smtClean="0"/>
              <a:t>.</a:t>
            </a:r>
          </a:p>
          <a:p>
            <a:pPr algn="just"/>
            <a:r>
              <a:rPr lang="en-US" sz="1600" b="1" dirty="0"/>
              <a:t>f</a:t>
            </a:r>
            <a:r>
              <a:rPr lang="en-US" sz="1600" b="1" dirty="0" smtClean="0"/>
              <a:t>inally: </a:t>
            </a:r>
            <a:r>
              <a:rPr lang="en-US" sz="1600" dirty="0" smtClean="0"/>
              <a:t>The </a:t>
            </a:r>
            <a:r>
              <a:rPr lang="en-US" sz="1600" dirty="0"/>
              <a:t>statements in the finally block are always executed. This is useful to clean up resources in the event of the try block executing without an exception and in the cases when </a:t>
            </a:r>
            <a:r>
              <a:rPr lang="en-US" sz="1600" dirty="0" smtClean="0"/>
              <a:t>there </a:t>
            </a:r>
            <a:r>
              <a:rPr lang="en-US" sz="1600" dirty="0"/>
              <a:t>is an </a:t>
            </a:r>
            <a:r>
              <a:rPr lang="en-US" sz="1600" dirty="0" smtClean="0"/>
              <a:t>exception.</a:t>
            </a:r>
          </a:p>
          <a:p>
            <a:r>
              <a:rPr lang="en-US" sz="1600" dirty="0"/>
              <a:t>A catch clause cannot exist without a try statement. </a:t>
            </a:r>
          </a:p>
          <a:p>
            <a:r>
              <a:rPr lang="en-US" sz="1600" dirty="0"/>
              <a:t>It is not compulsory to have finally clauses when ever a try/catch block is present. </a:t>
            </a:r>
          </a:p>
          <a:p>
            <a:r>
              <a:rPr lang="en-US" sz="1600" dirty="0"/>
              <a:t>The try block cannot be present without either catch clause or finally clause.</a:t>
            </a:r>
          </a:p>
          <a:p>
            <a:r>
              <a:rPr lang="en-US" sz="1600" dirty="0"/>
              <a:t>Any code cannot be present in between the try, catch, finally blocks. </a:t>
            </a:r>
          </a:p>
          <a:p>
            <a:pPr algn="just"/>
            <a:endParaRPr lang="en-US" sz="1600" dirty="0" smtClean="0"/>
          </a:p>
          <a:p>
            <a:pPr algn="just"/>
            <a:endParaRPr lang="en-US" sz="1600" dirty="0"/>
          </a:p>
          <a:p>
            <a:pPr algn="just"/>
            <a:endParaRPr lang="en-US" sz="1600" dirty="0"/>
          </a:p>
        </p:txBody>
      </p:sp>
    </p:spTree>
    <p:extLst>
      <p:ext uri="{BB962C8B-B14F-4D97-AF65-F5344CB8AC3E}">
        <p14:creationId xmlns:p14="http://schemas.microsoft.com/office/powerpoint/2010/main" val="149084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sp>
        <p:nvSpPr>
          <p:cNvPr id="3" name="Content Placeholder 2"/>
          <p:cNvSpPr>
            <a:spLocks noGrp="1"/>
          </p:cNvSpPr>
          <p:nvPr>
            <p:ph idx="1"/>
          </p:nvPr>
        </p:nvSpPr>
        <p:spPr/>
        <p:txBody>
          <a:bodyPr>
            <a:normAutofit/>
          </a:bodyPr>
          <a:lstStyle/>
          <a:p>
            <a:r>
              <a:rPr lang="en-US" sz="1600" dirty="0"/>
              <a:t>A program can explicitly throw an exception using the throw statement. The general format of the throw statement is as follows:</a:t>
            </a:r>
          </a:p>
          <a:p>
            <a:r>
              <a:rPr lang="en-US" sz="1600" dirty="0" smtClean="0"/>
              <a:t>throw </a:t>
            </a:r>
            <a:r>
              <a:rPr lang="en-US" sz="1600" dirty="0"/>
              <a:t>&lt;object reference expression</a:t>
            </a:r>
            <a:r>
              <a:rPr lang="en-US" sz="1600" dirty="0" smtClean="0"/>
              <a:t>&gt;;</a:t>
            </a:r>
            <a:endParaRPr lang="en-US" sz="1600" dirty="0"/>
          </a:p>
          <a:p>
            <a:r>
              <a:rPr lang="en-US" sz="1600" dirty="0"/>
              <a:t>The compiler ensures that the &lt;object reference expression&gt; is of type </a:t>
            </a:r>
            <a:r>
              <a:rPr lang="en-US" sz="1600" dirty="0" err="1"/>
              <a:t>Throwable</a:t>
            </a:r>
            <a:r>
              <a:rPr lang="en-US" sz="1600" dirty="0"/>
              <a:t> class or one of its subclasses. At runtime a </a:t>
            </a:r>
            <a:r>
              <a:rPr lang="en-US" sz="1600" dirty="0" err="1"/>
              <a:t>NullPointerException</a:t>
            </a:r>
            <a:r>
              <a:rPr lang="en-US" sz="1600" dirty="0"/>
              <a:t> is thrown if the &lt;object reference expression&gt; is null. This ensure that a </a:t>
            </a:r>
            <a:r>
              <a:rPr lang="en-US" sz="1600" dirty="0" err="1"/>
              <a:t>Throwable</a:t>
            </a:r>
            <a:r>
              <a:rPr lang="en-US" sz="1600" dirty="0"/>
              <a:t> will always be propagated. A detail message is often passed to the constructor when the exception object is created</a:t>
            </a:r>
            <a:r>
              <a:rPr lang="en-US" sz="1600" dirty="0" smtClean="0"/>
              <a:t>.</a:t>
            </a:r>
          </a:p>
          <a:p>
            <a:r>
              <a:rPr lang="en-US" sz="1600" dirty="0" err="1" smtClean="0">
                <a:solidFill>
                  <a:srgbClr val="FF0000"/>
                </a:solidFill>
              </a:rPr>
              <a:t>Example:ThrowExample.java</a:t>
            </a:r>
            <a:endParaRPr lang="en-US" sz="1600" dirty="0" smtClean="0">
              <a:solidFill>
                <a:srgbClr val="FF0000"/>
              </a:solidFill>
            </a:endParaRPr>
          </a:p>
          <a:p>
            <a:endParaRPr lang="en-US" sz="1600" dirty="0"/>
          </a:p>
          <a:p>
            <a:endParaRPr lang="en-US" sz="1600" dirty="0" smtClean="0"/>
          </a:p>
          <a:p>
            <a:endParaRPr lang="en-US" sz="1600" dirty="0"/>
          </a:p>
        </p:txBody>
      </p:sp>
    </p:spTree>
    <p:extLst>
      <p:ext uri="{BB962C8B-B14F-4D97-AF65-F5344CB8AC3E}">
        <p14:creationId xmlns:p14="http://schemas.microsoft.com/office/powerpoint/2010/main" val="32604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sp>
        <p:nvSpPr>
          <p:cNvPr id="3" name="Content Placeholder 2"/>
          <p:cNvSpPr>
            <a:spLocks noGrp="1"/>
          </p:cNvSpPr>
          <p:nvPr>
            <p:ph idx="1"/>
          </p:nvPr>
        </p:nvSpPr>
        <p:spPr/>
        <p:txBody>
          <a:bodyPr>
            <a:noAutofit/>
          </a:bodyPr>
          <a:lstStyle/>
          <a:p>
            <a:r>
              <a:rPr lang="en-US" sz="1600" dirty="0"/>
              <a:t>A throws clause can be specified in the method </a:t>
            </a:r>
            <a:r>
              <a:rPr lang="en-US" sz="1600" dirty="0" err="1"/>
              <a:t>protoype</a:t>
            </a:r>
            <a:r>
              <a:rPr lang="en-US" sz="1600" dirty="0"/>
              <a:t>.</a:t>
            </a:r>
          </a:p>
          <a:p>
            <a:r>
              <a:rPr lang="en-US" sz="1600" dirty="0"/>
              <a:t/>
            </a:r>
            <a:br>
              <a:rPr lang="en-US" sz="1600" dirty="0"/>
            </a:br>
            <a:r>
              <a:rPr lang="en-US" sz="1600" dirty="0"/>
              <a:t>... </a:t>
            </a:r>
            <a:r>
              <a:rPr lang="en-US" sz="1600" dirty="0" err="1"/>
              <a:t>someMethod</a:t>
            </a:r>
            <a:r>
              <a:rPr lang="en-US" sz="1600" dirty="0" smtClean="0"/>
              <a:t>(...) throws </a:t>
            </a:r>
            <a:r>
              <a:rPr lang="en-US" sz="1600" dirty="0"/>
              <a:t>&lt;ExceptionType</a:t>
            </a:r>
            <a:r>
              <a:rPr lang="en-US" sz="1600" baseline="-25000" dirty="0"/>
              <a:t>1</a:t>
            </a:r>
            <a:r>
              <a:rPr lang="en-US" sz="1600" dirty="0"/>
              <a:t>&gt;, &lt;ExceptionType</a:t>
            </a:r>
            <a:r>
              <a:rPr lang="en-US" sz="1600" baseline="-25000" dirty="0"/>
              <a:t>2</a:t>
            </a:r>
            <a:r>
              <a:rPr lang="en-US" sz="1600" dirty="0"/>
              <a:t>&gt;,..., &lt;</a:t>
            </a:r>
            <a:r>
              <a:rPr lang="en-US" sz="1600" dirty="0" err="1"/>
              <a:t>ExceptionType</a:t>
            </a:r>
            <a:r>
              <a:rPr lang="en-US" sz="1600" baseline="-25000" dirty="0" err="1"/>
              <a:t>n</a:t>
            </a:r>
            <a:r>
              <a:rPr lang="en-US" sz="1600" dirty="0"/>
              <a:t>&gt; { ... }</a:t>
            </a:r>
            <a:br>
              <a:rPr lang="en-US" sz="1600" dirty="0"/>
            </a:br>
            <a:endParaRPr lang="en-US" sz="1600" dirty="0"/>
          </a:p>
          <a:p>
            <a:r>
              <a:rPr lang="en-US" sz="1600" dirty="0"/>
              <a:t>Each &lt;</a:t>
            </a:r>
            <a:r>
              <a:rPr lang="en-US" sz="1600" dirty="0" err="1"/>
              <a:t>ExceptionType</a:t>
            </a:r>
            <a:r>
              <a:rPr lang="en-US" sz="1600" baseline="-25000" dirty="0" err="1"/>
              <a:t>i</a:t>
            </a:r>
            <a:r>
              <a:rPr lang="en-US" sz="1600" dirty="0"/>
              <a:t>&gt; declares a checked exception. </a:t>
            </a:r>
            <a:r>
              <a:rPr lang="en-US" sz="1600" dirty="0" smtClean="0"/>
              <a:t>The  method </a:t>
            </a:r>
            <a:r>
              <a:rPr lang="en-US" sz="1600" dirty="0"/>
              <a:t>can throw exceptions that are subclasses of the checked exceptions in the throws clause. </a:t>
            </a:r>
            <a:endParaRPr lang="en-US" sz="1600" dirty="0" smtClean="0"/>
          </a:p>
          <a:p>
            <a:r>
              <a:rPr lang="en-US" sz="1600" dirty="0"/>
              <a:t>The </a:t>
            </a:r>
            <a:r>
              <a:rPr lang="en-US" sz="1600" dirty="0">
                <a:hlinkClick r:id="rId2"/>
              </a:rPr>
              <a:t>throws keyword</a:t>
            </a:r>
            <a:r>
              <a:rPr lang="en-US" sz="1600" dirty="0"/>
              <a:t> is used in method declaration, in order to explicitly specify the exceptions that a particular method might throw. When a method declaration has one or more exceptions defined using throws clause then the method-call must handle all the defined exceptions</a:t>
            </a:r>
            <a:r>
              <a:rPr lang="en-US" sz="1600" dirty="0" smtClean="0"/>
              <a:t>.</a:t>
            </a:r>
          </a:p>
          <a:p>
            <a:r>
              <a:rPr lang="en-US" sz="1600" dirty="0" smtClean="0"/>
              <a:t>When defining a method you must include a throws clause to </a:t>
            </a:r>
            <a:r>
              <a:rPr lang="en-US" sz="1600" dirty="0" smtClean="0">
                <a:hlinkClick r:id="rId3"/>
              </a:rPr>
              <a:t>declare those exceptions</a:t>
            </a:r>
            <a:r>
              <a:rPr lang="en-US" sz="1600" dirty="0" smtClean="0"/>
              <a:t> that might be thrown but doesn’t get caught in the method.</a:t>
            </a:r>
          </a:p>
          <a:p>
            <a:r>
              <a:rPr lang="en-US" sz="1600" dirty="0" smtClean="0"/>
              <a:t>If </a:t>
            </a:r>
            <a:r>
              <a:rPr lang="en-US" sz="1600" dirty="0"/>
              <a:t>a method is using throws clause along with few exceptions then this implicitly tells other methods </a:t>
            </a:r>
            <a:r>
              <a:rPr lang="en-US" sz="1600" dirty="0" smtClean="0"/>
              <a:t>that </a:t>
            </a:r>
            <a:r>
              <a:rPr lang="en-US" sz="1600" dirty="0"/>
              <a:t>- “ If you call me, you must handle these exceptions that I throw</a:t>
            </a:r>
            <a:r>
              <a:rPr lang="en-US" sz="1600" dirty="0" smtClean="0"/>
              <a:t>”.</a:t>
            </a:r>
          </a:p>
          <a:p>
            <a:r>
              <a:rPr lang="en-US" sz="1600" dirty="0" err="1" smtClean="0"/>
              <a:t>Example:</a:t>
            </a:r>
            <a:r>
              <a:rPr lang="en-US" sz="1600" dirty="0" err="1" smtClean="0">
                <a:solidFill>
                  <a:srgbClr val="FF0000"/>
                </a:solidFill>
              </a:rPr>
              <a:t>ThrowsExp.java</a:t>
            </a:r>
            <a:endParaRPr lang="en-US" sz="1600" dirty="0">
              <a:solidFill>
                <a:srgbClr val="FF0000"/>
              </a:solidFill>
            </a:endParaRPr>
          </a:p>
        </p:txBody>
      </p:sp>
    </p:spTree>
    <p:extLst>
      <p:ext uri="{BB962C8B-B14F-4D97-AF65-F5344CB8AC3E}">
        <p14:creationId xmlns:p14="http://schemas.microsoft.com/office/powerpoint/2010/main" val="375334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a:t>
            </a:r>
            <a:endParaRPr lang="en-US" dirty="0"/>
          </a:p>
        </p:txBody>
      </p:sp>
      <p:sp>
        <p:nvSpPr>
          <p:cNvPr id="3" name="Content Placeholder 2"/>
          <p:cNvSpPr>
            <a:spLocks noGrp="1"/>
          </p:cNvSpPr>
          <p:nvPr>
            <p:ph idx="1"/>
          </p:nvPr>
        </p:nvSpPr>
        <p:spPr/>
        <p:txBody>
          <a:bodyPr>
            <a:normAutofit/>
          </a:bodyPr>
          <a:lstStyle/>
          <a:p>
            <a:pPr algn="just"/>
            <a:r>
              <a:rPr lang="en-US" sz="1600" b="1" dirty="0"/>
              <a:t>User defined exceptions</a:t>
            </a:r>
            <a:r>
              <a:rPr lang="en-US" sz="1600" dirty="0"/>
              <a:t> </a:t>
            </a:r>
            <a:r>
              <a:rPr lang="en-US" sz="1600" b="1" dirty="0"/>
              <a:t>in java</a:t>
            </a:r>
            <a:r>
              <a:rPr lang="en-US" sz="1600" dirty="0"/>
              <a:t> are also known as </a:t>
            </a:r>
            <a:r>
              <a:rPr lang="en-US" sz="1600" b="1" dirty="0"/>
              <a:t>Custom exceptions</a:t>
            </a:r>
            <a:r>
              <a:rPr lang="en-US" sz="1600" dirty="0"/>
              <a:t>. Most of the times when we are developing an application in java, we often feel a need to create and throw our own exceptions. These exceptions are known as </a:t>
            </a:r>
            <a:r>
              <a:rPr lang="en-US" sz="1600" b="1" dirty="0"/>
              <a:t>User defined or Custom exceptions.</a:t>
            </a:r>
            <a:endParaRPr lang="en-US" sz="1600" dirty="0"/>
          </a:p>
          <a:p>
            <a:r>
              <a:rPr lang="en-US" sz="1600" dirty="0"/>
              <a:t>All exceptions must be a child of </a:t>
            </a:r>
            <a:r>
              <a:rPr lang="en-US" sz="1600" dirty="0" err="1"/>
              <a:t>Throwable</a:t>
            </a:r>
            <a:r>
              <a:rPr lang="en-US" sz="1600" dirty="0"/>
              <a:t>.</a:t>
            </a:r>
          </a:p>
          <a:p>
            <a:r>
              <a:rPr lang="en-US" sz="1600" dirty="0"/>
              <a:t>If you want to write a checked exception that is automatically enforced by the Handle or Declare Rule, you need to extend the Exception class.</a:t>
            </a:r>
          </a:p>
          <a:p>
            <a:r>
              <a:rPr lang="en-US" sz="1600" dirty="0"/>
              <a:t>If you want to write a </a:t>
            </a:r>
            <a:r>
              <a:rPr lang="en-US" sz="1600" dirty="0" smtClean="0"/>
              <a:t>runtime </a:t>
            </a:r>
            <a:r>
              <a:rPr lang="en-US" sz="1600" dirty="0"/>
              <a:t>exception, you need to extend the </a:t>
            </a:r>
            <a:r>
              <a:rPr lang="en-US" sz="1600" dirty="0" err="1"/>
              <a:t>RuntimeException</a:t>
            </a:r>
            <a:r>
              <a:rPr lang="en-US" sz="1600" dirty="0"/>
              <a:t> class</a:t>
            </a:r>
            <a:r>
              <a:rPr lang="en-US" sz="1600" dirty="0" smtClean="0"/>
              <a:t>.</a:t>
            </a:r>
          </a:p>
          <a:p>
            <a:r>
              <a:rPr lang="en-US" sz="1600" b="1" dirty="0"/>
              <a:t>Example:-</a:t>
            </a:r>
            <a:r>
              <a:rPr lang="en-US" sz="1600" b="1" dirty="0">
                <a:solidFill>
                  <a:srgbClr val="FF0000"/>
                </a:solidFill>
              </a:rPr>
              <a:t>InsufficientFundsException.java  , BankDemo.java and </a:t>
            </a:r>
            <a:r>
              <a:rPr lang="en-US" sz="1600" b="1" dirty="0" smtClean="0">
                <a:solidFill>
                  <a:srgbClr val="FF0000"/>
                </a:solidFill>
              </a:rPr>
              <a:t>CheckingAccount.java</a:t>
            </a:r>
            <a:endParaRPr lang="en-US" sz="1600" b="1" dirty="0">
              <a:solidFill>
                <a:srgbClr val="FF0000"/>
              </a:solidFill>
            </a:endParaRPr>
          </a:p>
        </p:txBody>
      </p:sp>
    </p:spTree>
    <p:extLst>
      <p:ext uri="{BB962C8B-B14F-4D97-AF65-F5344CB8AC3E}">
        <p14:creationId xmlns:p14="http://schemas.microsoft.com/office/powerpoint/2010/main" val="193236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1108</Words>
  <Application>Microsoft Office PowerPoint</Application>
  <PresentationFormat>On-screen Show (4:3)</PresentationFormat>
  <Paragraphs>109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Label</vt:lpstr>
      <vt:lpstr>Break</vt:lpstr>
      <vt:lpstr>Continue</vt:lpstr>
      <vt:lpstr>return </vt:lpstr>
      <vt:lpstr>Exception</vt:lpstr>
      <vt:lpstr>Exception</vt:lpstr>
      <vt:lpstr>throw</vt:lpstr>
      <vt:lpstr>throws</vt:lpstr>
      <vt:lpstr>User Defined Exception</vt:lpstr>
      <vt:lpstr>Assert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dc:creator>
  <cp:lastModifiedBy>PRADEEP</cp:lastModifiedBy>
  <cp:revision>55</cp:revision>
  <dcterms:created xsi:type="dcterms:W3CDTF">2014-08-15T13:37:36Z</dcterms:created>
  <dcterms:modified xsi:type="dcterms:W3CDTF">2014-08-22T17:07:09Z</dcterms:modified>
</cp:coreProperties>
</file>