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1" autoAdjust="0"/>
  </p:normalViewPr>
  <p:slideViewPr>
    <p:cSldViewPr>
      <p:cViewPr>
        <p:scale>
          <a:sx n="98" d="100"/>
          <a:sy n="98" d="100"/>
        </p:scale>
        <p:origin x="-5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CD69A-CB37-4986-B5AC-B3F67E144E30}" type="datetimeFigureOut">
              <a:rPr lang="en-US" smtClean="0"/>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4FD86-3040-4636-A033-33F520B2E7C8}" type="slidenum">
              <a:rPr lang="en-US" smtClean="0"/>
              <a:t>‹#›</a:t>
            </a:fld>
            <a:endParaRPr lang="en-US"/>
          </a:p>
        </p:txBody>
      </p:sp>
    </p:spTree>
    <p:extLst>
      <p:ext uri="{BB962C8B-B14F-4D97-AF65-F5344CB8AC3E}">
        <p14:creationId xmlns:p14="http://schemas.microsoft.com/office/powerpoint/2010/main" val="245723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show the inheritance relationship between the core interfaces and the corresponding implementations. None of the concrete implementations inherit directly from the Collection interface. The abstract classes provide the basis on which concrete classes are implemented</a:t>
            </a:r>
            <a:endParaRPr lang="en-US" dirty="0"/>
          </a:p>
        </p:txBody>
      </p:sp>
      <p:sp>
        <p:nvSpPr>
          <p:cNvPr id="4" name="Slide Number Placeholder 3"/>
          <p:cNvSpPr>
            <a:spLocks noGrp="1"/>
          </p:cNvSpPr>
          <p:nvPr>
            <p:ph type="sldNum" sz="quarter" idx="10"/>
          </p:nvPr>
        </p:nvSpPr>
        <p:spPr/>
        <p:txBody>
          <a:bodyPr/>
          <a:lstStyle/>
          <a:p>
            <a:fld id="{0524FD86-3040-4636-A033-33F520B2E7C8}" type="slidenum">
              <a:rPr lang="en-US" smtClean="0"/>
              <a:t>3</a:t>
            </a:fld>
            <a:endParaRPr lang="en-US"/>
          </a:p>
        </p:txBody>
      </p:sp>
    </p:spTree>
    <p:extLst>
      <p:ext uri="{BB962C8B-B14F-4D97-AF65-F5344CB8AC3E}">
        <p14:creationId xmlns:p14="http://schemas.microsoft.com/office/powerpoint/2010/main" val="223896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5522E-89BC-4BF0-BCFF-BC99CDFDDD0C}"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36933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5522E-89BC-4BF0-BCFF-BC99CDFDDD0C}"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8470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5522E-89BC-4BF0-BCFF-BC99CDFDDD0C}"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133412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5522E-89BC-4BF0-BCFF-BC99CDFDDD0C}"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3533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5522E-89BC-4BF0-BCFF-BC99CDFDDD0C}" type="datetimeFigureOut">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106987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5522E-89BC-4BF0-BCFF-BC99CDFDDD0C}" type="datetimeFigureOut">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299573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5522E-89BC-4BF0-BCFF-BC99CDFDDD0C}" type="datetimeFigureOut">
              <a:rPr lang="en-US" smtClean="0"/>
              <a:t>7/7/2016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304606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5522E-89BC-4BF0-BCFF-BC99CDFDDD0C}" type="datetimeFigureOut">
              <a:rPr lang="en-US" smtClean="0"/>
              <a:t>7/7/2016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212628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5522E-89BC-4BF0-BCFF-BC99CDFDDD0C}" type="datetimeFigureOut">
              <a:rPr lang="en-US" smtClean="0"/>
              <a:t>7/7/2016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341486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5522E-89BC-4BF0-BCFF-BC99CDFDDD0C}" type="datetimeFigureOut">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202276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5522E-89BC-4BF0-BCFF-BC99CDFDDD0C}" type="datetimeFigureOut">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3E45A-9D6E-4DC7-9D63-A5BAEAB66229}" type="slidenum">
              <a:rPr lang="en-US" smtClean="0"/>
              <a:t>‹#›</a:t>
            </a:fld>
            <a:endParaRPr lang="en-US"/>
          </a:p>
        </p:txBody>
      </p:sp>
    </p:spTree>
    <p:extLst>
      <p:ext uri="{BB962C8B-B14F-4D97-AF65-F5344CB8AC3E}">
        <p14:creationId xmlns:p14="http://schemas.microsoft.com/office/powerpoint/2010/main" val="181313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5522E-89BC-4BF0-BCFF-BC99CDFDDD0C}" type="datetimeFigureOut">
              <a:rPr lang="en-US" smtClean="0"/>
              <a:t>7/7/2016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3E45A-9D6E-4DC7-9D63-A5BAEAB66229}" type="slidenum">
              <a:rPr lang="en-US" smtClean="0"/>
              <a:t>‹#›</a:t>
            </a:fld>
            <a:endParaRPr lang="en-US"/>
          </a:p>
        </p:txBody>
      </p:sp>
    </p:spTree>
    <p:extLst>
      <p:ext uri="{BB962C8B-B14F-4D97-AF65-F5344CB8AC3E}">
        <p14:creationId xmlns:p14="http://schemas.microsoft.com/office/powerpoint/2010/main" val="389545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a:t>
            </a:r>
            <a:endParaRPr lang="en-US" dirty="0"/>
          </a:p>
        </p:txBody>
      </p:sp>
      <p:sp>
        <p:nvSpPr>
          <p:cNvPr id="3" name="Subtitle 2"/>
          <p:cNvSpPr>
            <a:spLocks noGrp="1"/>
          </p:cNvSpPr>
          <p:nvPr>
            <p:ph type="subTitle" idx="1"/>
          </p:nvPr>
        </p:nvSpPr>
        <p:spPr/>
        <p:txBody>
          <a:bodyPr/>
          <a:lstStyle/>
          <a:p>
            <a:endParaRPr lang="en-US" dirty="0" smtClean="0"/>
          </a:p>
          <a:p>
            <a:endParaRPr lang="en-US" dirty="0"/>
          </a:p>
          <a:p>
            <a:r>
              <a:rPr lang="en-US" dirty="0" smtClean="0"/>
              <a:t>			         </a:t>
            </a:r>
            <a:r>
              <a:rPr lang="en-US" i="1" dirty="0" err="1" smtClean="0">
                <a:latin typeface="AngsanaUPC" pitchFamily="18" charset="-34"/>
                <a:cs typeface="AngsanaUPC" pitchFamily="18" charset="-34"/>
              </a:rPr>
              <a:t>Pradeep</a:t>
            </a:r>
            <a:r>
              <a:rPr lang="en-US" i="1" dirty="0" smtClean="0">
                <a:latin typeface="AngsanaUPC" pitchFamily="18" charset="-34"/>
                <a:cs typeface="AngsanaUPC" pitchFamily="18" charset="-34"/>
              </a:rPr>
              <a:t> </a:t>
            </a:r>
            <a:r>
              <a:rPr lang="en-US" i="1" dirty="0" err="1" smtClean="0">
                <a:latin typeface="AngsanaUPC" pitchFamily="18" charset="-34"/>
                <a:cs typeface="AngsanaUPC" pitchFamily="18" charset="-34"/>
              </a:rPr>
              <a:t>Rao</a:t>
            </a:r>
            <a:r>
              <a:rPr lang="en-US" i="1" dirty="0" smtClean="0">
                <a:latin typeface="AngsanaUPC" pitchFamily="18" charset="-34"/>
                <a:cs typeface="AngsanaUPC" pitchFamily="18" charset="-34"/>
              </a:rPr>
              <a:t> T</a:t>
            </a:r>
            <a:endParaRPr lang="en-US" i="1" dirty="0">
              <a:latin typeface="AngsanaUPC" pitchFamily="18" charset="-34"/>
              <a:cs typeface="AngsanaUPC" pitchFamily="18" charset="-34"/>
            </a:endParaRPr>
          </a:p>
        </p:txBody>
      </p:sp>
    </p:spTree>
    <p:extLst>
      <p:ext uri="{BB962C8B-B14F-4D97-AF65-F5344CB8AC3E}">
        <p14:creationId xmlns:p14="http://schemas.microsoft.com/office/powerpoint/2010/main" val="3898941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1600" dirty="0"/>
              <a:t>The </a:t>
            </a:r>
            <a:r>
              <a:rPr lang="en-US" sz="1600" dirty="0" err="1"/>
              <a:t>LinkedHashSet</a:t>
            </a:r>
            <a:r>
              <a:rPr lang="en-US" sz="1600" dirty="0"/>
              <a:t> class offers constructors analogous to the ones in the HashSet class. The initial capacity (i.e., the number of buckets in the hash table) and its load factor (i.e., the ratio of number of elements stored to its current capacity) can be tuned when the set is created. The default values for these parameters will under most circumstances provide acceptable performance.</a:t>
            </a:r>
          </a:p>
          <a:p>
            <a:pPr algn="just"/>
            <a:r>
              <a:rPr lang="en-US" sz="1600" dirty="0"/>
              <a:t>HashSet() Constructs a new, empty set.</a:t>
            </a:r>
          </a:p>
          <a:p>
            <a:pPr algn="just"/>
            <a:r>
              <a:rPr lang="en-US" sz="1600" dirty="0"/>
              <a:t>HashSet(Collection c) Constructs a new set containing the elements in the specified collection. The new set will not contain any duplicates. This offers a convenient way to remove duplicates from a collection.</a:t>
            </a:r>
          </a:p>
          <a:p>
            <a:pPr algn="just"/>
            <a:r>
              <a:rPr lang="en-US" sz="1600" dirty="0"/>
              <a:t>HashSet(</a:t>
            </a:r>
            <a:r>
              <a:rPr lang="en-US" sz="1600" dirty="0" err="1"/>
              <a:t>int</a:t>
            </a:r>
            <a:r>
              <a:rPr lang="en-US" sz="1600" dirty="0"/>
              <a:t> </a:t>
            </a:r>
            <a:r>
              <a:rPr lang="en-US" sz="1600" dirty="0" err="1"/>
              <a:t>initialCapacity</a:t>
            </a:r>
            <a:r>
              <a:rPr lang="en-US" sz="1600" dirty="0"/>
              <a:t>) Constructs a new, empty set with the specified initial capacity.</a:t>
            </a:r>
          </a:p>
          <a:p>
            <a:pPr algn="just"/>
            <a:r>
              <a:rPr lang="en-US" sz="1600" dirty="0" err="1"/>
              <a:t>HashSet</a:t>
            </a:r>
            <a:r>
              <a:rPr lang="en-US" sz="1600" dirty="0"/>
              <a:t>(</a:t>
            </a:r>
            <a:r>
              <a:rPr lang="en-US" sz="1600" dirty="0" err="1"/>
              <a:t>int</a:t>
            </a:r>
            <a:r>
              <a:rPr lang="en-US" sz="1600" dirty="0"/>
              <a:t> </a:t>
            </a:r>
            <a:r>
              <a:rPr lang="en-US" sz="1600" dirty="0" err="1"/>
              <a:t>initialCapacity</a:t>
            </a:r>
            <a:r>
              <a:rPr lang="en-US" sz="1600" dirty="0"/>
              <a:t>, float </a:t>
            </a:r>
            <a:r>
              <a:rPr lang="en-US" sz="1600" dirty="0" err="1"/>
              <a:t>loadFactor</a:t>
            </a:r>
            <a:r>
              <a:rPr lang="en-US" sz="1600" dirty="0"/>
              <a:t>) Constructs a new, empty set with the specified initial capacity and the specified load factor.</a:t>
            </a:r>
          </a:p>
          <a:p>
            <a:pPr marL="0" indent="0" algn="just">
              <a:buNone/>
            </a:pPr>
            <a:r>
              <a:rPr lang="en-US" sz="1600" dirty="0" smtClean="0"/>
              <a:t>            Load factor formula=(</a:t>
            </a:r>
            <a:r>
              <a:rPr lang="en-US" sz="1600" dirty="0" err="1"/>
              <a:t>int</a:t>
            </a:r>
            <a:r>
              <a:rPr lang="en-US" sz="1600" dirty="0"/>
              <a:t>) </a:t>
            </a:r>
            <a:r>
              <a:rPr lang="en-US" sz="1600" dirty="0" err="1"/>
              <a:t>Math.ceil</a:t>
            </a:r>
            <a:r>
              <a:rPr lang="en-US" sz="1600" dirty="0"/>
              <a:t>(</a:t>
            </a:r>
            <a:r>
              <a:rPr lang="en-US" sz="1600" dirty="0" err="1"/>
              <a:t>requiredCapacity</a:t>
            </a:r>
            <a:r>
              <a:rPr lang="en-US" sz="1600" dirty="0"/>
              <a:t> / </a:t>
            </a:r>
            <a:r>
              <a:rPr lang="en-US" sz="1600" dirty="0" err="1"/>
              <a:t>loadFactor</a:t>
            </a:r>
            <a:r>
              <a:rPr lang="en-US" sz="1600" dirty="0" smtClean="0"/>
              <a:t>);</a:t>
            </a:r>
          </a:p>
          <a:p>
            <a:pPr algn="just"/>
            <a:r>
              <a:rPr lang="en-US" sz="1600" dirty="0"/>
              <a:t>default load capacity is </a:t>
            </a:r>
            <a:r>
              <a:rPr lang="en-US" sz="1600" dirty="0" smtClean="0"/>
              <a:t>0.75</a:t>
            </a:r>
          </a:p>
          <a:p>
            <a:pPr marL="0" indent="0" algn="just">
              <a:buNone/>
            </a:pPr>
            <a:r>
              <a:rPr lang="en-US" sz="2000" b="1" dirty="0" smtClean="0">
                <a:solidFill>
                  <a:srgbClr val="7030A0"/>
                </a:solidFill>
              </a:rPr>
              <a:t>Lists</a:t>
            </a:r>
          </a:p>
          <a:p>
            <a:pPr algn="just"/>
            <a:r>
              <a:rPr lang="en-US" sz="1600" b="1" dirty="0">
                <a:solidFill>
                  <a:srgbClr val="7030A0"/>
                </a:solidFill>
              </a:rPr>
              <a:t> </a:t>
            </a:r>
            <a:r>
              <a:rPr lang="en-US" sz="1600" dirty="0" smtClean="0"/>
              <a:t>Lists </a:t>
            </a:r>
            <a:r>
              <a:rPr lang="en-US" sz="1600" dirty="0"/>
              <a:t>are collections that maintain their elements in order, and can contain duplicates. </a:t>
            </a:r>
            <a:endParaRPr lang="en-US" sz="1600" dirty="0" smtClean="0"/>
          </a:p>
          <a:p>
            <a:pPr algn="just"/>
            <a:r>
              <a:rPr lang="en-US" sz="1600" dirty="0"/>
              <a:t> </a:t>
            </a:r>
            <a:r>
              <a:rPr lang="en-US" sz="1600" dirty="0" smtClean="0"/>
              <a:t>The </a:t>
            </a:r>
            <a:r>
              <a:rPr lang="en-US" sz="1600" dirty="0"/>
              <a:t>elements in a list are ordered. Each element, therefore, has a position in the list. </a:t>
            </a:r>
            <a:endParaRPr lang="en-US" sz="1600" dirty="0" smtClean="0"/>
          </a:p>
          <a:p>
            <a:pPr algn="just"/>
            <a:r>
              <a:rPr lang="en-US" sz="1600" dirty="0"/>
              <a:t> </a:t>
            </a:r>
            <a:r>
              <a:rPr lang="en-US" sz="1600" dirty="0" smtClean="0"/>
              <a:t>A </a:t>
            </a:r>
            <a:r>
              <a:rPr lang="en-US" sz="1600" dirty="0"/>
              <a:t>zero-based index can be used to access the element at the position designated by the index value. </a:t>
            </a:r>
            <a:endParaRPr lang="en-US" sz="1600" dirty="0" smtClean="0"/>
          </a:p>
          <a:p>
            <a:pPr algn="just"/>
            <a:r>
              <a:rPr lang="en-US" sz="1600" dirty="0" smtClean="0"/>
              <a:t>The </a:t>
            </a:r>
            <a:r>
              <a:rPr lang="en-US" sz="1600" dirty="0"/>
              <a:t>position of an element can change as elements are inserted or deleted from the list.</a:t>
            </a:r>
            <a:endParaRPr lang="en-US" sz="1600" b="1" dirty="0">
              <a:solidFill>
                <a:srgbClr val="7030A0"/>
              </a:solidFill>
            </a:endParaRPr>
          </a:p>
        </p:txBody>
      </p:sp>
    </p:spTree>
    <p:extLst>
      <p:ext uri="{BB962C8B-B14F-4D97-AF65-F5344CB8AC3E}">
        <p14:creationId xmlns:p14="http://schemas.microsoft.com/office/powerpoint/2010/main" val="49322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Autofit/>
          </a:bodyPr>
          <a:lstStyle/>
          <a:p>
            <a:pPr algn="just"/>
            <a:r>
              <a:rPr lang="en-US" sz="1600" dirty="0"/>
              <a:t>In addition to the operations inherited from the Collection interface, the List interface also defines operations that work specifically on lists: position-based access of the list elements, searching in a list, creation of customized iterators, and operations on parts of a list (called open range-view operations). This additional functionality is provided by the following methods in the List interface:</a:t>
            </a:r>
          </a:p>
          <a:p>
            <a:pPr algn="just"/>
            <a:r>
              <a:rPr lang="en-US" sz="1600" dirty="0" smtClean="0"/>
              <a:t>// </a:t>
            </a:r>
            <a:r>
              <a:rPr lang="en-US" sz="1600" dirty="0"/>
              <a:t>Element Access by Index Object get(</a:t>
            </a:r>
            <a:r>
              <a:rPr lang="en-US" sz="1600" dirty="0" err="1"/>
              <a:t>int</a:t>
            </a:r>
            <a:r>
              <a:rPr lang="en-US" sz="1600" dirty="0"/>
              <a:t> index) Returns the element at the specified index.</a:t>
            </a:r>
          </a:p>
          <a:p>
            <a:pPr algn="just"/>
            <a:r>
              <a:rPr lang="en-US" sz="1600" dirty="0" smtClean="0"/>
              <a:t>Object </a:t>
            </a:r>
            <a:r>
              <a:rPr lang="en-US" sz="1600" dirty="0"/>
              <a:t>set(</a:t>
            </a:r>
            <a:r>
              <a:rPr lang="en-US" sz="1600" dirty="0" err="1"/>
              <a:t>int</a:t>
            </a:r>
            <a:r>
              <a:rPr lang="en-US" sz="1600" dirty="0"/>
              <a:t> index, Object element) </a:t>
            </a:r>
            <a:r>
              <a:rPr lang="en-US" sz="1600" dirty="0" smtClean="0"/>
              <a:t>Optional</a:t>
            </a:r>
          </a:p>
          <a:p>
            <a:pPr algn="just"/>
            <a:r>
              <a:rPr lang="en-US" sz="1600" dirty="0" smtClean="0"/>
              <a:t>Replaces </a:t>
            </a:r>
            <a:r>
              <a:rPr lang="en-US" sz="1600" dirty="0"/>
              <a:t>the element at the specified index with the specified element. It returns the previous element at the specified index.</a:t>
            </a:r>
          </a:p>
          <a:p>
            <a:pPr algn="just"/>
            <a:r>
              <a:rPr lang="en-US" sz="1600" dirty="0" smtClean="0"/>
              <a:t>void </a:t>
            </a:r>
            <a:r>
              <a:rPr lang="en-US" sz="1600" dirty="0"/>
              <a:t>add(</a:t>
            </a:r>
            <a:r>
              <a:rPr lang="en-US" sz="1600" dirty="0" err="1"/>
              <a:t>int</a:t>
            </a:r>
            <a:r>
              <a:rPr lang="en-US" sz="1600" dirty="0"/>
              <a:t> index, Object element) </a:t>
            </a:r>
            <a:r>
              <a:rPr lang="en-US" sz="1600" dirty="0" smtClean="0"/>
              <a:t>Optional</a:t>
            </a:r>
          </a:p>
          <a:p>
            <a:pPr algn="just"/>
            <a:r>
              <a:rPr lang="en-US" sz="1600" dirty="0" smtClean="0"/>
              <a:t>Inserts the specified element at the specified index. If necessary, it shifts the element previously at this index and any subsequent elements one position toward the end of the list.</a:t>
            </a:r>
          </a:p>
          <a:p>
            <a:pPr algn="just"/>
            <a:r>
              <a:rPr lang="en-US" sz="1600" dirty="0" smtClean="0"/>
              <a:t> The inherited method add(Object) from the Collection interface will append the specified element to the end of the list.</a:t>
            </a:r>
          </a:p>
          <a:p>
            <a:pPr algn="just"/>
            <a:r>
              <a:rPr lang="en-US" sz="1600" dirty="0" smtClean="0"/>
              <a:t>Object </a:t>
            </a:r>
            <a:r>
              <a:rPr lang="en-US" sz="1600" dirty="0"/>
              <a:t>remove(</a:t>
            </a:r>
            <a:r>
              <a:rPr lang="en-US" sz="1600" dirty="0" err="1"/>
              <a:t>int</a:t>
            </a:r>
            <a:r>
              <a:rPr lang="en-US" sz="1600" dirty="0"/>
              <a:t> index) </a:t>
            </a:r>
            <a:r>
              <a:rPr lang="en-US" sz="1600" dirty="0" smtClean="0"/>
              <a:t>Optional</a:t>
            </a:r>
            <a:endParaRPr lang="en-US" sz="1600" dirty="0"/>
          </a:p>
          <a:p>
            <a:pPr algn="just"/>
            <a:r>
              <a:rPr lang="en-US" sz="1600" dirty="0"/>
              <a:t>Deletes and returns the element at the specified index, contracting the list accordingly. </a:t>
            </a:r>
            <a:endParaRPr lang="en-US" sz="1600" dirty="0" smtClean="0"/>
          </a:p>
          <a:p>
            <a:pPr algn="just"/>
            <a:r>
              <a:rPr lang="en-US" sz="1600" dirty="0" smtClean="0"/>
              <a:t>The </a:t>
            </a:r>
            <a:r>
              <a:rPr lang="en-US" sz="1600" dirty="0"/>
              <a:t>inherited method remove(Object) from the Collection interface will remove the first occurrence of the element from the list.</a:t>
            </a:r>
          </a:p>
          <a:p>
            <a:r>
              <a:rPr lang="en-US" sz="1600" dirty="0" err="1" smtClean="0"/>
              <a:t>boolean</a:t>
            </a:r>
            <a:r>
              <a:rPr lang="en-US" sz="1600" dirty="0" smtClean="0"/>
              <a:t> </a:t>
            </a:r>
            <a:r>
              <a:rPr lang="en-US" sz="1600" dirty="0" err="1"/>
              <a:t>addAll</a:t>
            </a:r>
            <a:r>
              <a:rPr lang="en-US" sz="1600" dirty="0"/>
              <a:t>(</a:t>
            </a:r>
            <a:r>
              <a:rPr lang="en-US" sz="1600" dirty="0" err="1"/>
              <a:t>int</a:t>
            </a:r>
            <a:r>
              <a:rPr lang="en-US" sz="1600" dirty="0"/>
              <a:t> index, Collection c) Optional</a:t>
            </a:r>
            <a:br>
              <a:rPr lang="en-US" sz="1600" dirty="0"/>
            </a:br>
            <a:endParaRPr lang="en-US" sz="1600" dirty="0"/>
          </a:p>
          <a:p>
            <a:pPr algn="just"/>
            <a:r>
              <a:rPr lang="en-US" sz="1600" dirty="0"/>
              <a:t>Inserts the elements from the specified collection at the specified index, using the iterator of the specified collection. The method returns true if </a:t>
            </a:r>
            <a:r>
              <a:rPr lang="en-US" sz="1600" dirty="0" smtClean="0"/>
              <a:t>any</a:t>
            </a:r>
            <a:endParaRPr lang="en-US" sz="1600" dirty="0"/>
          </a:p>
        </p:txBody>
      </p:sp>
    </p:spTree>
    <p:extLst>
      <p:ext uri="{BB962C8B-B14F-4D97-AF65-F5344CB8AC3E}">
        <p14:creationId xmlns:p14="http://schemas.microsoft.com/office/powerpoint/2010/main" val="68599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r>
              <a:rPr lang="en-US" sz="1600" dirty="0"/>
              <a:t>Inserts the specified element at the specified index. If necessary, it shifts the element previously at this index and any subsequent elements one position toward the end of the list. The inherited method add(Object) from the Collection interface will append the specified element to the end of the list.</a:t>
            </a:r>
          </a:p>
          <a:p>
            <a:pPr algn="just"/>
            <a:r>
              <a:rPr lang="en-US" sz="1600" dirty="0" smtClean="0"/>
              <a:t>Object </a:t>
            </a:r>
            <a:r>
              <a:rPr lang="en-US" sz="1600" dirty="0"/>
              <a:t>remove(</a:t>
            </a:r>
            <a:r>
              <a:rPr lang="en-US" sz="1600" dirty="0" err="1"/>
              <a:t>int</a:t>
            </a:r>
            <a:r>
              <a:rPr lang="en-US" sz="1600" dirty="0"/>
              <a:t> index) </a:t>
            </a:r>
            <a:r>
              <a:rPr lang="en-US" sz="1600" dirty="0" smtClean="0"/>
              <a:t>Optional</a:t>
            </a:r>
          </a:p>
          <a:p>
            <a:pPr algn="just"/>
            <a:r>
              <a:rPr lang="en-US" sz="1600" dirty="0" smtClean="0"/>
              <a:t>Deletes </a:t>
            </a:r>
            <a:r>
              <a:rPr lang="en-US" sz="1600" dirty="0"/>
              <a:t>and returns the element at the specified index, contracting the list accordingly. The inherited method remove(Object) from the Collection interface will remove the first occurrence of the element from the list.</a:t>
            </a:r>
          </a:p>
          <a:p>
            <a:r>
              <a:rPr lang="en-US" sz="1600" dirty="0" err="1" smtClean="0"/>
              <a:t>boolean</a:t>
            </a:r>
            <a:r>
              <a:rPr lang="en-US" sz="1600" dirty="0" smtClean="0"/>
              <a:t> </a:t>
            </a:r>
            <a:r>
              <a:rPr lang="en-US" sz="1600" dirty="0" err="1"/>
              <a:t>addAll</a:t>
            </a:r>
            <a:r>
              <a:rPr lang="en-US" sz="1600" dirty="0"/>
              <a:t>(</a:t>
            </a:r>
            <a:r>
              <a:rPr lang="en-US" sz="1600" dirty="0" err="1"/>
              <a:t>int</a:t>
            </a:r>
            <a:r>
              <a:rPr lang="en-US" sz="1600" dirty="0"/>
              <a:t> index, Collection c) </a:t>
            </a:r>
            <a:r>
              <a:rPr lang="en-US" sz="1600" dirty="0" smtClean="0"/>
              <a:t>Optional</a:t>
            </a:r>
          </a:p>
          <a:p>
            <a:r>
              <a:rPr lang="en-US" sz="1600" dirty="0" smtClean="0"/>
              <a:t>Inserts </a:t>
            </a:r>
            <a:r>
              <a:rPr lang="en-US" sz="1600" dirty="0"/>
              <a:t>the elements from the specified collection at the specified index, using the iterator of the specified collection. The method returns true if any elements were added.</a:t>
            </a:r>
          </a:p>
          <a:p>
            <a:pPr algn="just"/>
            <a:r>
              <a:rPr lang="en-US" sz="1600" dirty="0"/>
              <a:t>In a non-empty list, the first element is at index 0 and the last element is at size()-1. As might be expected, all methods throw an </a:t>
            </a:r>
            <a:r>
              <a:rPr lang="en-US" sz="1600" dirty="0" err="1"/>
              <a:t>IndexOutOfBoundsException</a:t>
            </a:r>
            <a:r>
              <a:rPr lang="en-US" sz="1600" dirty="0"/>
              <a:t> if an illegal index is specified.</a:t>
            </a:r>
          </a:p>
          <a:p>
            <a:pPr algn="just"/>
            <a:r>
              <a:rPr lang="en-US" sz="1600" dirty="0"/>
              <a:t>// Element Search </a:t>
            </a:r>
            <a:r>
              <a:rPr lang="en-US" sz="1600" dirty="0" err="1"/>
              <a:t>int</a:t>
            </a:r>
            <a:r>
              <a:rPr lang="en-US" sz="1600" dirty="0"/>
              <a:t> </a:t>
            </a:r>
            <a:r>
              <a:rPr lang="en-US" sz="1600" dirty="0" err="1"/>
              <a:t>indexOf</a:t>
            </a:r>
            <a:r>
              <a:rPr lang="en-US" sz="1600" dirty="0"/>
              <a:t>(Object o) </a:t>
            </a:r>
            <a:r>
              <a:rPr lang="en-US" sz="1600" dirty="0" err="1"/>
              <a:t>int</a:t>
            </a:r>
            <a:r>
              <a:rPr lang="en-US" sz="1600" dirty="0"/>
              <a:t> </a:t>
            </a:r>
            <a:r>
              <a:rPr lang="en-US" sz="1600" dirty="0" err="1"/>
              <a:t>lastIndexOf</a:t>
            </a:r>
            <a:r>
              <a:rPr lang="en-US" sz="1600" dirty="0"/>
              <a:t>(Object o) These methods respectively return the index of the first and the last occurrence of the element in the list if the element is found; otherwise, the value ?1 is returned.</a:t>
            </a:r>
          </a:p>
          <a:p>
            <a:pPr algn="just"/>
            <a:r>
              <a:rPr lang="en-US" sz="1600" dirty="0"/>
              <a:t>// List Iterators </a:t>
            </a:r>
            <a:r>
              <a:rPr lang="en-US" sz="1600" dirty="0" err="1"/>
              <a:t>ListIterator</a:t>
            </a:r>
            <a:r>
              <a:rPr lang="en-US" sz="1600" dirty="0"/>
              <a:t> </a:t>
            </a:r>
            <a:r>
              <a:rPr lang="en-US" sz="1600" dirty="0" err="1"/>
              <a:t>listIterator</a:t>
            </a:r>
            <a:r>
              <a:rPr lang="en-US" sz="1600" dirty="0"/>
              <a:t>() </a:t>
            </a:r>
            <a:r>
              <a:rPr lang="en-US" sz="1600" dirty="0" err="1"/>
              <a:t>ListIterator</a:t>
            </a:r>
            <a:r>
              <a:rPr lang="en-US" sz="1600" dirty="0"/>
              <a:t> </a:t>
            </a:r>
            <a:r>
              <a:rPr lang="en-US" sz="1600" dirty="0" err="1"/>
              <a:t>listIterator</a:t>
            </a:r>
            <a:r>
              <a:rPr lang="en-US" sz="1600" dirty="0"/>
              <a:t>(</a:t>
            </a:r>
            <a:r>
              <a:rPr lang="en-US" sz="1600" dirty="0" err="1"/>
              <a:t>int</a:t>
            </a:r>
            <a:r>
              <a:rPr lang="en-US" sz="1600" dirty="0"/>
              <a:t> index) </a:t>
            </a:r>
            <a:endParaRPr lang="en-US" sz="1600" dirty="0" smtClean="0"/>
          </a:p>
          <a:p>
            <a:pPr algn="just"/>
            <a:r>
              <a:rPr lang="en-US" sz="1600" dirty="0" smtClean="0"/>
              <a:t>The </a:t>
            </a:r>
            <a:r>
              <a:rPr lang="en-US" sz="1600" dirty="0"/>
              <a:t>iterator from the first method traverses the elements consecutively, starting with the first element of the list, whereas the iterator from the second method starts traversing the list from the element indicated by the specified index.</a:t>
            </a:r>
          </a:p>
          <a:p>
            <a:pPr marL="0" indent="0" algn="just">
              <a:buNone/>
            </a:pPr>
            <a:endParaRPr lang="en-US" sz="1600" dirty="0"/>
          </a:p>
        </p:txBody>
      </p:sp>
    </p:spTree>
    <p:extLst>
      <p:ext uri="{BB962C8B-B14F-4D97-AF65-F5344CB8AC3E}">
        <p14:creationId xmlns:p14="http://schemas.microsoft.com/office/powerpoint/2010/main" val="246445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marL="0" indent="0" algn="just">
              <a:buNone/>
            </a:pPr>
            <a:r>
              <a:rPr lang="en-US" sz="2000" b="1" dirty="0" err="1">
                <a:solidFill>
                  <a:srgbClr val="7030A0"/>
                </a:solidFill>
              </a:rPr>
              <a:t>ArrayList</a:t>
            </a:r>
            <a:r>
              <a:rPr lang="en-US" sz="2000" b="1" dirty="0">
                <a:solidFill>
                  <a:srgbClr val="7030A0"/>
                </a:solidFill>
              </a:rPr>
              <a:t>, </a:t>
            </a:r>
            <a:r>
              <a:rPr lang="en-US" sz="2000" b="1" dirty="0" err="1">
                <a:solidFill>
                  <a:srgbClr val="7030A0"/>
                </a:solidFill>
              </a:rPr>
              <a:t>LinkedList</a:t>
            </a:r>
            <a:r>
              <a:rPr lang="en-US" sz="2000" b="1" dirty="0">
                <a:solidFill>
                  <a:srgbClr val="7030A0"/>
                </a:solidFill>
              </a:rPr>
              <a:t>, and Vector</a:t>
            </a:r>
          </a:p>
          <a:p>
            <a:pPr algn="just"/>
            <a:r>
              <a:rPr lang="en-US" sz="1600" dirty="0"/>
              <a:t>Three implementations of the List interface are provided in the </a:t>
            </a:r>
            <a:r>
              <a:rPr lang="en-US" sz="1600" dirty="0" err="1"/>
              <a:t>java.util</a:t>
            </a:r>
            <a:r>
              <a:rPr lang="en-US" sz="1600" dirty="0"/>
              <a:t> package: </a:t>
            </a:r>
            <a:r>
              <a:rPr lang="en-US" sz="1600" dirty="0" err="1"/>
              <a:t>ArrayList</a:t>
            </a:r>
            <a:r>
              <a:rPr lang="en-US" sz="1600" dirty="0"/>
              <a:t>, </a:t>
            </a:r>
            <a:r>
              <a:rPr lang="en-US" sz="1600" dirty="0" err="1"/>
              <a:t>LinkedList</a:t>
            </a:r>
            <a:r>
              <a:rPr lang="en-US" sz="1600" dirty="0"/>
              <a:t>, and Vector.</a:t>
            </a:r>
          </a:p>
          <a:p>
            <a:pPr algn="just"/>
            <a:r>
              <a:rPr lang="en-US" sz="1600" dirty="0"/>
              <a:t>The </a:t>
            </a:r>
            <a:r>
              <a:rPr lang="en-US" sz="1600" dirty="0" err="1"/>
              <a:t>ArrayList</a:t>
            </a:r>
            <a:r>
              <a:rPr lang="en-US" sz="1600" dirty="0"/>
              <a:t> class implements the List interface. </a:t>
            </a:r>
            <a:endParaRPr lang="en-US" sz="1600" dirty="0" smtClean="0"/>
          </a:p>
          <a:p>
            <a:pPr algn="just"/>
            <a:r>
              <a:rPr lang="en-US" sz="1600" dirty="0" smtClean="0"/>
              <a:t>The </a:t>
            </a:r>
            <a:r>
              <a:rPr lang="en-US" sz="1600" dirty="0"/>
              <a:t>Vector class is a legacy class that has been retrofitted to implement the List interface. </a:t>
            </a:r>
            <a:endParaRPr lang="en-US" sz="1600" dirty="0" smtClean="0"/>
          </a:p>
          <a:p>
            <a:pPr algn="just"/>
            <a:r>
              <a:rPr lang="en-US" sz="1600" dirty="0" smtClean="0"/>
              <a:t>The </a:t>
            </a:r>
            <a:r>
              <a:rPr lang="en-US" sz="1600" dirty="0"/>
              <a:t>Vector and </a:t>
            </a:r>
            <a:r>
              <a:rPr lang="en-US" sz="1600" dirty="0" err="1"/>
              <a:t>ArrayList</a:t>
            </a:r>
            <a:r>
              <a:rPr lang="en-US" sz="1600" dirty="0"/>
              <a:t> classes are implemented using dynamically resizable arrays, providing fast random access and fast list </a:t>
            </a:r>
            <a:r>
              <a:rPr lang="en-US" sz="1600" dirty="0" err="1"/>
              <a:t>traversal?very</a:t>
            </a:r>
            <a:r>
              <a:rPr lang="en-US" sz="1600" dirty="0"/>
              <a:t> much like using an ordinary array. Unlike the </a:t>
            </a:r>
            <a:r>
              <a:rPr lang="en-US" sz="1600" dirty="0" err="1"/>
              <a:t>ArrayList</a:t>
            </a:r>
            <a:r>
              <a:rPr lang="en-US" sz="1600" dirty="0"/>
              <a:t> class, the Vector class is thread-safe, meaning that concurrent calls to the vector will not compromise its integrity.</a:t>
            </a:r>
          </a:p>
          <a:p>
            <a:pPr algn="just"/>
            <a:r>
              <a:rPr lang="en-US" sz="1600" dirty="0"/>
              <a:t>The </a:t>
            </a:r>
            <a:r>
              <a:rPr lang="en-US" sz="1600" dirty="0" err="1"/>
              <a:t>LinkedList</a:t>
            </a:r>
            <a:r>
              <a:rPr lang="en-US" sz="1600" dirty="0"/>
              <a:t> implementation uses a doubly-linked list. Insertions and deletions in a doubly-linked list are very </a:t>
            </a:r>
            <a:r>
              <a:rPr lang="en-US" sz="1600" dirty="0" err="1"/>
              <a:t>efficient?elements</a:t>
            </a:r>
            <a:r>
              <a:rPr lang="en-US" sz="1600" dirty="0"/>
              <a:t> are not shifted, as is the case for an array. The </a:t>
            </a:r>
            <a:r>
              <a:rPr lang="en-US" sz="1600" dirty="0" err="1"/>
              <a:t>LinkedList</a:t>
            </a:r>
            <a:r>
              <a:rPr lang="en-US" sz="1600" dirty="0"/>
              <a:t> class provides extra methods that implement operations that add, get, and remove elements at either end of a </a:t>
            </a:r>
            <a:r>
              <a:rPr lang="en-US" sz="1600" dirty="0" err="1"/>
              <a:t>LinkedList</a:t>
            </a:r>
            <a:r>
              <a:rPr lang="en-US" sz="1600" dirty="0"/>
              <a:t>:</a:t>
            </a:r>
          </a:p>
          <a:p>
            <a:pPr algn="just"/>
            <a:r>
              <a:rPr lang="en-US" sz="1600" dirty="0">
                <a:solidFill>
                  <a:srgbClr val="7030A0"/>
                </a:solidFill>
              </a:rPr>
              <a:t>void </a:t>
            </a:r>
            <a:r>
              <a:rPr lang="en-US" sz="1600" dirty="0" err="1">
                <a:solidFill>
                  <a:srgbClr val="7030A0"/>
                </a:solidFill>
              </a:rPr>
              <a:t>addFirst</a:t>
            </a:r>
            <a:r>
              <a:rPr lang="en-US" sz="1600" dirty="0">
                <a:solidFill>
                  <a:srgbClr val="7030A0"/>
                </a:solidFill>
              </a:rPr>
              <a:t>(Object </a:t>
            </a:r>
            <a:r>
              <a:rPr lang="en-US" sz="1600" dirty="0" err="1">
                <a:solidFill>
                  <a:srgbClr val="7030A0"/>
                </a:solidFill>
              </a:rPr>
              <a:t>obj</a:t>
            </a:r>
            <a:r>
              <a:rPr lang="en-US" sz="1600" dirty="0">
                <a:solidFill>
                  <a:srgbClr val="7030A0"/>
                </a:solidFill>
              </a:rPr>
              <a:t>) void </a:t>
            </a:r>
            <a:r>
              <a:rPr lang="en-US" sz="1600" dirty="0" err="1">
                <a:solidFill>
                  <a:srgbClr val="7030A0"/>
                </a:solidFill>
              </a:rPr>
              <a:t>addLast</a:t>
            </a:r>
            <a:r>
              <a:rPr lang="en-US" sz="1600" dirty="0">
                <a:solidFill>
                  <a:srgbClr val="7030A0"/>
                </a:solidFill>
              </a:rPr>
              <a:t>(Object </a:t>
            </a:r>
            <a:r>
              <a:rPr lang="en-US" sz="1600" dirty="0" err="1">
                <a:solidFill>
                  <a:srgbClr val="7030A0"/>
                </a:solidFill>
              </a:rPr>
              <a:t>obj</a:t>
            </a:r>
            <a:r>
              <a:rPr lang="en-US" sz="1600" dirty="0">
                <a:solidFill>
                  <a:srgbClr val="7030A0"/>
                </a:solidFill>
              </a:rPr>
              <a:t>) Object </a:t>
            </a:r>
            <a:r>
              <a:rPr lang="en-US" sz="1600" dirty="0" err="1">
                <a:solidFill>
                  <a:srgbClr val="7030A0"/>
                </a:solidFill>
              </a:rPr>
              <a:t>getFirst</a:t>
            </a:r>
            <a:r>
              <a:rPr lang="en-US" sz="1600" dirty="0">
                <a:solidFill>
                  <a:srgbClr val="7030A0"/>
                </a:solidFill>
              </a:rPr>
              <a:t>() Object </a:t>
            </a:r>
            <a:r>
              <a:rPr lang="en-US" sz="1600" dirty="0" err="1">
                <a:solidFill>
                  <a:srgbClr val="7030A0"/>
                </a:solidFill>
              </a:rPr>
              <a:t>getLast</a:t>
            </a:r>
            <a:r>
              <a:rPr lang="en-US" sz="1600" dirty="0">
                <a:solidFill>
                  <a:srgbClr val="7030A0"/>
                </a:solidFill>
              </a:rPr>
              <a:t>() Object </a:t>
            </a:r>
            <a:r>
              <a:rPr lang="en-US" sz="1600" dirty="0" err="1">
                <a:solidFill>
                  <a:srgbClr val="7030A0"/>
                </a:solidFill>
              </a:rPr>
              <a:t>removeFirst</a:t>
            </a:r>
            <a:r>
              <a:rPr lang="en-US" sz="1600" dirty="0">
                <a:solidFill>
                  <a:srgbClr val="7030A0"/>
                </a:solidFill>
              </a:rPr>
              <a:t>() Object </a:t>
            </a:r>
            <a:r>
              <a:rPr lang="en-US" sz="1600" dirty="0" err="1">
                <a:solidFill>
                  <a:srgbClr val="7030A0"/>
                </a:solidFill>
              </a:rPr>
              <a:t>removeLast</a:t>
            </a:r>
            <a:r>
              <a:rPr lang="en-US" sz="1600" dirty="0">
                <a:solidFill>
                  <a:srgbClr val="7030A0"/>
                </a:solidFill>
              </a:rPr>
              <a:t>() </a:t>
            </a:r>
          </a:p>
          <a:p>
            <a:pPr algn="just"/>
            <a:r>
              <a:rPr lang="en-US" sz="1600" dirty="0" smtClean="0"/>
              <a:t>The </a:t>
            </a:r>
            <a:r>
              <a:rPr lang="en-US" sz="1600" dirty="0" err="1"/>
              <a:t>ArrayList</a:t>
            </a:r>
            <a:r>
              <a:rPr lang="en-US" sz="1600" dirty="0"/>
              <a:t> and Vector classes offer comparable performance, but Vector objects suffer a slight performance penalty due to </a:t>
            </a:r>
            <a:r>
              <a:rPr lang="en-US" sz="1600" dirty="0" smtClean="0"/>
              <a:t>synchronization </a:t>
            </a:r>
            <a:r>
              <a:rPr lang="en-US" sz="1600" dirty="0"/>
              <a:t>However, position-based access is in linear time for a </a:t>
            </a:r>
            <a:r>
              <a:rPr lang="en-US" sz="1600" dirty="0" err="1"/>
              <a:t>LinkedList</a:t>
            </a:r>
            <a:r>
              <a:rPr lang="en-US" sz="1600" dirty="0"/>
              <a:t>, owing to traversal in a doubly-linked list. </a:t>
            </a:r>
            <a:endParaRPr lang="en-US" sz="1600" dirty="0" smtClean="0"/>
          </a:p>
          <a:p>
            <a:pPr algn="just"/>
            <a:r>
              <a:rPr lang="en-US" sz="1600" dirty="0" smtClean="0"/>
              <a:t>When </a:t>
            </a:r>
            <a:r>
              <a:rPr lang="en-US" sz="1600" dirty="0"/>
              <a:t>frequent insertions and deletions occur inside a list, a </a:t>
            </a:r>
            <a:r>
              <a:rPr lang="en-US" sz="1600" dirty="0" err="1"/>
              <a:t>LinkedList</a:t>
            </a:r>
            <a:r>
              <a:rPr lang="en-US" sz="1600" dirty="0"/>
              <a:t> can be worth considering</a:t>
            </a:r>
            <a:r>
              <a:rPr lang="en-US" sz="1600" dirty="0" smtClean="0"/>
              <a:t>.</a:t>
            </a:r>
          </a:p>
          <a:p>
            <a:pPr algn="just"/>
            <a:r>
              <a:rPr lang="en-US" sz="1600" dirty="0" smtClean="0"/>
              <a:t> </a:t>
            </a:r>
            <a:r>
              <a:rPr lang="en-US" sz="1600" dirty="0"/>
              <a:t>In most cases, the </a:t>
            </a:r>
            <a:r>
              <a:rPr lang="en-US" sz="1600" dirty="0" err="1"/>
              <a:t>ArrayList</a:t>
            </a:r>
            <a:r>
              <a:rPr lang="en-US" sz="1600" dirty="0"/>
              <a:t> implementation is the over-all best choice for implementing lists.</a:t>
            </a:r>
          </a:p>
          <a:p>
            <a:pPr marL="0" indent="0" algn="just">
              <a:buNone/>
            </a:pPr>
            <a:endParaRPr lang="en-US" sz="1600" dirty="0"/>
          </a:p>
        </p:txBody>
      </p:sp>
    </p:spTree>
    <p:extLst>
      <p:ext uri="{BB962C8B-B14F-4D97-AF65-F5344CB8AC3E}">
        <p14:creationId xmlns:p14="http://schemas.microsoft.com/office/powerpoint/2010/main" val="426171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a:bodyPr>
          <a:lstStyle/>
          <a:p>
            <a:pPr marL="0" indent="0" algn="just">
              <a:buNone/>
            </a:pPr>
            <a:r>
              <a:rPr lang="en-US" sz="1600" b="1" dirty="0" smtClean="0">
                <a:solidFill>
                  <a:srgbClr val="7030A0"/>
                </a:solidFill>
              </a:rPr>
              <a:t>Maps: </a:t>
            </a:r>
            <a:r>
              <a:rPr lang="en-US" sz="1600" dirty="0" smtClean="0"/>
              <a:t>A </a:t>
            </a:r>
            <a:r>
              <a:rPr lang="en-US" sz="1600" dirty="0"/>
              <a:t>Map defines mappings from keys to values. The &lt;key, value&gt; pair is called an entry. A map does not allow duplicate keys, in other words, the keys are unique</a:t>
            </a:r>
            <a:r>
              <a:rPr lang="en-US" sz="1600" dirty="0" smtClean="0"/>
              <a:t>.</a:t>
            </a:r>
          </a:p>
          <a:p>
            <a:pPr algn="just"/>
            <a:r>
              <a:rPr lang="en-US" sz="1600" dirty="0" smtClean="0"/>
              <a:t>Each </a:t>
            </a:r>
            <a:r>
              <a:rPr lang="en-US" sz="1600" dirty="0"/>
              <a:t>key maps to one value at the most, implementing what is called a single-valued map. </a:t>
            </a:r>
            <a:endParaRPr lang="en-US" sz="1600" dirty="0" smtClean="0"/>
          </a:p>
          <a:p>
            <a:pPr algn="just"/>
            <a:r>
              <a:rPr lang="en-US" sz="1600" dirty="0" smtClean="0"/>
              <a:t>Thus</a:t>
            </a:r>
            <a:r>
              <a:rPr lang="en-US" sz="1600" dirty="0"/>
              <a:t>, there is a many-to-one relation between keys and values. For example, in a student-grade map, a grade (value) can be awarded to many students (keys), but each student has only one grade.</a:t>
            </a:r>
          </a:p>
          <a:p>
            <a:pPr algn="just"/>
            <a:r>
              <a:rPr lang="en-US" sz="1600" dirty="0"/>
              <a:t>Both the keys and the values must be objects. </a:t>
            </a:r>
            <a:endParaRPr lang="en-US" sz="1600" dirty="0" smtClean="0"/>
          </a:p>
          <a:p>
            <a:pPr algn="just"/>
            <a:r>
              <a:rPr lang="en-US" sz="1600" dirty="0" smtClean="0"/>
              <a:t>This </a:t>
            </a:r>
            <a:r>
              <a:rPr lang="en-US" sz="1600" dirty="0"/>
              <a:t>means that primitive values must be wrapped in their respective wrapper objects, if they are to be put in a map.</a:t>
            </a:r>
          </a:p>
          <a:p>
            <a:pPr algn="just"/>
            <a:r>
              <a:rPr lang="en-US" sz="1600" dirty="0"/>
              <a:t>A map is not a collection and the Map interface does not extend the Collection interface. </a:t>
            </a:r>
            <a:endParaRPr lang="en-US" sz="1600" dirty="0" smtClean="0"/>
          </a:p>
          <a:p>
            <a:pPr algn="just"/>
            <a:r>
              <a:rPr lang="en-US" sz="1600" dirty="0" smtClean="0"/>
              <a:t>However</a:t>
            </a:r>
            <a:r>
              <a:rPr lang="en-US" sz="1600" dirty="0"/>
              <a:t>, the mappings can be viewed as a collection in various ways: a key set, a value collection, or an entry set. These collection views are the only means of traversing a map</a:t>
            </a:r>
          </a:p>
          <a:p>
            <a:pPr algn="just"/>
            <a:r>
              <a:rPr lang="en-US" sz="1600" dirty="0"/>
              <a:t>The Map interface specifies some optional methods. Implementations should throw an </a:t>
            </a:r>
            <a:r>
              <a:rPr lang="en-US" sz="1600" dirty="0" err="1"/>
              <a:t>UnsupportedOperationException</a:t>
            </a:r>
            <a:r>
              <a:rPr lang="en-US" sz="1600" dirty="0"/>
              <a:t> if they do not support such an operation. </a:t>
            </a:r>
            <a:endParaRPr lang="en-US" sz="1600" dirty="0" smtClean="0"/>
          </a:p>
          <a:p>
            <a:pPr algn="just"/>
            <a:r>
              <a:rPr lang="en-US" sz="1600" dirty="0" smtClean="0"/>
              <a:t>The </a:t>
            </a:r>
            <a:r>
              <a:rPr lang="en-US" sz="1600" dirty="0"/>
              <a:t>implementations of maps from the </a:t>
            </a:r>
            <a:r>
              <a:rPr lang="en-US" sz="1600" dirty="0" err="1"/>
              <a:t>java.util</a:t>
            </a:r>
            <a:r>
              <a:rPr lang="en-US" sz="1600" dirty="0"/>
              <a:t> package support all the optional operations of the Map interface </a:t>
            </a:r>
            <a:endParaRPr lang="en-US" sz="1600" dirty="0" smtClean="0"/>
          </a:p>
          <a:p>
            <a:pPr marL="0" indent="0" algn="just">
              <a:buNone/>
            </a:pPr>
            <a:r>
              <a:rPr lang="en-US" sz="1600" b="1" dirty="0">
                <a:solidFill>
                  <a:srgbClr val="7030A0"/>
                </a:solidFill>
              </a:rPr>
              <a:t>Bulk </a:t>
            </a:r>
            <a:r>
              <a:rPr lang="en-US" sz="1600" b="1" dirty="0" smtClean="0">
                <a:solidFill>
                  <a:srgbClr val="7030A0"/>
                </a:solidFill>
              </a:rPr>
              <a:t>Operations</a:t>
            </a:r>
          </a:p>
          <a:p>
            <a:pPr marL="0" indent="0" algn="just">
              <a:buNone/>
            </a:pPr>
            <a:r>
              <a:rPr lang="en-US" sz="1600" dirty="0"/>
              <a:t>void </a:t>
            </a:r>
            <a:r>
              <a:rPr lang="en-US" sz="1600" dirty="0" err="1"/>
              <a:t>putAll</a:t>
            </a:r>
            <a:r>
              <a:rPr lang="en-US" sz="1600" dirty="0"/>
              <a:t>(Map t)</a:t>
            </a:r>
          </a:p>
          <a:p>
            <a:pPr marL="0" indent="0" algn="just">
              <a:buNone/>
            </a:pPr>
            <a:r>
              <a:rPr lang="en-US" sz="1600" dirty="0"/>
              <a:t>void clear()</a:t>
            </a:r>
          </a:p>
          <a:p>
            <a:pPr marL="0" indent="0" algn="just">
              <a:buNone/>
            </a:pPr>
            <a:r>
              <a:rPr lang="en-US" sz="1600" dirty="0"/>
              <a:t>The first method copies all entries from the specified map to the current map, and the second method deletes all the entries from the current map.</a:t>
            </a:r>
            <a:endParaRPr lang="en-US" sz="1600" dirty="0">
              <a:solidFill>
                <a:srgbClr val="7030A0"/>
              </a:solidFill>
            </a:endParaRPr>
          </a:p>
        </p:txBody>
      </p:sp>
    </p:spTree>
    <p:extLst>
      <p:ext uri="{BB962C8B-B14F-4D97-AF65-F5344CB8AC3E}">
        <p14:creationId xmlns:p14="http://schemas.microsoft.com/office/powerpoint/2010/main" val="62415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gn="just">
              <a:buNone/>
            </a:pPr>
            <a:r>
              <a:rPr lang="en-US" sz="2000" b="1" dirty="0">
                <a:solidFill>
                  <a:srgbClr val="7030A0"/>
                </a:solidFill>
              </a:rPr>
              <a:t>Basic </a:t>
            </a:r>
            <a:r>
              <a:rPr lang="en-US" sz="2000" b="1" dirty="0" smtClean="0">
                <a:solidFill>
                  <a:srgbClr val="7030A0"/>
                </a:solidFill>
              </a:rPr>
              <a:t>Operations:</a:t>
            </a:r>
          </a:p>
          <a:p>
            <a:pPr algn="just"/>
            <a:r>
              <a:rPr lang="en-US" sz="1600" dirty="0"/>
              <a:t>Object put(Object key, Object value):Inserts the &lt;key, value&gt; entry into the map. It returns the value previously associated with the specified key, if any. Otherwise, it returns the null value</a:t>
            </a:r>
            <a:r>
              <a:rPr lang="en-US" sz="1600" dirty="0" smtClean="0"/>
              <a:t>.</a:t>
            </a:r>
          </a:p>
          <a:p>
            <a:pPr algn="just"/>
            <a:r>
              <a:rPr lang="en-US" sz="1600" dirty="0"/>
              <a:t>Object get(Object key) :Returns the value to which the specified key is mapped, or null if no entry is found</a:t>
            </a:r>
            <a:r>
              <a:rPr lang="en-US" sz="1600" dirty="0" smtClean="0"/>
              <a:t>.</a:t>
            </a:r>
          </a:p>
          <a:p>
            <a:pPr algn="just"/>
            <a:r>
              <a:rPr lang="en-US" sz="1600" dirty="0"/>
              <a:t>Object remove(Object key):The remove() method deletes the entry for the specified key. It returns the value previously associated with the specified key, if any. Otherwise, it returns the null value</a:t>
            </a:r>
            <a:r>
              <a:rPr lang="en-US" sz="1600" dirty="0" smtClean="0"/>
              <a:t>.</a:t>
            </a:r>
          </a:p>
          <a:p>
            <a:pPr algn="just"/>
            <a:r>
              <a:rPr lang="en-US" sz="1600" dirty="0" err="1"/>
              <a:t>boolean</a:t>
            </a:r>
            <a:r>
              <a:rPr lang="en-US" sz="1600" dirty="0"/>
              <a:t> </a:t>
            </a:r>
            <a:r>
              <a:rPr lang="en-US" sz="1600" dirty="0" err="1"/>
              <a:t>containsKey</a:t>
            </a:r>
            <a:r>
              <a:rPr lang="en-US" sz="1600" dirty="0"/>
              <a:t>(Object key) :Returns true if the specified key is mapped to a value in the </a:t>
            </a:r>
            <a:r>
              <a:rPr lang="en-US" sz="1600" dirty="0" smtClean="0"/>
              <a:t>map</a:t>
            </a:r>
          </a:p>
          <a:p>
            <a:pPr algn="just"/>
            <a:r>
              <a:rPr lang="en-US" sz="1600" dirty="0" err="1"/>
              <a:t>boolean</a:t>
            </a:r>
            <a:r>
              <a:rPr lang="en-US" sz="1600" dirty="0"/>
              <a:t> </a:t>
            </a:r>
            <a:r>
              <a:rPr lang="en-US" sz="1600" dirty="0" err="1"/>
              <a:t>containsValue</a:t>
            </a:r>
            <a:r>
              <a:rPr lang="en-US" sz="1600" dirty="0"/>
              <a:t>(Object value) :Returns true if there exists one or more keys that are mapped to the specified value</a:t>
            </a:r>
            <a:r>
              <a:rPr lang="en-US" sz="1600" dirty="0" smtClean="0"/>
              <a:t>.</a:t>
            </a:r>
          </a:p>
          <a:p>
            <a:pPr algn="just"/>
            <a:r>
              <a:rPr lang="en-US" sz="1600" dirty="0" err="1"/>
              <a:t>int</a:t>
            </a:r>
            <a:r>
              <a:rPr lang="en-US" sz="1600" dirty="0"/>
              <a:t> size() </a:t>
            </a:r>
            <a:endParaRPr lang="en-US" sz="1600" dirty="0" smtClean="0"/>
          </a:p>
          <a:p>
            <a:pPr algn="just"/>
            <a:r>
              <a:rPr lang="en-US" sz="1600" dirty="0" err="1" smtClean="0"/>
              <a:t>boolean</a:t>
            </a:r>
            <a:r>
              <a:rPr lang="en-US" sz="1600" dirty="0" smtClean="0"/>
              <a:t> </a:t>
            </a:r>
            <a:r>
              <a:rPr lang="en-US" sz="1600" dirty="0" err="1"/>
              <a:t>isEmpty</a:t>
            </a:r>
            <a:r>
              <a:rPr lang="en-US" sz="1600" dirty="0"/>
              <a:t>()</a:t>
            </a:r>
          </a:p>
          <a:p>
            <a:pPr algn="just"/>
            <a:r>
              <a:rPr lang="en-US" sz="1600" dirty="0"/>
              <a:t>These methods return the number of entries (i.e., number of unique keys in the map) and whether the map is empty or not.</a:t>
            </a:r>
          </a:p>
          <a:p>
            <a:pPr algn="just"/>
            <a:endParaRPr lang="en-US" sz="1600" dirty="0"/>
          </a:p>
        </p:txBody>
      </p:sp>
    </p:spTree>
    <p:extLst>
      <p:ext uri="{BB962C8B-B14F-4D97-AF65-F5344CB8AC3E}">
        <p14:creationId xmlns:p14="http://schemas.microsoft.com/office/powerpoint/2010/main" val="427889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lgn="just">
              <a:buNone/>
            </a:pPr>
            <a:r>
              <a:rPr lang="en-US" sz="1600" b="1" dirty="0">
                <a:solidFill>
                  <a:srgbClr val="7030A0"/>
                </a:solidFill>
              </a:rPr>
              <a:t>Collection Views</a:t>
            </a:r>
          </a:p>
          <a:p>
            <a:pPr algn="just"/>
            <a:r>
              <a:rPr lang="en-US" sz="1600" dirty="0"/>
              <a:t>Set </a:t>
            </a:r>
            <a:r>
              <a:rPr lang="en-US" sz="1600" dirty="0" err="1"/>
              <a:t>keySet</a:t>
            </a:r>
            <a:r>
              <a:rPr lang="en-US" sz="1600" dirty="0"/>
              <a:t>() </a:t>
            </a:r>
            <a:endParaRPr lang="en-US" sz="1600" dirty="0" smtClean="0"/>
          </a:p>
          <a:p>
            <a:pPr algn="just"/>
            <a:r>
              <a:rPr lang="en-US" sz="1600" dirty="0" smtClean="0"/>
              <a:t>Collection </a:t>
            </a:r>
            <a:r>
              <a:rPr lang="en-US" sz="1600" dirty="0"/>
              <a:t>values() </a:t>
            </a:r>
            <a:endParaRPr lang="en-US" sz="1600" dirty="0" smtClean="0"/>
          </a:p>
          <a:p>
            <a:pPr algn="just"/>
            <a:r>
              <a:rPr lang="en-US" sz="1600" dirty="0" smtClean="0"/>
              <a:t>Set </a:t>
            </a:r>
            <a:r>
              <a:rPr lang="en-US" sz="1600" dirty="0" err="1"/>
              <a:t>entrySet</a:t>
            </a:r>
            <a:r>
              <a:rPr lang="en-US" sz="1600" dirty="0"/>
              <a:t>() </a:t>
            </a:r>
            <a:endParaRPr lang="en-US" sz="1600" dirty="0" smtClean="0"/>
          </a:p>
          <a:p>
            <a:pPr algn="just"/>
            <a:r>
              <a:rPr lang="en-US" sz="1600" dirty="0" smtClean="0"/>
              <a:t>These </a:t>
            </a:r>
            <a:r>
              <a:rPr lang="en-US" sz="1600" dirty="0"/>
              <a:t>methods provide different views of a map. Changes in the map are reflected in the view, and vice versa. </a:t>
            </a:r>
            <a:endParaRPr lang="en-US" sz="1600" dirty="0" smtClean="0"/>
          </a:p>
          <a:p>
            <a:pPr algn="just"/>
            <a:r>
              <a:rPr lang="en-US" sz="1600" dirty="0" smtClean="0"/>
              <a:t>These </a:t>
            </a:r>
            <a:r>
              <a:rPr lang="en-US" sz="1600" dirty="0"/>
              <a:t>methods return a set view of keys, a collection view of values and a set view of &lt;key, value&gt; entries, respectively. </a:t>
            </a:r>
            <a:endParaRPr lang="en-US" sz="1600" dirty="0" smtClean="0"/>
          </a:p>
          <a:p>
            <a:pPr algn="just"/>
            <a:r>
              <a:rPr lang="en-US" sz="1600" dirty="0" smtClean="0"/>
              <a:t>Note </a:t>
            </a:r>
            <a:r>
              <a:rPr lang="en-US" sz="1600" dirty="0"/>
              <a:t>that the Collection returned by the values() method is not a Set, as several keys can map to the same value, that is, duplicate values can be included in the returned collection</a:t>
            </a:r>
            <a:r>
              <a:rPr lang="en-US" sz="1600" dirty="0" smtClean="0"/>
              <a:t>.</a:t>
            </a:r>
          </a:p>
          <a:p>
            <a:pPr algn="just"/>
            <a:r>
              <a:rPr lang="en-US" sz="1600" dirty="0" smtClean="0"/>
              <a:t> </a:t>
            </a:r>
            <a:r>
              <a:rPr lang="en-US" sz="1600" dirty="0"/>
              <a:t>Each &lt;key, value&gt; in the entry set view is represented by an object implementing the nested </a:t>
            </a:r>
            <a:r>
              <a:rPr lang="en-US" sz="1600" dirty="0" err="1"/>
              <a:t>Map.Entry</a:t>
            </a:r>
            <a:r>
              <a:rPr lang="en-US" sz="1600" dirty="0"/>
              <a:t> interface. </a:t>
            </a:r>
            <a:endParaRPr lang="en-US" sz="1600" dirty="0" smtClean="0"/>
          </a:p>
          <a:p>
            <a:pPr algn="just"/>
            <a:r>
              <a:rPr lang="en-US" sz="1600" dirty="0" smtClean="0"/>
              <a:t>An </a:t>
            </a:r>
            <a:r>
              <a:rPr lang="en-US" sz="1600" dirty="0"/>
              <a:t>entry in the entry set view can be manipulated by methods defined in this interface, which are self-explanatory:</a:t>
            </a:r>
          </a:p>
          <a:p>
            <a:pPr algn="just"/>
            <a:r>
              <a:rPr lang="en-US" sz="1600" dirty="0"/>
              <a:t>interface Entry { </a:t>
            </a:r>
            <a:endParaRPr lang="en-US" sz="1600" dirty="0" smtClean="0"/>
          </a:p>
          <a:p>
            <a:pPr algn="just"/>
            <a:r>
              <a:rPr lang="en-US" sz="1600" dirty="0" smtClean="0"/>
              <a:t>Object </a:t>
            </a:r>
            <a:r>
              <a:rPr lang="en-US" sz="1600" dirty="0" err="1"/>
              <a:t>getKey</a:t>
            </a:r>
            <a:r>
              <a:rPr lang="en-US" sz="1600" dirty="0"/>
              <a:t>(); </a:t>
            </a:r>
            <a:endParaRPr lang="en-US" sz="1600" dirty="0" smtClean="0"/>
          </a:p>
          <a:p>
            <a:pPr algn="just"/>
            <a:r>
              <a:rPr lang="en-US" sz="1600" dirty="0" smtClean="0"/>
              <a:t>Object </a:t>
            </a:r>
            <a:r>
              <a:rPr lang="en-US" sz="1600" dirty="0" err="1"/>
              <a:t>getValue</a:t>
            </a:r>
            <a:r>
              <a:rPr lang="en-US" sz="1600" dirty="0"/>
              <a:t>(); </a:t>
            </a:r>
            <a:endParaRPr lang="en-US" sz="1600" dirty="0" smtClean="0"/>
          </a:p>
          <a:p>
            <a:pPr algn="just"/>
            <a:r>
              <a:rPr lang="en-US" sz="1600" dirty="0" smtClean="0"/>
              <a:t>Object </a:t>
            </a:r>
            <a:r>
              <a:rPr lang="en-US" sz="1600" dirty="0" err="1"/>
              <a:t>setValue</a:t>
            </a:r>
            <a:r>
              <a:rPr lang="en-US" sz="1600" dirty="0"/>
              <a:t>(Object value</a:t>
            </a:r>
            <a:r>
              <a:rPr lang="en-US" sz="1600" dirty="0" smtClean="0"/>
              <a:t>);</a:t>
            </a:r>
          </a:p>
          <a:p>
            <a:pPr algn="just"/>
            <a:r>
              <a:rPr lang="en-US" sz="1600" dirty="0" smtClean="0"/>
              <a:t> </a:t>
            </a:r>
            <a:r>
              <a:rPr lang="en-US" sz="1600" dirty="0"/>
              <a:t>} </a:t>
            </a:r>
          </a:p>
          <a:p>
            <a:pPr marL="0" indent="0" algn="just">
              <a:buNone/>
            </a:pPr>
            <a:endParaRPr lang="en-US" sz="1600" dirty="0"/>
          </a:p>
        </p:txBody>
      </p:sp>
    </p:spTree>
    <p:extLst>
      <p:ext uri="{BB962C8B-B14F-4D97-AF65-F5344CB8AC3E}">
        <p14:creationId xmlns:p14="http://schemas.microsoft.com/office/powerpoint/2010/main" val="5458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Autofit/>
          </a:bodyPr>
          <a:lstStyle/>
          <a:p>
            <a:pPr marL="0" indent="0" algn="just">
              <a:buNone/>
            </a:pPr>
            <a:r>
              <a:rPr lang="en-US" sz="1600" b="1" dirty="0" err="1">
                <a:solidFill>
                  <a:srgbClr val="7030A0"/>
                </a:solidFill>
              </a:rPr>
              <a:t>HashMap</a:t>
            </a:r>
            <a:r>
              <a:rPr lang="en-US" sz="1600" b="1" dirty="0">
                <a:solidFill>
                  <a:srgbClr val="7030A0"/>
                </a:solidFill>
              </a:rPr>
              <a:t>, </a:t>
            </a:r>
            <a:r>
              <a:rPr lang="en-US" sz="1600" b="1" dirty="0" err="1">
                <a:solidFill>
                  <a:srgbClr val="7030A0"/>
                </a:solidFill>
              </a:rPr>
              <a:t>LinkedHashMap</a:t>
            </a:r>
            <a:r>
              <a:rPr lang="en-US" sz="1600" b="1" dirty="0">
                <a:solidFill>
                  <a:srgbClr val="7030A0"/>
                </a:solidFill>
              </a:rPr>
              <a:t>, and </a:t>
            </a:r>
            <a:r>
              <a:rPr lang="en-US" sz="1600" b="1" dirty="0" err="1">
                <a:solidFill>
                  <a:srgbClr val="7030A0"/>
                </a:solidFill>
              </a:rPr>
              <a:t>Hashtable</a:t>
            </a:r>
            <a:endParaRPr lang="en-US" sz="1600" b="1" dirty="0">
              <a:solidFill>
                <a:srgbClr val="7030A0"/>
              </a:solidFill>
            </a:endParaRPr>
          </a:p>
          <a:p>
            <a:pPr algn="just"/>
            <a:r>
              <a:rPr lang="en-US" sz="1600" dirty="0"/>
              <a:t>Figure 11.3 shows four implementations of the Map interface in the </a:t>
            </a:r>
            <a:r>
              <a:rPr lang="en-US" sz="1600" dirty="0" err="1"/>
              <a:t>java.util</a:t>
            </a:r>
            <a:r>
              <a:rPr lang="en-US" sz="1600" dirty="0"/>
              <a:t> package: </a:t>
            </a:r>
            <a:r>
              <a:rPr lang="en-US" sz="1600" dirty="0" err="1"/>
              <a:t>HashMap</a:t>
            </a:r>
            <a:r>
              <a:rPr lang="en-US" sz="1600" dirty="0"/>
              <a:t>, </a:t>
            </a:r>
            <a:r>
              <a:rPr lang="en-US" sz="1600" dirty="0" err="1"/>
              <a:t>LinkedHashMap</a:t>
            </a:r>
            <a:r>
              <a:rPr lang="en-US" sz="1600" dirty="0"/>
              <a:t>, </a:t>
            </a:r>
            <a:r>
              <a:rPr lang="en-US" sz="1600" dirty="0" err="1"/>
              <a:t>TreeMap</a:t>
            </a:r>
            <a:r>
              <a:rPr lang="en-US" sz="1600" dirty="0"/>
              <a:t>, and </a:t>
            </a:r>
            <a:r>
              <a:rPr lang="en-US" sz="1600" dirty="0" err="1"/>
              <a:t>Hashtable</a:t>
            </a:r>
            <a:r>
              <a:rPr lang="en-US" sz="1600" dirty="0"/>
              <a:t>.</a:t>
            </a:r>
          </a:p>
          <a:p>
            <a:pPr algn="just"/>
            <a:r>
              <a:rPr lang="en-US" sz="1600" dirty="0"/>
              <a:t>The classes </a:t>
            </a:r>
            <a:r>
              <a:rPr lang="en-US" sz="1600" dirty="0" err="1"/>
              <a:t>HashMap</a:t>
            </a:r>
            <a:r>
              <a:rPr lang="en-US" sz="1600" dirty="0"/>
              <a:t> and </a:t>
            </a:r>
            <a:r>
              <a:rPr lang="en-US" sz="1600" dirty="0" err="1"/>
              <a:t>Hashtable</a:t>
            </a:r>
            <a:r>
              <a:rPr lang="en-US" sz="1600" dirty="0"/>
              <a:t> implement unordered maps. The class </a:t>
            </a:r>
            <a:r>
              <a:rPr lang="en-US" sz="1600" dirty="0" err="1"/>
              <a:t>LinkedHashMap</a:t>
            </a:r>
            <a:r>
              <a:rPr lang="en-US" sz="1600" dirty="0"/>
              <a:t> implements ordered maps, which are discussed below. The class </a:t>
            </a:r>
            <a:r>
              <a:rPr lang="en-US" sz="1600" dirty="0" err="1"/>
              <a:t>TreeMap</a:t>
            </a:r>
            <a:r>
              <a:rPr lang="en-US" sz="1600" dirty="0"/>
              <a:t> implements sorted maps </a:t>
            </a:r>
            <a:r>
              <a:rPr lang="en-US" sz="1600" dirty="0" smtClean="0"/>
              <a:t>.</a:t>
            </a:r>
            <a:endParaRPr lang="en-US" sz="1600" dirty="0"/>
          </a:p>
          <a:p>
            <a:pPr algn="just"/>
            <a:r>
              <a:rPr lang="en-US" sz="1600" dirty="0"/>
              <a:t>While the </a:t>
            </a:r>
            <a:r>
              <a:rPr lang="en-US" sz="1600" dirty="0" err="1"/>
              <a:t>HashMap</a:t>
            </a:r>
            <a:r>
              <a:rPr lang="en-US" sz="1600" dirty="0"/>
              <a:t> class is not thread-safe and permits one null key, the </a:t>
            </a:r>
            <a:r>
              <a:rPr lang="en-US" sz="1600" dirty="0" err="1"/>
              <a:t>Hashtable</a:t>
            </a:r>
            <a:r>
              <a:rPr lang="en-US" sz="1600" dirty="0"/>
              <a:t> class is thread-safe and permits non-null keys and values only. The thread-safety the </a:t>
            </a:r>
            <a:r>
              <a:rPr lang="en-US" sz="1600" dirty="0" err="1"/>
              <a:t>Hashtable</a:t>
            </a:r>
            <a:r>
              <a:rPr lang="en-US" sz="1600" dirty="0"/>
              <a:t> class provides has a performance penalty. Thread-safe use of maps is also provided by the methods in the Collections class </a:t>
            </a:r>
            <a:r>
              <a:rPr lang="en-US" sz="1600" dirty="0" smtClean="0"/>
              <a:t>. </a:t>
            </a:r>
            <a:r>
              <a:rPr lang="en-US" sz="1600" dirty="0"/>
              <a:t>Like the Vector class, the </a:t>
            </a:r>
            <a:r>
              <a:rPr lang="en-US" sz="1600" dirty="0" err="1"/>
              <a:t>Hashtable</a:t>
            </a:r>
            <a:r>
              <a:rPr lang="en-US" sz="1600" dirty="0"/>
              <a:t> class is also a legacy class that has been retrofitted to implement the Map interface.</a:t>
            </a:r>
          </a:p>
          <a:p>
            <a:pPr algn="just"/>
            <a:r>
              <a:rPr lang="en-US" sz="1600" dirty="0"/>
              <a:t>These map implementations are based on a hashing algorithm. Operations on a map thus rely on the </a:t>
            </a:r>
            <a:r>
              <a:rPr lang="en-US" sz="1600" dirty="0" err="1"/>
              <a:t>hashCode</a:t>
            </a:r>
            <a:r>
              <a:rPr lang="en-US" sz="1600" dirty="0"/>
              <a:t>() and equals() methods of the key objects </a:t>
            </a:r>
            <a:r>
              <a:rPr lang="en-US" sz="1600" dirty="0" smtClean="0"/>
              <a:t>.</a:t>
            </a:r>
            <a:endParaRPr lang="en-US" sz="1600" dirty="0"/>
          </a:p>
          <a:p>
            <a:pPr marL="0" indent="0" algn="just">
              <a:buNone/>
            </a:pPr>
            <a:r>
              <a:rPr lang="en-US" sz="1600" b="1" dirty="0">
                <a:solidFill>
                  <a:srgbClr val="7030A0"/>
                </a:solidFill>
              </a:rPr>
              <a:t>Sorted Sets and Sorted </a:t>
            </a:r>
            <a:r>
              <a:rPr lang="en-US" sz="1600" b="1" dirty="0" smtClean="0">
                <a:solidFill>
                  <a:srgbClr val="7030A0"/>
                </a:solidFill>
              </a:rPr>
              <a:t>Maps</a:t>
            </a:r>
          </a:p>
          <a:p>
            <a:pPr marL="0" indent="0">
              <a:buNone/>
            </a:pPr>
            <a:r>
              <a:rPr lang="en-US" sz="1600" dirty="0" smtClean="0"/>
              <a:t>Sets and maps have special interfaces, called </a:t>
            </a:r>
            <a:r>
              <a:rPr lang="en-US" sz="1600" dirty="0" err="1" smtClean="0">
                <a:solidFill>
                  <a:srgbClr val="7030A0"/>
                </a:solidFill>
              </a:rPr>
              <a:t>SortedSet</a:t>
            </a:r>
            <a:r>
              <a:rPr lang="en-US" sz="1600" dirty="0" smtClean="0">
                <a:solidFill>
                  <a:srgbClr val="7030A0"/>
                </a:solidFill>
              </a:rPr>
              <a:t> </a:t>
            </a:r>
            <a:r>
              <a:rPr lang="en-US" sz="1600" dirty="0" smtClean="0"/>
              <a:t>and </a:t>
            </a:r>
            <a:r>
              <a:rPr lang="en-US" sz="1600" dirty="0" err="1" smtClean="0">
                <a:solidFill>
                  <a:srgbClr val="7030A0"/>
                </a:solidFill>
              </a:rPr>
              <a:t>SortedMap</a:t>
            </a:r>
            <a:r>
              <a:rPr lang="en-US" sz="1600" dirty="0" smtClean="0"/>
              <a:t>, for implementations that sort their elements in a specific order. </a:t>
            </a:r>
          </a:p>
          <a:p>
            <a:r>
              <a:rPr lang="en-US" sz="1600" dirty="0" smtClean="0"/>
              <a:t>Objects </a:t>
            </a:r>
            <a:r>
              <a:rPr lang="en-US" sz="1600" dirty="0"/>
              <a:t>can specify their natural order by implementing the </a:t>
            </a:r>
            <a:r>
              <a:rPr lang="en-US" sz="1600" dirty="0">
                <a:solidFill>
                  <a:srgbClr val="7030A0"/>
                </a:solidFill>
              </a:rPr>
              <a:t>Comparable</a:t>
            </a:r>
            <a:r>
              <a:rPr lang="en-US" sz="1600" dirty="0"/>
              <a:t> interface, or be dictated a total order by a </a:t>
            </a:r>
            <a:r>
              <a:rPr lang="en-US" sz="1600" dirty="0">
                <a:solidFill>
                  <a:srgbClr val="7030A0"/>
                </a:solidFill>
              </a:rPr>
              <a:t>comparator</a:t>
            </a:r>
            <a:r>
              <a:rPr lang="en-US" sz="1600" dirty="0"/>
              <a:t> object that implements the Comparator interface.</a:t>
            </a:r>
          </a:p>
          <a:p>
            <a:pPr marL="0" indent="0" algn="just">
              <a:buNone/>
            </a:pPr>
            <a:r>
              <a:rPr lang="en-US" sz="1600" b="1" dirty="0">
                <a:solidFill>
                  <a:srgbClr val="7030A0"/>
                </a:solidFill>
              </a:rPr>
              <a:t>Comparator </a:t>
            </a:r>
            <a:r>
              <a:rPr lang="en-US" sz="1600" b="1" dirty="0" smtClean="0">
                <a:solidFill>
                  <a:srgbClr val="7030A0"/>
                </a:solidFill>
              </a:rPr>
              <a:t>:</a:t>
            </a:r>
            <a:r>
              <a:rPr lang="en-US" sz="1600" dirty="0"/>
              <a:t>Precise control of ordering can be achieved by creating a customized comparator that imposes a specific total ordering on the </a:t>
            </a:r>
            <a:r>
              <a:rPr lang="en-US" sz="1600" dirty="0" smtClean="0"/>
              <a:t>elements</a:t>
            </a:r>
          </a:p>
          <a:p>
            <a:pPr marL="0" indent="0" algn="just">
              <a:buNone/>
            </a:pPr>
            <a:r>
              <a:rPr lang="en-US" sz="1600" dirty="0" err="1"/>
              <a:t>int</a:t>
            </a:r>
            <a:r>
              <a:rPr lang="en-US" sz="1600" dirty="0"/>
              <a:t> compare(Object o1, Object o2) </a:t>
            </a:r>
            <a:endParaRPr lang="en-US" sz="1600" dirty="0" smtClean="0"/>
          </a:p>
          <a:p>
            <a:pPr marL="0" indent="0" algn="just">
              <a:buNone/>
            </a:pPr>
            <a:r>
              <a:rPr lang="en-US" sz="1600" dirty="0" smtClean="0"/>
              <a:t>The </a:t>
            </a:r>
            <a:r>
              <a:rPr lang="en-US" sz="1600" dirty="0"/>
              <a:t>compare() method returns a negative integer, zero, or a positive integer if the first object is less than, equal to, or greater than the second object, according to the total order. </a:t>
            </a:r>
            <a:endParaRPr lang="en-US" sz="1600" dirty="0">
              <a:solidFill>
                <a:srgbClr val="7030A0"/>
              </a:solidFill>
            </a:endParaRPr>
          </a:p>
        </p:txBody>
      </p:sp>
    </p:spTree>
    <p:extLst>
      <p:ext uri="{BB962C8B-B14F-4D97-AF65-F5344CB8AC3E}">
        <p14:creationId xmlns:p14="http://schemas.microsoft.com/office/powerpoint/2010/main" val="36233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marL="0" indent="0" algn="just">
              <a:buNone/>
            </a:pPr>
            <a:r>
              <a:rPr lang="en-US" sz="2000" b="1" dirty="0">
                <a:solidFill>
                  <a:srgbClr val="7030A0"/>
                </a:solidFill>
              </a:rPr>
              <a:t>Comparable </a:t>
            </a:r>
            <a:r>
              <a:rPr lang="en-US" sz="1600" dirty="0"/>
              <a:t>A class can define the natural order of its instances by implementing the Comparable interface. Many of the standard classes in the Java API, such as the wrapper classes, String, Date, and File, implement this </a:t>
            </a:r>
            <a:r>
              <a:rPr lang="en-US" sz="1600" dirty="0" smtClean="0"/>
              <a:t>interface.</a:t>
            </a:r>
          </a:p>
          <a:p>
            <a:pPr algn="just"/>
            <a:r>
              <a:rPr lang="en-US" sz="1600" dirty="0" err="1"/>
              <a:t>int</a:t>
            </a:r>
            <a:r>
              <a:rPr lang="en-US" sz="1600" dirty="0"/>
              <a:t> </a:t>
            </a:r>
            <a:r>
              <a:rPr lang="en-US" sz="1600" dirty="0" err="1"/>
              <a:t>compareTo</a:t>
            </a:r>
            <a:r>
              <a:rPr lang="en-US" sz="1600" dirty="0"/>
              <a:t>(Object o) </a:t>
            </a:r>
            <a:endParaRPr lang="en-US" sz="1600" dirty="0" smtClean="0"/>
          </a:p>
          <a:p>
            <a:pPr algn="just"/>
            <a:r>
              <a:rPr lang="en-US" sz="1600" dirty="0" smtClean="0"/>
              <a:t>This </a:t>
            </a:r>
            <a:r>
              <a:rPr lang="en-US" sz="1600" dirty="0"/>
              <a:t>method returns a negative integer, zero, or a positive integer if the current object is less than, equal to, or greater than the specified object, based on the natural order. </a:t>
            </a:r>
            <a:endParaRPr lang="en-US" sz="1600" dirty="0" smtClean="0"/>
          </a:p>
          <a:p>
            <a:pPr algn="just"/>
            <a:r>
              <a:rPr lang="en-US" sz="1600" dirty="0" smtClean="0"/>
              <a:t>It </a:t>
            </a:r>
            <a:r>
              <a:rPr lang="en-US" sz="1600" dirty="0"/>
              <a:t>throws a </a:t>
            </a:r>
            <a:r>
              <a:rPr lang="en-US" sz="1600" dirty="0" err="1"/>
              <a:t>ClassCastException</a:t>
            </a:r>
            <a:r>
              <a:rPr lang="en-US" sz="1600" dirty="0"/>
              <a:t> if the reference value passed in the argument cannot be cast to the type of the current </a:t>
            </a:r>
            <a:r>
              <a:rPr lang="en-US" sz="1600" dirty="0" smtClean="0"/>
              <a:t>object.</a:t>
            </a:r>
          </a:p>
          <a:p>
            <a:r>
              <a:rPr lang="en-US" sz="1600" dirty="0"/>
              <a:t>Objects implementing this interface can be used as</a:t>
            </a:r>
          </a:p>
          <a:p>
            <a:r>
              <a:rPr lang="en-US" sz="1600" dirty="0"/>
              <a:t>elements in a sorted set</a:t>
            </a:r>
          </a:p>
          <a:p>
            <a:r>
              <a:rPr lang="en-US" sz="1600" dirty="0"/>
              <a:t>keys in a sorted map</a:t>
            </a:r>
          </a:p>
          <a:p>
            <a:r>
              <a:rPr lang="en-US" sz="1600" dirty="0"/>
              <a:t>elements in lists that are sorted manually using the </a:t>
            </a:r>
            <a:r>
              <a:rPr lang="en-US" sz="1600" dirty="0" err="1"/>
              <a:t>Collections.sort</a:t>
            </a:r>
            <a:r>
              <a:rPr lang="en-US" sz="1600" dirty="0"/>
              <a:t>() method</a:t>
            </a:r>
          </a:p>
          <a:p>
            <a:r>
              <a:rPr lang="en-US" sz="1600" dirty="0"/>
              <a:t>Note that the natural order for String objects (and Character objects) is lexicographical order </a:t>
            </a:r>
          </a:p>
          <a:p>
            <a:r>
              <a:rPr lang="en-US" sz="1600" dirty="0" smtClean="0"/>
              <a:t>Strings </a:t>
            </a:r>
            <a:r>
              <a:rPr lang="en-US" sz="1600" dirty="0"/>
              <a:t>will be lexicographically maintained as elements in a sorted set or as keys in a sorted map that uses natural ordering. </a:t>
            </a:r>
            <a:endParaRPr lang="en-US" sz="1600" dirty="0" smtClean="0"/>
          </a:p>
          <a:p>
            <a:r>
              <a:rPr lang="en-US" sz="1600" dirty="0" smtClean="0"/>
              <a:t>A </a:t>
            </a:r>
            <a:r>
              <a:rPr lang="en-US" sz="1600" dirty="0"/>
              <a:t>collection of strings sorted by natural order would be ordered in lexicographical order.</a:t>
            </a:r>
          </a:p>
          <a:p>
            <a:r>
              <a:rPr lang="en-US" sz="1600" dirty="0"/>
              <a:t>The natural order for objects of a numerical wrapper type is ascending order of the values of the corresponding numerical primitive type </a:t>
            </a:r>
            <a:r>
              <a:rPr lang="en-US" sz="1600" dirty="0" smtClean="0"/>
              <a:t>. </a:t>
            </a:r>
          </a:p>
          <a:p>
            <a:r>
              <a:rPr lang="en-US" sz="1600" dirty="0" smtClean="0"/>
              <a:t>As </a:t>
            </a:r>
            <a:r>
              <a:rPr lang="en-US" sz="1600" dirty="0"/>
              <a:t>elements in a sorted set, or as keys in a sorted map, the objects would be maintained in ascending order.</a:t>
            </a:r>
          </a:p>
          <a:p>
            <a:r>
              <a:rPr lang="en-US" sz="1600" dirty="0"/>
              <a:t>An alternative ordering to the default natural order can be specified by passing a Comparator to the constructor when the sorted set or map is created. </a:t>
            </a:r>
            <a:endParaRPr lang="en-US" sz="1600" dirty="0" smtClean="0"/>
          </a:p>
          <a:p>
            <a:r>
              <a:rPr lang="en-US" sz="1600" dirty="0" smtClean="0"/>
              <a:t>The </a:t>
            </a:r>
            <a:r>
              <a:rPr lang="en-US" sz="1600" dirty="0"/>
              <a:t>Collections and Arrays classes provide utility methods for sorting, which also take a Comparator </a:t>
            </a:r>
            <a:r>
              <a:rPr lang="en-US" sz="1600" dirty="0" smtClean="0"/>
              <a:t>.</a:t>
            </a:r>
            <a:endParaRPr lang="en-US" sz="1600" dirty="0"/>
          </a:p>
          <a:p>
            <a:pPr algn="just"/>
            <a:endParaRPr lang="en-US" sz="1600" dirty="0"/>
          </a:p>
          <a:p>
            <a:pPr marL="0" indent="0" algn="just">
              <a:buNone/>
            </a:pPr>
            <a:endParaRPr lang="en-US" sz="1600" dirty="0">
              <a:solidFill>
                <a:srgbClr val="7030A0"/>
              </a:solidFill>
            </a:endParaRPr>
          </a:p>
        </p:txBody>
      </p:sp>
    </p:spTree>
    <p:extLst>
      <p:ext uri="{BB962C8B-B14F-4D97-AF65-F5344CB8AC3E}">
        <p14:creationId xmlns:p14="http://schemas.microsoft.com/office/powerpoint/2010/main" val="15856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a:bodyPr>
          <a:lstStyle/>
          <a:p>
            <a:pPr marL="0" indent="0" algn="just">
              <a:buNone/>
            </a:pPr>
            <a:r>
              <a:rPr lang="en-US" sz="1600" b="1" dirty="0" err="1">
                <a:solidFill>
                  <a:srgbClr val="7030A0"/>
                </a:solidFill>
              </a:rPr>
              <a:t>SortedSet</a:t>
            </a:r>
            <a:r>
              <a:rPr lang="en-US" sz="1600" b="1" dirty="0">
                <a:solidFill>
                  <a:srgbClr val="7030A0"/>
                </a:solidFill>
              </a:rPr>
              <a:t> </a:t>
            </a:r>
            <a:r>
              <a:rPr lang="en-US" sz="1600" b="1" dirty="0" smtClean="0">
                <a:solidFill>
                  <a:srgbClr val="7030A0"/>
                </a:solidFill>
              </a:rPr>
              <a:t>:</a:t>
            </a:r>
            <a:r>
              <a:rPr lang="en-US" sz="1600" dirty="0" smtClean="0"/>
              <a:t>The </a:t>
            </a:r>
            <a:r>
              <a:rPr lang="en-US" sz="1600" dirty="0" err="1"/>
              <a:t>SortedSet</a:t>
            </a:r>
            <a:r>
              <a:rPr lang="en-US" sz="1600" dirty="0"/>
              <a:t> interface extends the Set interface to provide the functionality for handling sorted sets.</a:t>
            </a:r>
          </a:p>
          <a:p>
            <a:pPr algn="just"/>
            <a:r>
              <a:rPr lang="en-US" sz="1600" dirty="0"/>
              <a:t>// Range-view </a:t>
            </a:r>
            <a:r>
              <a:rPr lang="en-US" sz="1600" dirty="0" smtClean="0"/>
              <a:t>operations</a:t>
            </a:r>
          </a:p>
          <a:p>
            <a:pPr algn="just"/>
            <a:r>
              <a:rPr lang="en-US" sz="1600" dirty="0" smtClean="0"/>
              <a:t> </a:t>
            </a:r>
            <a:r>
              <a:rPr lang="en-US" sz="1600" dirty="0" err="1"/>
              <a:t>SortedSet</a:t>
            </a:r>
            <a:r>
              <a:rPr lang="en-US" sz="1600" dirty="0"/>
              <a:t> </a:t>
            </a:r>
            <a:r>
              <a:rPr lang="en-US" sz="1600" dirty="0" err="1"/>
              <a:t>headSet</a:t>
            </a:r>
            <a:r>
              <a:rPr lang="en-US" sz="1600" dirty="0"/>
              <a:t>(Object </a:t>
            </a:r>
            <a:r>
              <a:rPr lang="en-US" sz="1600" dirty="0" err="1"/>
              <a:t>toElement</a:t>
            </a:r>
            <a:r>
              <a:rPr lang="en-US" sz="1600" dirty="0"/>
              <a:t>) </a:t>
            </a:r>
            <a:endParaRPr lang="en-US" sz="1600" dirty="0" smtClean="0"/>
          </a:p>
          <a:p>
            <a:pPr algn="just"/>
            <a:r>
              <a:rPr lang="en-US" sz="1600" dirty="0" err="1" smtClean="0"/>
              <a:t>SortedSet</a:t>
            </a:r>
            <a:r>
              <a:rPr lang="en-US" sz="1600" dirty="0" smtClean="0"/>
              <a:t> </a:t>
            </a:r>
            <a:r>
              <a:rPr lang="en-US" sz="1600" dirty="0" err="1"/>
              <a:t>tailSet</a:t>
            </a:r>
            <a:r>
              <a:rPr lang="en-US" sz="1600" dirty="0"/>
              <a:t>(Object </a:t>
            </a:r>
            <a:r>
              <a:rPr lang="en-US" sz="1600" dirty="0" err="1"/>
              <a:t>fromElement</a:t>
            </a:r>
            <a:r>
              <a:rPr lang="en-US" sz="1600" dirty="0"/>
              <a:t>) </a:t>
            </a:r>
            <a:endParaRPr lang="en-US" sz="1600" dirty="0" smtClean="0"/>
          </a:p>
          <a:p>
            <a:pPr algn="just"/>
            <a:r>
              <a:rPr lang="en-US" sz="1600" dirty="0" err="1" smtClean="0"/>
              <a:t>SortedSet</a:t>
            </a:r>
            <a:r>
              <a:rPr lang="en-US" sz="1600" dirty="0" smtClean="0"/>
              <a:t> </a:t>
            </a:r>
            <a:r>
              <a:rPr lang="en-US" sz="1600" dirty="0" err="1"/>
              <a:t>subSet</a:t>
            </a:r>
            <a:r>
              <a:rPr lang="en-US" sz="1600" dirty="0"/>
              <a:t>(Object </a:t>
            </a:r>
            <a:r>
              <a:rPr lang="en-US" sz="1600" dirty="0" err="1"/>
              <a:t>fromElement</a:t>
            </a:r>
            <a:r>
              <a:rPr lang="en-US" sz="1600" dirty="0"/>
              <a:t>, Object </a:t>
            </a:r>
            <a:r>
              <a:rPr lang="en-US" sz="1600" dirty="0" err="1"/>
              <a:t>toElement</a:t>
            </a:r>
            <a:r>
              <a:rPr lang="en-US" sz="1600" dirty="0"/>
              <a:t>) </a:t>
            </a:r>
            <a:endParaRPr lang="en-US" sz="1600" dirty="0" smtClean="0"/>
          </a:p>
          <a:p>
            <a:pPr algn="just"/>
            <a:r>
              <a:rPr lang="en-US" sz="1600" dirty="0" smtClean="0"/>
              <a:t>The </a:t>
            </a:r>
            <a:r>
              <a:rPr lang="en-US" sz="1600" dirty="0" err="1"/>
              <a:t>headSet</a:t>
            </a:r>
            <a:r>
              <a:rPr lang="en-US" sz="1600" dirty="0"/>
              <a:t>() method returns a view of a portion of this sorted set, whose elements are strictly less than the specified element</a:t>
            </a:r>
            <a:r>
              <a:rPr lang="en-US" sz="1600" dirty="0" smtClean="0"/>
              <a:t>.</a:t>
            </a:r>
          </a:p>
          <a:p>
            <a:pPr algn="just"/>
            <a:r>
              <a:rPr lang="en-US" sz="1600" dirty="0" smtClean="0"/>
              <a:t> </a:t>
            </a:r>
            <a:r>
              <a:rPr lang="en-US" sz="1600" dirty="0"/>
              <a:t>Similarly, the </a:t>
            </a:r>
            <a:r>
              <a:rPr lang="en-US" sz="1600" dirty="0" err="1"/>
              <a:t>tailSet</a:t>
            </a:r>
            <a:r>
              <a:rPr lang="en-US" sz="1600" dirty="0"/>
              <a:t>() method returns a view of the portion of this sorted set, whose elements are greater than or equal to the specified element. </a:t>
            </a:r>
            <a:endParaRPr lang="en-US" sz="1600" dirty="0" smtClean="0"/>
          </a:p>
          <a:p>
            <a:pPr algn="just"/>
            <a:r>
              <a:rPr lang="en-US" sz="1600" dirty="0" smtClean="0"/>
              <a:t>The </a:t>
            </a:r>
            <a:r>
              <a:rPr lang="en-US" sz="1600" dirty="0" err="1"/>
              <a:t>subSet</a:t>
            </a:r>
            <a:r>
              <a:rPr lang="en-US" sz="1600" dirty="0"/>
              <a:t>() method returns a view of the portion of this sorted set, whose elements range from </a:t>
            </a:r>
            <a:r>
              <a:rPr lang="en-US" sz="1600" dirty="0" err="1"/>
              <a:t>fromElement</a:t>
            </a:r>
            <a:r>
              <a:rPr lang="en-US" sz="1600" dirty="0"/>
              <a:t>, inclusive, to </a:t>
            </a:r>
            <a:r>
              <a:rPr lang="en-US" sz="1600" dirty="0" err="1"/>
              <a:t>toElement</a:t>
            </a:r>
            <a:r>
              <a:rPr lang="en-US" sz="1600" dirty="0"/>
              <a:t>, exclusive. Note that the views present the elements sorted in the same order as the underlying sorted map.</a:t>
            </a:r>
          </a:p>
          <a:p>
            <a:pPr algn="just"/>
            <a:r>
              <a:rPr lang="en-US" sz="1600" dirty="0"/>
              <a:t>// First-last elements Object first() </a:t>
            </a:r>
            <a:r>
              <a:rPr lang="en-US" sz="1600" dirty="0" smtClean="0"/>
              <a:t>Object </a:t>
            </a:r>
            <a:r>
              <a:rPr lang="en-US" sz="1600" dirty="0"/>
              <a:t>last() </a:t>
            </a:r>
            <a:endParaRPr lang="en-US" sz="1600" dirty="0" smtClean="0"/>
          </a:p>
          <a:p>
            <a:pPr algn="just"/>
            <a:r>
              <a:rPr lang="en-US" sz="1600" dirty="0" smtClean="0"/>
              <a:t>The </a:t>
            </a:r>
            <a:r>
              <a:rPr lang="en-US" sz="1600" dirty="0"/>
              <a:t>first() method returns the first element currently in this sorted set, and the last() method returns the last element currently in this sorted set. Both throw a </a:t>
            </a:r>
            <a:r>
              <a:rPr lang="en-US" sz="1600" dirty="0" err="1"/>
              <a:t>NoSuchElementException</a:t>
            </a:r>
            <a:r>
              <a:rPr lang="en-US" sz="1600" dirty="0"/>
              <a:t> if the sorted set is empty</a:t>
            </a:r>
          </a:p>
          <a:p>
            <a:pPr marL="0" indent="0" algn="just">
              <a:buNone/>
            </a:pPr>
            <a:r>
              <a:rPr lang="en-US" sz="1600" b="1" dirty="0" err="1">
                <a:solidFill>
                  <a:srgbClr val="7030A0"/>
                </a:solidFill>
              </a:rPr>
              <a:t>SortedMap</a:t>
            </a:r>
            <a:r>
              <a:rPr lang="en-US" sz="1600" b="1" dirty="0">
                <a:solidFill>
                  <a:srgbClr val="7030A0"/>
                </a:solidFill>
              </a:rPr>
              <a:t> </a:t>
            </a:r>
            <a:r>
              <a:rPr lang="en-US" sz="1600" b="1" dirty="0" smtClean="0">
                <a:solidFill>
                  <a:srgbClr val="7030A0"/>
                </a:solidFill>
              </a:rPr>
              <a:t>:</a:t>
            </a:r>
            <a:r>
              <a:rPr lang="en-US" sz="1600" dirty="0"/>
              <a:t>The </a:t>
            </a:r>
            <a:r>
              <a:rPr lang="en-US" sz="1600" dirty="0" err="1"/>
              <a:t>SortedMap</a:t>
            </a:r>
            <a:r>
              <a:rPr lang="en-US" sz="1600" dirty="0"/>
              <a:t> interface extends the Map interface to provide the functionality for implementing maps with sorted keys. </a:t>
            </a:r>
            <a:endParaRPr lang="en-US" sz="1600" dirty="0" smtClean="0"/>
          </a:p>
          <a:p>
            <a:pPr marL="0" indent="0" algn="just">
              <a:buNone/>
            </a:pPr>
            <a:r>
              <a:rPr lang="en-US" sz="1600" dirty="0" smtClean="0"/>
              <a:t>Its </a:t>
            </a:r>
            <a:r>
              <a:rPr lang="en-US" sz="1600" dirty="0"/>
              <a:t>operations are analogous to those of the </a:t>
            </a:r>
            <a:r>
              <a:rPr lang="en-US" sz="1600" dirty="0" err="1"/>
              <a:t>SortedSet</a:t>
            </a:r>
            <a:r>
              <a:rPr lang="en-US" sz="1600" dirty="0"/>
              <a:t> interface, applied to maps and keys rather than to sets and elements.</a:t>
            </a:r>
            <a:endParaRPr lang="en-US" sz="1600" dirty="0">
              <a:solidFill>
                <a:srgbClr val="7030A0"/>
              </a:solidFill>
            </a:endParaRPr>
          </a:p>
        </p:txBody>
      </p:sp>
    </p:spTree>
    <p:extLst>
      <p:ext uri="{BB962C8B-B14F-4D97-AF65-F5344CB8AC3E}">
        <p14:creationId xmlns:p14="http://schemas.microsoft.com/office/powerpoint/2010/main" val="311074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lnSpcReduction="10000"/>
          </a:bodyPr>
          <a:lstStyle/>
          <a:p>
            <a:pPr algn="just"/>
            <a:r>
              <a:rPr lang="en-US" sz="1600" dirty="0"/>
              <a:t>A collection allows a group of objects to be treated as a single unit. </a:t>
            </a:r>
            <a:endParaRPr lang="en-US" sz="1600" dirty="0" smtClean="0"/>
          </a:p>
          <a:p>
            <a:pPr algn="just"/>
            <a:r>
              <a:rPr lang="en-US" sz="1600" dirty="0" smtClean="0"/>
              <a:t>Arbitrary </a:t>
            </a:r>
            <a:r>
              <a:rPr lang="en-US" sz="1600" dirty="0"/>
              <a:t>objects can be stored, retrieved, and manipulated as elements of </a:t>
            </a:r>
            <a:r>
              <a:rPr lang="en-US" sz="1600" dirty="0" smtClean="0"/>
              <a:t>collections.</a:t>
            </a:r>
          </a:p>
          <a:p>
            <a:pPr algn="just"/>
            <a:r>
              <a:rPr lang="en-US" sz="1600" dirty="0"/>
              <a:t>The collections framework presents a set of standard utility classes for managing such collections. </a:t>
            </a:r>
            <a:endParaRPr lang="en-US" sz="1600" dirty="0" smtClean="0"/>
          </a:p>
          <a:p>
            <a:pPr algn="just"/>
            <a:r>
              <a:rPr lang="en-US" sz="1600" dirty="0" smtClean="0"/>
              <a:t>This </a:t>
            </a:r>
            <a:r>
              <a:rPr lang="en-US" sz="1600" dirty="0"/>
              <a:t>framework is provided in the </a:t>
            </a:r>
            <a:r>
              <a:rPr lang="en-US" sz="1600" dirty="0" err="1"/>
              <a:t>java.util</a:t>
            </a:r>
            <a:r>
              <a:rPr lang="en-US" sz="1600" dirty="0"/>
              <a:t> package and comprises three main parts</a:t>
            </a:r>
            <a:r>
              <a:rPr lang="en-US" sz="1600" dirty="0" smtClean="0"/>
              <a:t>:</a:t>
            </a:r>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pPr marL="0" indent="0" algn="just">
              <a:buNone/>
            </a:pPr>
            <a:endParaRPr lang="en-US" sz="1600" dirty="0"/>
          </a:p>
          <a:p>
            <a:pPr marL="0" indent="0" algn="just">
              <a:buNone/>
            </a:pPr>
            <a:endParaRPr lang="en-US" sz="1600" dirty="0" smtClean="0"/>
          </a:p>
          <a:p>
            <a:endParaRPr lang="en-US" sz="1600" dirty="0" smtClean="0"/>
          </a:p>
          <a:p>
            <a:endParaRPr lang="en-US" sz="1600" dirty="0"/>
          </a:p>
          <a:p>
            <a:r>
              <a:rPr lang="en-US" sz="1600" dirty="0" smtClean="0"/>
              <a:t>A </a:t>
            </a:r>
            <a:r>
              <a:rPr lang="en-US" sz="1600" dirty="0"/>
              <a:t>small set of implementations (i.e., concrete classes, listed in </a:t>
            </a:r>
            <a:r>
              <a:rPr lang="en-US" sz="1600" dirty="0" smtClean="0"/>
              <a:t>Table) </a:t>
            </a:r>
            <a:r>
              <a:rPr lang="en-US" sz="1600" dirty="0"/>
              <a:t>that are specific implementations of the core interfaces, providing data structures that a program can use readily.</a:t>
            </a:r>
          </a:p>
          <a:p>
            <a:r>
              <a:rPr lang="en-US" sz="1600" dirty="0"/>
              <a:t>An assortment of static utility methods that can be used to perform various operations on collections, such as sorting and searching, or creating customized collections.</a:t>
            </a:r>
          </a:p>
          <a:p>
            <a:pPr marL="0" indent="0" algn="just">
              <a:buNone/>
            </a:pPr>
            <a:endParaRPr lang="en-US" sz="1600" dirty="0"/>
          </a:p>
          <a:p>
            <a:pPr marL="0" indent="0" algn="just">
              <a:buNone/>
            </a:pP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90750"/>
            <a:ext cx="53530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09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anim calcmode="lin" valueType="num">
                                      <p:cBhvr additive="base">
                                        <p:cTn id="3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 calcmode="lin" valueType="num">
                                      <p:cBhvr additive="base">
                                        <p:cTn id="4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just"/>
            <a:r>
              <a:rPr lang="en-US" sz="1600" dirty="0"/>
              <a:t>// Range-view operations </a:t>
            </a:r>
            <a:endParaRPr lang="en-US" sz="1600" dirty="0" smtClean="0"/>
          </a:p>
          <a:p>
            <a:pPr algn="just"/>
            <a:r>
              <a:rPr lang="en-US" sz="1600" dirty="0" err="1" smtClean="0"/>
              <a:t>SortedMap</a:t>
            </a:r>
            <a:r>
              <a:rPr lang="en-US" sz="1600" dirty="0" smtClean="0"/>
              <a:t> </a:t>
            </a:r>
            <a:r>
              <a:rPr lang="en-US" sz="1600" dirty="0" err="1"/>
              <a:t>headMap</a:t>
            </a:r>
            <a:r>
              <a:rPr lang="en-US" sz="1600" dirty="0"/>
              <a:t>(Object </a:t>
            </a:r>
            <a:r>
              <a:rPr lang="en-US" sz="1600" dirty="0" err="1"/>
              <a:t>toKey</a:t>
            </a:r>
            <a:r>
              <a:rPr lang="en-US" sz="1600" dirty="0"/>
              <a:t>) </a:t>
            </a:r>
            <a:endParaRPr lang="en-US" sz="1600" dirty="0" smtClean="0"/>
          </a:p>
          <a:p>
            <a:pPr algn="just"/>
            <a:r>
              <a:rPr lang="en-US" sz="1600" dirty="0" err="1" smtClean="0"/>
              <a:t>SortedMap</a:t>
            </a:r>
            <a:r>
              <a:rPr lang="en-US" sz="1600" dirty="0" smtClean="0"/>
              <a:t> </a:t>
            </a:r>
            <a:r>
              <a:rPr lang="en-US" sz="1600" dirty="0" err="1"/>
              <a:t>tailMap</a:t>
            </a:r>
            <a:r>
              <a:rPr lang="en-US" sz="1600" dirty="0"/>
              <a:t>(Object </a:t>
            </a:r>
            <a:r>
              <a:rPr lang="en-US" sz="1600" dirty="0" err="1"/>
              <a:t>fromKey</a:t>
            </a:r>
            <a:r>
              <a:rPr lang="en-US" sz="1600" dirty="0"/>
              <a:t>) </a:t>
            </a:r>
            <a:endParaRPr lang="en-US" sz="1600" dirty="0" smtClean="0"/>
          </a:p>
          <a:p>
            <a:pPr algn="just"/>
            <a:r>
              <a:rPr lang="en-US" sz="1600" dirty="0" err="1" smtClean="0"/>
              <a:t>SortedMap</a:t>
            </a:r>
            <a:r>
              <a:rPr lang="en-US" sz="1600" dirty="0" smtClean="0"/>
              <a:t> </a:t>
            </a:r>
            <a:r>
              <a:rPr lang="en-US" sz="1600" dirty="0" err="1"/>
              <a:t>subMap</a:t>
            </a:r>
            <a:r>
              <a:rPr lang="en-US" sz="1600" dirty="0"/>
              <a:t>(Object </a:t>
            </a:r>
            <a:r>
              <a:rPr lang="en-US" sz="1600" dirty="0" err="1"/>
              <a:t>fromKey</a:t>
            </a:r>
            <a:r>
              <a:rPr lang="en-US" sz="1600" dirty="0"/>
              <a:t>, Object </a:t>
            </a:r>
            <a:r>
              <a:rPr lang="en-US" sz="1600" dirty="0" err="1"/>
              <a:t>toKey</a:t>
            </a:r>
            <a:r>
              <a:rPr lang="en-US" sz="1600" dirty="0"/>
              <a:t>) </a:t>
            </a:r>
            <a:endParaRPr lang="en-US" sz="1600" dirty="0" smtClean="0"/>
          </a:p>
          <a:p>
            <a:pPr algn="just"/>
            <a:r>
              <a:rPr lang="en-US" sz="1600" dirty="0" smtClean="0"/>
              <a:t>// </a:t>
            </a:r>
            <a:r>
              <a:rPr lang="en-US" sz="1600" dirty="0"/>
              <a:t>First-last keys Object </a:t>
            </a:r>
            <a:r>
              <a:rPr lang="en-US" sz="1600" dirty="0" err="1"/>
              <a:t>firstKey</a:t>
            </a:r>
            <a:r>
              <a:rPr lang="en-US" sz="1600" dirty="0"/>
              <a:t>() Object </a:t>
            </a:r>
            <a:r>
              <a:rPr lang="en-US" sz="1600" dirty="0" err="1"/>
              <a:t>lastKey</a:t>
            </a:r>
            <a:r>
              <a:rPr lang="en-US" sz="1600" dirty="0" smtClean="0"/>
              <a:t>()</a:t>
            </a:r>
          </a:p>
          <a:p>
            <a:pPr marL="0" indent="0" algn="just">
              <a:buNone/>
            </a:pPr>
            <a:r>
              <a:rPr lang="en-US" sz="1600" b="1" dirty="0" err="1">
                <a:solidFill>
                  <a:srgbClr val="7030A0"/>
                </a:solidFill>
              </a:rPr>
              <a:t>TreeSet</a:t>
            </a:r>
            <a:r>
              <a:rPr lang="en-US" sz="1600" b="1" dirty="0">
                <a:solidFill>
                  <a:srgbClr val="7030A0"/>
                </a:solidFill>
              </a:rPr>
              <a:t> and </a:t>
            </a:r>
            <a:r>
              <a:rPr lang="en-US" sz="1600" b="1" dirty="0" err="1">
                <a:solidFill>
                  <a:srgbClr val="7030A0"/>
                </a:solidFill>
              </a:rPr>
              <a:t>TreeMap</a:t>
            </a:r>
            <a:endParaRPr lang="en-US" sz="1600" b="1" dirty="0">
              <a:solidFill>
                <a:srgbClr val="7030A0"/>
              </a:solidFill>
            </a:endParaRPr>
          </a:p>
          <a:p>
            <a:pPr algn="just"/>
            <a:r>
              <a:rPr lang="en-US" sz="1600" dirty="0"/>
              <a:t>The </a:t>
            </a:r>
            <a:r>
              <a:rPr lang="en-US" sz="1600" dirty="0" err="1"/>
              <a:t>TreeSet</a:t>
            </a:r>
            <a:r>
              <a:rPr lang="en-US" sz="1600" dirty="0"/>
              <a:t> and </a:t>
            </a:r>
            <a:r>
              <a:rPr lang="en-US" sz="1600" dirty="0" err="1"/>
              <a:t>TreeMap</a:t>
            </a:r>
            <a:r>
              <a:rPr lang="en-US" sz="1600" dirty="0"/>
              <a:t> classes implement the </a:t>
            </a:r>
            <a:r>
              <a:rPr lang="en-US" sz="1600" dirty="0" err="1"/>
              <a:t>SortedSet</a:t>
            </a:r>
            <a:r>
              <a:rPr lang="en-US" sz="1600" dirty="0"/>
              <a:t> and </a:t>
            </a:r>
            <a:r>
              <a:rPr lang="en-US" sz="1600" dirty="0" err="1"/>
              <a:t>SortedMap</a:t>
            </a:r>
            <a:r>
              <a:rPr lang="en-US" sz="1600" dirty="0"/>
              <a:t> interfaces, respectively. By default, operations on sorted sets or maps rely on the natural ordering of the elements or keys, respectively. However, a total ordering can be specified by passing a customized comparator to the constructor.</a:t>
            </a:r>
          </a:p>
          <a:p>
            <a:pPr algn="just"/>
            <a:r>
              <a:rPr lang="en-US" sz="1600" dirty="0"/>
              <a:t>These implementations use balanced trees, which deliver excellent performance for all operations. Searching in a </a:t>
            </a:r>
            <a:r>
              <a:rPr lang="en-US" sz="1600" dirty="0" err="1"/>
              <a:t>HashSet</a:t>
            </a:r>
            <a:r>
              <a:rPr lang="en-US" sz="1600" dirty="0"/>
              <a:t> or </a:t>
            </a:r>
            <a:r>
              <a:rPr lang="en-US" sz="1600" dirty="0" err="1"/>
              <a:t>HashMap</a:t>
            </a:r>
            <a:r>
              <a:rPr lang="en-US" sz="1600" dirty="0"/>
              <a:t> can be faster than in a </a:t>
            </a:r>
            <a:r>
              <a:rPr lang="en-US" sz="1600" dirty="0" err="1"/>
              <a:t>TreeSet</a:t>
            </a:r>
            <a:r>
              <a:rPr lang="en-US" sz="1600" dirty="0"/>
              <a:t> or </a:t>
            </a:r>
            <a:r>
              <a:rPr lang="en-US" sz="1600" dirty="0" err="1"/>
              <a:t>TreeMap</a:t>
            </a:r>
            <a:r>
              <a:rPr lang="en-US" sz="1600" dirty="0"/>
              <a:t>, as hashing algorithms usually offer better performance than the search algorithms for balanced trees.</a:t>
            </a:r>
          </a:p>
          <a:p>
            <a:pPr algn="just"/>
            <a:r>
              <a:rPr lang="en-US" sz="1600" dirty="0"/>
              <a:t>Each class provides four constructors:</a:t>
            </a:r>
          </a:p>
          <a:p>
            <a:pPr algn="just"/>
            <a:r>
              <a:rPr lang="en-US" sz="1600" dirty="0" err="1"/>
              <a:t>TreeSet</a:t>
            </a:r>
            <a:r>
              <a:rPr lang="en-US" sz="1600" dirty="0"/>
              <a:t>() </a:t>
            </a:r>
            <a:r>
              <a:rPr lang="en-US" sz="1600" dirty="0" err="1"/>
              <a:t>TreeMap</a:t>
            </a:r>
            <a:r>
              <a:rPr lang="en-US" sz="1600" dirty="0"/>
              <a:t>() A standard constructor to create a new empty sorted set or map, according to the natural order of the elements or the keys, respectively.</a:t>
            </a:r>
          </a:p>
          <a:p>
            <a:pPr algn="just"/>
            <a:r>
              <a:rPr lang="en-US" sz="1600" dirty="0" err="1"/>
              <a:t>TreeSet</a:t>
            </a:r>
            <a:r>
              <a:rPr lang="en-US" sz="1600" dirty="0"/>
              <a:t>(Comparator c) </a:t>
            </a:r>
            <a:r>
              <a:rPr lang="en-US" sz="1600" dirty="0" err="1"/>
              <a:t>TreeMap</a:t>
            </a:r>
            <a:r>
              <a:rPr lang="en-US" sz="1600" dirty="0"/>
              <a:t>(Comparator c) A constructor that takes an explicit comparator for ordering the elements or the keys.</a:t>
            </a:r>
          </a:p>
          <a:p>
            <a:pPr algn="just"/>
            <a:r>
              <a:rPr lang="en-US" sz="1600" dirty="0" err="1"/>
              <a:t>TreeSet</a:t>
            </a:r>
            <a:r>
              <a:rPr lang="en-US" sz="1600" dirty="0"/>
              <a:t>(Collection c) </a:t>
            </a:r>
            <a:r>
              <a:rPr lang="en-US" sz="1600" dirty="0" err="1"/>
              <a:t>TreeMap</a:t>
            </a:r>
            <a:r>
              <a:rPr lang="en-US" sz="1600" dirty="0"/>
              <a:t>(Map m) A constructor that can create a sorted set or a sorted map based on a collection or a map, according to the natural order of the elements or the keys, respectively.</a:t>
            </a:r>
          </a:p>
          <a:p>
            <a:pPr algn="just"/>
            <a:r>
              <a:rPr lang="en-US" sz="1600" dirty="0" err="1"/>
              <a:t>TreeSet</a:t>
            </a:r>
            <a:r>
              <a:rPr lang="en-US" sz="1600" dirty="0"/>
              <a:t>(</a:t>
            </a:r>
            <a:r>
              <a:rPr lang="en-US" sz="1600" dirty="0" err="1"/>
              <a:t>SortedSet</a:t>
            </a:r>
            <a:r>
              <a:rPr lang="en-US" sz="1600" dirty="0"/>
              <a:t> s) </a:t>
            </a:r>
            <a:r>
              <a:rPr lang="en-US" sz="1600" dirty="0" err="1"/>
              <a:t>TreeMap</a:t>
            </a:r>
            <a:r>
              <a:rPr lang="en-US" sz="1600" dirty="0"/>
              <a:t>(</a:t>
            </a:r>
            <a:r>
              <a:rPr lang="en-US" sz="1600" dirty="0" err="1"/>
              <a:t>SortedMap</a:t>
            </a:r>
            <a:r>
              <a:rPr lang="en-US" sz="1600" dirty="0"/>
              <a:t> m) A constructor that creates a new set or map containing the same elements or entries as the specified sorted set or sorted map, with the same ordering.</a:t>
            </a:r>
          </a:p>
          <a:p>
            <a:pPr algn="just"/>
            <a:endParaRPr lang="en-US" sz="1600" dirty="0"/>
          </a:p>
        </p:txBody>
      </p:sp>
    </p:spTree>
    <p:extLst>
      <p:ext uri="{BB962C8B-B14F-4D97-AF65-F5344CB8AC3E}">
        <p14:creationId xmlns:p14="http://schemas.microsoft.com/office/powerpoint/2010/main" val="280157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sz="1600" dirty="0"/>
              <a:t>The collection implementations can be augmented with the following functionality:</a:t>
            </a:r>
          </a:p>
          <a:p>
            <a:pPr algn="just"/>
            <a:r>
              <a:rPr lang="en-US" sz="1600" dirty="0"/>
              <a:t>thread-safety</a:t>
            </a:r>
          </a:p>
          <a:p>
            <a:pPr algn="just"/>
            <a:r>
              <a:rPr lang="en-US" sz="1600" dirty="0"/>
              <a:t>collection immutability</a:t>
            </a:r>
          </a:p>
          <a:p>
            <a:pPr algn="just"/>
            <a:r>
              <a:rPr lang="en-US" sz="1600" dirty="0"/>
              <a:t>The collection implementation classes, except for Vector and </a:t>
            </a:r>
            <a:r>
              <a:rPr lang="en-US" sz="1600" dirty="0" err="1"/>
              <a:t>Hashtable</a:t>
            </a:r>
            <a:r>
              <a:rPr lang="en-US" sz="1600" dirty="0"/>
              <a:t>, are not thread-safe, that is, their integrity can be jeopardized by concurrent access. </a:t>
            </a:r>
            <a:endParaRPr lang="en-US" sz="1600" dirty="0" smtClean="0"/>
          </a:p>
          <a:p>
            <a:pPr algn="just"/>
            <a:r>
              <a:rPr lang="en-US" sz="1600" dirty="0" smtClean="0"/>
              <a:t>A </a:t>
            </a:r>
            <a:r>
              <a:rPr lang="en-US" sz="1600" dirty="0"/>
              <a:t>situation might also demand that a collection be immutable. </a:t>
            </a:r>
            <a:endParaRPr lang="en-US" sz="1600" dirty="0" smtClean="0"/>
          </a:p>
          <a:p>
            <a:pPr marL="0" indent="0" algn="just">
              <a:buNone/>
            </a:pPr>
            <a:r>
              <a:rPr lang="en-US" sz="1600" b="1" dirty="0">
                <a:solidFill>
                  <a:srgbClr val="7030A0"/>
                </a:solidFill>
              </a:rPr>
              <a:t>Synchronized Collection </a:t>
            </a:r>
            <a:r>
              <a:rPr lang="en-US" sz="1600" b="1" dirty="0" smtClean="0">
                <a:solidFill>
                  <a:srgbClr val="7030A0"/>
                </a:solidFill>
              </a:rPr>
              <a:t>Decorators </a:t>
            </a:r>
          </a:p>
          <a:p>
            <a:pPr algn="just"/>
            <a:r>
              <a:rPr lang="en-US" sz="1600" dirty="0"/>
              <a:t>The following static factory methods from the Collections class can be utilized to create decorators that provide thread-safety for collections:</a:t>
            </a:r>
          </a:p>
          <a:p>
            <a:pPr algn="just"/>
            <a:r>
              <a:rPr lang="en-US" sz="1600" dirty="0"/>
              <a:t>static Collection </a:t>
            </a:r>
            <a:r>
              <a:rPr lang="en-US" sz="1600" dirty="0" err="1"/>
              <a:t>synchronizedCollection</a:t>
            </a:r>
            <a:r>
              <a:rPr lang="en-US" sz="1600" dirty="0"/>
              <a:t>(Collection c) </a:t>
            </a:r>
            <a:endParaRPr lang="en-US" sz="1600" dirty="0" smtClean="0"/>
          </a:p>
          <a:p>
            <a:pPr algn="just"/>
            <a:r>
              <a:rPr lang="en-US" sz="1600" dirty="0" smtClean="0"/>
              <a:t>static </a:t>
            </a:r>
            <a:r>
              <a:rPr lang="en-US" sz="1600" dirty="0"/>
              <a:t>List </a:t>
            </a:r>
            <a:r>
              <a:rPr lang="en-US" sz="1600" dirty="0" err="1"/>
              <a:t>synchronizedList</a:t>
            </a:r>
            <a:r>
              <a:rPr lang="en-US" sz="1600" dirty="0"/>
              <a:t>(List list) </a:t>
            </a:r>
            <a:endParaRPr lang="en-US" sz="1600" dirty="0" smtClean="0"/>
          </a:p>
          <a:p>
            <a:pPr algn="just"/>
            <a:r>
              <a:rPr lang="en-US" sz="1600" dirty="0" smtClean="0"/>
              <a:t>static </a:t>
            </a:r>
            <a:r>
              <a:rPr lang="en-US" sz="1600" dirty="0"/>
              <a:t>Map </a:t>
            </a:r>
            <a:r>
              <a:rPr lang="en-US" sz="1600" dirty="0" err="1"/>
              <a:t>synchronizedMap</a:t>
            </a:r>
            <a:r>
              <a:rPr lang="en-US" sz="1600" dirty="0"/>
              <a:t>(Map m) </a:t>
            </a:r>
            <a:endParaRPr lang="en-US" sz="1600" dirty="0" smtClean="0"/>
          </a:p>
          <a:p>
            <a:pPr algn="just"/>
            <a:r>
              <a:rPr lang="en-US" sz="1600" dirty="0" smtClean="0"/>
              <a:t>static </a:t>
            </a:r>
            <a:r>
              <a:rPr lang="en-US" sz="1600" dirty="0"/>
              <a:t>Set </a:t>
            </a:r>
            <a:r>
              <a:rPr lang="en-US" sz="1600" dirty="0" err="1"/>
              <a:t>synchronizedSet</a:t>
            </a:r>
            <a:r>
              <a:rPr lang="en-US" sz="1600" dirty="0"/>
              <a:t>(Set s) </a:t>
            </a:r>
            <a:endParaRPr lang="en-US" sz="1600" dirty="0" smtClean="0"/>
          </a:p>
          <a:p>
            <a:pPr algn="just"/>
            <a:r>
              <a:rPr lang="en-US" sz="1600" dirty="0" smtClean="0"/>
              <a:t>static </a:t>
            </a:r>
            <a:r>
              <a:rPr lang="en-US" sz="1600" dirty="0" err="1"/>
              <a:t>SortedMap</a:t>
            </a:r>
            <a:r>
              <a:rPr lang="en-US" sz="1600" dirty="0"/>
              <a:t> </a:t>
            </a:r>
            <a:r>
              <a:rPr lang="en-US" sz="1600" dirty="0" err="1"/>
              <a:t>synchronizedSortedMap</a:t>
            </a:r>
            <a:r>
              <a:rPr lang="en-US" sz="1600" dirty="0"/>
              <a:t>(</a:t>
            </a:r>
            <a:r>
              <a:rPr lang="en-US" sz="1600" dirty="0" err="1"/>
              <a:t>SortedMap</a:t>
            </a:r>
            <a:r>
              <a:rPr lang="en-US" sz="1600" dirty="0"/>
              <a:t> m) </a:t>
            </a:r>
            <a:endParaRPr lang="en-US" sz="1600" dirty="0" smtClean="0"/>
          </a:p>
          <a:p>
            <a:pPr algn="just"/>
            <a:r>
              <a:rPr lang="en-US" sz="1600" dirty="0" smtClean="0"/>
              <a:t>static </a:t>
            </a:r>
            <a:r>
              <a:rPr lang="en-US" sz="1600" dirty="0" err="1"/>
              <a:t>SortedSet</a:t>
            </a:r>
            <a:r>
              <a:rPr lang="en-US" sz="1600" dirty="0"/>
              <a:t> </a:t>
            </a:r>
            <a:r>
              <a:rPr lang="en-US" sz="1600" dirty="0" err="1"/>
              <a:t>synchronizedSortedSet</a:t>
            </a:r>
            <a:r>
              <a:rPr lang="en-US" sz="1600" dirty="0"/>
              <a:t>(</a:t>
            </a:r>
            <a:r>
              <a:rPr lang="en-US" sz="1600" dirty="0" err="1"/>
              <a:t>SortedSet</a:t>
            </a:r>
            <a:r>
              <a:rPr lang="en-US" sz="1600" dirty="0"/>
              <a:t> s</a:t>
            </a:r>
            <a:r>
              <a:rPr lang="en-US" sz="1600" dirty="0" smtClean="0"/>
              <a:t>)</a:t>
            </a:r>
          </a:p>
          <a:p>
            <a:pPr marL="0" indent="0" algn="just">
              <a:buNone/>
            </a:pPr>
            <a:r>
              <a:rPr lang="en-US" sz="1600" b="1" dirty="0" err="1">
                <a:solidFill>
                  <a:srgbClr val="7030A0"/>
                </a:solidFill>
              </a:rPr>
              <a:t>Unmodifiable</a:t>
            </a:r>
            <a:r>
              <a:rPr lang="en-US" sz="1600" b="1" dirty="0">
                <a:solidFill>
                  <a:srgbClr val="7030A0"/>
                </a:solidFill>
              </a:rPr>
              <a:t> Collection Decorators</a:t>
            </a:r>
          </a:p>
          <a:p>
            <a:pPr algn="just"/>
            <a:r>
              <a:rPr lang="en-US" sz="1600" dirty="0"/>
              <a:t>The following static factory methods from the Collections class create views that provide read-only access to the underlying collection:</a:t>
            </a:r>
          </a:p>
          <a:p>
            <a:pPr algn="just"/>
            <a:r>
              <a:rPr lang="en-US" sz="1600" dirty="0"/>
              <a:t>static Collection </a:t>
            </a:r>
            <a:r>
              <a:rPr lang="en-US" sz="1600" dirty="0" err="1"/>
              <a:t>unmodifiableCollection</a:t>
            </a:r>
            <a:r>
              <a:rPr lang="en-US" sz="1600" dirty="0"/>
              <a:t>(Collection c) static List </a:t>
            </a:r>
            <a:r>
              <a:rPr lang="en-US" sz="1600" dirty="0" err="1"/>
              <a:t>unmodifiableList</a:t>
            </a:r>
            <a:r>
              <a:rPr lang="en-US" sz="1600" dirty="0"/>
              <a:t>(List list) static Map </a:t>
            </a:r>
            <a:r>
              <a:rPr lang="en-US" sz="1600" dirty="0" err="1"/>
              <a:t>unmodifiableMap</a:t>
            </a:r>
            <a:r>
              <a:rPr lang="en-US" sz="1600" dirty="0"/>
              <a:t>(Map m) static Set </a:t>
            </a:r>
            <a:r>
              <a:rPr lang="en-US" sz="1600" dirty="0" err="1"/>
              <a:t>unmodifiableSet</a:t>
            </a:r>
            <a:r>
              <a:rPr lang="en-US" sz="1600" dirty="0"/>
              <a:t>(Set s) static </a:t>
            </a:r>
            <a:r>
              <a:rPr lang="en-US" sz="1600" dirty="0" err="1"/>
              <a:t>SortedMap</a:t>
            </a:r>
            <a:r>
              <a:rPr lang="en-US" sz="1600" dirty="0"/>
              <a:t> </a:t>
            </a:r>
            <a:r>
              <a:rPr lang="en-US" sz="1600" dirty="0" err="1"/>
              <a:t>unmodifiableSortedMap</a:t>
            </a:r>
            <a:r>
              <a:rPr lang="en-US" sz="1600" dirty="0"/>
              <a:t>(</a:t>
            </a:r>
            <a:r>
              <a:rPr lang="en-US" sz="1600" dirty="0" err="1"/>
              <a:t>SortedMap</a:t>
            </a:r>
            <a:r>
              <a:rPr lang="en-US" sz="1600" dirty="0"/>
              <a:t> m) static </a:t>
            </a:r>
            <a:r>
              <a:rPr lang="en-US" sz="1600" dirty="0" err="1"/>
              <a:t>SortedSet</a:t>
            </a:r>
            <a:r>
              <a:rPr lang="en-US" sz="1600" dirty="0"/>
              <a:t> </a:t>
            </a:r>
            <a:r>
              <a:rPr lang="en-US" sz="1600" dirty="0" err="1"/>
              <a:t>unmodifiableSortedSet</a:t>
            </a:r>
            <a:r>
              <a:rPr lang="en-US" sz="1600" dirty="0"/>
              <a:t>(</a:t>
            </a:r>
            <a:r>
              <a:rPr lang="en-US" sz="1600" dirty="0" err="1"/>
              <a:t>SortedSet</a:t>
            </a:r>
            <a:r>
              <a:rPr lang="en-US" sz="1600" dirty="0"/>
              <a:t> s) </a:t>
            </a:r>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28110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just">
              <a:buNone/>
            </a:pPr>
            <a:r>
              <a:rPr lang="en-US" sz="1600" b="1" dirty="0"/>
              <a:t>Other Utility Methods in the Collections Class</a:t>
            </a:r>
          </a:p>
          <a:p>
            <a:pPr algn="just"/>
            <a:r>
              <a:rPr lang="en-US" sz="1600" dirty="0"/>
              <a:t>Most methods accept a List, while a few operate on arbitrary Collection objects. Practically any operation on a list can be done using these methods.</a:t>
            </a:r>
          </a:p>
          <a:p>
            <a:pPr algn="just"/>
            <a:r>
              <a:rPr lang="en-US" sz="1600" dirty="0"/>
              <a:t>static void copy(List </a:t>
            </a:r>
            <a:r>
              <a:rPr lang="en-US" sz="1600" dirty="0" err="1"/>
              <a:t>dst</a:t>
            </a:r>
            <a:r>
              <a:rPr lang="en-US" sz="1600" dirty="0"/>
              <a:t>, List </a:t>
            </a:r>
            <a:r>
              <a:rPr lang="en-US" sz="1600" dirty="0" err="1"/>
              <a:t>src</a:t>
            </a:r>
            <a:r>
              <a:rPr lang="en-US" sz="1600" dirty="0"/>
              <a:t>) Adds the elements from the </a:t>
            </a:r>
            <a:r>
              <a:rPr lang="en-US" sz="1600" dirty="0" err="1"/>
              <a:t>src</a:t>
            </a:r>
            <a:r>
              <a:rPr lang="en-US" sz="1600" dirty="0"/>
              <a:t> list to the </a:t>
            </a:r>
            <a:r>
              <a:rPr lang="en-US" sz="1600" dirty="0" err="1"/>
              <a:t>dst</a:t>
            </a:r>
            <a:r>
              <a:rPr lang="en-US" sz="1600" dirty="0"/>
              <a:t> list.</a:t>
            </a:r>
          </a:p>
          <a:p>
            <a:pPr algn="just"/>
            <a:r>
              <a:rPr lang="en-US" sz="1600" dirty="0"/>
              <a:t>static void fill(List </a:t>
            </a:r>
            <a:r>
              <a:rPr lang="en-US" sz="1600" dirty="0" err="1"/>
              <a:t>list</a:t>
            </a:r>
            <a:r>
              <a:rPr lang="en-US" sz="1600" dirty="0"/>
              <a:t>, Object o) Replaces all of the elements of the list with the specified element.</a:t>
            </a:r>
          </a:p>
          <a:p>
            <a:pPr algn="just"/>
            <a:r>
              <a:rPr lang="en-US" sz="1600" dirty="0"/>
              <a:t>static List </a:t>
            </a:r>
            <a:r>
              <a:rPr lang="en-US" sz="1600" dirty="0" err="1"/>
              <a:t>nCopies</a:t>
            </a:r>
            <a:r>
              <a:rPr lang="en-US" sz="1600" dirty="0"/>
              <a:t>(</a:t>
            </a:r>
            <a:r>
              <a:rPr lang="en-US" sz="1600" dirty="0" err="1"/>
              <a:t>int</a:t>
            </a:r>
            <a:r>
              <a:rPr lang="en-US" sz="1600" dirty="0"/>
              <a:t> n, Object o) Creates an immutable list with n copies of the specified object.</a:t>
            </a:r>
          </a:p>
          <a:p>
            <a:pPr algn="just"/>
            <a:r>
              <a:rPr lang="en-US" sz="1600" dirty="0"/>
              <a:t>static void reverse(List list) Reverses the order of the elements in the list.</a:t>
            </a:r>
          </a:p>
          <a:p>
            <a:pPr algn="just"/>
            <a:r>
              <a:rPr lang="en-US" sz="1600" dirty="0"/>
              <a:t>static Comparator </a:t>
            </a:r>
            <a:r>
              <a:rPr lang="en-US" sz="1600" dirty="0" err="1"/>
              <a:t>reverseOrder</a:t>
            </a:r>
            <a:r>
              <a:rPr lang="en-US" sz="1600" dirty="0"/>
              <a:t>() Returns a comparator that enforces the reverse of the natural ordering. Useful for maintaining objects in reverse-natural order in sorted collections and arrays</a:t>
            </a:r>
          </a:p>
          <a:p>
            <a:pPr algn="just"/>
            <a:r>
              <a:rPr lang="en-US" sz="1600" dirty="0"/>
              <a:t>static void shuffle(List list) Randomly permutes the list, that is, shuffles the elements.</a:t>
            </a:r>
          </a:p>
          <a:p>
            <a:pPr algn="just"/>
            <a:r>
              <a:rPr lang="en-US" sz="1600" dirty="0" err="1"/>
              <a:t>boolean</a:t>
            </a:r>
            <a:r>
              <a:rPr lang="en-US" sz="1600" dirty="0"/>
              <a:t> </a:t>
            </a:r>
            <a:r>
              <a:rPr lang="en-US" sz="1600" dirty="0" err="1"/>
              <a:t>replaceAll</a:t>
            </a:r>
            <a:r>
              <a:rPr lang="en-US" sz="1600" dirty="0"/>
              <a:t>(List </a:t>
            </a:r>
            <a:r>
              <a:rPr lang="en-US" sz="1600" dirty="0" err="1"/>
              <a:t>list</a:t>
            </a:r>
            <a:r>
              <a:rPr lang="en-US" sz="1600" dirty="0"/>
              <a:t>, Object </a:t>
            </a:r>
            <a:r>
              <a:rPr lang="en-US" sz="1600" dirty="0" err="1"/>
              <a:t>oldVal</a:t>
            </a:r>
            <a:r>
              <a:rPr lang="en-US" sz="1600" dirty="0"/>
              <a:t>, Object </a:t>
            </a:r>
            <a:r>
              <a:rPr lang="en-US" sz="1600" dirty="0" err="1"/>
              <a:t>newVal</a:t>
            </a:r>
            <a:r>
              <a:rPr lang="en-US" sz="1600" dirty="0"/>
              <a:t>) Replaces all elements equal to </a:t>
            </a:r>
            <a:r>
              <a:rPr lang="en-US" sz="1600" dirty="0" err="1"/>
              <a:t>oldVal</a:t>
            </a:r>
            <a:r>
              <a:rPr lang="en-US" sz="1600" dirty="0"/>
              <a:t> with </a:t>
            </a:r>
            <a:r>
              <a:rPr lang="en-US" sz="1600" dirty="0" err="1"/>
              <a:t>newVal</a:t>
            </a:r>
            <a:r>
              <a:rPr lang="en-US" sz="1600" dirty="0"/>
              <a:t> in the list; returns true if the list was modified.</a:t>
            </a:r>
          </a:p>
          <a:p>
            <a:pPr algn="just"/>
            <a:r>
              <a:rPr lang="en-US" sz="1600" dirty="0"/>
              <a:t>static void rotate(List </a:t>
            </a:r>
            <a:r>
              <a:rPr lang="en-US" sz="1600" dirty="0" err="1"/>
              <a:t>list</a:t>
            </a:r>
            <a:r>
              <a:rPr lang="en-US" sz="1600" dirty="0"/>
              <a:t>, </a:t>
            </a:r>
            <a:r>
              <a:rPr lang="en-US" sz="1600" dirty="0" err="1"/>
              <a:t>int</a:t>
            </a:r>
            <a:r>
              <a:rPr lang="en-US" sz="1600" dirty="0"/>
              <a:t> distance) Rotates the elements towards the end of the list by the specified distance. A negative value will rotate toward the start of the list.</a:t>
            </a:r>
          </a:p>
          <a:p>
            <a:pPr algn="just"/>
            <a:r>
              <a:rPr lang="en-US" sz="1600" dirty="0"/>
              <a:t>static void swap(List </a:t>
            </a:r>
            <a:r>
              <a:rPr lang="en-US" sz="1600" dirty="0" err="1"/>
              <a:t>list</a:t>
            </a:r>
            <a:r>
              <a:rPr lang="en-US" sz="1600" dirty="0"/>
              <a:t>, </a:t>
            </a:r>
            <a:r>
              <a:rPr lang="en-US" sz="1600" dirty="0" err="1"/>
              <a:t>int</a:t>
            </a:r>
            <a:r>
              <a:rPr lang="en-US" sz="1600" dirty="0"/>
              <a:t> i, </a:t>
            </a:r>
            <a:r>
              <a:rPr lang="en-US" sz="1600" dirty="0" err="1"/>
              <a:t>int</a:t>
            </a:r>
            <a:r>
              <a:rPr lang="en-US" sz="1600" dirty="0"/>
              <a:t> j) Swaps the elements at indices i and j.</a:t>
            </a:r>
          </a:p>
          <a:p>
            <a:pPr algn="just"/>
            <a:endParaRPr lang="en-US" sz="1600" dirty="0"/>
          </a:p>
        </p:txBody>
      </p:sp>
    </p:spTree>
    <p:extLst>
      <p:ext uri="{BB962C8B-B14F-4D97-AF65-F5344CB8AC3E}">
        <p14:creationId xmlns:p14="http://schemas.microsoft.com/office/powerpoint/2010/main" val="293324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gn="just">
              <a:buNone/>
            </a:pPr>
            <a:r>
              <a:rPr lang="en-US" sz="1600" b="1" dirty="0">
                <a:solidFill>
                  <a:srgbClr val="7030A0"/>
                </a:solidFill>
              </a:rPr>
              <a:t>Utility Methods in the Arrays Class</a:t>
            </a:r>
          </a:p>
          <a:p>
            <a:pPr algn="just"/>
            <a:r>
              <a:rPr lang="en-US" sz="1600" dirty="0"/>
              <a:t>The Arrays class provides useful utility methods that operate on arrays: binary search, sorting, array comparison, array filling.</a:t>
            </a:r>
          </a:p>
          <a:p>
            <a:pPr algn="just"/>
            <a:r>
              <a:rPr lang="en-US" sz="1600" dirty="0"/>
              <a:t>The Arrays class also provides the static </a:t>
            </a:r>
            <a:r>
              <a:rPr lang="en-US" sz="1600" dirty="0" err="1"/>
              <a:t>asList</a:t>
            </a:r>
            <a:r>
              <a:rPr lang="en-US" sz="1600" dirty="0"/>
              <a:t>() method, which can be used to create List views of arrays. Changes to the List view reflect in the array, and vice versa. The List is said to be backed by the array. The List size is equal to the array length and cannot be changed. The </a:t>
            </a:r>
            <a:r>
              <a:rPr lang="en-US" sz="1600" dirty="0" err="1"/>
              <a:t>asList</a:t>
            </a:r>
            <a:r>
              <a:rPr lang="en-US" sz="1600" dirty="0"/>
              <a:t>() method in the Arrays class and the </a:t>
            </a:r>
            <a:r>
              <a:rPr lang="en-US" sz="1600" dirty="0" err="1"/>
              <a:t>toArray</a:t>
            </a:r>
            <a:r>
              <a:rPr lang="en-US" sz="1600" dirty="0"/>
              <a:t>() method in the Collection interface provide the bidirectional bridge between arrays and collections.</a:t>
            </a:r>
          </a:p>
          <a:p>
            <a:pPr algn="just"/>
            <a:r>
              <a:rPr lang="en-US" sz="1600" dirty="0"/>
              <a:t>static List </a:t>
            </a:r>
            <a:r>
              <a:rPr lang="en-US" sz="1600" dirty="0" err="1"/>
              <a:t>asList</a:t>
            </a:r>
            <a:r>
              <a:rPr lang="en-US" sz="1600" dirty="0"/>
              <a:t>(Object[] </a:t>
            </a:r>
            <a:r>
              <a:rPr lang="en-US" sz="1600" dirty="0" err="1"/>
              <a:t>backingArray</a:t>
            </a:r>
            <a:r>
              <a:rPr lang="en-US" sz="1600" dirty="0"/>
              <a:t>) </a:t>
            </a:r>
          </a:p>
          <a:p>
            <a:pPr algn="just"/>
            <a:r>
              <a:rPr lang="en-US" sz="1600" dirty="0"/>
              <a:t/>
            </a:r>
            <a:br>
              <a:rPr lang="en-US" sz="1600" dirty="0"/>
            </a:br>
            <a:r>
              <a:rPr lang="en-US" sz="1600" dirty="0"/>
              <a:t>String[] </a:t>
            </a:r>
            <a:r>
              <a:rPr lang="en-US" sz="1600" dirty="0" err="1"/>
              <a:t>jiveArray</a:t>
            </a:r>
            <a:r>
              <a:rPr lang="en-US" sz="1600" dirty="0"/>
              <a:t> = new String[] {"java", "jive", "java", "jive"}; Set </a:t>
            </a:r>
            <a:r>
              <a:rPr lang="en-US" sz="1600" dirty="0" err="1"/>
              <a:t>jiveSet</a:t>
            </a:r>
            <a:r>
              <a:rPr lang="en-US" sz="1600" dirty="0"/>
              <a:t> = new </a:t>
            </a:r>
            <a:r>
              <a:rPr lang="en-US" sz="1600" dirty="0" err="1"/>
              <a:t>HashSet</a:t>
            </a:r>
            <a:r>
              <a:rPr lang="en-US" sz="1600" dirty="0"/>
              <a:t>(</a:t>
            </a:r>
            <a:r>
              <a:rPr lang="en-US" sz="1600" dirty="0" err="1"/>
              <a:t>Arrays.asList</a:t>
            </a:r>
            <a:r>
              <a:rPr lang="en-US" sz="1600" dirty="0"/>
              <a:t>(</a:t>
            </a:r>
            <a:r>
              <a:rPr lang="en-US" sz="1600" dirty="0" err="1"/>
              <a:t>jivearray</a:t>
            </a:r>
            <a:r>
              <a:rPr lang="en-US" sz="1600" dirty="0"/>
              <a:t>)); // (1) String[] </a:t>
            </a:r>
            <a:r>
              <a:rPr lang="en-US" sz="1600" dirty="0" err="1"/>
              <a:t>uniqueJiveArray</a:t>
            </a:r>
            <a:r>
              <a:rPr lang="en-US" sz="1600" dirty="0"/>
              <a:t> = (String[]) </a:t>
            </a:r>
            <a:r>
              <a:rPr lang="en-US" sz="1600" dirty="0" err="1"/>
              <a:t>jiveSet.toArray</a:t>
            </a:r>
            <a:r>
              <a:rPr lang="en-US" sz="1600" dirty="0"/>
              <a:t>(new String[0]); // (2) </a:t>
            </a:r>
          </a:p>
        </p:txBody>
      </p:sp>
    </p:spTree>
    <p:extLst>
      <p:ext uri="{BB962C8B-B14F-4D97-AF65-F5344CB8AC3E}">
        <p14:creationId xmlns:p14="http://schemas.microsoft.com/office/powerpoint/2010/main" val="52201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53773147"/>
              </p:ext>
            </p:extLst>
          </p:nvPr>
        </p:nvGraphicFramePr>
        <p:xfrm>
          <a:off x="685801" y="533401"/>
          <a:ext cx="7772400" cy="5501551"/>
        </p:xfrm>
        <a:graphic>
          <a:graphicData uri="http://schemas.openxmlformats.org/drawingml/2006/table">
            <a:tbl>
              <a:tblPr/>
              <a:tblGrid>
                <a:gridCol w="1444413"/>
                <a:gridCol w="4874260"/>
                <a:gridCol w="1453727"/>
              </a:tblGrid>
              <a:tr h="199813">
                <a:tc>
                  <a:txBody>
                    <a:bodyPr/>
                    <a:lstStyle/>
                    <a:p>
                      <a:r>
                        <a:rPr lang="en-US" sz="1600" dirty="0"/>
                        <a:t>Interface</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dirty="0"/>
                        <a:t>Description</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dirty="0"/>
                        <a:t>Concrete Classes</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981688">
                <a:tc>
                  <a:txBody>
                    <a:bodyPr/>
                    <a:lstStyle/>
                    <a:p>
                      <a:r>
                        <a:rPr lang="en-US" sz="1600" dirty="0"/>
                        <a:t>Collection</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 basic interface that defines the normal operations that allow a collection of objects to be maintained or handled as a single unit.</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5313">
                <a:tc>
                  <a:txBody>
                    <a:bodyPr/>
                    <a:lstStyle/>
                    <a:p>
                      <a:r>
                        <a:rPr lang="en-US" sz="1600" dirty="0"/>
                        <a:t>Set</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The Set interface extends the Collection interface to represent its mathematical namesake: a set of unique elements.</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HashSet </a:t>
                      </a:r>
                      <a:r>
                        <a:rPr lang="en-US" sz="1600" dirty="0" err="1"/>
                        <a:t>LinkedHashSet</a:t>
                      </a:r>
                      <a:r>
                        <a:rPr lang="en-US" sz="1600" dirty="0"/>
                        <a:t> </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38063">
                <a:tc>
                  <a:txBody>
                    <a:bodyPr/>
                    <a:lstStyle/>
                    <a:p>
                      <a:r>
                        <a:rPr lang="en-US" sz="1600" dirty="0" err="1"/>
                        <a:t>SortedSet</a:t>
                      </a:r>
                      <a:endParaRPr lang="en-US" sz="1600" dirty="0"/>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The </a:t>
                      </a:r>
                      <a:r>
                        <a:rPr lang="en-US" sz="1600" dirty="0" err="1"/>
                        <a:t>SortedSet</a:t>
                      </a:r>
                      <a:r>
                        <a:rPr lang="en-US" sz="1600" dirty="0"/>
                        <a:t> interface extends the Set interface to provide the required functionality for maintaining a set in which the elements are stored in some sorted order.</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TreeSet</a:t>
                      </a:r>
                      <a:endParaRPr lang="en-US" sz="1600" dirty="0"/>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5313">
                <a:tc>
                  <a:txBody>
                    <a:bodyPr/>
                    <a:lstStyle/>
                    <a:p>
                      <a:r>
                        <a:rPr lang="en-US" sz="1600" dirty="0"/>
                        <a:t>List</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The List interface extends the Collection interface to maintain a sequence of elements that need not be unique.</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ArrayList</a:t>
                      </a:r>
                      <a:r>
                        <a:rPr lang="en-US" sz="1600" dirty="0" smtClean="0"/>
                        <a:t>, Vector, </a:t>
                      </a:r>
                      <a:r>
                        <a:rPr lang="en-US" sz="1600" dirty="0" err="1"/>
                        <a:t>LinkedList</a:t>
                      </a:r>
                      <a:r>
                        <a:rPr lang="en-US" sz="1600" dirty="0"/>
                        <a:t> </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938">
                <a:tc>
                  <a:txBody>
                    <a:bodyPr/>
                    <a:lstStyle/>
                    <a:p>
                      <a:r>
                        <a:rPr lang="en-US" sz="1600" dirty="0"/>
                        <a:t>Map</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 basic interface that defines operations for maintaining </a:t>
                      </a:r>
                      <a:r>
                        <a:rPr lang="en-US" sz="1600" dirty="0" err="1" smtClean="0"/>
                        <a:t>mappinorder</a:t>
                      </a:r>
                      <a:r>
                        <a:rPr lang="en-US" sz="1600" dirty="0" smtClean="0"/>
                        <a:t>.</a:t>
                      </a:r>
                    </a:p>
                    <a:p>
                      <a:r>
                        <a:rPr lang="en-US" sz="1600" dirty="0" err="1" smtClean="0"/>
                        <a:t>gs</a:t>
                      </a:r>
                      <a:r>
                        <a:rPr lang="en-US" sz="1600" dirty="0" smtClean="0"/>
                        <a:t> </a:t>
                      </a:r>
                      <a:r>
                        <a:rPr lang="en-US" sz="1600" dirty="0"/>
                        <a:t>of keys to values.</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HashMap</a:t>
                      </a:r>
                      <a:r>
                        <a:rPr lang="en-US" sz="1600" dirty="0"/>
                        <a:t> </a:t>
                      </a:r>
                      <a:r>
                        <a:rPr lang="en-US" sz="1600" dirty="0" err="1"/>
                        <a:t>Hashtable</a:t>
                      </a:r>
                      <a:r>
                        <a:rPr lang="en-US" sz="1600" dirty="0"/>
                        <a:t> </a:t>
                      </a:r>
                      <a:r>
                        <a:rPr lang="en-US" sz="1600" dirty="0" err="1"/>
                        <a:t>LinkedHashMap</a:t>
                      </a:r>
                      <a:r>
                        <a:rPr lang="en-US" sz="1600" dirty="0"/>
                        <a:t> </a:t>
                      </a:r>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8938">
                <a:tc>
                  <a:txBody>
                    <a:bodyPr/>
                    <a:lstStyle/>
                    <a:p>
                      <a:r>
                        <a:rPr lang="en-US" sz="1600" dirty="0" err="1"/>
                        <a:t>SortedMap</a:t>
                      </a:r>
                      <a:endParaRPr lang="en-US" sz="1600" dirty="0"/>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Extends the Map interface for maps that maintain their mappings sorted in </a:t>
                      </a:r>
                      <a:r>
                        <a:rPr lang="en-US" sz="1600" dirty="0" smtClean="0"/>
                        <a:t>key</a:t>
                      </a:r>
                      <a:endParaRPr lang="en-US" sz="1600" dirty="0"/>
                    </a:p>
                  </a:txBody>
                  <a:tcPr marL="21719" marR="21719" marT="21719" marB="21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TreeMap</a:t>
                      </a:r>
                      <a:endParaRPr lang="en-US" sz="1600" dirty="0"/>
                    </a:p>
                  </a:txBody>
                  <a:tcPr marL="52125" marR="52125" marT="26063" marB="260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769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9831043"/>
              </p:ext>
            </p:extLst>
          </p:nvPr>
        </p:nvGraphicFramePr>
        <p:xfrm>
          <a:off x="457198" y="609602"/>
          <a:ext cx="8077201" cy="5791199"/>
        </p:xfrm>
        <a:graphic>
          <a:graphicData uri="http://schemas.openxmlformats.org/drawingml/2006/table">
            <a:tbl>
              <a:tblPr/>
              <a:tblGrid>
                <a:gridCol w="1262438"/>
                <a:gridCol w="1094356"/>
                <a:gridCol w="942717"/>
                <a:gridCol w="1571195"/>
                <a:gridCol w="1151154"/>
                <a:gridCol w="2055341"/>
              </a:tblGrid>
              <a:tr h="938494">
                <a:tc>
                  <a:txBody>
                    <a:bodyPr/>
                    <a:lstStyle/>
                    <a:p>
                      <a:pPr marL="0" marR="0" fontAlgn="t">
                        <a:spcBef>
                          <a:spcPts val="0"/>
                        </a:spcBef>
                        <a:spcAft>
                          <a:spcPts val="0"/>
                        </a:spcAft>
                      </a:pPr>
                      <a:r>
                        <a:rPr lang="en-US" sz="1200" b="1" dirty="0">
                          <a:solidFill>
                            <a:srgbClr val="4B4B4B"/>
                          </a:solidFill>
                          <a:effectLst/>
                          <a:latin typeface="Verdana"/>
                        </a:rPr>
                        <a:t>Concrete Collection/Map</a:t>
                      </a:r>
                      <a:endParaRPr lang="en-US" sz="1200" dirty="0">
                        <a:solidFill>
                          <a:srgbClr val="4B4B4B"/>
                        </a:solidFill>
                        <a:effectLst/>
                        <a:latin typeface="Verdan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4B4B4B"/>
                          </a:solidFill>
                          <a:effectLst/>
                          <a:latin typeface="Verdana"/>
                        </a:rPr>
                        <a:t>Interface</a:t>
                      </a:r>
                      <a:endParaRPr lang="en-US" sz="1200">
                        <a:solidFill>
                          <a:srgbClr val="4B4B4B"/>
                        </a:solidFill>
                        <a:effectLst/>
                        <a:latin typeface="Verdan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dirty="0">
                          <a:solidFill>
                            <a:srgbClr val="4B4B4B"/>
                          </a:solidFill>
                          <a:effectLst/>
                          <a:latin typeface="Verdana"/>
                        </a:rPr>
                        <a:t>Duplicates</a:t>
                      </a:r>
                      <a:endParaRPr lang="en-US" sz="1200" dirty="0">
                        <a:solidFill>
                          <a:srgbClr val="4B4B4B"/>
                        </a:solidFill>
                        <a:effectLst/>
                        <a:latin typeface="Verdan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4B4B4B"/>
                          </a:solidFill>
                          <a:effectLst/>
                          <a:latin typeface="Verdana"/>
                        </a:rPr>
                        <a:t>Ordered/Sorted</a:t>
                      </a:r>
                      <a:endParaRPr lang="en-US" sz="1200">
                        <a:solidFill>
                          <a:srgbClr val="4B4B4B"/>
                        </a:solidFill>
                        <a:effectLst/>
                        <a:latin typeface="Verdan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4B4B4B"/>
                          </a:solidFill>
                          <a:effectLst/>
                          <a:latin typeface="Verdana"/>
                        </a:rPr>
                        <a:t>Methods Called on Elements</a:t>
                      </a:r>
                      <a:endParaRPr lang="en-US" sz="1200">
                        <a:solidFill>
                          <a:srgbClr val="4B4B4B"/>
                        </a:solidFill>
                        <a:effectLst/>
                        <a:latin typeface="Verdan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b="1">
                          <a:solidFill>
                            <a:srgbClr val="4B4B4B"/>
                          </a:solidFill>
                          <a:effectLst/>
                          <a:latin typeface="Verdana"/>
                        </a:rPr>
                        <a:t>Data Structures on Which Implementation Is Based</a:t>
                      </a:r>
                      <a:endParaRPr lang="en-US" sz="1200">
                        <a:solidFill>
                          <a:srgbClr val="4B4B4B"/>
                        </a:solidFill>
                        <a:effectLst/>
                        <a:latin typeface="Verdan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26473">
                <a:tc>
                  <a:txBody>
                    <a:bodyPr/>
                    <a:lstStyle/>
                    <a:p>
                      <a:pPr marL="0" marR="0" fontAlgn="t">
                        <a:spcBef>
                          <a:spcPts val="0"/>
                        </a:spcBef>
                        <a:spcAft>
                          <a:spcPts val="0"/>
                        </a:spcAft>
                      </a:pPr>
                      <a:r>
                        <a:rPr lang="en-US" sz="1200" dirty="0">
                          <a:solidFill>
                            <a:srgbClr val="790029"/>
                          </a:solidFill>
                          <a:effectLst/>
                          <a:latin typeface="Calibri"/>
                        </a:rPr>
                        <a:t>HashSet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Set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Unique elements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No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br>
                        <a:rPr lang="en-US" sz="1200">
                          <a:solidFill>
                            <a:srgbClr val="790029"/>
                          </a:solidFill>
                          <a:effectLst/>
                          <a:latin typeface="Calibri"/>
                        </a:rPr>
                      </a:br>
                      <a:r>
                        <a:rPr lang="en-US" sz="1200">
                          <a:solidFill>
                            <a:srgbClr val="790029"/>
                          </a:solidFill>
                          <a:effectLst/>
                          <a:latin typeface="Calibri"/>
                        </a:rPr>
                        <a:t>hashCode()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Hash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26473">
                <a:tc>
                  <a:txBody>
                    <a:bodyPr/>
                    <a:lstStyle/>
                    <a:p>
                      <a:pPr marL="0" marR="0" fontAlgn="t">
                        <a:spcBef>
                          <a:spcPts val="0"/>
                        </a:spcBef>
                        <a:spcAft>
                          <a:spcPts val="0"/>
                        </a:spcAft>
                      </a:pPr>
                      <a:r>
                        <a:rPr lang="en-US" sz="1200" dirty="0" err="1">
                          <a:solidFill>
                            <a:srgbClr val="790029"/>
                          </a:solidFill>
                          <a:effectLst/>
                          <a:latin typeface="Calibri"/>
                        </a:rPr>
                        <a:t>LinkedHashSet</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Set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Unique elements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Insertion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equals()</a:t>
                      </a:r>
                      <a:br>
                        <a:rPr lang="en-US" sz="1200" dirty="0">
                          <a:solidFill>
                            <a:srgbClr val="790029"/>
                          </a:solidFill>
                          <a:effectLst/>
                          <a:latin typeface="Calibri"/>
                        </a:rPr>
                      </a:br>
                      <a:r>
                        <a:rPr lang="en-US" sz="1200" dirty="0" err="1">
                          <a:solidFill>
                            <a:srgbClr val="790029"/>
                          </a:solidFill>
                          <a:effectLst/>
                          <a:latin typeface="Calibri"/>
                        </a:rPr>
                        <a:t>hashCode</a:t>
                      </a:r>
                      <a:r>
                        <a:rPr lang="en-US" sz="1200" dirty="0">
                          <a:solidFill>
                            <a:srgbClr val="790029"/>
                          </a:solidFill>
                          <a:effectLst/>
                          <a:latin typeface="Calibri"/>
                        </a:rPr>
                        <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Hash table and doubly-linked list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26473">
                <a:tc>
                  <a:txBody>
                    <a:bodyPr/>
                    <a:lstStyle/>
                    <a:p>
                      <a:pPr marL="0" marR="0" fontAlgn="t">
                        <a:spcBef>
                          <a:spcPts val="0"/>
                        </a:spcBef>
                        <a:spcAft>
                          <a:spcPts val="0"/>
                        </a:spcAft>
                      </a:pPr>
                      <a:r>
                        <a:rPr lang="en-US" sz="1200" dirty="0" err="1">
                          <a:solidFill>
                            <a:srgbClr val="790029"/>
                          </a:solidFill>
                          <a:effectLst/>
                          <a:latin typeface="Calibri"/>
                        </a:rPr>
                        <a:t>TreeSet</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err="1">
                          <a:solidFill>
                            <a:srgbClr val="790029"/>
                          </a:solidFill>
                          <a:effectLst/>
                          <a:latin typeface="Calibri"/>
                        </a:rPr>
                        <a:t>SortedSet</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Unique elements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Sorted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equals()</a:t>
                      </a:r>
                      <a:br>
                        <a:rPr lang="en-US" sz="1200" dirty="0">
                          <a:solidFill>
                            <a:srgbClr val="790029"/>
                          </a:solidFill>
                          <a:effectLst/>
                          <a:latin typeface="Calibri"/>
                        </a:rPr>
                      </a:br>
                      <a:r>
                        <a:rPr lang="en-US" sz="1200" dirty="0" err="1">
                          <a:solidFill>
                            <a:srgbClr val="790029"/>
                          </a:solidFill>
                          <a:effectLst/>
                          <a:latin typeface="Calibri"/>
                        </a:rPr>
                        <a:t>compareTo</a:t>
                      </a:r>
                      <a:r>
                        <a:rPr lang="en-US" sz="1200" dirty="0">
                          <a:solidFill>
                            <a:srgbClr val="790029"/>
                          </a:solidFill>
                          <a:effectLst/>
                          <a:latin typeface="Calibri"/>
                        </a:rPr>
                        <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Balanced tree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20461">
                <a:tc>
                  <a:txBody>
                    <a:bodyPr/>
                    <a:lstStyle/>
                    <a:p>
                      <a:pPr marL="0" marR="0" fontAlgn="t">
                        <a:spcBef>
                          <a:spcPts val="0"/>
                        </a:spcBef>
                        <a:spcAft>
                          <a:spcPts val="0"/>
                        </a:spcAft>
                      </a:pPr>
                      <a:r>
                        <a:rPr lang="en-US" sz="1200" dirty="0" err="1">
                          <a:solidFill>
                            <a:srgbClr val="790029"/>
                          </a:solidFill>
                          <a:effectLst/>
                          <a:latin typeface="Calibri"/>
                        </a:rPr>
                        <a:t>ArrayList</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List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4B4B4B"/>
                          </a:solidFill>
                          <a:effectLst/>
                          <a:latin typeface="Verdana"/>
                        </a:rPr>
                        <a:t>Allowed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4B4B4B"/>
                          </a:solidFill>
                          <a:effectLst/>
                          <a:latin typeface="Verdana"/>
                        </a:rPr>
                        <a:t>Insertion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Resizable array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20461">
                <a:tc>
                  <a:txBody>
                    <a:bodyPr/>
                    <a:lstStyle/>
                    <a:p>
                      <a:pPr marL="0" marR="0" fontAlgn="t">
                        <a:spcBef>
                          <a:spcPts val="0"/>
                        </a:spcBef>
                        <a:spcAft>
                          <a:spcPts val="0"/>
                        </a:spcAft>
                      </a:pPr>
                      <a:r>
                        <a:rPr lang="en-US" sz="1200" dirty="0" err="1">
                          <a:solidFill>
                            <a:srgbClr val="790029"/>
                          </a:solidFill>
                          <a:effectLst/>
                          <a:latin typeface="Calibri"/>
                        </a:rPr>
                        <a:t>LinkedList</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List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Allowed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4B4B4B"/>
                          </a:solidFill>
                          <a:effectLst/>
                          <a:latin typeface="Verdana"/>
                        </a:rPr>
                        <a:t>Insertion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Linked list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20461">
                <a:tc>
                  <a:txBody>
                    <a:bodyPr/>
                    <a:lstStyle/>
                    <a:p>
                      <a:pPr marL="0" marR="0" fontAlgn="t">
                        <a:spcBef>
                          <a:spcPts val="0"/>
                        </a:spcBef>
                        <a:spcAft>
                          <a:spcPts val="0"/>
                        </a:spcAft>
                      </a:pPr>
                      <a:r>
                        <a:rPr lang="en-US" sz="1200" dirty="0">
                          <a:solidFill>
                            <a:srgbClr val="790029"/>
                          </a:solidFill>
                          <a:effectLst/>
                          <a:latin typeface="Calibri"/>
                        </a:rPr>
                        <a:t>Vector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List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Allowed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Insertion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Resizable array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26473">
                <a:tc>
                  <a:txBody>
                    <a:bodyPr/>
                    <a:lstStyle/>
                    <a:p>
                      <a:pPr marL="0" marR="0" fontAlgn="t">
                        <a:spcBef>
                          <a:spcPts val="0"/>
                        </a:spcBef>
                        <a:spcAft>
                          <a:spcPts val="0"/>
                        </a:spcAft>
                      </a:pPr>
                      <a:r>
                        <a:rPr lang="en-US" sz="1200" dirty="0" err="1">
                          <a:solidFill>
                            <a:srgbClr val="790029"/>
                          </a:solidFill>
                          <a:effectLst/>
                          <a:latin typeface="Calibri"/>
                        </a:rPr>
                        <a:t>HashMap</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Map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Unique keys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No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br>
                        <a:rPr lang="en-US" sz="1200">
                          <a:solidFill>
                            <a:srgbClr val="790029"/>
                          </a:solidFill>
                          <a:effectLst/>
                          <a:latin typeface="Calibri"/>
                        </a:rPr>
                      </a:br>
                      <a:r>
                        <a:rPr lang="en-US" sz="1200">
                          <a:solidFill>
                            <a:srgbClr val="790029"/>
                          </a:solidFill>
                          <a:effectLst/>
                          <a:latin typeface="Calibri"/>
                        </a:rPr>
                        <a:t>hashCode()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Hash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732484">
                <a:tc>
                  <a:txBody>
                    <a:bodyPr/>
                    <a:lstStyle/>
                    <a:p>
                      <a:pPr marL="0" marR="0" fontAlgn="t">
                        <a:spcBef>
                          <a:spcPts val="0"/>
                        </a:spcBef>
                        <a:spcAft>
                          <a:spcPts val="0"/>
                        </a:spcAft>
                      </a:pPr>
                      <a:r>
                        <a:rPr lang="en-US" sz="1200">
                          <a:solidFill>
                            <a:srgbClr val="790029"/>
                          </a:solidFill>
                          <a:effectLst/>
                          <a:latin typeface="Calibri"/>
                        </a:rPr>
                        <a:t>LinkedHashMap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Map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Unique keys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Key insertion order/Access order of entries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790029"/>
                          </a:solidFill>
                          <a:effectLst/>
                          <a:latin typeface="Calibri"/>
                        </a:rPr>
                        <a:t>equals()</a:t>
                      </a:r>
                      <a:br>
                        <a:rPr lang="en-US" sz="1200" dirty="0">
                          <a:solidFill>
                            <a:srgbClr val="790029"/>
                          </a:solidFill>
                          <a:effectLst/>
                          <a:latin typeface="Calibri"/>
                        </a:rPr>
                      </a:br>
                      <a:r>
                        <a:rPr lang="en-US" sz="1200" dirty="0" err="1">
                          <a:solidFill>
                            <a:srgbClr val="790029"/>
                          </a:solidFill>
                          <a:effectLst/>
                          <a:latin typeface="Calibri"/>
                        </a:rPr>
                        <a:t>hashCode</a:t>
                      </a:r>
                      <a:r>
                        <a:rPr lang="en-US" sz="1200" dirty="0">
                          <a:solidFill>
                            <a:srgbClr val="790029"/>
                          </a:solidFill>
                          <a:effectLst/>
                          <a:latin typeface="Calibri"/>
                        </a:rPr>
                        <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4B4B4B"/>
                          </a:solidFill>
                          <a:effectLst/>
                          <a:latin typeface="Verdana"/>
                        </a:rPr>
                        <a:t>Hash table and doubly-linked list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26473">
                <a:tc>
                  <a:txBody>
                    <a:bodyPr/>
                    <a:lstStyle/>
                    <a:p>
                      <a:pPr marL="0" marR="0" fontAlgn="t">
                        <a:spcBef>
                          <a:spcPts val="0"/>
                        </a:spcBef>
                        <a:spcAft>
                          <a:spcPts val="0"/>
                        </a:spcAft>
                      </a:pPr>
                      <a:r>
                        <a:rPr lang="en-US" sz="1200" dirty="0" err="1">
                          <a:solidFill>
                            <a:srgbClr val="790029"/>
                          </a:solidFill>
                          <a:effectLst/>
                          <a:latin typeface="Calibri"/>
                        </a:rPr>
                        <a:t>Hashtable</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Map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4B4B4B"/>
                          </a:solidFill>
                          <a:effectLst/>
                          <a:latin typeface="Verdana"/>
                        </a:rPr>
                        <a:t>Unique keys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No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br>
                        <a:rPr lang="en-US" sz="1200">
                          <a:solidFill>
                            <a:srgbClr val="790029"/>
                          </a:solidFill>
                          <a:effectLst/>
                          <a:latin typeface="Calibri"/>
                        </a:rPr>
                      </a:br>
                      <a:r>
                        <a:rPr lang="en-US" sz="1200">
                          <a:solidFill>
                            <a:srgbClr val="790029"/>
                          </a:solidFill>
                          <a:effectLst/>
                          <a:latin typeface="Calibri"/>
                        </a:rPr>
                        <a:t>hashCode()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4B4B4B"/>
                          </a:solidFill>
                          <a:effectLst/>
                          <a:latin typeface="Verdana"/>
                        </a:rPr>
                        <a:t>Hash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526473">
                <a:tc>
                  <a:txBody>
                    <a:bodyPr/>
                    <a:lstStyle/>
                    <a:p>
                      <a:pPr marL="0" marR="0" fontAlgn="t">
                        <a:spcBef>
                          <a:spcPts val="0"/>
                        </a:spcBef>
                        <a:spcAft>
                          <a:spcPts val="0"/>
                        </a:spcAft>
                      </a:pPr>
                      <a:r>
                        <a:rPr lang="en-US" sz="1200" dirty="0" err="1">
                          <a:solidFill>
                            <a:srgbClr val="790029"/>
                          </a:solidFill>
                          <a:effectLst/>
                          <a:latin typeface="Calibri"/>
                        </a:rPr>
                        <a:t>TreeMap</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err="1">
                          <a:solidFill>
                            <a:srgbClr val="790029"/>
                          </a:solidFill>
                          <a:effectLst/>
                          <a:latin typeface="Calibri"/>
                        </a:rPr>
                        <a:t>SortedMap</a:t>
                      </a:r>
                      <a:endParaRPr lang="en-US" sz="1200" dirty="0">
                        <a:solidFill>
                          <a:srgbClr val="790029"/>
                        </a:solidFill>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Unique keys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solidFill>
                            <a:srgbClr val="4B4B4B"/>
                          </a:solidFill>
                          <a:effectLst/>
                          <a:latin typeface="Verdana"/>
                        </a:rPr>
                        <a:t>Sorted in key order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a:solidFill>
                            <a:srgbClr val="790029"/>
                          </a:solidFill>
                          <a:effectLst/>
                          <a:latin typeface="Calibri"/>
                        </a:rPr>
                        <a:t>equals()</a:t>
                      </a:r>
                      <a:br>
                        <a:rPr lang="en-US" sz="1200">
                          <a:solidFill>
                            <a:srgbClr val="790029"/>
                          </a:solidFill>
                          <a:effectLst/>
                          <a:latin typeface="Calibri"/>
                        </a:rPr>
                      </a:br>
                      <a:r>
                        <a:rPr lang="en-US" sz="1200">
                          <a:solidFill>
                            <a:srgbClr val="790029"/>
                          </a:solidFill>
                          <a:effectLst/>
                          <a:latin typeface="Calibri"/>
                        </a:rPr>
                        <a:t>compareTo()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200" dirty="0">
                          <a:effectLst/>
                          <a:latin typeface="Calibri"/>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3748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lnSpcReduction="10000"/>
          </a:bodyPr>
          <a:lstStyle/>
          <a:p>
            <a:pPr algn="just"/>
            <a:r>
              <a:rPr lang="en-US" sz="1600" dirty="0"/>
              <a:t>The </a:t>
            </a:r>
            <a:r>
              <a:rPr lang="en-US" sz="2000" b="1" dirty="0">
                <a:solidFill>
                  <a:srgbClr val="7030A0"/>
                </a:solidFill>
              </a:rPr>
              <a:t>Collection interface </a:t>
            </a:r>
            <a:r>
              <a:rPr lang="en-US" sz="1600" dirty="0"/>
              <a:t>specifies the contract that all collections should implement. </a:t>
            </a:r>
            <a:endParaRPr lang="en-US" sz="1600" dirty="0" smtClean="0"/>
          </a:p>
          <a:p>
            <a:pPr algn="just"/>
            <a:r>
              <a:rPr lang="en-US" sz="1600" dirty="0" smtClean="0"/>
              <a:t>Some </a:t>
            </a:r>
            <a:r>
              <a:rPr lang="en-US" sz="1600" dirty="0"/>
              <a:t>of the operations in the interface are optional, meaning that a collection may choose to provide a stub implementation of such an operation that throws an </a:t>
            </a:r>
            <a:r>
              <a:rPr lang="en-US" sz="1600" dirty="0" err="1"/>
              <a:t>UnsupportedOperationException</a:t>
            </a:r>
            <a:r>
              <a:rPr lang="en-US" sz="1600" dirty="0"/>
              <a:t> when invoked. </a:t>
            </a:r>
            <a:endParaRPr lang="en-US" sz="1600" dirty="0" smtClean="0"/>
          </a:p>
          <a:p>
            <a:pPr algn="just"/>
            <a:r>
              <a:rPr lang="en-US" sz="1600" dirty="0" smtClean="0"/>
              <a:t>The </a:t>
            </a:r>
            <a:r>
              <a:rPr lang="en-US" sz="1600" dirty="0"/>
              <a:t>implementations of collections from the </a:t>
            </a:r>
            <a:r>
              <a:rPr lang="en-US" sz="1600" dirty="0" err="1"/>
              <a:t>java.util</a:t>
            </a:r>
            <a:r>
              <a:rPr lang="en-US" sz="1600" dirty="0"/>
              <a:t> package support all the optional operations in the Collection </a:t>
            </a:r>
            <a:r>
              <a:rPr lang="en-US" sz="1600" dirty="0" smtClean="0"/>
              <a:t>interface.</a:t>
            </a:r>
          </a:p>
          <a:p>
            <a:pPr algn="just"/>
            <a:r>
              <a:rPr lang="en-US" sz="1600" dirty="0"/>
              <a:t>Many of the methods return a </a:t>
            </a:r>
            <a:r>
              <a:rPr lang="en-US" sz="1600" dirty="0" err="1"/>
              <a:t>boolean</a:t>
            </a:r>
            <a:r>
              <a:rPr lang="en-US" sz="1600" dirty="0"/>
              <a:t> value to indicate whether the collection was modified as a result of the operation</a:t>
            </a:r>
            <a:r>
              <a:rPr lang="en-US" sz="1600" dirty="0" smtClean="0"/>
              <a:t>.</a:t>
            </a:r>
          </a:p>
          <a:p>
            <a:pPr algn="just"/>
            <a:r>
              <a:rPr lang="en-US" sz="1600" b="1" dirty="0">
                <a:solidFill>
                  <a:srgbClr val="7030A0"/>
                </a:solidFill>
              </a:rPr>
              <a:t>Basic Operations</a:t>
            </a:r>
          </a:p>
          <a:p>
            <a:pPr algn="just"/>
            <a:r>
              <a:rPr lang="en-US" sz="1600" dirty="0"/>
              <a:t>The basic operations are used to query a collection about its contents and allow elements to be added and removed from a collection.</a:t>
            </a:r>
          </a:p>
          <a:p>
            <a:pPr algn="just"/>
            <a:r>
              <a:rPr lang="en-US" sz="1600" dirty="0" err="1"/>
              <a:t>int</a:t>
            </a:r>
            <a:r>
              <a:rPr lang="en-US" sz="1600" dirty="0"/>
              <a:t> </a:t>
            </a:r>
            <a:r>
              <a:rPr lang="en-US" sz="1600" dirty="0">
                <a:solidFill>
                  <a:schemeClr val="accent2"/>
                </a:solidFill>
              </a:rPr>
              <a:t>size</a:t>
            </a:r>
            <a:r>
              <a:rPr lang="en-US" sz="1600" dirty="0"/>
              <a:t>() </a:t>
            </a:r>
            <a:endParaRPr lang="en-US" sz="1600" dirty="0" smtClean="0"/>
          </a:p>
          <a:p>
            <a:pPr algn="just"/>
            <a:r>
              <a:rPr lang="en-US" sz="1600" dirty="0" err="1" smtClean="0"/>
              <a:t>boolean</a:t>
            </a:r>
            <a:r>
              <a:rPr lang="en-US" sz="1600" dirty="0" smtClean="0"/>
              <a:t> </a:t>
            </a:r>
            <a:r>
              <a:rPr lang="en-US" sz="1600" dirty="0" err="1">
                <a:solidFill>
                  <a:schemeClr val="accent2"/>
                </a:solidFill>
              </a:rPr>
              <a:t>isEmpty</a:t>
            </a:r>
            <a:r>
              <a:rPr lang="en-US" sz="1600" dirty="0"/>
              <a:t>() </a:t>
            </a:r>
            <a:endParaRPr lang="en-US" sz="1600" dirty="0" smtClean="0"/>
          </a:p>
          <a:p>
            <a:pPr algn="just"/>
            <a:r>
              <a:rPr lang="en-US" sz="1600" dirty="0" err="1" smtClean="0"/>
              <a:t>boolean</a:t>
            </a:r>
            <a:r>
              <a:rPr lang="en-US" sz="1600" dirty="0" smtClean="0"/>
              <a:t> </a:t>
            </a:r>
            <a:r>
              <a:rPr lang="en-US" sz="1600" dirty="0">
                <a:solidFill>
                  <a:schemeClr val="accent2"/>
                </a:solidFill>
              </a:rPr>
              <a:t>contains</a:t>
            </a:r>
            <a:r>
              <a:rPr lang="en-US" sz="1600" dirty="0"/>
              <a:t>(Object element) </a:t>
            </a:r>
            <a:endParaRPr lang="en-US" sz="1600" dirty="0" smtClean="0"/>
          </a:p>
          <a:p>
            <a:pPr algn="just"/>
            <a:r>
              <a:rPr lang="en-US" sz="1600" dirty="0" err="1" smtClean="0"/>
              <a:t>boolean</a:t>
            </a:r>
            <a:r>
              <a:rPr lang="en-US" sz="1600" dirty="0" smtClean="0"/>
              <a:t> </a:t>
            </a:r>
            <a:r>
              <a:rPr lang="en-US" sz="1600" dirty="0">
                <a:solidFill>
                  <a:schemeClr val="accent2"/>
                </a:solidFill>
              </a:rPr>
              <a:t>add</a:t>
            </a:r>
            <a:r>
              <a:rPr lang="en-US" sz="1600" dirty="0"/>
              <a:t>(Object element) // Optional </a:t>
            </a:r>
            <a:endParaRPr lang="en-US" sz="1600" dirty="0" smtClean="0"/>
          </a:p>
          <a:p>
            <a:pPr algn="just"/>
            <a:r>
              <a:rPr lang="en-US" sz="1600" dirty="0" err="1" smtClean="0"/>
              <a:t>boolean</a:t>
            </a:r>
            <a:r>
              <a:rPr lang="en-US" sz="1600" dirty="0" smtClean="0"/>
              <a:t> </a:t>
            </a:r>
            <a:r>
              <a:rPr lang="en-US" sz="1600" dirty="0">
                <a:solidFill>
                  <a:schemeClr val="accent2"/>
                </a:solidFill>
              </a:rPr>
              <a:t>remove</a:t>
            </a:r>
            <a:r>
              <a:rPr lang="en-US" sz="1600" dirty="0"/>
              <a:t>(Object element) // Optional </a:t>
            </a:r>
            <a:endParaRPr lang="en-US" sz="1600" dirty="0" smtClean="0"/>
          </a:p>
          <a:p>
            <a:pPr algn="just"/>
            <a:r>
              <a:rPr lang="en-US" sz="1600" dirty="0" smtClean="0"/>
              <a:t>The </a:t>
            </a:r>
            <a:r>
              <a:rPr lang="en-US" sz="1600" dirty="0"/>
              <a:t>add() and </a:t>
            </a:r>
            <a:r>
              <a:rPr lang="en-US" sz="1600" dirty="0">
                <a:solidFill>
                  <a:schemeClr val="accent2"/>
                </a:solidFill>
              </a:rPr>
              <a:t>remove</a:t>
            </a:r>
            <a:r>
              <a:rPr lang="en-US" sz="1600" dirty="0"/>
              <a:t>() methods return true if the collection was modified as a result of the operation.</a:t>
            </a:r>
          </a:p>
          <a:p>
            <a:pPr algn="just"/>
            <a:r>
              <a:rPr lang="en-US" sz="1600" dirty="0"/>
              <a:t>By returning the value false, the add() method indicates that the collection excludes duplicates, and that the collection already contains an object equal to the argument object.</a:t>
            </a:r>
          </a:p>
          <a:p>
            <a:pPr algn="just"/>
            <a:r>
              <a:rPr lang="en-US" sz="1600" dirty="0"/>
              <a:t>The contains() method checks for membership of the argument object in the collection using object value equality.</a:t>
            </a:r>
          </a:p>
          <a:p>
            <a:pPr algn="just"/>
            <a:endParaRPr lang="en-US" sz="1600" dirty="0"/>
          </a:p>
        </p:txBody>
      </p:sp>
    </p:spTree>
    <p:extLst>
      <p:ext uri="{BB962C8B-B14F-4D97-AF65-F5344CB8AC3E}">
        <p14:creationId xmlns:p14="http://schemas.microsoft.com/office/powerpoint/2010/main" val="19869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marL="0" indent="0" algn="just">
              <a:buNone/>
            </a:pPr>
            <a:r>
              <a:rPr lang="en-US" sz="2000" b="1" dirty="0">
                <a:solidFill>
                  <a:srgbClr val="7030A0"/>
                </a:solidFill>
              </a:rPr>
              <a:t>Bulk Operations</a:t>
            </a:r>
          </a:p>
          <a:p>
            <a:pPr algn="just"/>
            <a:r>
              <a:rPr lang="en-US" sz="1600" dirty="0"/>
              <a:t>These operations perform on a collection as a single unit.</a:t>
            </a:r>
          </a:p>
          <a:p>
            <a:pPr algn="just"/>
            <a:r>
              <a:rPr lang="en-US" sz="1600" dirty="0" err="1"/>
              <a:t>boolean</a:t>
            </a:r>
            <a:r>
              <a:rPr lang="en-US" sz="1600" dirty="0"/>
              <a:t> </a:t>
            </a:r>
            <a:r>
              <a:rPr lang="en-US" sz="1600" dirty="0" err="1"/>
              <a:t>containsAll</a:t>
            </a:r>
            <a:r>
              <a:rPr lang="en-US" sz="1600" dirty="0"/>
              <a:t>(Collection c) </a:t>
            </a:r>
            <a:endParaRPr lang="en-US" sz="1600" dirty="0" smtClean="0"/>
          </a:p>
          <a:p>
            <a:pPr algn="just"/>
            <a:r>
              <a:rPr lang="en-US" sz="1600" dirty="0" err="1" smtClean="0"/>
              <a:t>boolean</a:t>
            </a:r>
            <a:r>
              <a:rPr lang="en-US" sz="1600" dirty="0" smtClean="0"/>
              <a:t> </a:t>
            </a:r>
            <a:r>
              <a:rPr lang="en-US" sz="1600" dirty="0" err="1"/>
              <a:t>addAll</a:t>
            </a:r>
            <a:r>
              <a:rPr lang="en-US" sz="1600" dirty="0"/>
              <a:t>(Collection c) // Optional </a:t>
            </a:r>
            <a:endParaRPr lang="en-US" sz="1600" dirty="0" smtClean="0"/>
          </a:p>
          <a:p>
            <a:pPr algn="just"/>
            <a:r>
              <a:rPr lang="en-US" sz="1600" dirty="0" err="1" smtClean="0"/>
              <a:t>boolean</a:t>
            </a:r>
            <a:r>
              <a:rPr lang="en-US" sz="1600" dirty="0" smtClean="0"/>
              <a:t> </a:t>
            </a:r>
            <a:r>
              <a:rPr lang="en-US" sz="1600" dirty="0" err="1"/>
              <a:t>removeAll</a:t>
            </a:r>
            <a:r>
              <a:rPr lang="en-US" sz="1600" dirty="0"/>
              <a:t>(Collection c) // Optional </a:t>
            </a:r>
            <a:endParaRPr lang="en-US" sz="1600" dirty="0" smtClean="0"/>
          </a:p>
          <a:p>
            <a:pPr algn="just"/>
            <a:r>
              <a:rPr lang="en-US" sz="1600" dirty="0" err="1" smtClean="0"/>
              <a:t>boolean</a:t>
            </a:r>
            <a:r>
              <a:rPr lang="en-US" sz="1600" dirty="0" smtClean="0"/>
              <a:t> </a:t>
            </a:r>
            <a:r>
              <a:rPr lang="en-US" sz="1600" dirty="0" err="1"/>
              <a:t>retainAll</a:t>
            </a:r>
            <a:r>
              <a:rPr lang="en-US" sz="1600" dirty="0"/>
              <a:t>(Collection c) // Optional </a:t>
            </a:r>
            <a:endParaRPr lang="en-US" sz="1600" dirty="0" smtClean="0"/>
          </a:p>
          <a:p>
            <a:pPr algn="just"/>
            <a:r>
              <a:rPr lang="en-US" sz="1600" dirty="0" smtClean="0"/>
              <a:t>void </a:t>
            </a:r>
            <a:r>
              <a:rPr lang="en-US" sz="1600" dirty="0"/>
              <a:t>clear() // Optional </a:t>
            </a:r>
            <a:endParaRPr lang="en-US" sz="1600" dirty="0" smtClean="0"/>
          </a:p>
          <a:p>
            <a:pPr algn="just"/>
            <a:r>
              <a:rPr lang="en-US" sz="1600" dirty="0" smtClean="0"/>
              <a:t>These </a:t>
            </a:r>
            <a:r>
              <a:rPr lang="en-US" sz="1600" dirty="0"/>
              <a:t>bulk operations can be used to perform the equivalent of set logic on arbitrary collections (not just on sets). The </a:t>
            </a:r>
            <a:r>
              <a:rPr lang="en-US" sz="1600" dirty="0" err="1"/>
              <a:t>containsAll</a:t>
            </a:r>
            <a:r>
              <a:rPr lang="en-US" sz="1600" dirty="0"/>
              <a:t>() method returns true if all elements of the specified collection are also contained in the current collection.</a:t>
            </a:r>
          </a:p>
          <a:p>
            <a:pPr algn="just"/>
            <a:r>
              <a:rPr lang="en-US" sz="1600" dirty="0"/>
              <a:t>The </a:t>
            </a:r>
            <a:r>
              <a:rPr lang="en-US" sz="1600" dirty="0" err="1"/>
              <a:t>addAll</a:t>
            </a:r>
            <a:r>
              <a:rPr lang="en-US" sz="1600" dirty="0"/>
              <a:t>(), </a:t>
            </a:r>
            <a:r>
              <a:rPr lang="en-US" sz="1600" dirty="0" err="1"/>
              <a:t>removeAll</a:t>
            </a:r>
            <a:r>
              <a:rPr lang="en-US" sz="1600" dirty="0"/>
              <a:t>(), and </a:t>
            </a:r>
            <a:r>
              <a:rPr lang="en-US" sz="1600" dirty="0" err="1"/>
              <a:t>retainAll</a:t>
            </a:r>
            <a:r>
              <a:rPr lang="en-US" sz="1600" dirty="0"/>
              <a:t>() methods are destructive in the sense that the collection on which they are invoked can be modified. The operations performed by these methods are visualized by Venn diagrams in </a:t>
            </a:r>
            <a:r>
              <a:rPr lang="en-US" sz="1600" dirty="0" smtClean="0"/>
              <a:t>below.</a:t>
            </a:r>
            <a:endParaRPr lang="en-US" sz="1600" dirty="0"/>
          </a:p>
          <a:p>
            <a:pPr algn="just"/>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00"/>
            <a:ext cx="7086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43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anim calcmode="lin" valueType="num">
                                      <p:cBhvr additive="base">
                                        <p:cTn id="61" dur="500" fill="hold"/>
                                        <p:tgtEl>
                                          <p:spTgt spid="1026"/>
                                        </p:tgtEl>
                                        <p:attrNameLst>
                                          <p:attrName>ppt_x</p:attrName>
                                        </p:attrNameLst>
                                      </p:cBhvr>
                                      <p:tavLst>
                                        <p:tav tm="0">
                                          <p:val>
                                            <p:strVal val="#ppt_x"/>
                                          </p:val>
                                        </p:tav>
                                        <p:tav tm="100000">
                                          <p:val>
                                            <p:strVal val="#ppt_x"/>
                                          </p:val>
                                        </p:tav>
                                      </p:tavLst>
                                    </p:anim>
                                    <p:anim calcmode="lin" valueType="num">
                                      <p:cBhvr additive="base">
                                        <p:cTn id="6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pPr marL="0" indent="0" algn="just">
              <a:buNone/>
            </a:pPr>
            <a:r>
              <a:rPr lang="en-US" sz="2000" b="1" dirty="0">
                <a:solidFill>
                  <a:srgbClr val="7030A0"/>
                </a:solidFill>
              </a:rPr>
              <a:t>Array Operations</a:t>
            </a:r>
          </a:p>
          <a:p>
            <a:pPr algn="just"/>
            <a:r>
              <a:rPr lang="en-US" sz="1600" dirty="0"/>
              <a:t>These operations convert collections to arrays.</a:t>
            </a:r>
          </a:p>
          <a:p>
            <a:pPr algn="just"/>
            <a:r>
              <a:rPr lang="en-US" sz="1600" dirty="0"/>
              <a:t>Object[] </a:t>
            </a:r>
            <a:r>
              <a:rPr lang="en-US" sz="1600" dirty="0" err="1"/>
              <a:t>toArray</a:t>
            </a:r>
            <a:r>
              <a:rPr lang="en-US" sz="1600" dirty="0"/>
              <a:t>() </a:t>
            </a:r>
            <a:endParaRPr lang="en-US" sz="1600" dirty="0" smtClean="0"/>
          </a:p>
          <a:p>
            <a:pPr algn="just"/>
            <a:r>
              <a:rPr lang="en-US" sz="1600" dirty="0" smtClean="0"/>
              <a:t>Object</a:t>
            </a:r>
            <a:r>
              <a:rPr lang="en-US" sz="1600" dirty="0"/>
              <a:t>[] </a:t>
            </a:r>
            <a:r>
              <a:rPr lang="en-US" sz="1600" dirty="0" err="1" smtClean="0"/>
              <a:t>toArray</a:t>
            </a:r>
            <a:r>
              <a:rPr lang="en-US" sz="1600" dirty="0" smtClean="0"/>
              <a:t>(Object </a:t>
            </a:r>
            <a:r>
              <a:rPr lang="en-US" sz="1600" dirty="0"/>
              <a:t>a[]) </a:t>
            </a:r>
            <a:endParaRPr lang="en-US" sz="1600" dirty="0" smtClean="0"/>
          </a:p>
          <a:p>
            <a:pPr algn="just"/>
            <a:r>
              <a:rPr lang="en-US" sz="1600" dirty="0" smtClean="0"/>
              <a:t>The </a:t>
            </a:r>
            <a:r>
              <a:rPr lang="en-US" sz="1600" dirty="0"/>
              <a:t>first </a:t>
            </a:r>
            <a:r>
              <a:rPr lang="en-US" sz="1600" dirty="0" err="1"/>
              <a:t>toArray</a:t>
            </a:r>
            <a:r>
              <a:rPr lang="en-US" sz="1600" dirty="0"/>
              <a:t>() method returns an array with all the elements of the collection. The second method stores the elements of a collection into an array of a specified type.</a:t>
            </a:r>
          </a:p>
          <a:p>
            <a:pPr algn="just"/>
            <a:r>
              <a:rPr lang="en-US" sz="1600" dirty="0"/>
              <a:t>If the given array is big enough, the elements are stored in this array. </a:t>
            </a:r>
            <a:endParaRPr lang="en-US" sz="1600" dirty="0" smtClean="0"/>
          </a:p>
          <a:p>
            <a:pPr algn="just"/>
            <a:r>
              <a:rPr lang="en-US" sz="1600" dirty="0" smtClean="0"/>
              <a:t>If </a:t>
            </a:r>
            <a:r>
              <a:rPr lang="en-US" sz="1600" dirty="0"/>
              <a:t>there is room to spare in the array, that is, the length of the array is greater than the number of elements in the collection, the spare room is filled with null values before the array is returned. </a:t>
            </a:r>
            <a:endParaRPr lang="en-US" sz="1600" dirty="0" smtClean="0"/>
          </a:p>
          <a:p>
            <a:pPr algn="just"/>
            <a:r>
              <a:rPr lang="en-US" sz="1600" dirty="0" smtClean="0"/>
              <a:t>If </a:t>
            </a:r>
            <a:r>
              <a:rPr lang="en-US" sz="1600" dirty="0"/>
              <a:t>the array is too small, a new array of the same runtime type and appropriate size is created</a:t>
            </a:r>
            <a:r>
              <a:rPr lang="en-US" sz="1600" dirty="0" smtClean="0"/>
              <a:t>.</a:t>
            </a:r>
          </a:p>
          <a:p>
            <a:pPr algn="just"/>
            <a:r>
              <a:rPr lang="en-US" sz="1600" dirty="0" smtClean="0"/>
              <a:t> </a:t>
            </a:r>
            <a:r>
              <a:rPr lang="en-US" sz="1600" dirty="0"/>
              <a:t>If the runtime type of the specified array is not a </a:t>
            </a:r>
            <a:r>
              <a:rPr lang="en-US" sz="1600" dirty="0" err="1"/>
              <a:t>supertype</a:t>
            </a:r>
            <a:r>
              <a:rPr lang="en-US" sz="1600" dirty="0"/>
              <a:t> of the runtime type of every element in the collection, an </a:t>
            </a:r>
            <a:r>
              <a:rPr lang="en-US" sz="1600" dirty="0" err="1"/>
              <a:t>ArrayStoreException</a:t>
            </a:r>
            <a:r>
              <a:rPr lang="en-US" sz="1600" dirty="0"/>
              <a:t> is thrown.</a:t>
            </a:r>
          </a:p>
          <a:p>
            <a:pPr marL="0" indent="0">
              <a:buNone/>
            </a:pPr>
            <a:r>
              <a:rPr lang="en-US" sz="2000" b="1" dirty="0">
                <a:solidFill>
                  <a:srgbClr val="7030A0"/>
                </a:solidFill>
              </a:rPr>
              <a:t>Iterators</a:t>
            </a:r>
          </a:p>
          <a:p>
            <a:r>
              <a:rPr lang="en-US" sz="1600" dirty="0"/>
              <a:t>A collection provides an iterator which allows sequential access to the elements of a collection. </a:t>
            </a:r>
            <a:endParaRPr lang="en-US" sz="1600" dirty="0" smtClean="0"/>
          </a:p>
          <a:p>
            <a:r>
              <a:rPr lang="en-US" sz="1600" dirty="0" smtClean="0"/>
              <a:t>An </a:t>
            </a:r>
            <a:r>
              <a:rPr lang="en-US" sz="1600" dirty="0"/>
              <a:t>iterator can be obtained by calling the following method of the Collection interface:</a:t>
            </a:r>
          </a:p>
          <a:p>
            <a:r>
              <a:rPr lang="en-US" sz="1600" dirty="0"/>
              <a:t>Iterator iterator() Returns an object which implements the Iterator interface.</a:t>
            </a:r>
          </a:p>
          <a:p>
            <a:r>
              <a:rPr lang="en-US" sz="1600" dirty="0" err="1" smtClean="0"/>
              <a:t>boolean</a:t>
            </a:r>
            <a:r>
              <a:rPr lang="en-US" sz="1600" dirty="0" smtClean="0"/>
              <a:t> </a:t>
            </a:r>
            <a:r>
              <a:rPr lang="en-US" sz="1600" dirty="0" err="1"/>
              <a:t>hasNext</a:t>
            </a:r>
            <a:r>
              <a:rPr lang="en-US" sz="1600" dirty="0"/>
              <a:t>() </a:t>
            </a:r>
            <a:endParaRPr lang="en-US" sz="1600" dirty="0" smtClean="0"/>
          </a:p>
          <a:p>
            <a:r>
              <a:rPr lang="en-US" sz="1600" dirty="0" smtClean="0"/>
              <a:t>Returns </a:t>
            </a:r>
            <a:r>
              <a:rPr lang="en-US" sz="1600" dirty="0"/>
              <a:t>true if the underlying collection still has elements left to return. A future call to the next() method will return the next element from the collection.</a:t>
            </a:r>
          </a:p>
          <a:p>
            <a:pPr algn="just"/>
            <a:r>
              <a:rPr lang="en-US" sz="1600" dirty="0"/>
              <a:t>Object next() </a:t>
            </a:r>
          </a:p>
        </p:txBody>
      </p:sp>
    </p:spTree>
    <p:extLst>
      <p:ext uri="{BB962C8B-B14F-4D97-AF65-F5344CB8AC3E}">
        <p14:creationId xmlns:p14="http://schemas.microsoft.com/office/powerpoint/2010/main" val="412094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just"/>
            <a:r>
              <a:rPr lang="en-US" sz="1600" dirty="0"/>
              <a:t>Moves the iterator to the next element in the underlying collection, and returns the current element. </a:t>
            </a:r>
            <a:endParaRPr lang="en-US" sz="1600" dirty="0" smtClean="0"/>
          </a:p>
          <a:p>
            <a:pPr algn="just"/>
            <a:r>
              <a:rPr lang="en-US" sz="1600" dirty="0" smtClean="0"/>
              <a:t>If </a:t>
            </a:r>
            <a:r>
              <a:rPr lang="en-US" sz="1600" dirty="0"/>
              <a:t>there are no more elements left to return, it throws a </a:t>
            </a:r>
            <a:r>
              <a:rPr lang="en-US" sz="1600" dirty="0" err="1"/>
              <a:t>NoSuchElementException</a:t>
            </a:r>
            <a:r>
              <a:rPr lang="en-US" sz="1600" dirty="0"/>
              <a:t>.</a:t>
            </a:r>
          </a:p>
          <a:p>
            <a:pPr algn="just"/>
            <a:r>
              <a:rPr lang="en-US" sz="1600" dirty="0"/>
              <a:t>Object remove() </a:t>
            </a:r>
            <a:endParaRPr lang="en-US" sz="1600" dirty="0" smtClean="0"/>
          </a:p>
          <a:p>
            <a:pPr algn="just"/>
            <a:r>
              <a:rPr lang="en-US" sz="1600" dirty="0" smtClean="0"/>
              <a:t>Removes </a:t>
            </a:r>
            <a:r>
              <a:rPr lang="en-US" sz="1600" dirty="0"/>
              <a:t>the element that was returned by the last call to the next() method, from the underlying collection. </a:t>
            </a:r>
            <a:endParaRPr lang="en-US" sz="1600" dirty="0" smtClean="0"/>
          </a:p>
          <a:p>
            <a:pPr algn="just"/>
            <a:r>
              <a:rPr lang="en-US" sz="1600" dirty="0" smtClean="0"/>
              <a:t>Invoking </a:t>
            </a:r>
            <a:r>
              <a:rPr lang="en-US" sz="1600" dirty="0"/>
              <a:t>this method results in an </a:t>
            </a:r>
            <a:r>
              <a:rPr lang="en-US" sz="1600" dirty="0" err="1"/>
              <a:t>IllegalStateException</a:t>
            </a:r>
            <a:r>
              <a:rPr lang="en-US" sz="1600" dirty="0"/>
              <a:t>, if the next() method has not yet been called, or when the remove() method has already been called after the last call to the next() method. </a:t>
            </a:r>
            <a:endParaRPr lang="en-US" sz="1600" dirty="0" smtClean="0"/>
          </a:p>
          <a:p>
            <a:pPr algn="just"/>
            <a:r>
              <a:rPr lang="en-US" sz="1600" dirty="0" smtClean="0"/>
              <a:t>This </a:t>
            </a:r>
            <a:r>
              <a:rPr lang="en-US" sz="1600" dirty="0"/>
              <a:t>method is optional for an iterator, that is, it throws an </a:t>
            </a:r>
            <a:r>
              <a:rPr lang="en-US" sz="1600" dirty="0" err="1"/>
              <a:t>UnsupportedOperationException</a:t>
            </a:r>
            <a:r>
              <a:rPr lang="en-US" sz="1600" dirty="0"/>
              <a:t> if the remove operation is not supported.</a:t>
            </a:r>
          </a:p>
          <a:p>
            <a:pPr algn="just"/>
            <a:r>
              <a:rPr lang="en-US" sz="1600" dirty="0"/>
              <a:t>The majority of the iterators provided in the </a:t>
            </a:r>
            <a:r>
              <a:rPr lang="en-US" sz="1600" dirty="0" err="1"/>
              <a:t>java.util</a:t>
            </a:r>
            <a:r>
              <a:rPr lang="en-US" sz="1600" dirty="0"/>
              <a:t> package are said to be </a:t>
            </a:r>
            <a:r>
              <a:rPr lang="en-US" sz="1600" dirty="0">
                <a:solidFill>
                  <a:srgbClr val="FF0000"/>
                </a:solidFill>
              </a:rPr>
              <a:t>fail-fas</a:t>
            </a:r>
            <a:r>
              <a:rPr lang="en-US" sz="1600" dirty="0"/>
              <a:t>t. When an iterator has already been obtained, structurally modifying the underlying collection by other means will invalidate the iterator. </a:t>
            </a:r>
            <a:endParaRPr lang="en-US" sz="1600" dirty="0" smtClean="0"/>
          </a:p>
          <a:p>
            <a:pPr algn="just"/>
            <a:r>
              <a:rPr lang="en-US" sz="1600" dirty="0" smtClean="0"/>
              <a:t>Subsequent </a:t>
            </a:r>
            <a:r>
              <a:rPr lang="en-US" sz="1600" dirty="0"/>
              <a:t>use of this iterator will throw a </a:t>
            </a:r>
            <a:r>
              <a:rPr lang="en-US" sz="1600" dirty="0" err="1"/>
              <a:t>ConcurrentModificationException</a:t>
            </a:r>
            <a:r>
              <a:rPr lang="en-US" sz="1600" dirty="0"/>
              <a:t>. </a:t>
            </a:r>
            <a:r>
              <a:rPr lang="en-US" sz="1600" dirty="0">
                <a:solidFill>
                  <a:srgbClr val="7030A0"/>
                </a:solidFill>
              </a:rPr>
              <a:t>The remove() method of an iterator is the only recommended way to delete elements from the underlying collection during traversal with an iterator. </a:t>
            </a:r>
            <a:r>
              <a:rPr lang="en-US" sz="1600" dirty="0" smtClean="0">
                <a:solidFill>
                  <a:srgbClr val="FF0000"/>
                </a:solidFill>
              </a:rPr>
              <a:t>IteratorExample.java</a:t>
            </a:r>
          </a:p>
          <a:p>
            <a:pPr algn="just"/>
            <a:r>
              <a:rPr lang="en-US" sz="1600" dirty="0"/>
              <a:t>The order in which the iterator will return the elements from an underlying collection depends on the traversal order supported by the collection</a:t>
            </a:r>
            <a:r>
              <a:rPr lang="en-US" sz="1600" dirty="0" smtClean="0"/>
              <a:t>.</a:t>
            </a:r>
          </a:p>
          <a:p>
            <a:pPr algn="just"/>
            <a:r>
              <a:rPr lang="en-US" sz="1600" dirty="0" smtClean="0"/>
              <a:t> </a:t>
            </a:r>
            <a:r>
              <a:rPr lang="en-US" sz="1600" dirty="0"/>
              <a:t>For example, an iterator for a list will traverse the elements in the sequential order they have in the list, whereas the traversal order for the elements in an ordinary set is not predetermined. </a:t>
            </a:r>
            <a:endParaRPr lang="en-US" sz="1600" dirty="0" smtClean="0"/>
          </a:p>
          <a:p>
            <a:pPr algn="just"/>
            <a:r>
              <a:rPr lang="en-US" sz="1600" dirty="0" smtClean="0"/>
              <a:t>An </a:t>
            </a:r>
            <a:r>
              <a:rPr lang="en-US" sz="1600" dirty="0"/>
              <a:t>iterator for a sorted collection will make the elements available in a given sorted order. Traversal order will be discussed together with the individual concrete classes.</a:t>
            </a:r>
          </a:p>
        </p:txBody>
      </p:sp>
    </p:spTree>
    <p:extLst>
      <p:ext uri="{BB962C8B-B14F-4D97-AF65-F5344CB8AC3E}">
        <p14:creationId xmlns:p14="http://schemas.microsoft.com/office/powerpoint/2010/main" val="165010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indent="0" algn="just">
              <a:buNone/>
            </a:pPr>
            <a:r>
              <a:rPr lang="en-US" sz="2000" b="1" dirty="0" smtClean="0">
                <a:solidFill>
                  <a:srgbClr val="7030A0"/>
                </a:solidFill>
              </a:rPr>
              <a:t>Sets: </a:t>
            </a:r>
            <a:r>
              <a:rPr lang="en-US" sz="1600" dirty="0" smtClean="0"/>
              <a:t>Unlike </a:t>
            </a:r>
            <a:r>
              <a:rPr lang="en-US" sz="1600" dirty="0"/>
              <a:t>other implementations of the Collection interface, implementations of the Set interface do not allow duplicate </a:t>
            </a:r>
            <a:r>
              <a:rPr lang="en-US" sz="1600" dirty="0" smtClean="0"/>
              <a:t>elements.</a:t>
            </a:r>
          </a:p>
          <a:p>
            <a:pPr algn="just"/>
            <a:r>
              <a:rPr lang="en-US" sz="1600" dirty="0"/>
              <a:t>This also means that a set can contain at most one null value. </a:t>
            </a:r>
            <a:endParaRPr lang="en-US" sz="1600" dirty="0" smtClean="0"/>
          </a:p>
          <a:p>
            <a:pPr algn="just"/>
            <a:r>
              <a:rPr lang="en-US" sz="1600" dirty="0" smtClean="0"/>
              <a:t>The </a:t>
            </a:r>
            <a:r>
              <a:rPr lang="en-US" sz="1600" dirty="0"/>
              <a:t>Set interface does not define any new methods, and its add() and </a:t>
            </a:r>
            <a:r>
              <a:rPr lang="en-US" sz="1600" dirty="0" err="1"/>
              <a:t>addAll</a:t>
            </a:r>
            <a:r>
              <a:rPr lang="en-US" sz="1600" dirty="0"/>
              <a:t>() methods will not store duplicates. </a:t>
            </a:r>
            <a:endParaRPr lang="en-US" sz="1600" dirty="0" smtClean="0"/>
          </a:p>
          <a:p>
            <a:pPr algn="just"/>
            <a:r>
              <a:rPr lang="en-US" sz="1600" dirty="0" smtClean="0"/>
              <a:t>If </a:t>
            </a:r>
            <a:r>
              <a:rPr lang="en-US" sz="1600" dirty="0"/>
              <a:t>an element is not currently in the set, two consecutive calls to the add() method to insert the element will first </a:t>
            </a:r>
            <a:r>
              <a:rPr lang="en-US" sz="1600" dirty="0" smtClean="0"/>
              <a:t>return </a:t>
            </a:r>
            <a:r>
              <a:rPr lang="en-US" sz="1600" dirty="0"/>
              <a:t>true, then false</a:t>
            </a:r>
            <a:r>
              <a:rPr lang="en-US" sz="1600" dirty="0" smtClean="0"/>
              <a:t>.</a:t>
            </a:r>
          </a:p>
          <a:p>
            <a:pPr marL="0" indent="0" algn="just">
              <a:buNone/>
            </a:pPr>
            <a:r>
              <a:rPr lang="en-US" sz="1600" b="1" dirty="0">
                <a:solidFill>
                  <a:srgbClr val="7030A0"/>
                </a:solidFill>
              </a:rPr>
              <a:t>HashSet and </a:t>
            </a:r>
            <a:r>
              <a:rPr lang="en-US" sz="1600" b="1" dirty="0" err="1">
                <a:solidFill>
                  <a:srgbClr val="7030A0"/>
                </a:solidFill>
              </a:rPr>
              <a:t>LinkedHashSet</a:t>
            </a:r>
            <a:endParaRPr lang="en-US" sz="1600" b="1" dirty="0">
              <a:solidFill>
                <a:srgbClr val="7030A0"/>
              </a:solidFill>
            </a:endParaRPr>
          </a:p>
          <a:p>
            <a:pPr algn="just"/>
            <a:r>
              <a:rPr lang="en-US" sz="1600" dirty="0"/>
              <a:t>The HashSet class implements the Set interface. Since this implementation uses a hash table, it offers near constant-time performance for most operations. </a:t>
            </a:r>
            <a:endParaRPr lang="en-US" sz="1600" dirty="0" smtClean="0"/>
          </a:p>
          <a:p>
            <a:pPr algn="just"/>
            <a:r>
              <a:rPr lang="en-US" sz="1600" dirty="0" smtClean="0"/>
              <a:t>A </a:t>
            </a:r>
            <a:r>
              <a:rPr lang="en-US" sz="1600" dirty="0"/>
              <a:t>HashSet does not guarantee any ordering of the elements. However, the </a:t>
            </a:r>
            <a:r>
              <a:rPr lang="en-US" sz="1600" dirty="0" err="1"/>
              <a:t>LinkedHashSet</a:t>
            </a:r>
            <a:r>
              <a:rPr lang="en-US" sz="1600" dirty="0"/>
              <a:t> subclass of HashSet guarantees insertion-order. The sorted counterpart is </a:t>
            </a:r>
            <a:r>
              <a:rPr lang="en-US" sz="1600" dirty="0" err="1"/>
              <a:t>TreeSet</a:t>
            </a:r>
            <a:r>
              <a:rPr lang="en-US" sz="1600" dirty="0"/>
              <a:t>, which implements the </a:t>
            </a:r>
            <a:r>
              <a:rPr lang="en-US" sz="1600" dirty="0" err="1"/>
              <a:t>SortedSet</a:t>
            </a:r>
            <a:r>
              <a:rPr lang="en-US" sz="1600" dirty="0"/>
              <a:t> interface and has logarithmic time complexity </a:t>
            </a:r>
            <a:r>
              <a:rPr lang="en-US" sz="1600" dirty="0" smtClean="0"/>
              <a:t>.</a:t>
            </a:r>
            <a:endParaRPr lang="en-US" sz="1600" dirty="0"/>
          </a:p>
          <a:p>
            <a:pPr algn="just"/>
            <a:r>
              <a:rPr lang="en-US" sz="1600" dirty="0"/>
              <a:t>A HashSet relies on the implementation of the </a:t>
            </a:r>
            <a:r>
              <a:rPr lang="en-US" sz="1600" dirty="0" err="1"/>
              <a:t>hashCode</a:t>
            </a:r>
            <a:r>
              <a:rPr lang="en-US" sz="1600" dirty="0"/>
              <a:t>() and equals() methods of its elements </a:t>
            </a:r>
            <a:r>
              <a:rPr lang="en-US" sz="1600" dirty="0" smtClean="0"/>
              <a:t>. </a:t>
            </a:r>
          </a:p>
          <a:p>
            <a:pPr algn="just"/>
            <a:r>
              <a:rPr lang="en-US" sz="1600" dirty="0" smtClean="0"/>
              <a:t>The </a:t>
            </a:r>
            <a:r>
              <a:rPr lang="en-US" sz="1600" dirty="0" err="1"/>
              <a:t>hashCode</a:t>
            </a:r>
            <a:r>
              <a:rPr lang="en-US" sz="1600" dirty="0"/>
              <a:t>() method is used for hashing the elements, and the equals() method is needed for comparing elements. In fact, the equality and the hash codes of </a:t>
            </a:r>
            <a:r>
              <a:rPr lang="en-US" sz="1600" dirty="0" err="1"/>
              <a:t>HashSets</a:t>
            </a:r>
            <a:r>
              <a:rPr lang="en-US" sz="1600" dirty="0"/>
              <a:t> are defined in terms of the equality and the hash codes of their elements.</a:t>
            </a:r>
          </a:p>
          <a:p>
            <a:pPr algn="just"/>
            <a:r>
              <a:rPr lang="en-US" sz="1600" dirty="0"/>
              <a:t>As mentioned earlier, the </a:t>
            </a:r>
            <a:r>
              <a:rPr lang="en-US" sz="1600" dirty="0" err="1"/>
              <a:t>LinkedHashSet</a:t>
            </a:r>
            <a:r>
              <a:rPr lang="en-US" sz="1600" dirty="0"/>
              <a:t> implementation is a subclass of the HashSet class. It works similarly to a HashSet, except for one important detail. Unlike a HashSet, a </a:t>
            </a:r>
            <a:r>
              <a:rPr lang="en-US" sz="1600" dirty="0" err="1"/>
              <a:t>LinkedHashSet</a:t>
            </a:r>
            <a:r>
              <a:rPr lang="en-US" sz="1600" dirty="0"/>
              <a:t> guarantees that the iterator will access the elements in insertion order, that is, in the order in which they were inserted into the </a:t>
            </a:r>
            <a:r>
              <a:rPr lang="en-US" sz="1600" dirty="0" err="1"/>
              <a:t>LinkedHashSet</a:t>
            </a:r>
            <a:r>
              <a:rPr lang="en-US" sz="1600" dirty="0"/>
              <a:t>.</a:t>
            </a:r>
          </a:p>
          <a:p>
            <a:pPr marL="0" indent="0" algn="just">
              <a:buNone/>
            </a:pPr>
            <a:endParaRPr lang="en-US" sz="1600" dirty="0"/>
          </a:p>
          <a:p>
            <a:pPr algn="just"/>
            <a:endParaRPr lang="en-US" sz="1600" dirty="0">
              <a:solidFill>
                <a:srgbClr val="7030A0"/>
              </a:solidFill>
            </a:endParaRPr>
          </a:p>
        </p:txBody>
      </p:sp>
    </p:spTree>
    <p:extLst>
      <p:ext uri="{BB962C8B-B14F-4D97-AF65-F5344CB8AC3E}">
        <p14:creationId xmlns:p14="http://schemas.microsoft.com/office/powerpoint/2010/main" val="16725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4726</Words>
  <Application>Microsoft Office PowerPoint</Application>
  <PresentationFormat>On-screen Show (4:3)</PresentationFormat>
  <Paragraphs>334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Collections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PRADEEP</dc:creator>
  <cp:lastModifiedBy>pradeep thatiparthy</cp:lastModifiedBy>
  <cp:revision>87</cp:revision>
  <dcterms:created xsi:type="dcterms:W3CDTF">2015-01-17T12:19:33Z</dcterms:created>
  <dcterms:modified xsi:type="dcterms:W3CDTF">2016-07-07T13:15:24Z</dcterms:modified>
</cp:coreProperties>
</file>