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63" r:id="rId2"/>
    <p:sldId id="258" r:id="rId3"/>
    <p:sldId id="257" r:id="rId4"/>
    <p:sldId id="259" r:id="rId5"/>
    <p:sldId id="261" r:id="rId6"/>
    <p:sldId id="260" r:id="rId7"/>
    <p:sldId id="264" r:id="rId8"/>
    <p:sldId id="265" r:id="rId9"/>
    <p:sldId id="266" r:id="rId10"/>
    <p:sldId id="267" r:id="rId11"/>
    <p:sldId id="274" r:id="rId12"/>
    <p:sldId id="275" r:id="rId13"/>
    <p:sldId id="276" r:id="rId14"/>
    <p:sldId id="277" r:id="rId15"/>
    <p:sldId id="278" r:id="rId16"/>
    <p:sldId id="268" r:id="rId17"/>
    <p:sldId id="269" r:id="rId18"/>
    <p:sldId id="270" r:id="rId19"/>
    <p:sldId id="279" r:id="rId20"/>
    <p:sldId id="271" r:id="rId21"/>
    <p:sldId id="273"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4866C9-2C87-47CA-A800-8B1BA7430848}">
          <p14:sldIdLst>
            <p14:sldId id="263"/>
            <p14:sldId id="258"/>
            <p14:sldId id="257"/>
            <p14:sldId id="259"/>
            <p14:sldId id="261"/>
            <p14:sldId id="260"/>
            <p14:sldId id="264"/>
            <p14:sldId id="265"/>
            <p14:sldId id="266"/>
            <p14:sldId id="267"/>
            <p14:sldId id="274"/>
            <p14:sldId id="275"/>
            <p14:sldId id="276"/>
            <p14:sldId id="277"/>
            <p14:sldId id="278"/>
            <p14:sldId id="268"/>
            <p14:sldId id="269"/>
            <p14:sldId id="270"/>
            <p14:sldId id="279"/>
            <p14:sldId id="271"/>
            <p14:sldId id="273"/>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EC372-7323-4E7C-9B19-8997EDB2216A}" type="datetimeFigureOut">
              <a:rPr lang="en-US" smtClean="0"/>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6ABCC-5C1A-4B63-B1B8-2A7BEA0EB0C1}" type="slidenum">
              <a:rPr lang="en-US" smtClean="0"/>
              <a:t>‹#›</a:t>
            </a:fld>
            <a:endParaRPr lang="en-US"/>
          </a:p>
        </p:txBody>
      </p:sp>
    </p:spTree>
    <p:extLst>
      <p:ext uri="{BB962C8B-B14F-4D97-AF65-F5344CB8AC3E}">
        <p14:creationId xmlns:p14="http://schemas.microsoft.com/office/powerpoint/2010/main" val="318170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6ABCC-5C1A-4B63-B1B8-2A7BEA0EB0C1}" type="slidenum">
              <a:rPr lang="en-US" smtClean="0"/>
              <a:t>1</a:t>
            </a:fld>
            <a:endParaRPr lang="en-US"/>
          </a:p>
        </p:txBody>
      </p:sp>
    </p:spTree>
    <p:extLst>
      <p:ext uri="{BB962C8B-B14F-4D97-AF65-F5344CB8AC3E}">
        <p14:creationId xmlns:p14="http://schemas.microsoft.com/office/powerpoint/2010/main" val="409128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Condition Expression true only statement</a:t>
            </a:r>
            <a:r>
              <a:rPr lang="en-US" baseline="0" dirty="0" smtClean="0"/>
              <a:t> execute otherwise it will skip the if block and continue with rest of the program.</a:t>
            </a:r>
            <a:endParaRPr lang="en-US" dirty="0"/>
          </a:p>
        </p:txBody>
      </p:sp>
      <p:sp>
        <p:nvSpPr>
          <p:cNvPr id="4" name="Slide Number Placeholder 3"/>
          <p:cNvSpPr>
            <a:spLocks noGrp="1"/>
          </p:cNvSpPr>
          <p:nvPr>
            <p:ph type="sldNum" sz="quarter" idx="10"/>
          </p:nvPr>
        </p:nvSpPr>
        <p:spPr/>
        <p:txBody>
          <a:bodyPr/>
          <a:lstStyle/>
          <a:p>
            <a:fld id="{4276ABCC-5C1A-4B63-B1B8-2A7BEA0EB0C1}" type="slidenum">
              <a:rPr lang="en-US" smtClean="0"/>
              <a:t>2</a:t>
            </a:fld>
            <a:endParaRPr lang="en-US"/>
          </a:p>
        </p:txBody>
      </p:sp>
    </p:spTree>
    <p:extLst>
      <p:ext uri="{BB962C8B-B14F-4D97-AF65-F5344CB8AC3E}">
        <p14:creationId xmlns:p14="http://schemas.microsoft.com/office/powerpoint/2010/main" val="101003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72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739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8320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610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536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461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779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158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078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512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732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98449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beginnersbook.com/2013/04/java-exception-handling/" TargetMode="External"/><Relationship Id="rId2" Type="http://schemas.openxmlformats.org/officeDocument/2006/relationships/hyperlink" Target="http://beginnersbook.com/2013/04/difference-between-throw-and-throws-in-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7030A0"/>
                </a:solidFill>
              </a:rPr>
              <a:t>Control Flow Statement</a:t>
            </a:r>
            <a:endParaRPr lang="en-US" b="1" dirty="0">
              <a:solidFill>
                <a:srgbClr val="7030A0"/>
              </a:solidFill>
            </a:endParaRPr>
          </a:p>
        </p:txBody>
      </p:sp>
      <p:sp>
        <p:nvSpPr>
          <p:cNvPr id="3" name="Subtitle 2"/>
          <p:cNvSpPr>
            <a:spLocks noGrp="1"/>
          </p:cNvSpPr>
          <p:nvPr>
            <p:ph type="subTitle" idx="1"/>
          </p:nvPr>
        </p:nvSpPr>
        <p:spPr/>
        <p:txBody>
          <a:bodyPr>
            <a:normAutofit fontScale="92500" lnSpcReduction="20000"/>
          </a:bodyPr>
          <a:lstStyle/>
          <a:p>
            <a:pPr marL="457200" indent="-457200" algn="l">
              <a:buFont typeface="Arial" pitchFamily="34" charset="0"/>
              <a:buChar char="•"/>
            </a:pPr>
            <a:r>
              <a:rPr lang="en-US" dirty="0" smtClean="0">
                <a:solidFill>
                  <a:schemeClr val="tx1"/>
                </a:solidFill>
              </a:rPr>
              <a:t>Selection (if , if-else and switch)</a:t>
            </a:r>
          </a:p>
          <a:p>
            <a:pPr marL="457200" indent="-457200" algn="l">
              <a:buFont typeface="Arial" pitchFamily="34" charset="0"/>
              <a:buChar char="•"/>
            </a:pPr>
            <a:r>
              <a:rPr lang="en-US" dirty="0" smtClean="0">
                <a:solidFill>
                  <a:schemeClr val="tx1"/>
                </a:solidFill>
              </a:rPr>
              <a:t>Iteration (while ,do-while and for)</a:t>
            </a:r>
          </a:p>
          <a:p>
            <a:pPr marL="457200" indent="-457200" algn="l">
              <a:buFont typeface="Arial" pitchFamily="34" charset="0"/>
              <a:buChar char="•"/>
            </a:pPr>
            <a:r>
              <a:rPr lang="en-US" dirty="0" smtClean="0">
                <a:solidFill>
                  <a:schemeClr val="tx1"/>
                </a:solidFill>
              </a:rPr>
              <a:t>Transfer (break, continue ,return ,try-catch finally and assert)</a:t>
            </a:r>
            <a:endParaRPr lang="en-US" dirty="0">
              <a:solidFill>
                <a:schemeClr val="tx1"/>
              </a:solidFill>
            </a:endParaRPr>
          </a:p>
        </p:txBody>
      </p:sp>
    </p:spTree>
    <p:extLst>
      <p:ext uri="{BB962C8B-B14F-4D97-AF65-F5344CB8AC3E}">
        <p14:creationId xmlns:p14="http://schemas.microsoft.com/office/powerpoint/2010/main" val="67468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return</a:t>
            </a:r>
            <a:r>
              <a:rPr lang="en-US" b="1" dirty="0" smtClean="0"/>
              <a:t> </a:t>
            </a:r>
            <a:endParaRPr lang="en-US" dirty="0"/>
          </a:p>
        </p:txBody>
      </p:sp>
      <p:sp>
        <p:nvSpPr>
          <p:cNvPr id="3" name="Content Placeholder 2"/>
          <p:cNvSpPr>
            <a:spLocks noGrp="1"/>
          </p:cNvSpPr>
          <p:nvPr>
            <p:ph idx="1"/>
          </p:nvPr>
        </p:nvSpPr>
        <p:spPr/>
        <p:txBody>
          <a:bodyPr>
            <a:normAutofit/>
          </a:bodyPr>
          <a:lstStyle/>
          <a:p>
            <a:r>
              <a:rPr lang="en-US" sz="1600" dirty="0" smtClean="0"/>
              <a:t>The return statement is used to stop execution of a method and transfer control back to the calling code (a.k.a. the caller). </a:t>
            </a:r>
          </a:p>
          <a:p>
            <a:r>
              <a:rPr lang="en-US" sz="1600" dirty="0" smtClean="0"/>
              <a:t>The usage of the two forms of the return statement is dictated by whether it is used in a void or a non-void method. The first form does not return any value to the calling code, but the second form does. Note that the keyword void does not represent any type.</a:t>
            </a:r>
          </a:p>
          <a:p>
            <a:endParaRPr lang="en-US" sz="1600" dirty="0" smtClean="0"/>
          </a:p>
          <a:p>
            <a:r>
              <a:rPr lang="en-US" sz="1600" dirty="0" smtClean="0">
                <a:solidFill>
                  <a:srgbClr val="FF0000"/>
                </a:solidFill>
              </a:rPr>
              <a:t>Example: ReturnExp.java</a:t>
            </a:r>
            <a:endParaRPr lang="en-US" sz="16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6060377"/>
              </p:ext>
            </p:extLst>
          </p:nvPr>
        </p:nvGraphicFramePr>
        <p:xfrm>
          <a:off x="990600" y="3581400"/>
          <a:ext cx="7467600" cy="1657350"/>
        </p:xfrm>
        <a:graphic>
          <a:graphicData uri="http://schemas.openxmlformats.org/drawingml/2006/table">
            <a:tbl>
              <a:tblPr/>
              <a:tblGrid>
                <a:gridCol w="1981200"/>
                <a:gridCol w="2743200"/>
                <a:gridCol w="2743200"/>
              </a:tblGrid>
              <a:tr h="491490">
                <a:tc>
                  <a:txBody>
                    <a:bodyPr/>
                    <a:lstStyle/>
                    <a:p>
                      <a:r>
                        <a:rPr lang="en-US" dirty="0" smtClean="0"/>
                        <a:t>Form of return Statement</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smtClean="0"/>
                        <a:t>In void Method</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In Non-void Method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5001">
                <a:tc>
                  <a:txBody>
                    <a:bodyPr/>
                    <a:lstStyle/>
                    <a:p>
                      <a:r>
                        <a:rPr lang="en-US"/>
                        <a:t>return;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optional</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 allowed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548">
                <a:tc>
                  <a:txBody>
                    <a:bodyPr/>
                    <a:lstStyle/>
                    <a:p>
                      <a:r>
                        <a:rPr lang="en-US" dirty="0"/>
                        <a:t>return &lt;expression&gt;;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 allowed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mandatory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75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smtClean="0">
                <a:solidFill>
                  <a:srgbClr val="7030A0"/>
                </a:solidFill>
              </a:rPr>
              <a:t>Exception</a:t>
            </a:r>
            <a:endParaRPr lang="en-US" b="1" i="1" dirty="0">
              <a:solidFill>
                <a:srgbClr val="7030A0"/>
              </a:solidFill>
            </a:endParaRPr>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US" sz="1700" dirty="0" smtClean="0"/>
              <a:t>Two types of errors</a:t>
            </a:r>
          </a:p>
          <a:p>
            <a:r>
              <a:rPr lang="en-US" sz="1700" dirty="0" smtClean="0">
                <a:solidFill>
                  <a:srgbClr val="7030A0"/>
                </a:solidFill>
              </a:rPr>
              <a:t>Compile time errors </a:t>
            </a:r>
            <a:r>
              <a:rPr lang="en-US" sz="1700" dirty="0" smtClean="0"/>
              <a:t>are occurred when the programmer not following syntax of the programing language.      </a:t>
            </a:r>
          </a:p>
          <a:p>
            <a:r>
              <a:rPr lang="en-US" sz="1700" dirty="0" smtClean="0">
                <a:solidFill>
                  <a:srgbClr val="7030A0"/>
                </a:solidFill>
              </a:rPr>
              <a:t>Runtime errors </a:t>
            </a:r>
            <a:r>
              <a:rPr lang="en-US" sz="1700" dirty="0" smtClean="0"/>
              <a:t>are occurred when the normal users enters invalid input during execution of the program. In general runtime errors of java language are known as exception. </a:t>
            </a:r>
          </a:p>
          <a:p>
            <a:r>
              <a:rPr lang="en-US" sz="1700" dirty="0" smtClean="0"/>
              <a:t>An </a:t>
            </a:r>
            <a:r>
              <a:rPr lang="en-US" sz="1700" dirty="0"/>
              <a:t>exception is a problem that arises during the execution of a program. An exception can occur for many different reasons, including the following:</a:t>
            </a:r>
          </a:p>
          <a:p>
            <a:r>
              <a:rPr lang="en-US" sz="1700" dirty="0"/>
              <a:t>A user has entered invalid data.</a:t>
            </a:r>
          </a:p>
          <a:p>
            <a:r>
              <a:rPr lang="en-US" sz="1700" dirty="0"/>
              <a:t>A file that needs to be opened cannot be found.</a:t>
            </a:r>
          </a:p>
          <a:p>
            <a:r>
              <a:rPr lang="en-US" sz="1700" dirty="0"/>
              <a:t>A network connection has been lost in the middle of communications or the JVM has run out of memory</a:t>
            </a:r>
            <a:r>
              <a:rPr lang="en-US" sz="1700" dirty="0" smtClean="0"/>
              <a:t>.</a:t>
            </a:r>
          </a:p>
          <a:p>
            <a:pPr algn="just"/>
            <a:r>
              <a:rPr lang="en-US" sz="1700" dirty="0" smtClean="0"/>
              <a:t>In normal it is not recommended to display system error messages but highly recommended to display user friendly error message by using the concept exception handling.</a:t>
            </a:r>
          </a:p>
          <a:p>
            <a:pPr algn="just"/>
            <a:r>
              <a:rPr lang="en-US" sz="1700" dirty="0" smtClean="0"/>
              <a:t>When ever an exception occurs in any program, program execution is abnormally terminated control comes out of the program and display the system error message by definition of exception handling. </a:t>
            </a:r>
            <a:endParaRPr lang="en-US" sz="1700" dirty="0"/>
          </a:p>
          <a:p>
            <a:endParaRPr lang="en-US" sz="1600" b="1" dirty="0">
              <a:solidFill>
                <a:srgbClr val="FF0000"/>
              </a:solidFill>
            </a:endParaRPr>
          </a:p>
        </p:txBody>
      </p:sp>
    </p:spTree>
    <p:extLst>
      <p:ext uri="{BB962C8B-B14F-4D97-AF65-F5344CB8AC3E}">
        <p14:creationId xmlns:p14="http://schemas.microsoft.com/office/powerpoint/2010/main" val="82060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style>
          <a:lnRef idx="2">
            <a:schemeClr val="accent2"/>
          </a:lnRef>
          <a:fillRef idx="1">
            <a:schemeClr val="lt1"/>
          </a:fillRef>
          <a:effectRef idx="0">
            <a:schemeClr val="accent2"/>
          </a:effectRef>
          <a:fontRef idx="minor">
            <a:schemeClr val="dk1"/>
          </a:fontRef>
        </p:style>
        <p:txBody>
          <a:bodyPr>
            <a:normAutofit/>
          </a:bodyPr>
          <a:lstStyle/>
          <a:p>
            <a:r>
              <a:rPr lang="en-US" sz="1600" dirty="0"/>
              <a:t>The </a:t>
            </a:r>
            <a:r>
              <a:rPr lang="en-US" sz="1600" dirty="0">
                <a:solidFill>
                  <a:srgbClr val="FF0000"/>
                </a:solidFill>
              </a:rPr>
              <a:t>process </a:t>
            </a:r>
            <a:r>
              <a:rPr lang="en-US" sz="1600" dirty="0"/>
              <a:t>of </a:t>
            </a:r>
            <a:r>
              <a:rPr lang="en-US" sz="1600" dirty="0">
                <a:solidFill>
                  <a:srgbClr val="7030A0"/>
                </a:solidFill>
              </a:rPr>
              <a:t>converting</a:t>
            </a:r>
            <a:r>
              <a:rPr lang="en-US" sz="1600" dirty="0"/>
              <a:t> </a:t>
            </a:r>
            <a:r>
              <a:rPr lang="en-US" sz="1600" dirty="0">
                <a:solidFill>
                  <a:srgbClr val="FF0000"/>
                </a:solidFill>
              </a:rPr>
              <a:t>system error </a:t>
            </a:r>
            <a:r>
              <a:rPr lang="en-US" sz="1600" dirty="0"/>
              <a:t>message into user </a:t>
            </a:r>
            <a:r>
              <a:rPr lang="en-US" sz="1600" dirty="0">
                <a:solidFill>
                  <a:srgbClr val="7030A0"/>
                </a:solidFill>
              </a:rPr>
              <a:t>friendly error messages </a:t>
            </a:r>
            <a:r>
              <a:rPr lang="en-US" sz="1600" dirty="0"/>
              <a:t>is know as </a:t>
            </a:r>
            <a:r>
              <a:rPr lang="en-US" sz="1600" dirty="0">
                <a:solidFill>
                  <a:srgbClr val="FF0000"/>
                </a:solidFill>
              </a:rPr>
              <a:t>exception</a:t>
            </a:r>
            <a:r>
              <a:rPr lang="en-US" sz="1600" dirty="0"/>
              <a:t> handling.</a:t>
            </a:r>
          </a:p>
          <a:p>
            <a:endParaRPr lang="en-US" sz="1600" dirty="0"/>
          </a:p>
          <a:p>
            <a:endParaRPr lang="en-US" sz="1600" dirty="0" smtClean="0"/>
          </a:p>
          <a:p>
            <a:endParaRPr lang="en-US" sz="1600" dirty="0" smtClean="0"/>
          </a:p>
          <a:p>
            <a:r>
              <a:rPr lang="en-US" sz="1600" dirty="0" smtClean="0"/>
              <a:t>In java programming we have two types of exceptions they are </a:t>
            </a:r>
          </a:p>
          <a:p>
            <a:r>
              <a:rPr lang="en-US" sz="1600" dirty="0" smtClean="0">
                <a:solidFill>
                  <a:srgbClr val="7030A0"/>
                </a:solidFill>
              </a:rPr>
              <a:t>Predefined / built-in exceptions </a:t>
            </a:r>
            <a:r>
              <a:rPr lang="en-US" sz="1600" dirty="0" smtClean="0"/>
              <a:t>are those which are developed by sun micro system supplied as part of JDK to deal with universal problems.</a:t>
            </a:r>
          </a:p>
          <a:p>
            <a:pPr marL="0" indent="0">
              <a:buNone/>
            </a:pPr>
            <a:r>
              <a:rPr lang="en-US" sz="1600" dirty="0" smtClean="0">
                <a:solidFill>
                  <a:srgbClr val="FF0000"/>
                </a:solidFill>
              </a:rPr>
              <a:t>Example: -</a:t>
            </a:r>
            <a:r>
              <a:rPr lang="en-US" sz="1600" dirty="0" smtClean="0"/>
              <a:t>1. Division by zero problems , 2. invalid bounds of the array and 3. invalid format ….</a:t>
            </a:r>
            <a:r>
              <a:rPr lang="en-US" sz="1600" dirty="0" err="1" smtClean="0"/>
              <a:t>etc</a:t>
            </a:r>
            <a:endParaRPr lang="en-US" sz="1600" dirty="0" smtClean="0"/>
          </a:p>
          <a:p>
            <a:r>
              <a:rPr lang="en-US" sz="1600" dirty="0" smtClean="0">
                <a:solidFill>
                  <a:srgbClr val="7030A0"/>
                </a:solidFill>
              </a:rPr>
              <a:t>User defined  exceptions </a:t>
            </a:r>
            <a:r>
              <a:rPr lang="en-US" sz="1600" dirty="0" smtClean="0"/>
              <a:t>are those which are developed by java programmer and supplied as a part of their project to deal with common specific problems.</a:t>
            </a:r>
          </a:p>
          <a:p>
            <a:pPr marL="0" indent="0">
              <a:buNone/>
            </a:pPr>
            <a:r>
              <a:rPr lang="en-US" sz="1600" dirty="0">
                <a:solidFill>
                  <a:srgbClr val="FF0000"/>
                </a:solidFill>
              </a:rPr>
              <a:t>Example:- </a:t>
            </a:r>
            <a:r>
              <a:rPr lang="en-US" sz="1600" dirty="0" smtClean="0"/>
              <a:t>1. Invalid salary  2. Invalid age and 3. Invalid number of password</a:t>
            </a:r>
          </a:p>
          <a:p>
            <a:r>
              <a:rPr lang="en-US" sz="1600" dirty="0" smtClean="0">
                <a:solidFill>
                  <a:srgbClr val="7030A0"/>
                </a:solidFill>
              </a:rPr>
              <a:t>Predefined exceptions </a:t>
            </a:r>
            <a:r>
              <a:rPr lang="en-US" sz="1600" dirty="0" smtClean="0"/>
              <a:t>are  classified into </a:t>
            </a:r>
            <a:r>
              <a:rPr lang="en-US" sz="1600" dirty="0" smtClean="0">
                <a:solidFill>
                  <a:srgbClr val="7030A0"/>
                </a:solidFill>
              </a:rPr>
              <a:t>two</a:t>
            </a:r>
            <a:r>
              <a:rPr lang="en-US" sz="1600" dirty="0" smtClean="0"/>
              <a:t> types .</a:t>
            </a:r>
            <a:endParaRPr lang="en-US" sz="1600" dirty="0"/>
          </a:p>
          <a:p>
            <a:r>
              <a:rPr lang="en-US" sz="1600" dirty="0" smtClean="0"/>
              <a:t>Asynchronous exceptions are those which deals with hardware problems + external problems. Some of the hardware problems are</a:t>
            </a:r>
          </a:p>
          <a:p>
            <a:pPr lvl="1">
              <a:buFont typeface="+mj-lt"/>
              <a:buAutoNum type="alphaLcPeriod"/>
            </a:pPr>
            <a:r>
              <a:rPr lang="en-US" sz="1600" dirty="0" smtClean="0"/>
              <a:t>Memory problems </a:t>
            </a:r>
          </a:p>
          <a:p>
            <a:pPr lvl="1">
              <a:buFont typeface="+mj-lt"/>
              <a:buAutoNum type="alphaLcPeriod"/>
            </a:pPr>
            <a:r>
              <a:rPr lang="en-US" sz="1600" dirty="0" smtClean="0"/>
              <a:t>Keyboard /mouse/mother board failure</a:t>
            </a:r>
          </a:p>
          <a:p>
            <a:pPr lvl="1">
              <a:buFont typeface="+mj-lt"/>
              <a:buAutoNum type="alphaLcPeriod"/>
            </a:pPr>
            <a:r>
              <a:rPr lang="en-US" sz="1600" dirty="0" smtClean="0"/>
              <a:t>Power failures</a:t>
            </a:r>
          </a:p>
          <a:p>
            <a:r>
              <a:rPr lang="en-US" sz="1600" dirty="0" smtClean="0"/>
              <a:t>To </a:t>
            </a:r>
            <a:r>
              <a:rPr lang="en-US" sz="1600" dirty="0" smtClean="0">
                <a:solidFill>
                  <a:srgbClr val="7030A0"/>
                </a:solidFill>
              </a:rPr>
              <a:t>handle</a:t>
            </a:r>
            <a:r>
              <a:rPr lang="en-US" sz="1600" dirty="0" smtClean="0"/>
              <a:t> all </a:t>
            </a:r>
            <a:r>
              <a:rPr lang="en-US" sz="1600" dirty="0" smtClean="0">
                <a:solidFill>
                  <a:srgbClr val="FF0000"/>
                </a:solidFill>
              </a:rPr>
              <a:t>asynchronous exceptions</a:t>
            </a:r>
            <a:r>
              <a:rPr lang="en-US" sz="1600" dirty="0" smtClean="0"/>
              <a:t>, we have </a:t>
            </a:r>
            <a:r>
              <a:rPr lang="en-US" sz="1600" dirty="0" smtClean="0">
                <a:solidFill>
                  <a:srgbClr val="7030A0"/>
                </a:solidFill>
              </a:rPr>
              <a:t>super class </a:t>
            </a:r>
            <a:r>
              <a:rPr lang="en-US" sz="1600" dirty="0" smtClean="0"/>
              <a:t>called </a:t>
            </a:r>
            <a:r>
              <a:rPr lang="en-US" sz="1600" dirty="0" smtClean="0">
                <a:solidFill>
                  <a:srgbClr val="FF0000"/>
                </a:solidFill>
              </a:rPr>
              <a:t>java.lang.error.</a:t>
            </a:r>
          </a:p>
          <a:p>
            <a:r>
              <a:rPr lang="en-US" sz="1600" dirty="0" smtClean="0">
                <a:solidFill>
                  <a:schemeClr val="tx1"/>
                </a:solidFill>
              </a:rPr>
              <a:t>As on today , a real time programmer can not deal with asynchronous except one because asynchronous exceptions are not fully developed by sun micro system.</a:t>
            </a:r>
            <a:endParaRPr lang="en-US" sz="1600" dirty="0">
              <a:solidFill>
                <a:schemeClr val="tx1"/>
              </a:solidFill>
            </a:endParaRPr>
          </a:p>
        </p:txBody>
      </p:sp>
      <p:sp>
        <p:nvSpPr>
          <p:cNvPr id="4" name="Rectangle 3"/>
          <p:cNvSpPr/>
          <p:nvPr/>
        </p:nvSpPr>
        <p:spPr>
          <a:xfrm>
            <a:off x="1139536" y="1219200"/>
            <a:ext cx="183226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System error message</a:t>
            </a:r>
            <a:endParaRPr lang="en-US" dirty="0">
              <a:solidFill>
                <a:schemeClr val="tx1"/>
              </a:solidFill>
            </a:endParaRPr>
          </a:p>
        </p:txBody>
      </p:sp>
      <p:sp>
        <p:nvSpPr>
          <p:cNvPr id="5" name="Rectangle 4"/>
          <p:cNvSpPr/>
          <p:nvPr/>
        </p:nvSpPr>
        <p:spPr>
          <a:xfrm>
            <a:off x="3439391" y="1219200"/>
            <a:ext cx="183226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Exception handling</a:t>
            </a:r>
            <a:endParaRPr lang="en-US" dirty="0">
              <a:solidFill>
                <a:schemeClr val="tx1"/>
              </a:solidFill>
            </a:endParaRPr>
          </a:p>
        </p:txBody>
      </p:sp>
      <p:sp>
        <p:nvSpPr>
          <p:cNvPr id="6" name="Rectangle 5"/>
          <p:cNvSpPr/>
          <p:nvPr/>
        </p:nvSpPr>
        <p:spPr>
          <a:xfrm>
            <a:off x="5867400" y="1233055"/>
            <a:ext cx="183226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User friendly error message</a:t>
            </a:r>
            <a:endParaRPr lang="en-US" dirty="0">
              <a:solidFill>
                <a:schemeClr val="tx1"/>
              </a:solidFill>
            </a:endParaRPr>
          </a:p>
        </p:txBody>
      </p:sp>
      <p:cxnSp>
        <p:nvCxnSpPr>
          <p:cNvPr id="8" name="Straight Arrow Connector 7"/>
          <p:cNvCxnSpPr/>
          <p:nvPr/>
        </p:nvCxnSpPr>
        <p:spPr>
          <a:xfrm>
            <a:off x="2971800" y="14859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271655" y="1485900"/>
            <a:ext cx="5957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23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additive="base">
                                        <p:cTn id="7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additive="base">
                                        <p:cTn id="7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anim calcmode="lin" valueType="num">
                                      <p:cBhvr additive="base">
                                        <p:cTn id="8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 calcmode="lin" valueType="num">
                                      <p:cBhvr additive="base">
                                        <p:cTn id="9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3" end="13"/>
                                            </p:txEl>
                                          </p:spTgt>
                                        </p:tgtEl>
                                        <p:attrNameLst>
                                          <p:attrName>style.visibility</p:attrName>
                                        </p:attrNameLst>
                                      </p:cBhvr>
                                      <p:to>
                                        <p:strVal val="visible"/>
                                      </p:to>
                                    </p:set>
                                    <p:anim calcmode="lin" valueType="num">
                                      <p:cBhvr additive="base">
                                        <p:cTn id="9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4" end="14"/>
                                            </p:txEl>
                                          </p:spTgt>
                                        </p:tgtEl>
                                        <p:attrNameLst>
                                          <p:attrName>style.visibility</p:attrName>
                                        </p:attrNameLst>
                                      </p:cBhvr>
                                      <p:to>
                                        <p:strVal val="visible"/>
                                      </p:to>
                                    </p:set>
                                    <p:anim calcmode="lin" valueType="num">
                                      <p:cBhvr additive="base">
                                        <p:cTn id="10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5" end="15"/>
                                            </p:txEl>
                                          </p:spTgt>
                                        </p:tgtEl>
                                        <p:attrNameLst>
                                          <p:attrName>style.visibility</p:attrName>
                                        </p:attrNameLst>
                                      </p:cBhvr>
                                      <p:to>
                                        <p:strVal val="visible"/>
                                      </p:to>
                                    </p:set>
                                    <p:anim calcmode="lin" valueType="num">
                                      <p:cBhvr additive="base">
                                        <p:cTn id="10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sz="1600" dirty="0" smtClean="0">
                <a:solidFill>
                  <a:srgbClr val="7030A0"/>
                </a:solidFill>
              </a:rPr>
              <a:t>Synchronous exceptions </a:t>
            </a:r>
            <a:r>
              <a:rPr lang="en-US" sz="1600" dirty="0" smtClean="0"/>
              <a:t>are those which deals with </a:t>
            </a:r>
            <a:r>
              <a:rPr lang="en-US" sz="1600" dirty="0" smtClean="0">
                <a:solidFill>
                  <a:srgbClr val="FF0000"/>
                </a:solidFill>
              </a:rPr>
              <a:t>programmatic run time errors</a:t>
            </a:r>
            <a:r>
              <a:rPr lang="en-US" sz="1600" dirty="0" smtClean="0"/>
              <a:t>. Synchronous exceptions are </a:t>
            </a:r>
            <a:r>
              <a:rPr lang="en-US" sz="1600" dirty="0" smtClean="0">
                <a:solidFill>
                  <a:srgbClr val="7030A0"/>
                </a:solidFill>
              </a:rPr>
              <a:t>classified into two types</a:t>
            </a:r>
            <a:r>
              <a:rPr lang="en-US" sz="1600" dirty="0" smtClean="0"/>
              <a:t>.</a:t>
            </a:r>
          </a:p>
          <a:p>
            <a:r>
              <a:rPr lang="en-US" sz="1600" b="1" dirty="0" smtClean="0">
                <a:solidFill>
                  <a:srgbClr val="7030A0"/>
                </a:solidFill>
              </a:rPr>
              <a:t>Checked </a:t>
            </a:r>
            <a:r>
              <a:rPr lang="en-US" sz="1600" b="1" dirty="0">
                <a:solidFill>
                  <a:srgbClr val="7030A0"/>
                </a:solidFill>
              </a:rPr>
              <a:t>exceptions</a:t>
            </a:r>
            <a:r>
              <a:rPr lang="en-US" sz="1600" b="1" dirty="0"/>
              <a:t>: </a:t>
            </a:r>
            <a:r>
              <a:rPr lang="en-US" sz="1600" dirty="0"/>
              <a:t>are </a:t>
            </a:r>
            <a:r>
              <a:rPr lang="en-US" sz="1600" dirty="0" smtClean="0"/>
              <a:t>those which are the </a:t>
            </a:r>
            <a:r>
              <a:rPr lang="en-US" sz="1600" dirty="0" smtClean="0">
                <a:solidFill>
                  <a:srgbClr val="FF0000"/>
                </a:solidFill>
              </a:rPr>
              <a:t>subclasses</a:t>
            </a:r>
            <a:r>
              <a:rPr lang="en-US" sz="1600" dirty="0" smtClean="0"/>
              <a:t> of </a:t>
            </a:r>
            <a:r>
              <a:rPr lang="en-US" sz="1600" dirty="0" err="1" smtClean="0"/>
              <a:t>j</a:t>
            </a:r>
            <a:r>
              <a:rPr lang="en-US" sz="1600" dirty="0" err="1" smtClean="0">
                <a:solidFill>
                  <a:srgbClr val="7030A0"/>
                </a:solidFill>
              </a:rPr>
              <a:t>ava.lang.Exception</a:t>
            </a:r>
            <a:r>
              <a:rPr lang="en-US" sz="1600" dirty="0" smtClean="0"/>
              <a:t>.</a:t>
            </a:r>
          </a:p>
          <a:p>
            <a:r>
              <a:rPr lang="en-US" sz="1600" dirty="0" smtClean="0"/>
              <a:t>Any kind of </a:t>
            </a:r>
            <a:r>
              <a:rPr lang="en-US" sz="1600" dirty="0" smtClean="0">
                <a:solidFill>
                  <a:srgbClr val="7030A0"/>
                </a:solidFill>
              </a:rPr>
              <a:t>checking process </a:t>
            </a:r>
            <a:r>
              <a:rPr lang="en-US" sz="1600" dirty="0" smtClean="0"/>
              <a:t>becomes fail </a:t>
            </a:r>
            <a:r>
              <a:rPr lang="en-US" sz="1600" dirty="0" smtClean="0">
                <a:solidFill>
                  <a:srgbClr val="FF0000"/>
                </a:solidFill>
              </a:rPr>
              <a:t>during hard disk checking </a:t>
            </a:r>
            <a:r>
              <a:rPr lang="en-US" sz="1600" dirty="0" smtClean="0"/>
              <a:t>is known as </a:t>
            </a:r>
            <a:r>
              <a:rPr lang="en-US" sz="1600" dirty="0" smtClean="0">
                <a:solidFill>
                  <a:srgbClr val="7030A0"/>
                </a:solidFill>
              </a:rPr>
              <a:t>checked exception</a:t>
            </a:r>
            <a:r>
              <a:rPr lang="en-US" sz="1600" dirty="0" smtClean="0"/>
              <a:t>.</a:t>
            </a:r>
          </a:p>
          <a:p>
            <a:pPr marL="0" indent="0">
              <a:buNone/>
            </a:pPr>
            <a:r>
              <a:rPr lang="en-US" sz="1600" dirty="0" smtClean="0"/>
              <a:t>Example</a:t>
            </a:r>
            <a:r>
              <a:rPr lang="en-US" sz="1600" dirty="0"/>
              <a:t>: </a:t>
            </a:r>
            <a:r>
              <a:rPr lang="en-US" sz="1600" dirty="0" smtClean="0">
                <a:solidFill>
                  <a:srgbClr val="FF0000"/>
                </a:solidFill>
              </a:rPr>
              <a:t>CheckedException.java (</a:t>
            </a:r>
            <a:r>
              <a:rPr lang="en-US" sz="1600" dirty="0" err="1" smtClean="0"/>
              <a:t>IOException</a:t>
            </a:r>
            <a:r>
              <a:rPr lang="en-US" sz="1600" dirty="0" smtClean="0"/>
              <a:t>…  </a:t>
            </a:r>
            <a:r>
              <a:rPr lang="en-US" sz="1600" dirty="0" err="1" smtClean="0"/>
              <a:t>etc</a:t>
            </a:r>
            <a:r>
              <a:rPr lang="en-US" sz="1600" dirty="0" smtClean="0"/>
              <a:t>))</a:t>
            </a:r>
          </a:p>
          <a:p>
            <a:r>
              <a:rPr lang="en-US" sz="1600" b="1" dirty="0" smtClean="0">
                <a:solidFill>
                  <a:srgbClr val="7030A0"/>
                </a:solidFill>
              </a:rPr>
              <a:t>Unchecked exceptions  </a:t>
            </a:r>
            <a:r>
              <a:rPr lang="en-US" sz="1600" dirty="0" smtClean="0"/>
              <a:t>are those which are the </a:t>
            </a:r>
            <a:r>
              <a:rPr lang="en-US" sz="1600" dirty="0" smtClean="0">
                <a:solidFill>
                  <a:srgbClr val="FF0000"/>
                </a:solidFill>
              </a:rPr>
              <a:t>subclass</a:t>
            </a:r>
            <a:r>
              <a:rPr lang="en-US" sz="1600" dirty="0" smtClean="0"/>
              <a:t> of </a:t>
            </a:r>
            <a:r>
              <a:rPr lang="en-US" sz="1600" dirty="0" smtClean="0">
                <a:solidFill>
                  <a:srgbClr val="7030A0"/>
                </a:solidFill>
              </a:rPr>
              <a:t>java.lang.RuntimeException</a:t>
            </a:r>
            <a:r>
              <a:rPr lang="en-US" sz="1600" dirty="0" smtClean="0"/>
              <a:t>.</a:t>
            </a:r>
          </a:p>
          <a:p>
            <a:r>
              <a:rPr lang="en-US" sz="1600" dirty="0" smtClean="0"/>
              <a:t>Any kind of </a:t>
            </a:r>
            <a:r>
              <a:rPr lang="en-US" sz="1600" dirty="0" smtClean="0">
                <a:solidFill>
                  <a:srgbClr val="7030A0"/>
                </a:solidFill>
              </a:rPr>
              <a:t>checking process </a:t>
            </a:r>
            <a:r>
              <a:rPr lang="en-US" sz="1600" dirty="0" smtClean="0"/>
              <a:t>becoming fail </a:t>
            </a:r>
            <a:r>
              <a:rPr lang="en-US" sz="1600" dirty="0" smtClean="0">
                <a:solidFill>
                  <a:srgbClr val="FF0000"/>
                </a:solidFill>
              </a:rPr>
              <a:t>during main memory checking </a:t>
            </a:r>
            <a:r>
              <a:rPr lang="en-US" sz="1600" dirty="0" smtClean="0"/>
              <a:t>that type of exceptions are known as </a:t>
            </a:r>
            <a:r>
              <a:rPr lang="en-US" sz="1600" dirty="0" smtClean="0">
                <a:solidFill>
                  <a:srgbClr val="7030A0"/>
                </a:solidFill>
              </a:rPr>
              <a:t>unchecked exception</a:t>
            </a:r>
            <a:r>
              <a:rPr lang="en-US" sz="1600" dirty="0" smtClean="0"/>
              <a:t>.</a:t>
            </a:r>
          </a:p>
          <a:p>
            <a:pPr marL="0" indent="0">
              <a:buNone/>
            </a:pPr>
            <a:r>
              <a:rPr lang="en-US" sz="1600" dirty="0" smtClean="0"/>
              <a:t>Example</a:t>
            </a:r>
            <a:r>
              <a:rPr lang="en-US" sz="1600" dirty="0"/>
              <a:t>:-</a:t>
            </a:r>
            <a:r>
              <a:rPr lang="en-US" sz="1600" dirty="0" smtClean="0">
                <a:solidFill>
                  <a:srgbClr val="FF0000"/>
                </a:solidFill>
              </a:rPr>
              <a:t>UncheckedException.java (</a:t>
            </a:r>
            <a:r>
              <a:rPr lang="en-US" sz="1600" dirty="0" smtClean="0"/>
              <a:t>Arithmetic Exception , </a:t>
            </a:r>
            <a:r>
              <a:rPr lang="en-US" sz="1600" dirty="0" err="1" smtClean="0"/>
              <a:t>Nullpointerexception</a:t>
            </a:r>
            <a:r>
              <a:rPr lang="en-US" sz="1600" dirty="0" smtClean="0"/>
              <a:t>..</a:t>
            </a:r>
            <a:r>
              <a:rPr lang="en-US" sz="1600" dirty="0" err="1" smtClean="0"/>
              <a:t>etc</a:t>
            </a:r>
            <a:r>
              <a:rPr lang="en-US" sz="1600" dirty="0" smtClean="0"/>
              <a:t>)</a:t>
            </a:r>
            <a:endParaRPr lang="en-US" sz="1600" dirty="0"/>
          </a:p>
          <a:p>
            <a:pPr marL="0" indent="0">
              <a:buNone/>
            </a:pPr>
            <a:endParaRPr lang="en-US" sz="1600" dirty="0"/>
          </a:p>
          <a:p>
            <a:endParaRPr lang="en-US" sz="1600" dirty="0"/>
          </a:p>
        </p:txBody>
      </p:sp>
    </p:spTree>
    <p:extLst>
      <p:ext uri="{BB962C8B-B14F-4D97-AF65-F5344CB8AC3E}">
        <p14:creationId xmlns:p14="http://schemas.microsoft.com/office/powerpoint/2010/main" val="1382958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marL="0" indent="0">
              <a:buNone/>
            </a:pPr>
            <a:r>
              <a:rPr lang="en-US" sz="1600" i="1" dirty="0" smtClean="0">
                <a:solidFill>
                  <a:srgbClr val="7030A0"/>
                </a:solidFill>
              </a:rPr>
              <a:t>Exception Hierarchy</a:t>
            </a:r>
            <a:endParaRPr lang="en-US" sz="1600" i="1" dirty="0">
              <a:solidFill>
                <a:srgbClr val="7030A0"/>
              </a:solidFill>
            </a:endParaRPr>
          </a:p>
        </p:txBody>
      </p:sp>
      <p:sp>
        <p:nvSpPr>
          <p:cNvPr id="4" name="Rectangle 3"/>
          <p:cNvSpPr/>
          <p:nvPr/>
        </p:nvSpPr>
        <p:spPr>
          <a:xfrm>
            <a:off x="3463636" y="7620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sp>
        <p:nvSpPr>
          <p:cNvPr id="5" name="Rectangle 4"/>
          <p:cNvSpPr/>
          <p:nvPr/>
        </p:nvSpPr>
        <p:spPr>
          <a:xfrm>
            <a:off x="1676400" y="25908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a:t>
            </a:r>
            <a:endParaRPr lang="en-US" dirty="0"/>
          </a:p>
        </p:txBody>
      </p:sp>
      <p:sp>
        <p:nvSpPr>
          <p:cNvPr id="6" name="Rectangle 5"/>
          <p:cNvSpPr/>
          <p:nvPr/>
        </p:nvSpPr>
        <p:spPr>
          <a:xfrm>
            <a:off x="5486400" y="25908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Exception</a:t>
            </a:r>
            <a:endParaRPr lang="en-US" dirty="0"/>
          </a:p>
        </p:txBody>
      </p:sp>
      <p:sp>
        <p:nvSpPr>
          <p:cNvPr id="7" name="Rectangle 6"/>
          <p:cNvSpPr/>
          <p:nvPr/>
        </p:nvSpPr>
        <p:spPr>
          <a:xfrm>
            <a:off x="3429000" y="1579418"/>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Throwable</a:t>
            </a:r>
            <a:endParaRPr lang="en-US" dirty="0"/>
          </a:p>
        </p:txBody>
      </p:sp>
      <p:sp>
        <p:nvSpPr>
          <p:cNvPr id="8" name="Rectangle 7"/>
          <p:cNvSpPr/>
          <p:nvPr/>
        </p:nvSpPr>
        <p:spPr>
          <a:xfrm>
            <a:off x="4191000" y="4301836"/>
            <a:ext cx="1524000" cy="80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not found exception</a:t>
            </a:r>
            <a:endParaRPr lang="en-US" dirty="0"/>
          </a:p>
        </p:txBody>
      </p:sp>
      <p:sp>
        <p:nvSpPr>
          <p:cNvPr id="9" name="Rectangle 8"/>
          <p:cNvSpPr/>
          <p:nvPr/>
        </p:nvSpPr>
        <p:spPr>
          <a:xfrm>
            <a:off x="7159336" y="4301836"/>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Arithmetic Exception</a:t>
            </a:r>
            <a:endParaRPr lang="en-US" dirty="0"/>
          </a:p>
        </p:txBody>
      </p:sp>
      <p:sp>
        <p:nvSpPr>
          <p:cNvPr id="10" name="Rectangle 9"/>
          <p:cNvSpPr/>
          <p:nvPr/>
        </p:nvSpPr>
        <p:spPr>
          <a:xfrm>
            <a:off x="4267200" y="34290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Exception</a:t>
            </a:r>
            <a:endParaRPr lang="en-US" dirty="0"/>
          </a:p>
        </p:txBody>
      </p:sp>
      <p:sp>
        <p:nvSpPr>
          <p:cNvPr id="11" name="Rectangle 10"/>
          <p:cNvSpPr/>
          <p:nvPr/>
        </p:nvSpPr>
        <p:spPr>
          <a:xfrm>
            <a:off x="6477000" y="3415145"/>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 Exception</a:t>
            </a:r>
            <a:endParaRPr lang="en-US" dirty="0"/>
          </a:p>
        </p:txBody>
      </p:sp>
      <p:sp>
        <p:nvSpPr>
          <p:cNvPr id="12" name="Rectangle 11"/>
          <p:cNvSpPr/>
          <p:nvPr/>
        </p:nvSpPr>
        <p:spPr>
          <a:xfrm>
            <a:off x="7159336" y="5029201"/>
            <a:ext cx="1548245" cy="734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Number </a:t>
            </a:r>
            <a:r>
              <a:rPr lang="en-US" dirty="0" err="1" smtClean="0"/>
              <a:t>formatException</a:t>
            </a:r>
            <a:endParaRPr lang="en-US" dirty="0"/>
          </a:p>
        </p:txBody>
      </p:sp>
      <p:cxnSp>
        <p:nvCxnSpPr>
          <p:cNvPr id="14" name="Straight Arrow Connector 13"/>
          <p:cNvCxnSpPr/>
          <p:nvPr/>
        </p:nvCxnSpPr>
        <p:spPr>
          <a:xfrm flipH="1">
            <a:off x="3983180" y="1219200"/>
            <a:ext cx="6928" cy="360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948544" y="2036618"/>
            <a:ext cx="0" cy="325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09800" y="2362200"/>
            <a:ext cx="365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5" idx="0"/>
          </p:cNvCxnSpPr>
          <p:nvPr/>
        </p:nvCxnSpPr>
        <p:spPr>
          <a:xfrm>
            <a:off x="2209800" y="2362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684818" y="3048000"/>
            <a:ext cx="0" cy="36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1"/>
          </p:cNvCxnSpPr>
          <p:nvPr/>
        </p:nvCxnSpPr>
        <p:spPr>
          <a:xfrm flipH="1">
            <a:off x="3948544" y="2819400"/>
            <a:ext cx="1537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48544" y="2819400"/>
            <a:ext cx="0" cy="2722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684818" y="388620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0" idx="1"/>
          </p:cNvCxnSpPr>
          <p:nvPr/>
        </p:nvCxnSpPr>
        <p:spPr>
          <a:xfrm>
            <a:off x="3990108" y="3657600"/>
            <a:ext cx="2770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948544" y="4696691"/>
            <a:ext cx="294410" cy="6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9" idx="1"/>
          </p:cNvCxnSpPr>
          <p:nvPr/>
        </p:nvCxnSpPr>
        <p:spPr>
          <a:xfrm>
            <a:off x="6684818" y="4530436"/>
            <a:ext cx="4745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696941" y="5299363"/>
            <a:ext cx="4745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684818" y="6019800"/>
            <a:ext cx="4745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983180" y="5534891"/>
            <a:ext cx="4745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530436" y="5306291"/>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ect</a:t>
            </a:r>
            <a:endParaRPr lang="en-US" dirty="0"/>
          </a:p>
        </p:txBody>
      </p:sp>
      <p:sp>
        <p:nvSpPr>
          <p:cNvPr id="56" name="Rectangle 55"/>
          <p:cNvSpPr/>
          <p:nvPr/>
        </p:nvSpPr>
        <p:spPr>
          <a:xfrm>
            <a:off x="7171459" y="5915891"/>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ect</a:t>
            </a:r>
            <a:endParaRPr lang="en-US" dirty="0"/>
          </a:p>
        </p:txBody>
      </p:sp>
    </p:spTree>
    <p:extLst>
      <p:ext uri="{BB962C8B-B14F-4D97-AF65-F5344CB8AC3E}">
        <p14:creationId xmlns:p14="http://schemas.microsoft.com/office/powerpoint/2010/main" val="156731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fill="hold"/>
                                        <p:tgtEl>
                                          <p:spTgt spid="40"/>
                                        </p:tgtEl>
                                        <p:attrNameLst>
                                          <p:attrName>ppt_x</p:attrName>
                                        </p:attrNameLst>
                                      </p:cBhvr>
                                      <p:tavLst>
                                        <p:tav tm="0">
                                          <p:val>
                                            <p:strVal val="#ppt_x"/>
                                          </p:val>
                                        </p:tav>
                                        <p:tav tm="100000">
                                          <p:val>
                                            <p:strVal val="#ppt_x"/>
                                          </p:val>
                                        </p:tav>
                                      </p:tavLst>
                                    </p:anim>
                                    <p:anim calcmode="lin" valueType="num">
                                      <p:cBhvr additive="base">
                                        <p:cTn id="80" dur="500" fill="hold"/>
                                        <p:tgtEl>
                                          <p:spTgt spid="40"/>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fill="hold"/>
                                        <p:tgtEl>
                                          <p:spTgt spid="45"/>
                                        </p:tgtEl>
                                        <p:attrNameLst>
                                          <p:attrName>ppt_x</p:attrName>
                                        </p:attrNameLst>
                                      </p:cBhvr>
                                      <p:tavLst>
                                        <p:tav tm="0">
                                          <p:val>
                                            <p:strVal val="#ppt_x"/>
                                          </p:val>
                                        </p:tav>
                                        <p:tav tm="100000">
                                          <p:val>
                                            <p:strVal val="#ppt_x"/>
                                          </p:val>
                                        </p:tav>
                                      </p:tavLst>
                                    </p:anim>
                                    <p:anim calcmode="lin" valueType="num">
                                      <p:cBhvr additive="base">
                                        <p:cTn id="88" dur="500" fill="hold"/>
                                        <p:tgtEl>
                                          <p:spTgt spid="45"/>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anim calcmode="lin" valueType="num">
                                      <p:cBhvr additive="base">
                                        <p:cTn id="91" dur="500" fill="hold"/>
                                        <p:tgtEl>
                                          <p:spTgt spid="49"/>
                                        </p:tgtEl>
                                        <p:attrNameLst>
                                          <p:attrName>ppt_x</p:attrName>
                                        </p:attrNameLst>
                                      </p:cBhvr>
                                      <p:tavLst>
                                        <p:tav tm="0">
                                          <p:val>
                                            <p:strVal val="#ppt_x"/>
                                          </p:val>
                                        </p:tav>
                                        <p:tav tm="100000">
                                          <p:val>
                                            <p:strVal val="#ppt_x"/>
                                          </p:val>
                                        </p:tav>
                                      </p:tavLst>
                                    </p:anim>
                                    <p:anim calcmode="lin" valueType="num">
                                      <p:cBhvr additive="base">
                                        <p:cTn id="92" dur="500" fill="hold"/>
                                        <p:tgtEl>
                                          <p:spTgt spid="4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2"/>
                                        </p:tgtEl>
                                        <p:attrNameLst>
                                          <p:attrName>style.visibility</p:attrName>
                                        </p:attrNameLst>
                                      </p:cBhvr>
                                      <p:to>
                                        <p:strVal val="visible"/>
                                      </p:to>
                                    </p:set>
                                    <p:anim calcmode="lin" valueType="num">
                                      <p:cBhvr additive="base">
                                        <p:cTn id="99" dur="500" fill="hold"/>
                                        <p:tgtEl>
                                          <p:spTgt spid="52"/>
                                        </p:tgtEl>
                                        <p:attrNameLst>
                                          <p:attrName>ppt_x</p:attrName>
                                        </p:attrNameLst>
                                      </p:cBhvr>
                                      <p:tavLst>
                                        <p:tav tm="0">
                                          <p:val>
                                            <p:strVal val="#ppt_x"/>
                                          </p:val>
                                        </p:tav>
                                        <p:tav tm="100000">
                                          <p:val>
                                            <p:strVal val="#ppt_x"/>
                                          </p:val>
                                        </p:tav>
                                      </p:tavLst>
                                    </p:anim>
                                    <p:anim calcmode="lin" valueType="num">
                                      <p:cBhvr additive="base">
                                        <p:cTn id="100" dur="500" fill="hold"/>
                                        <p:tgtEl>
                                          <p:spTgt spid="52"/>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53"/>
                                        </p:tgtEl>
                                        <p:attrNameLst>
                                          <p:attrName>style.visibility</p:attrName>
                                        </p:attrNameLst>
                                      </p:cBhvr>
                                      <p:to>
                                        <p:strVal val="visible"/>
                                      </p:to>
                                    </p:set>
                                    <p:anim calcmode="lin" valueType="num">
                                      <p:cBhvr additive="base">
                                        <p:cTn id="103" dur="500" fill="hold"/>
                                        <p:tgtEl>
                                          <p:spTgt spid="53"/>
                                        </p:tgtEl>
                                        <p:attrNameLst>
                                          <p:attrName>ppt_x</p:attrName>
                                        </p:attrNameLst>
                                      </p:cBhvr>
                                      <p:tavLst>
                                        <p:tav tm="0">
                                          <p:val>
                                            <p:strVal val="#ppt_x"/>
                                          </p:val>
                                        </p:tav>
                                        <p:tav tm="100000">
                                          <p:val>
                                            <p:strVal val="#ppt_x"/>
                                          </p:val>
                                        </p:tav>
                                      </p:tavLst>
                                    </p:anim>
                                    <p:anim calcmode="lin" valueType="num">
                                      <p:cBhvr additive="base">
                                        <p:cTn id="104" dur="500" fill="hold"/>
                                        <p:tgtEl>
                                          <p:spTgt spid="5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500" fill="hold"/>
                                        <p:tgtEl>
                                          <p:spTgt spid="55"/>
                                        </p:tgtEl>
                                        <p:attrNameLst>
                                          <p:attrName>ppt_x</p:attrName>
                                        </p:attrNameLst>
                                      </p:cBhvr>
                                      <p:tavLst>
                                        <p:tav tm="0">
                                          <p:val>
                                            <p:strVal val="#ppt_x"/>
                                          </p:val>
                                        </p:tav>
                                        <p:tav tm="100000">
                                          <p:val>
                                            <p:strVal val="#ppt_x"/>
                                          </p:val>
                                        </p:tav>
                                      </p:tavLst>
                                    </p:anim>
                                    <p:anim calcmode="lin" valueType="num">
                                      <p:cBhvr additive="base">
                                        <p:cTn id="108" dur="500" fill="hold"/>
                                        <p:tgtEl>
                                          <p:spTgt spid="55"/>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anim calcmode="lin" valueType="num">
                                      <p:cBhvr additive="base">
                                        <p:cTn id="111" dur="500" fill="hold"/>
                                        <p:tgtEl>
                                          <p:spTgt spid="56"/>
                                        </p:tgtEl>
                                        <p:attrNameLst>
                                          <p:attrName>ppt_x</p:attrName>
                                        </p:attrNameLst>
                                      </p:cBhvr>
                                      <p:tavLst>
                                        <p:tav tm="0">
                                          <p:val>
                                            <p:strVal val="#ppt_x"/>
                                          </p:val>
                                        </p:tav>
                                        <p:tav tm="100000">
                                          <p:val>
                                            <p:strVal val="#ppt_x"/>
                                          </p:val>
                                        </p:tav>
                                      </p:tavLst>
                                    </p:anim>
                                    <p:anim calcmode="lin" valueType="num">
                                      <p:cBhvr additive="base">
                                        <p:cTn id="11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55"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b="1" i="1" dirty="0" smtClean="0">
                <a:solidFill>
                  <a:srgbClr val="7030A0"/>
                </a:solidFill>
              </a:rPr>
              <a:t>Exception workflow</a:t>
            </a:r>
          </a:p>
          <a:p>
            <a:endParaRPr lang="en-US" dirty="0"/>
          </a:p>
        </p:txBody>
      </p:sp>
      <p:sp>
        <p:nvSpPr>
          <p:cNvPr id="4" name="Rectangle 3"/>
          <p:cNvSpPr/>
          <p:nvPr/>
        </p:nvSpPr>
        <p:spPr>
          <a:xfrm>
            <a:off x="2286000" y="6858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0095017"/>
              </p:ext>
            </p:extLst>
          </p:nvPr>
        </p:nvGraphicFramePr>
        <p:xfrm>
          <a:off x="1066800" y="1371600"/>
          <a:ext cx="914400" cy="771525"/>
        </p:xfrm>
        <a:graphic>
          <a:graphicData uri="http://schemas.openxmlformats.org/presentationml/2006/ole">
            <mc:AlternateContent xmlns:mc="http://schemas.openxmlformats.org/markup-compatibility/2006">
              <mc:Choice xmlns:v="urn:schemas-microsoft-com:vml" Requires="v">
                <p:oleObj spid="_x0000_s1038"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1066800" y="1371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348021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7030A0"/>
                </a:solidFill>
              </a:rPr>
              <a:t>Exception</a:t>
            </a:r>
            <a:endParaRPr lang="en-US" b="1" dirty="0">
              <a:solidFill>
                <a:srgbClr val="7030A0"/>
              </a:solidFill>
            </a:endParaRPr>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US" sz="1600" dirty="0" smtClean="0"/>
              <a:t>try-catch-finally</a:t>
            </a:r>
            <a:r>
              <a:rPr lang="en-US" sz="1600" dirty="0"/>
              <a:t> blocks helps </a:t>
            </a:r>
            <a:r>
              <a:rPr lang="en-US" sz="1600" dirty="0" smtClean="0"/>
              <a:t>to handle exceptions in  java.</a:t>
            </a:r>
          </a:p>
          <a:p>
            <a:pPr algn="just"/>
            <a:r>
              <a:rPr lang="en-US" sz="1600" b="1" dirty="0" smtClean="0">
                <a:solidFill>
                  <a:srgbClr val="7030A0"/>
                </a:solidFill>
              </a:rPr>
              <a:t>try: </a:t>
            </a:r>
            <a:r>
              <a:rPr lang="en-US" sz="1600" dirty="0" smtClean="0"/>
              <a:t>The</a:t>
            </a:r>
            <a:r>
              <a:rPr lang="en-US" sz="1600" dirty="0"/>
              <a:t> try block encases any statements that might cause an exception to occur. </a:t>
            </a:r>
            <a:endParaRPr lang="en-US" sz="1600" dirty="0" smtClean="0"/>
          </a:p>
          <a:p>
            <a:pPr algn="just"/>
            <a:r>
              <a:rPr lang="en-US" sz="1600" dirty="0" smtClean="0"/>
              <a:t>When ever an </a:t>
            </a:r>
            <a:r>
              <a:rPr lang="en-US" sz="1600" dirty="0" smtClean="0">
                <a:solidFill>
                  <a:srgbClr val="7030A0"/>
                </a:solidFill>
              </a:rPr>
              <a:t>exception occurs </a:t>
            </a:r>
            <a:r>
              <a:rPr lang="en-US" sz="1600" dirty="0" smtClean="0"/>
              <a:t>in JAVA,  program execution will </a:t>
            </a:r>
            <a:r>
              <a:rPr lang="en-US" sz="1600" dirty="0" smtClean="0">
                <a:solidFill>
                  <a:srgbClr val="FF0000"/>
                </a:solidFill>
              </a:rPr>
              <a:t>be abnormally terminated</a:t>
            </a:r>
            <a:r>
              <a:rPr lang="en-US" sz="1600" dirty="0" smtClean="0"/>
              <a:t> and </a:t>
            </a:r>
            <a:r>
              <a:rPr lang="en-US" sz="1600" dirty="0" smtClean="0">
                <a:solidFill>
                  <a:srgbClr val="7030A0"/>
                </a:solidFill>
              </a:rPr>
              <a:t>control goes</a:t>
            </a:r>
            <a:r>
              <a:rPr lang="en-US" sz="1600" dirty="0" smtClean="0"/>
              <a:t> to appropriate </a:t>
            </a:r>
            <a:r>
              <a:rPr lang="en-US" sz="1600" dirty="0" smtClean="0">
                <a:solidFill>
                  <a:srgbClr val="FF0000"/>
                </a:solidFill>
              </a:rPr>
              <a:t>catch block </a:t>
            </a:r>
            <a:r>
              <a:rPr lang="en-US" sz="1600" dirty="0" smtClean="0"/>
              <a:t>for displaying error message.</a:t>
            </a:r>
          </a:p>
          <a:p>
            <a:pPr algn="just"/>
            <a:r>
              <a:rPr lang="en-US" sz="1600" dirty="0" smtClean="0"/>
              <a:t>After executing </a:t>
            </a:r>
            <a:r>
              <a:rPr lang="en-US" sz="1600" dirty="0" smtClean="0">
                <a:solidFill>
                  <a:srgbClr val="7030A0"/>
                </a:solidFill>
              </a:rPr>
              <a:t>catch block control never </a:t>
            </a:r>
            <a:r>
              <a:rPr lang="en-US" sz="1600" dirty="0" smtClean="0"/>
              <a:t>goes to </a:t>
            </a:r>
            <a:r>
              <a:rPr lang="en-US" sz="1600" dirty="0" smtClean="0">
                <a:solidFill>
                  <a:srgbClr val="7030A0"/>
                </a:solidFill>
              </a:rPr>
              <a:t>try block </a:t>
            </a:r>
            <a:r>
              <a:rPr lang="en-US" sz="1600" dirty="0" smtClean="0"/>
              <a:t>to  execute reset of the  statements in try  block even  </a:t>
            </a:r>
            <a:r>
              <a:rPr lang="en-US" sz="1600" dirty="0" smtClean="0">
                <a:solidFill>
                  <a:srgbClr val="7030A0"/>
                </a:solidFill>
              </a:rPr>
              <a:t>we use return statement </a:t>
            </a:r>
            <a:r>
              <a:rPr lang="en-US" sz="1600" dirty="0" smtClean="0"/>
              <a:t>in the catch block.</a:t>
            </a:r>
          </a:p>
          <a:p>
            <a:pPr algn="just"/>
            <a:r>
              <a:rPr lang="en-US" sz="1600" dirty="0" smtClean="0"/>
              <a:t>One try block can contain at least one catch block  that is it is highly recommended for JAVA program.</a:t>
            </a:r>
          </a:p>
          <a:p>
            <a:pPr algn="just"/>
            <a:r>
              <a:rPr lang="en-US" sz="1600" dirty="0" smtClean="0"/>
              <a:t>Each and every try block must be followed by catch block that no intermediate statements are allowed b/n try and catch block.</a:t>
            </a:r>
          </a:p>
          <a:p>
            <a:pPr algn="just"/>
            <a:endParaRPr lang="en-US" sz="1600" dirty="0" smtClean="0"/>
          </a:p>
          <a:p>
            <a:pPr algn="just"/>
            <a:r>
              <a:rPr lang="en-US" sz="1600" b="1" dirty="0" smtClean="0"/>
              <a:t>catch: </a:t>
            </a:r>
            <a:r>
              <a:rPr lang="en-US" sz="1600" dirty="0" smtClean="0"/>
              <a:t>The</a:t>
            </a:r>
            <a:r>
              <a:rPr lang="en-US" sz="1600" dirty="0"/>
              <a:t> catch block(s)  provide a place to handle the exception thrown by the statements within a try block. </a:t>
            </a:r>
            <a:r>
              <a:rPr lang="en-US" sz="1600" dirty="0" smtClean="0"/>
              <a:t>The catch</a:t>
            </a:r>
            <a:r>
              <a:rPr lang="en-US" sz="1600" dirty="0"/>
              <a:t> block is defined directly after </a:t>
            </a:r>
            <a:r>
              <a:rPr lang="en-US" sz="1600" dirty="0" smtClean="0"/>
              <a:t>the try</a:t>
            </a:r>
            <a:r>
              <a:rPr lang="en-US" sz="1600" dirty="0"/>
              <a:t> block. It must specify the type of exception it is handling</a:t>
            </a:r>
            <a:r>
              <a:rPr lang="en-US" sz="1600" dirty="0" smtClean="0"/>
              <a:t>.</a:t>
            </a:r>
          </a:p>
          <a:p>
            <a:pPr algn="just"/>
            <a:r>
              <a:rPr lang="en-US" sz="1600" b="1" dirty="0"/>
              <a:t>f</a:t>
            </a:r>
            <a:r>
              <a:rPr lang="en-US" sz="1600" b="1" dirty="0" smtClean="0"/>
              <a:t>inally: </a:t>
            </a:r>
            <a:r>
              <a:rPr lang="en-US" sz="1600" dirty="0" smtClean="0"/>
              <a:t>The </a:t>
            </a:r>
            <a:r>
              <a:rPr lang="en-US" sz="1600" dirty="0"/>
              <a:t>statements in the finally block are always executed. This is useful to clean up resources in the event of the try block executing without an exception and in the cases when </a:t>
            </a:r>
            <a:r>
              <a:rPr lang="en-US" sz="1600" dirty="0" smtClean="0"/>
              <a:t>there </a:t>
            </a:r>
            <a:r>
              <a:rPr lang="en-US" sz="1600" dirty="0"/>
              <a:t>is an </a:t>
            </a:r>
            <a:r>
              <a:rPr lang="en-US" sz="1600" dirty="0" smtClean="0"/>
              <a:t>exception.</a:t>
            </a:r>
          </a:p>
          <a:p>
            <a:r>
              <a:rPr lang="en-US" sz="1600" dirty="0"/>
              <a:t>A catch clause cannot exist without a try statement. </a:t>
            </a:r>
          </a:p>
          <a:p>
            <a:r>
              <a:rPr lang="en-US" sz="1600" dirty="0"/>
              <a:t>It is not compulsory to have finally clauses when ever a try/catch block is present. </a:t>
            </a:r>
          </a:p>
          <a:p>
            <a:r>
              <a:rPr lang="en-US" sz="1600" dirty="0"/>
              <a:t>The try block cannot be present without either catch clause or finally clause.</a:t>
            </a:r>
          </a:p>
          <a:p>
            <a:r>
              <a:rPr lang="en-US" sz="1600" dirty="0"/>
              <a:t>Any code cannot be present in between the try, catch, finally blocks. </a:t>
            </a:r>
          </a:p>
          <a:p>
            <a:pPr algn="just"/>
            <a:endParaRPr lang="en-US" sz="1600" dirty="0" smtClean="0"/>
          </a:p>
          <a:p>
            <a:pPr algn="just"/>
            <a:endParaRPr lang="en-US" sz="1600" dirty="0"/>
          </a:p>
          <a:p>
            <a:pPr algn="just"/>
            <a:endParaRPr lang="en-US" sz="1600" dirty="0"/>
          </a:p>
        </p:txBody>
      </p:sp>
    </p:spTree>
    <p:extLst>
      <p:ext uri="{BB962C8B-B14F-4D97-AF65-F5344CB8AC3E}">
        <p14:creationId xmlns:p14="http://schemas.microsoft.com/office/powerpoint/2010/main" val="84914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sp>
        <p:nvSpPr>
          <p:cNvPr id="3" name="Content Placeholder 2"/>
          <p:cNvSpPr>
            <a:spLocks noGrp="1"/>
          </p:cNvSpPr>
          <p:nvPr>
            <p:ph idx="1"/>
          </p:nvPr>
        </p:nvSpPr>
        <p:spPr>
          <a:ln>
            <a:solidFill>
              <a:schemeClr val="accent1"/>
            </a:solidFill>
          </a:ln>
        </p:spPr>
        <p:txBody>
          <a:bodyPr>
            <a:normAutofit/>
          </a:bodyPr>
          <a:lstStyle/>
          <a:p>
            <a:r>
              <a:rPr lang="en-US" sz="1600" dirty="0"/>
              <a:t>A program can explicitly throw an exception using the throw statement. The general format of the throw statement is as follows:</a:t>
            </a:r>
          </a:p>
          <a:p>
            <a:r>
              <a:rPr lang="en-US" sz="1600" dirty="0" smtClean="0"/>
              <a:t>throw </a:t>
            </a:r>
            <a:r>
              <a:rPr lang="en-US" sz="1600" dirty="0"/>
              <a:t>&lt;object reference expression</a:t>
            </a:r>
            <a:r>
              <a:rPr lang="en-US" sz="1600" dirty="0" smtClean="0"/>
              <a:t>&gt;;</a:t>
            </a:r>
          </a:p>
          <a:p>
            <a:r>
              <a:rPr lang="en-US" sz="1600" dirty="0" smtClean="0"/>
              <a:t>throw keyword must be used as a part of method body when ever we use throw keyword as part of method body it is mandatory for the java program to use throws keyword as part of the method heading otherwise we get compile time error.</a:t>
            </a:r>
            <a:endParaRPr lang="en-US" sz="1600" dirty="0" smtClean="0"/>
          </a:p>
          <a:p>
            <a:r>
              <a:rPr lang="en-US" sz="1600" dirty="0" smtClean="0"/>
              <a:t>The </a:t>
            </a:r>
            <a:r>
              <a:rPr lang="en-US" sz="1600" dirty="0"/>
              <a:t>compiler ensures that the &lt;object reference expression&gt; is of type Throwable class or one of its subclasses. At runtime a </a:t>
            </a:r>
            <a:r>
              <a:rPr lang="en-US" sz="1600" dirty="0" err="1"/>
              <a:t>NullPointerException</a:t>
            </a:r>
            <a:r>
              <a:rPr lang="en-US" sz="1600" dirty="0"/>
              <a:t> is thrown if the &lt;object reference expression&gt; is null. This ensure that a Throwable will always be propagated. A detail message is often passed to the constructor when the exception object is created</a:t>
            </a:r>
            <a:r>
              <a:rPr lang="en-US" sz="1600" dirty="0" smtClean="0"/>
              <a:t>.</a:t>
            </a:r>
          </a:p>
          <a:p>
            <a:r>
              <a:rPr lang="en-US" sz="1600" dirty="0" err="1" smtClean="0">
                <a:solidFill>
                  <a:srgbClr val="FF0000"/>
                </a:solidFill>
              </a:rPr>
              <a:t>Example:ThrowExample.java</a:t>
            </a:r>
            <a:endParaRPr lang="en-US" sz="1600" dirty="0" smtClean="0">
              <a:solidFill>
                <a:srgbClr val="FF0000"/>
              </a:solidFill>
            </a:endParaRPr>
          </a:p>
          <a:p>
            <a:endParaRPr lang="en-US" sz="1600" dirty="0"/>
          </a:p>
          <a:p>
            <a:endParaRPr lang="en-US" sz="1600" dirty="0" smtClean="0"/>
          </a:p>
          <a:p>
            <a:endParaRPr lang="en-US" sz="1600" dirty="0"/>
          </a:p>
        </p:txBody>
      </p:sp>
    </p:spTree>
    <p:extLst>
      <p:ext uri="{BB962C8B-B14F-4D97-AF65-F5344CB8AC3E}">
        <p14:creationId xmlns:p14="http://schemas.microsoft.com/office/powerpoint/2010/main" val="166810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throws</a:t>
            </a:r>
            <a:endParaRPr lang="en-US" b="1" dirty="0">
              <a:solidFill>
                <a:srgbClr val="7030A0"/>
              </a:solidFill>
            </a:endParaRPr>
          </a:p>
        </p:txBody>
      </p:sp>
      <p:sp>
        <p:nvSpPr>
          <p:cNvPr id="3" name="Content Placeholder 2"/>
          <p:cNvSpPr>
            <a:spLocks noGrp="1"/>
          </p:cNvSpPr>
          <p:nvPr>
            <p:ph idx="1"/>
          </p:nvPr>
        </p:nvSpPr>
        <p:spPr/>
        <p:txBody>
          <a:bodyPr>
            <a:noAutofit/>
          </a:bodyPr>
          <a:lstStyle/>
          <a:p>
            <a:r>
              <a:rPr lang="en-US" sz="1600" dirty="0"/>
              <a:t>A throws clause can be specified in the method </a:t>
            </a:r>
            <a:r>
              <a:rPr lang="en-US" sz="1600" dirty="0" err="1"/>
              <a:t>protoype</a:t>
            </a:r>
            <a:r>
              <a:rPr lang="en-US" sz="1600" dirty="0"/>
              <a:t>.</a:t>
            </a:r>
          </a:p>
          <a:p>
            <a:r>
              <a:rPr lang="en-US" sz="1600" dirty="0"/>
              <a:t/>
            </a:r>
            <a:br>
              <a:rPr lang="en-US" sz="1600" dirty="0"/>
            </a:br>
            <a:r>
              <a:rPr lang="en-US" sz="1600" dirty="0"/>
              <a:t>... </a:t>
            </a:r>
            <a:r>
              <a:rPr lang="en-US" sz="1600" dirty="0" err="1"/>
              <a:t>someMethod</a:t>
            </a:r>
            <a:r>
              <a:rPr lang="en-US" sz="1600" dirty="0" smtClean="0"/>
              <a:t>(...) throws </a:t>
            </a:r>
            <a:r>
              <a:rPr lang="en-US" sz="1600" dirty="0"/>
              <a:t>&lt;ExceptionType</a:t>
            </a:r>
            <a:r>
              <a:rPr lang="en-US" sz="1600" baseline="-25000" dirty="0"/>
              <a:t>1</a:t>
            </a:r>
            <a:r>
              <a:rPr lang="en-US" sz="1600" dirty="0"/>
              <a:t>&gt;, &lt;ExceptionType</a:t>
            </a:r>
            <a:r>
              <a:rPr lang="en-US" sz="1600" baseline="-25000" dirty="0"/>
              <a:t>2</a:t>
            </a:r>
            <a:r>
              <a:rPr lang="en-US" sz="1600" dirty="0"/>
              <a:t>&gt;,..., &lt;</a:t>
            </a:r>
            <a:r>
              <a:rPr lang="en-US" sz="1600" dirty="0" err="1"/>
              <a:t>ExceptionType</a:t>
            </a:r>
            <a:r>
              <a:rPr lang="en-US" sz="1600" baseline="-25000" dirty="0" err="1"/>
              <a:t>n</a:t>
            </a:r>
            <a:r>
              <a:rPr lang="en-US" sz="1600" dirty="0"/>
              <a:t>&gt; { ... }</a:t>
            </a:r>
            <a:br>
              <a:rPr lang="en-US" sz="1600" dirty="0"/>
            </a:br>
            <a:endParaRPr lang="en-US" sz="1600" dirty="0"/>
          </a:p>
          <a:p>
            <a:r>
              <a:rPr lang="en-US" sz="1600" dirty="0"/>
              <a:t>Each &lt;</a:t>
            </a:r>
            <a:r>
              <a:rPr lang="en-US" sz="1600" dirty="0" err="1"/>
              <a:t>ExceptionType</a:t>
            </a:r>
            <a:r>
              <a:rPr lang="en-US" sz="1600" baseline="-25000" dirty="0" err="1"/>
              <a:t>i</a:t>
            </a:r>
            <a:r>
              <a:rPr lang="en-US" sz="1600" dirty="0"/>
              <a:t>&gt; declares a checked exception. </a:t>
            </a:r>
            <a:r>
              <a:rPr lang="en-US" sz="1600" dirty="0" smtClean="0"/>
              <a:t>The  method </a:t>
            </a:r>
            <a:r>
              <a:rPr lang="en-US" sz="1600" dirty="0"/>
              <a:t>can throw exceptions that are subclasses of the checked exceptions in the throws clause. </a:t>
            </a:r>
            <a:endParaRPr lang="en-US" sz="1600" dirty="0" smtClean="0"/>
          </a:p>
          <a:p>
            <a:r>
              <a:rPr lang="en-US" sz="1600" dirty="0"/>
              <a:t>The </a:t>
            </a:r>
            <a:r>
              <a:rPr lang="en-US" sz="1600" dirty="0">
                <a:hlinkClick r:id="rId2"/>
              </a:rPr>
              <a:t>throws keyword</a:t>
            </a:r>
            <a:r>
              <a:rPr lang="en-US" sz="1600" dirty="0"/>
              <a:t> is used in method declaration, in order to explicitly specify the exceptions that a particular method might throw. When a method declaration has one or more exceptions defined using throws clause then the method-call must handle all the defined exceptions</a:t>
            </a:r>
            <a:r>
              <a:rPr lang="en-US" sz="1600" dirty="0" smtClean="0"/>
              <a:t>.</a:t>
            </a:r>
          </a:p>
          <a:p>
            <a:r>
              <a:rPr lang="en-US" sz="1600" dirty="0" smtClean="0"/>
              <a:t>When defining a method you must include a throws clause to </a:t>
            </a:r>
            <a:r>
              <a:rPr lang="en-US" sz="1600" dirty="0" smtClean="0">
                <a:hlinkClick r:id="rId3"/>
              </a:rPr>
              <a:t>declare those exceptions</a:t>
            </a:r>
            <a:r>
              <a:rPr lang="en-US" sz="1600" dirty="0" smtClean="0"/>
              <a:t> that might be thrown but doesn’t get caught in the method.</a:t>
            </a:r>
          </a:p>
          <a:p>
            <a:r>
              <a:rPr lang="en-US" sz="1600" dirty="0" smtClean="0"/>
              <a:t>If </a:t>
            </a:r>
            <a:r>
              <a:rPr lang="en-US" sz="1600" dirty="0"/>
              <a:t>a method is using throws clause along with few exceptions then this implicitly tells other methods </a:t>
            </a:r>
            <a:r>
              <a:rPr lang="en-US" sz="1600" dirty="0" smtClean="0"/>
              <a:t>that </a:t>
            </a:r>
            <a:r>
              <a:rPr lang="en-US" sz="1600" dirty="0"/>
              <a:t>- “ If you call me, you must handle these exceptions that I throw</a:t>
            </a:r>
            <a:r>
              <a:rPr lang="en-US" sz="1600" dirty="0" smtClean="0"/>
              <a:t>”.</a:t>
            </a:r>
          </a:p>
          <a:p>
            <a:r>
              <a:rPr lang="en-US" sz="1600" dirty="0" err="1" smtClean="0"/>
              <a:t>Example:</a:t>
            </a:r>
            <a:r>
              <a:rPr lang="en-US" sz="1600" dirty="0" err="1" smtClean="0">
                <a:solidFill>
                  <a:srgbClr val="FF0000"/>
                </a:solidFill>
              </a:rPr>
              <a:t>ThrowsExp.java</a:t>
            </a:r>
            <a:endParaRPr lang="en-US" sz="1600" dirty="0">
              <a:solidFill>
                <a:srgbClr val="FF0000"/>
              </a:solidFill>
            </a:endParaRPr>
          </a:p>
        </p:txBody>
      </p:sp>
    </p:spTree>
    <p:extLst>
      <p:ext uri="{BB962C8B-B14F-4D97-AF65-F5344CB8AC3E}">
        <p14:creationId xmlns:p14="http://schemas.microsoft.com/office/powerpoint/2010/main" val="23818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1600" dirty="0" smtClean="0"/>
              <a:t>3 ways to the  java programmer to find details about unknown exception.</a:t>
            </a:r>
          </a:p>
          <a:p>
            <a:r>
              <a:rPr lang="en-US" sz="1600" dirty="0" smtClean="0"/>
              <a:t>1. an object of </a:t>
            </a:r>
            <a:r>
              <a:rPr lang="en-US" sz="1600" dirty="0" err="1" smtClean="0"/>
              <a:t>Java.lang.exception</a:t>
            </a:r>
            <a:r>
              <a:rPr lang="en-US" sz="1600" dirty="0" smtClean="0"/>
              <a:t> class</a:t>
            </a:r>
          </a:p>
          <a:p>
            <a:r>
              <a:rPr lang="en-US" sz="1600" dirty="0" smtClean="0"/>
              <a:t>2. By using </a:t>
            </a:r>
            <a:r>
              <a:rPr lang="en-US" sz="1600" dirty="0" err="1" smtClean="0"/>
              <a:t>printStackTrace</a:t>
            </a:r>
            <a:r>
              <a:rPr lang="en-US" sz="1600" dirty="0" smtClean="0"/>
              <a:t>()</a:t>
            </a:r>
          </a:p>
          <a:p>
            <a:r>
              <a:rPr lang="en-US" sz="1600" dirty="0" smtClean="0"/>
              <a:t>3. By using </a:t>
            </a:r>
            <a:r>
              <a:rPr lang="en-US" sz="1600" dirty="0" err="1" smtClean="0"/>
              <a:t>getMessage</a:t>
            </a:r>
            <a:r>
              <a:rPr lang="en-US" sz="1600" dirty="0" smtClean="0"/>
              <a:t>()</a:t>
            </a:r>
          </a:p>
          <a:p>
            <a:pPr marL="0" indent="0">
              <a:buNone/>
            </a:pPr>
            <a:endParaRPr lang="en-US" sz="1600" dirty="0" smtClean="0"/>
          </a:p>
          <a:p>
            <a:pPr marL="0" indent="0">
              <a:buNone/>
            </a:pPr>
            <a:r>
              <a:rPr lang="en-US" sz="1600" b="1" dirty="0" err="1" smtClean="0">
                <a:solidFill>
                  <a:srgbClr val="7030A0"/>
                </a:solidFill>
              </a:rPr>
              <a:t>Java.lang.exception</a:t>
            </a:r>
            <a:r>
              <a:rPr lang="en-US" sz="1600" b="1" dirty="0" smtClean="0">
                <a:solidFill>
                  <a:srgbClr val="7030A0"/>
                </a:solidFill>
              </a:rPr>
              <a:t> : </a:t>
            </a:r>
            <a:r>
              <a:rPr lang="en-US" sz="1600" dirty="0" smtClean="0"/>
              <a:t>We know that </a:t>
            </a:r>
            <a:r>
              <a:rPr lang="en-US" sz="1600" dirty="0" err="1" smtClean="0"/>
              <a:t>java.lang.Exception</a:t>
            </a:r>
            <a:r>
              <a:rPr lang="en-US" sz="1600" dirty="0" smtClean="0"/>
              <a:t> is the super class for all the synchronous exceptions (both for checked and unchecked ) it details about all the specific exceptions which are occurring in the java program)</a:t>
            </a:r>
          </a:p>
          <a:p>
            <a:pPr>
              <a:buFont typeface="+mj-lt"/>
              <a:buAutoNum type="arabicPeriod"/>
            </a:pPr>
            <a:r>
              <a:rPr lang="en-US" sz="1600" dirty="0"/>
              <a:t> </a:t>
            </a:r>
            <a:r>
              <a:rPr lang="en-US" sz="1600" dirty="0" smtClean="0"/>
              <a:t>Name of the unknown exception(</a:t>
            </a:r>
            <a:r>
              <a:rPr lang="en-US" sz="1600" dirty="0" err="1" smtClean="0"/>
              <a:t>java.lang.ArithmenticException</a:t>
            </a:r>
            <a:r>
              <a:rPr lang="en-US" sz="1600" dirty="0" smtClean="0"/>
              <a:t>)</a:t>
            </a:r>
          </a:p>
          <a:p>
            <a:pPr>
              <a:buFont typeface="+mj-lt"/>
              <a:buAutoNum type="arabicPeriod"/>
            </a:pPr>
            <a:r>
              <a:rPr lang="en-US" sz="1600" dirty="0" smtClean="0"/>
              <a:t>Nature of the message (By zero)</a:t>
            </a:r>
          </a:p>
          <a:p>
            <a:pPr marL="0" indent="0">
              <a:buNone/>
            </a:pPr>
            <a:r>
              <a:rPr lang="en-US" sz="1600" b="1" dirty="0" err="1" smtClean="0">
                <a:solidFill>
                  <a:srgbClr val="7030A0"/>
                </a:solidFill>
              </a:rPr>
              <a:t>printStackTrace</a:t>
            </a:r>
            <a:r>
              <a:rPr lang="en-US" sz="1600" b="1" dirty="0" smtClean="0">
                <a:solidFill>
                  <a:srgbClr val="7030A0"/>
                </a:solidFill>
              </a:rPr>
              <a:t>() </a:t>
            </a:r>
            <a:r>
              <a:rPr lang="en-US" sz="1600" dirty="0" smtClean="0"/>
              <a:t>is one of the predefined method available in java.lang.Throwable class and this </a:t>
            </a:r>
          </a:p>
          <a:p>
            <a:pPr marL="0" indent="0">
              <a:buNone/>
            </a:pPr>
            <a:r>
              <a:rPr lang="en-US" sz="1600" dirty="0"/>
              <a:t> </a:t>
            </a:r>
            <a:r>
              <a:rPr lang="en-US" sz="1600" dirty="0" smtClean="0"/>
              <a:t>method </a:t>
            </a:r>
            <a:r>
              <a:rPr lang="en-US" sz="1600" dirty="0" err="1" smtClean="0"/>
              <a:t>forther</a:t>
            </a:r>
            <a:r>
              <a:rPr lang="en-US" sz="1600" dirty="0" smtClean="0"/>
              <a:t> inherited into both </a:t>
            </a:r>
            <a:r>
              <a:rPr lang="en-US" sz="1600" dirty="0" err="1" smtClean="0"/>
              <a:t>java.lang.error</a:t>
            </a:r>
            <a:r>
              <a:rPr lang="en-US" sz="1600" dirty="0" smtClean="0"/>
              <a:t> and </a:t>
            </a:r>
            <a:r>
              <a:rPr lang="en-US" sz="1600" dirty="0" err="1" smtClean="0"/>
              <a:t>java.lang.exception</a:t>
            </a:r>
            <a:r>
              <a:rPr lang="en-US" sz="1600" dirty="0" smtClean="0"/>
              <a:t>.</a:t>
            </a:r>
          </a:p>
          <a:p>
            <a:pPr>
              <a:buFont typeface="+mj-lt"/>
              <a:buAutoNum type="arabicPeriod"/>
            </a:pPr>
            <a:r>
              <a:rPr lang="en-US" sz="1600" dirty="0"/>
              <a:t>Name of the unknown exception(</a:t>
            </a:r>
            <a:r>
              <a:rPr lang="en-US" sz="1600" dirty="0" err="1"/>
              <a:t>java.lang.ArithmenticException</a:t>
            </a:r>
            <a:r>
              <a:rPr lang="en-US" sz="1600" dirty="0"/>
              <a:t>)</a:t>
            </a:r>
          </a:p>
          <a:p>
            <a:pPr>
              <a:buFont typeface="+mj-lt"/>
              <a:buAutoNum type="arabicPeriod"/>
            </a:pPr>
            <a:r>
              <a:rPr lang="en-US" sz="1600" dirty="0"/>
              <a:t>Nature of the message (By zero)</a:t>
            </a:r>
          </a:p>
          <a:p>
            <a:pPr>
              <a:buAutoNum type="arabicPeriod" startAt="3"/>
            </a:pPr>
            <a:r>
              <a:rPr lang="en-US" sz="1600" dirty="0" smtClean="0"/>
              <a:t>Line number where the </a:t>
            </a:r>
            <a:r>
              <a:rPr lang="en-US" sz="1600" dirty="0" err="1" smtClean="0"/>
              <a:t>excetion</a:t>
            </a:r>
            <a:r>
              <a:rPr lang="en-US" sz="1600" dirty="0" smtClean="0"/>
              <a:t> has taken place</a:t>
            </a:r>
          </a:p>
          <a:p>
            <a:pPr marL="0" indent="0">
              <a:buNone/>
            </a:pPr>
            <a:r>
              <a:rPr lang="en-US" sz="1600" b="1" dirty="0" err="1" smtClean="0">
                <a:solidFill>
                  <a:srgbClr val="7030A0"/>
                </a:solidFill>
              </a:rPr>
              <a:t>getMessage</a:t>
            </a:r>
            <a:r>
              <a:rPr lang="en-US" sz="1600" b="1" dirty="0" smtClean="0">
                <a:solidFill>
                  <a:srgbClr val="7030A0"/>
                </a:solidFill>
              </a:rPr>
              <a:t>()  </a:t>
            </a:r>
            <a:r>
              <a:rPr lang="en-US" sz="1600" dirty="0"/>
              <a:t>is one of the predefined method available in java.lang.Throwable class and this </a:t>
            </a:r>
          </a:p>
          <a:p>
            <a:pPr marL="0" indent="0">
              <a:buNone/>
            </a:pPr>
            <a:r>
              <a:rPr lang="en-US" sz="1600" dirty="0"/>
              <a:t> method </a:t>
            </a:r>
            <a:r>
              <a:rPr lang="en-US" sz="1600" dirty="0" err="1"/>
              <a:t>forther</a:t>
            </a:r>
            <a:r>
              <a:rPr lang="en-US" sz="1600" dirty="0"/>
              <a:t> inherited into both </a:t>
            </a:r>
            <a:r>
              <a:rPr lang="en-US" sz="1600" dirty="0" err="1"/>
              <a:t>java.lang.error</a:t>
            </a:r>
            <a:r>
              <a:rPr lang="en-US" sz="1600" dirty="0"/>
              <a:t> and </a:t>
            </a:r>
            <a:r>
              <a:rPr lang="en-US" sz="1600" dirty="0" err="1"/>
              <a:t>java.lang.exception</a:t>
            </a:r>
            <a:r>
              <a:rPr lang="en-US" sz="1600" dirty="0" smtClean="0"/>
              <a:t>.</a:t>
            </a:r>
          </a:p>
          <a:p>
            <a:pPr>
              <a:buFont typeface="+mj-lt"/>
              <a:buAutoNum type="arabicPeriod"/>
            </a:pPr>
            <a:r>
              <a:rPr lang="en-US" sz="1600" dirty="0"/>
              <a:t>Nature of the message (By zero)</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4229215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Selection</a:t>
            </a:r>
            <a:r>
              <a:rPr lang="en-US" b="1" dirty="0" smtClean="0"/>
              <a:t> </a:t>
            </a:r>
            <a:r>
              <a:rPr lang="en-US" b="1" dirty="0" smtClean="0">
                <a:solidFill>
                  <a:srgbClr val="7030A0"/>
                </a:solidFill>
              </a:rPr>
              <a:t>Statement</a:t>
            </a:r>
            <a:r>
              <a:rPr lang="en-US" b="1" dirty="0" smtClean="0"/>
              <a:t> -</a:t>
            </a:r>
            <a:r>
              <a:rPr lang="en-US" b="1" dirty="0" smtClean="0">
                <a:solidFill>
                  <a:srgbClr val="7030A0"/>
                </a:solidFill>
              </a:rPr>
              <a:t>if</a:t>
            </a:r>
            <a:endParaRPr lang="en-US" b="1" dirty="0">
              <a:solidFill>
                <a:srgbClr val="7030A0"/>
              </a:solidFill>
            </a:endParaRPr>
          </a:p>
        </p:txBody>
      </p:sp>
      <p:sp>
        <p:nvSpPr>
          <p:cNvPr id="3" name="Content Placeholder 2"/>
          <p:cNvSpPr>
            <a:spLocks noGrp="1"/>
          </p:cNvSpPr>
          <p:nvPr>
            <p:ph idx="1"/>
          </p:nvPr>
        </p:nvSpPr>
        <p:spPr>
          <a:xfrm>
            <a:off x="457200" y="1600200"/>
            <a:ext cx="8229600" cy="5257800"/>
          </a:xfrm>
        </p:spPr>
        <p:txBody>
          <a:bodyPr>
            <a:normAutofit/>
          </a:bodyPr>
          <a:lstStyle/>
          <a:p>
            <a:r>
              <a:rPr lang="en-US" sz="1600" dirty="0" smtClean="0"/>
              <a:t>If block syntax for single statement</a:t>
            </a:r>
          </a:p>
          <a:p>
            <a:pPr marL="0" indent="0">
              <a:buNone/>
            </a:pPr>
            <a:r>
              <a:rPr lang="en-US" sz="1600" dirty="0" smtClean="0"/>
              <a:t>       if(Condition expression) &lt;Statement&gt;</a:t>
            </a:r>
          </a:p>
          <a:p>
            <a:r>
              <a:rPr lang="en-US" sz="1600" dirty="0" smtClean="0"/>
              <a:t>If block syntax for more than one single statement.</a:t>
            </a:r>
          </a:p>
          <a:p>
            <a:pPr marL="0" indent="0">
              <a:buNone/>
            </a:pPr>
            <a:r>
              <a:rPr lang="en-US" sz="1600" dirty="0" smtClean="0"/>
              <a:t>      if(Condition expression)  { &lt;Statement&gt; }</a:t>
            </a:r>
          </a:p>
          <a:p>
            <a:r>
              <a:rPr lang="en-US" sz="1600" dirty="0" smtClean="0"/>
              <a:t>Condition expression should be boolean value and it allow methods  also with return boolean. </a:t>
            </a:r>
          </a:p>
          <a:p>
            <a:r>
              <a:rPr lang="en-US" sz="1600" dirty="0" smtClean="0"/>
              <a:t>It will empty statement  if(Condition expression);</a:t>
            </a:r>
          </a:p>
          <a:p>
            <a:r>
              <a:rPr lang="en-US" sz="1600" dirty="0"/>
              <a:t>If Condition Expression </a:t>
            </a:r>
            <a:r>
              <a:rPr lang="en-US" sz="1600" dirty="0" smtClean="0"/>
              <a:t> is true, it executes  </a:t>
            </a:r>
            <a:r>
              <a:rPr lang="en-US" sz="1600" dirty="0"/>
              <a:t>statement execute </a:t>
            </a:r>
            <a:r>
              <a:rPr lang="en-US" sz="1600" dirty="0" smtClean="0"/>
              <a:t>otherwise if it false </a:t>
            </a:r>
            <a:r>
              <a:rPr lang="en-US" sz="1600" dirty="0"/>
              <a:t>it </a:t>
            </a:r>
            <a:r>
              <a:rPr lang="en-US" sz="1600" dirty="0" smtClean="0"/>
              <a:t>skips the </a:t>
            </a:r>
            <a:r>
              <a:rPr lang="en-US" sz="1600" dirty="0"/>
              <a:t>if block and continue with rest of the program</a:t>
            </a:r>
            <a:endParaRPr lang="en-US" sz="1600" dirty="0" smtClean="0"/>
          </a:p>
          <a:p>
            <a:endParaRPr lang="en-US" dirty="0" smtClean="0"/>
          </a:p>
          <a:p>
            <a:pPr marL="0" indent="0">
              <a:buNone/>
            </a:pPr>
            <a:endParaRPr lang="en-US" dirty="0"/>
          </a:p>
        </p:txBody>
      </p:sp>
    </p:spTree>
    <p:extLst>
      <p:ext uri="{BB962C8B-B14F-4D97-AF65-F5344CB8AC3E}">
        <p14:creationId xmlns:p14="http://schemas.microsoft.com/office/powerpoint/2010/main" val="205180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User Defined Exception</a:t>
            </a:r>
            <a:endParaRPr lang="en-US" b="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b="1" dirty="0"/>
              <a:t>User defined exceptions</a:t>
            </a:r>
            <a:r>
              <a:rPr lang="en-US" sz="1600" dirty="0"/>
              <a:t> </a:t>
            </a:r>
            <a:r>
              <a:rPr lang="en-US" sz="1600" b="1" dirty="0"/>
              <a:t>in java</a:t>
            </a:r>
            <a:r>
              <a:rPr lang="en-US" sz="1600" dirty="0"/>
              <a:t> are also known as </a:t>
            </a:r>
            <a:r>
              <a:rPr lang="en-US" sz="1600" b="1" dirty="0"/>
              <a:t>Custom exceptions</a:t>
            </a:r>
            <a:r>
              <a:rPr lang="en-US" sz="1600" dirty="0"/>
              <a:t>. Most of the times when we are developing an application in java, we often feel a need to create and throw our own exceptions. These exceptions are known as </a:t>
            </a:r>
            <a:r>
              <a:rPr lang="en-US" sz="1600" b="1" dirty="0"/>
              <a:t>User defined or Custom exceptions.</a:t>
            </a:r>
            <a:endParaRPr lang="en-US" sz="1600" dirty="0"/>
          </a:p>
          <a:p>
            <a:r>
              <a:rPr lang="en-US" sz="1600" dirty="0"/>
              <a:t>All exceptions must be a child of Throwable.</a:t>
            </a:r>
          </a:p>
          <a:p>
            <a:r>
              <a:rPr lang="en-US" sz="1600" dirty="0"/>
              <a:t>If you want to write a checked exception that is automatically enforced by the Handle or Declare Rule, you need to extend the Exception class.</a:t>
            </a:r>
          </a:p>
          <a:p>
            <a:r>
              <a:rPr lang="en-US" sz="1600" dirty="0"/>
              <a:t>If you want to write a </a:t>
            </a:r>
            <a:r>
              <a:rPr lang="en-US" sz="1600" dirty="0" smtClean="0"/>
              <a:t>runtime </a:t>
            </a:r>
            <a:r>
              <a:rPr lang="en-US" sz="1600" dirty="0"/>
              <a:t>exception, you need to extend the </a:t>
            </a:r>
            <a:r>
              <a:rPr lang="en-US" sz="1600" dirty="0" err="1"/>
              <a:t>RuntimeException</a:t>
            </a:r>
            <a:r>
              <a:rPr lang="en-US" sz="1600" dirty="0"/>
              <a:t> class</a:t>
            </a:r>
            <a:r>
              <a:rPr lang="en-US" sz="1600" dirty="0" smtClean="0"/>
              <a:t>.</a:t>
            </a:r>
          </a:p>
          <a:p>
            <a:r>
              <a:rPr lang="en-US" sz="1600" b="1" dirty="0"/>
              <a:t>Example:-</a:t>
            </a:r>
            <a:r>
              <a:rPr lang="en-US" sz="1600" b="1" dirty="0">
                <a:solidFill>
                  <a:srgbClr val="FF0000"/>
                </a:solidFill>
              </a:rPr>
              <a:t>InsufficientFundsException.java  , BankDemo.java and </a:t>
            </a:r>
            <a:r>
              <a:rPr lang="en-US" sz="1600" b="1" dirty="0" smtClean="0">
                <a:solidFill>
                  <a:srgbClr val="FF0000"/>
                </a:solidFill>
              </a:rPr>
              <a:t>CheckingAccount.java</a:t>
            </a:r>
            <a:endParaRPr lang="en-US" sz="1600" b="1" dirty="0">
              <a:solidFill>
                <a:srgbClr val="FF0000"/>
              </a:solidFill>
            </a:endParaRPr>
          </a:p>
        </p:txBody>
      </p:sp>
    </p:spTree>
    <p:extLst>
      <p:ext uri="{BB962C8B-B14F-4D97-AF65-F5344CB8AC3E}">
        <p14:creationId xmlns:p14="http://schemas.microsoft.com/office/powerpoint/2010/main" val="117289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7313295"/>
              </p:ext>
            </p:extLst>
          </p:nvPr>
        </p:nvGraphicFramePr>
        <p:xfrm>
          <a:off x="381000" y="1676401"/>
          <a:ext cx="8305800" cy="2575560"/>
        </p:xfrm>
        <a:graphic>
          <a:graphicData uri="http://schemas.openxmlformats.org/drawingml/2006/table">
            <a:tbl>
              <a:tblPr/>
              <a:tblGrid>
                <a:gridCol w="4152900"/>
                <a:gridCol w="4152900"/>
              </a:tblGrid>
              <a:tr h="259711">
                <a:tc gridSpan="2">
                  <a:txBody>
                    <a:bodyPr/>
                    <a:lstStyle/>
                    <a:p>
                      <a:r>
                        <a:rPr lang="en-US" b="1" dirty="0" smtClean="0"/>
                        <a:t>Granularities for Enabling and Disabling Assertions at Runtime</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853">
                <a:tc>
                  <a:txBody>
                    <a:bodyPr/>
                    <a:lstStyle/>
                    <a:p>
                      <a:r>
                        <a:rPr lang="en-US" dirty="0"/>
                        <a:t>Argument</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Granularity</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853">
                <a:tc>
                  <a:txBody>
                    <a:bodyPr/>
                    <a:lstStyle/>
                    <a:p>
                      <a:r>
                        <a:rPr lang="en-US" dirty="0"/>
                        <a:t>-</a:t>
                      </a:r>
                      <a:r>
                        <a:rPr lang="en-US" dirty="0" err="1"/>
                        <a:t>ea</a:t>
                      </a:r>
                      <a:r>
                        <a:rPr lang="en-US" dirty="0"/>
                        <a:t> -da </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Applies to all non-system classes.</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564">
                <a:tc>
                  <a:txBody>
                    <a:bodyPr/>
                    <a:lstStyle/>
                    <a:p>
                      <a:r>
                        <a:rPr lang="en-US" dirty="0"/>
                        <a:t>-</a:t>
                      </a:r>
                      <a:r>
                        <a:rPr lang="en-US" dirty="0" err="1"/>
                        <a:t>ea</a:t>
                      </a:r>
                      <a:r>
                        <a:rPr lang="en-US" dirty="0"/>
                        <a:t>:&lt;package name&gt;... -da:&lt;package name&gt;... </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Applies to the named package and its </a:t>
                      </a:r>
                      <a:r>
                        <a:rPr lang="en-US" dirty="0" err="1"/>
                        <a:t>subpackages</a:t>
                      </a:r>
                      <a:r>
                        <a:rPr lang="en-US" dirty="0"/>
                        <a:t>.</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564">
                <a:tc>
                  <a:txBody>
                    <a:bodyPr/>
                    <a:lstStyle/>
                    <a:p>
                      <a:r>
                        <a:rPr lang="en-US" dirty="0"/>
                        <a:t>-</a:t>
                      </a:r>
                      <a:r>
                        <a:rPr lang="en-US" dirty="0" err="1"/>
                        <a:t>ea</a:t>
                      </a:r>
                      <a:r>
                        <a:rPr lang="en-US" dirty="0"/>
                        <a:t>:... -da:... </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Applies to the unnamed package in the current working directory.</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853">
                <a:tc>
                  <a:txBody>
                    <a:bodyPr/>
                    <a:lstStyle/>
                    <a:p>
                      <a:r>
                        <a:rPr lang="en-US"/>
                        <a:t>-ea:&lt;class name&gt; -da:&lt;class name&gt; </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Applies to the named class.</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51534099"/>
              </p:ext>
            </p:extLst>
          </p:nvPr>
        </p:nvGraphicFramePr>
        <p:xfrm>
          <a:off x="381000" y="4571999"/>
          <a:ext cx="8229600" cy="2057400"/>
        </p:xfrm>
        <a:graphic>
          <a:graphicData uri="http://schemas.openxmlformats.org/drawingml/2006/table">
            <a:tbl>
              <a:tblPr/>
              <a:tblGrid>
                <a:gridCol w="2743200"/>
                <a:gridCol w="2743200"/>
                <a:gridCol w="2743200"/>
              </a:tblGrid>
              <a:tr h="371960">
                <a:tc gridSpan="3">
                  <a:txBody>
                    <a:bodyPr/>
                    <a:lstStyle/>
                    <a:p>
                      <a:r>
                        <a:rPr lang="en-US" b="1" dirty="0" smtClean="0"/>
                        <a:t>Enabling and Disabling Assertions in All System Classes at Runtime</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834">
                <a:tc>
                  <a:txBody>
                    <a:bodyPr/>
                    <a:lstStyle/>
                    <a:p>
                      <a:r>
                        <a:rPr lang="en-US" dirty="0"/>
                        <a:t>Option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Short Form</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Description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4803">
                <a:tc>
                  <a:txBody>
                    <a:bodyPr/>
                    <a:lstStyle/>
                    <a:p>
                      <a:r>
                        <a:rPr lang="en-US"/>
                        <a:t>-enablesystemassertions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r>
                        <a:rPr lang="en-US" dirty="0" err="1"/>
                        <a:t>esa</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Enable assertions in all system classes.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4803">
                <a:tc>
                  <a:txBody>
                    <a:bodyPr/>
                    <a:lstStyle/>
                    <a:p>
                      <a:r>
                        <a:rPr lang="en-US"/>
                        <a:t>-disablesystemassertions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r>
                        <a:rPr lang="en-US" dirty="0" err="1"/>
                        <a:t>dsa</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Disable assertions in all system classes.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9022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Assert</a:t>
            </a:r>
            <a:endParaRPr lang="en-US" b="1" dirty="0">
              <a:solidFill>
                <a:srgbClr val="7030A0"/>
              </a:solidFill>
            </a:endParaRPr>
          </a:p>
        </p:txBody>
      </p:sp>
      <p:sp>
        <p:nvSpPr>
          <p:cNvPr id="3" name="Content Placeholder 2"/>
          <p:cNvSpPr>
            <a:spLocks noGrp="1"/>
          </p:cNvSpPr>
          <p:nvPr>
            <p:ph idx="1"/>
          </p:nvPr>
        </p:nvSpPr>
        <p:spPr/>
        <p:txBody>
          <a:bodyPr>
            <a:normAutofit/>
          </a:bodyPr>
          <a:lstStyle/>
          <a:p>
            <a:r>
              <a:rPr lang="en-US" sz="1600" dirty="0"/>
              <a:t>An </a:t>
            </a:r>
            <a:r>
              <a:rPr lang="en-US" sz="1600" i="1" dirty="0"/>
              <a:t>assertion</a:t>
            </a:r>
            <a:r>
              <a:rPr lang="en-US" sz="1600" dirty="0"/>
              <a:t> is a statement in the </a:t>
            </a:r>
            <a:r>
              <a:rPr lang="en-US" sz="1600" dirty="0" smtClean="0"/>
              <a:t>Java</a:t>
            </a:r>
            <a:r>
              <a:rPr lang="en-US" sz="1600" baseline="30000" dirty="0"/>
              <a:t> </a:t>
            </a:r>
            <a:r>
              <a:rPr lang="en-US" sz="1600" dirty="0" smtClean="0"/>
              <a:t>programming </a:t>
            </a:r>
            <a:r>
              <a:rPr lang="en-US" sz="1600" dirty="0"/>
              <a:t>language that enables you to test your assumptions about your program</a:t>
            </a:r>
            <a:r>
              <a:rPr lang="en-US" sz="1600" dirty="0" smtClean="0"/>
              <a:t>.</a:t>
            </a:r>
          </a:p>
          <a:p>
            <a:r>
              <a:rPr lang="en-US" sz="1600" dirty="0"/>
              <a:t>Each assertion contains a </a:t>
            </a:r>
            <a:r>
              <a:rPr lang="en-US" sz="1600" dirty="0" err="1"/>
              <a:t>boolean</a:t>
            </a:r>
            <a:r>
              <a:rPr lang="en-US" sz="1600" dirty="0"/>
              <a:t> expression that you believe will be true when the assertion executes. If it is not true, the system will throw an error</a:t>
            </a:r>
            <a:r>
              <a:rPr lang="en-US" sz="1600" dirty="0" smtClean="0"/>
              <a:t>.</a:t>
            </a:r>
          </a:p>
          <a:p>
            <a:r>
              <a:rPr lang="en-US" sz="1600" dirty="0"/>
              <a:t>The following two forms of the assert statement can be used to specify assertions</a:t>
            </a:r>
            <a:r>
              <a:rPr lang="en-US" sz="1600" dirty="0" smtClean="0"/>
              <a:t>:</a:t>
            </a:r>
          </a:p>
          <a:p>
            <a:r>
              <a:rPr lang="en-US" sz="1600" dirty="0"/>
              <a:t>assert &lt;</a:t>
            </a:r>
            <a:r>
              <a:rPr lang="en-US" sz="1600" dirty="0" err="1"/>
              <a:t>boolean</a:t>
            </a:r>
            <a:r>
              <a:rPr lang="en-US" sz="1600" dirty="0"/>
              <a:t> expression&gt; ; // the simple form </a:t>
            </a:r>
            <a:endParaRPr lang="en-US" sz="1600" dirty="0" smtClean="0"/>
          </a:p>
          <a:p>
            <a:r>
              <a:rPr lang="en-US" sz="1600" dirty="0" smtClean="0"/>
              <a:t>assert &lt;</a:t>
            </a:r>
            <a:r>
              <a:rPr lang="en-US" sz="1600" dirty="0" err="1"/>
              <a:t>boolean</a:t>
            </a:r>
            <a:r>
              <a:rPr lang="en-US" sz="1600" dirty="0"/>
              <a:t> expression&gt; : &lt;message expression&gt; ; // the augmented form </a:t>
            </a:r>
            <a:endParaRPr lang="en-US" sz="1600" dirty="0" smtClean="0"/>
          </a:p>
          <a:p>
            <a:r>
              <a:rPr lang="en-US" sz="1600" dirty="0"/>
              <a:t>the </a:t>
            </a:r>
            <a:r>
              <a:rPr lang="en-US" sz="1600" dirty="0" err="1"/>
              <a:t>AssertionError</a:t>
            </a:r>
            <a:r>
              <a:rPr lang="en-US" sz="1600" dirty="0"/>
              <a:t> class provides seven single-parameter constructors: six for the primitive data types (byte and short being promoted to </a:t>
            </a:r>
            <a:r>
              <a:rPr lang="en-US" sz="1600" dirty="0" err="1"/>
              <a:t>int</a:t>
            </a:r>
            <a:r>
              <a:rPr lang="en-US" sz="1600" dirty="0"/>
              <a:t>) and one for object references. </a:t>
            </a:r>
            <a:endParaRPr lang="en-US" sz="1600" dirty="0" smtClean="0"/>
          </a:p>
          <a:p>
            <a:r>
              <a:rPr lang="en-US" sz="1600" dirty="0"/>
              <a:t>The assertion facility was introduced in J2SE 1.4. At the same time, two new options for the </a:t>
            </a:r>
            <a:r>
              <a:rPr lang="en-US" sz="1600" dirty="0" err="1"/>
              <a:t>javac</a:t>
            </a:r>
            <a:r>
              <a:rPr lang="en-US" sz="1600" dirty="0"/>
              <a:t> compiler were introduced for dealing with assertions in the source code</a:t>
            </a:r>
            <a:r>
              <a:rPr lang="en-US" sz="1600" dirty="0" smtClean="0"/>
              <a:t>.</a:t>
            </a:r>
          </a:p>
          <a:p>
            <a:r>
              <a:rPr lang="en-US" sz="1600" dirty="0" err="1"/>
              <a:t>javac</a:t>
            </a:r>
            <a:r>
              <a:rPr lang="en-US" sz="1600" dirty="0"/>
              <a:t> -source 1.4 </a:t>
            </a:r>
            <a:r>
              <a:rPr lang="en-US" sz="1600" dirty="0" smtClean="0"/>
              <a:t>&lt;Filename.java&gt;</a:t>
            </a:r>
            <a:endParaRPr lang="en-US" sz="1600" dirty="0"/>
          </a:p>
        </p:txBody>
      </p:sp>
    </p:spTree>
    <p:extLst>
      <p:ext uri="{BB962C8B-B14F-4D97-AF65-F5344CB8AC3E}">
        <p14:creationId xmlns:p14="http://schemas.microsoft.com/office/powerpoint/2010/main" val="396160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If-else</a:t>
            </a:r>
            <a:endParaRPr lang="en-US" b="1" dirty="0">
              <a:solidFill>
                <a:srgbClr val="7030A0"/>
              </a:solidFill>
            </a:endParaRPr>
          </a:p>
        </p:txBody>
      </p:sp>
      <p:sp>
        <p:nvSpPr>
          <p:cNvPr id="3" name="Content Placeholder 2"/>
          <p:cNvSpPr>
            <a:spLocks noGrp="1"/>
          </p:cNvSpPr>
          <p:nvPr>
            <p:ph idx="1"/>
          </p:nvPr>
        </p:nvSpPr>
        <p:spPr/>
        <p:txBody>
          <a:bodyPr>
            <a:normAutofit lnSpcReduction="10000"/>
          </a:bodyPr>
          <a:lstStyle/>
          <a:p>
            <a:r>
              <a:rPr lang="en-US" sz="1600" dirty="0" smtClean="0"/>
              <a:t>Syntax if(Conditional expression)     					&lt;Statement1&gt;</a:t>
            </a:r>
          </a:p>
          <a:p>
            <a:pPr marL="0" indent="0">
              <a:buNone/>
            </a:pPr>
            <a:r>
              <a:rPr lang="en-US" sz="1600" dirty="0"/>
              <a:t> </a:t>
            </a:r>
            <a:r>
              <a:rPr lang="en-US" sz="1600" dirty="0" smtClean="0"/>
              <a:t>                else      &lt;Statement2&gt;</a:t>
            </a:r>
          </a:p>
          <a:p>
            <a:r>
              <a:rPr lang="en-US" sz="1600" dirty="0"/>
              <a:t> </a:t>
            </a:r>
            <a:r>
              <a:rPr lang="en-US" sz="1600" dirty="0" smtClean="0"/>
              <a:t>The conditional expression is evaluated  first. If it is true, then &lt;statement1&gt;  if block executed and rest of the program continues. </a:t>
            </a:r>
          </a:p>
          <a:p>
            <a:r>
              <a:rPr lang="en-US" sz="1600" dirty="0" smtClean="0"/>
              <a:t>If the value is false, then </a:t>
            </a:r>
            <a:r>
              <a:rPr lang="en-US" sz="1600" dirty="0"/>
              <a:t>&lt;</a:t>
            </a:r>
            <a:r>
              <a:rPr lang="en-US" sz="1600" dirty="0" smtClean="0"/>
              <a:t>statement2&gt;  else </a:t>
            </a:r>
            <a:r>
              <a:rPr lang="en-US" sz="1600" dirty="0"/>
              <a:t>block executed and rest of the program continues. </a:t>
            </a:r>
            <a:endParaRPr lang="en-US" sz="1600" dirty="0" smtClean="0"/>
          </a:p>
          <a:p>
            <a:r>
              <a:rPr lang="en-US" sz="1600" dirty="0" smtClean="0"/>
              <a:t>It will allow nested if-else statement</a:t>
            </a:r>
          </a:p>
          <a:p>
            <a:r>
              <a:rPr lang="en-US" sz="1600" dirty="0" smtClean="0"/>
              <a:t>{} notation are critical to nested if –else statement </a:t>
            </a:r>
          </a:p>
          <a:p>
            <a:pPr marL="800100" lvl="2" indent="0">
              <a:buNone/>
            </a:pPr>
            <a:r>
              <a:rPr lang="en-US" sz="1600" dirty="0" smtClean="0"/>
              <a:t>If(a&gt;b) </a:t>
            </a:r>
            <a:r>
              <a:rPr lang="en-US" sz="1600" dirty="0" smtClean="0">
                <a:solidFill>
                  <a:srgbClr val="FF0000"/>
                </a:solidFill>
              </a:rPr>
              <a:t>{ </a:t>
            </a:r>
            <a:r>
              <a:rPr lang="en-US" sz="1600" dirty="0" smtClean="0"/>
              <a:t>   if(c) add() </a:t>
            </a:r>
            <a:r>
              <a:rPr lang="en-US" sz="1600" dirty="0" smtClean="0">
                <a:solidFill>
                  <a:srgbClr val="FF0000"/>
                </a:solidFill>
              </a:rPr>
              <a:t> }  </a:t>
            </a:r>
            <a:r>
              <a:rPr lang="en-US" sz="1600" dirty="0" smtClean="0"/>
              <a:t>else  sub();</a:t>
            </a:r>
          </a:p>
          <a:p>
            <a:pPr marL="800100" lvl="2" indent="0">
              <a:buNone/>
            </a:pPr>
            <a:r>
              <a:rPr lang="en-US" sz="1600" dirty="0" smtClean="0"/>
              <a:t>If ( a&gt;b)   if(c</a:t>
            </a:r>
            <a:r>
              <a:rPr lang="en-US" sz="1600" dirty="0"/>
              <a:t>) add() </a:t>
            </a:r>
            <a:r>
              <a:rPr lang="en-US" sz="1600" dirty="0">
                <a:solidFill>
                  <a:srgbClr val="FF0000"/>
                </a:solidFill>
              </a:rPr>
              <a:t> </a:t>
            </a:r>
            <a:r>
              <a:rPr lang="en-US" sz="1600" dirty="0" smtClean="0">
                <a:solidFill>
                  <a:srgbClr val="FF0000"/>
                </a:solidFill>
              </a:rPr>
              <a:t> </a:t>
            </a:r>
            <a:r>
              <a:rPr lang="en-US" sz="1600" dirty="0"/>
              <a:t>else  sub</a:t>
            </a:r>
            <a:r>
              <a:rPr lang="en-US" sz="1600" dirty="0" smtClean="0"/>
              <a:t>();</a:t>
            </a:r>
          </a:p>
          <a:p>
            <a:pPr marL="342900" lvl="2" indent="-342900"/>
            <a:r>
              <a:rPr lang="en-US" sz="1600" dirty="0" smtClean="0"/>
              <a:t>1</a:t>
            </a:r>
            <a:r>
              <a:rPr lang="en-US" sz="1600" baseline="30000" dirty="0" smtClean="0"/>
              <a:t>st</a:t>
            </a:r>
            <a:r>
              <a:rPr lang="en-US" sz="1600" dirty="0" smtClean="0"/>
              <a:t> If statement true, it will skip rest of  the block otherwise it will check for 2</a:t>
            </a:r>
            <a:r>
              <a:rPr lang="en-US" sz="1600" baseline="30000" dirty="0" smtClean="0"/>
              <a:t>nd</a:t>
            </a:r>
            <a:r>
              <a:rPr lang="en-US" sz="1600" dirty="0" smtClean="0"/>
              <a:t> and 3</a:t>
            </a:r>
            <a:r>
              <a:rPr lang="en-US" sz="1600" baseline="30000" dirty="0" smtClean="0"/>
              <a:t>rd</a:t>
            </a:r>
            <a:r>
              <a:rPr lang="en-US" sz="1600" dirty="0" smtClean="0"/>
              <a:t>. If these  three if blocks are false it will executes the else blo</a:t>
            </a:r>
            <a:r>
              <a:rPr lang="en-US" sz="1600" dirty="0"/>
              <a:t>ck.</a:t>
            </a:r>
          </a:p>
          <a:p>
            <a:pPr marL="0" lvl="2" indent="0">
              <a:buNone/>
            </a:pPr>
            <a:r>
              <a:rPr lang="en-US" sz="1600" dirty="0" smtClean="0"/>
              <a:t>	If </a:t>
            </a:r>
            <a:r>
              <a:rPr lang="en-US" sz="1600" dirty="0"/>
              <a:t>(boolean) {}      //1 if block</a:t>
            </a:r>
          </a:p>
          <a:p>
            <a:pPr marL="800100" lvl="2" indent="0">
              <a:buNone/>
            </a:pPr>
            <a:r>
              <a:rPr lang="en-US" sz="1600" dirty="0" smtClean="0"/>
              <a:t>else if  (boolean) {}    //2</a:t>
            </a:r>
            <a:r>
              <a:rPr lang="en-US" sz="1600" baseline="30000" dirty="0" smtClean="0"/>
              <a:t>nd</a:t>
            </a:r>
            <a:r>
              <a:rPr lang="en-US" sz="1600" dirty="0" smtClean="0"/>
              <a:t>  if block</a:t>
            </a:r>
          </a:p>
          <a:p>
            <a:pPr marL="800100" lvl="2" indent="0">
              <a:buNone/>
            </a:pPr>
            <a:r>
              <a:rPr lang="en-US" sz="1600" dirty="0" smtClean="0"/>
              <a:t>else if(boolean){}      //3</a:t>
            </a:r>
            <a:r>
              <a:rPr lang="en-US" sz="1600" baseline="30000" dirty="0" smtClean="0"/>
              <a:t>rd</a:t>
            </a:r>
            <a:r>
              <a:rPr lang="en-US" sz="1600" dirty="0" smtClean="0"/>
              <a:t> if block</a:t>
            </a:r>
          </a:p>
          <a:p>
            <a:pPr marL="800100" lvl="2" indent="0">
              <a:buNone/>
            </a:pPr>
            <a:r>
              <a:rPr lang="en-US" sz="1600" dirty="0" smtClean="0"/>
              <a:t>else {}       else block</a:t>
            </a:r>
            <a:endParaRPr lang="en-US" sz="1600" dirty="0"/>
          </a:p>
          <a:p>
            <a:endParaRPr lang="en-US" sz="1600" dirty="0" smtClean="0"/>
          </a:p>
          <a:p>
            <a:pPr marL="0" indent="0">
              <a:buNone/>
            </a:pPr>
            <a:endParaRPr lang="en-US" dirty="0" smtClean="0"/>
          </a:p>
        </p:txBody>
      </p:sp>
    </p:spTree>
    <p:extLst>
      <p:ext uri="{BB962C8B-B14F-4D97-AF65-F5344CB8AC3E}">
        <p14:creationId xmlns:p14="http://schemas.microsoft.com/office/powerpoint/2010/main" val="422500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Switch</a:t>
            </a:r>
            <a:endParaRPr lang="en-US" b="1" dirty="0">
              <a:solidFill>
                <a:srgbClr val="7030A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sz="1600" dirty="0" smtClean="0"/>
              <a:t>Switch action used for among many alternative actions.</a:t>
            </a:r>
          </a:p>
          <a:p>
            <a:r>
              <a:rPr lang="en-US" sz="1600" dirty="0" smtClean="0"/>
              <a:t> Switch (&lt;non-long integral expression&gt;)  {</a:t>
            </a:r>
          </a:p>
          <a:p>
            <a:pPr marL="0" indent="0">
              <a:buNone/>
            </a:pPr>
            <a:r>
              <a:rPr lang="en-US" sz="1600" dirty="0" smtClean="0"/>
              <a:t>           case label1:&lt; Statment1&gt; </a:t>
            </a:r>
          </a:p>
          <a:p>
            <a:pPr marL="0" indent="0">
              <a:buNone/>
            </a:pPr>
            <a:r>
              <a:rPr lang="en-US" sz="1600" dirty="0"/>
              <a:t> </a:t>
            </a:r>
            <a:r>
              <a:rPr lang="en-US" sz="1600" dirty="0" smtClean="0"/>
              <a:t>          case label2:&lt;Statment2&gt;</a:t>
            </a:r>
          </a:p>
          <a:p>
            <a:pPr marL="0" indent="0">
              <a:buNone/>
            </a:pPr>
            <a:r>
              <a:rPr lang="en-US" sz="1600" dirty="0"/>
              <a:t> </a:t>
            </a:r>
            <a:r>
              <a:rPr lang="en-US" sz="1600" dirty="0" smtClean="0"/>
              <a:t>           ….</a:t>
            </a:r>
          </a:p>
          <a:p>
            <a:pPr marL="0" indent="0">
              <a:buNone/>
            </a:pPr>
            <a:r>
              <a:rPr lang="en-US" sz="1600" dirty="0"/>
              <a:t> </a:t>
            </a:r>
            <a:r>
              <a:rPr lang="en-US" sz="1600" dirty="0" smtClean="0"/>
              <a:t>           case </a:t>
            </a:r>
            <a:r>
              <a:rPr lang="en-US" sz="1600" dirty="0" err="1" smtClean="0"/>
              <a:t>labeln</a:t>
            </a:r>
            <a:r>
              <a:rPr lang="en-US" sz="1600" dirty="0" smtClean="0"/>
              <a:t>:&lt;statement&gt;</a:t>
            </a:r>
          </a:p>
          <a:p>
            <a:pPr marL="0" indent="0">
              <a:buNone/>
            </a:pPr>
            <a:r>
              <a:rPr lang="en-US" sz="1600" dirty="0"/>
              <a:t> </a:t>
            </a:r>
            <a:r>
              <a:rPr lang="en-US" sz="1600" dirty="0" smtClean="0"/>
              <a:t>            default: &lt;Statement&gt;</a:t>
            </a:r>
          </a:p>
          <a:p>
            <a:pPr marL="0" indent="0">
              <a:buNone/>
            </a:pPr>
            <a:r>
              <a:rPr lang="en-US" sz="1600" dirty="0"/>
              <a:t> </a:t>
            </a:r>
            <a:r>
              <a:rPr lang="en-US" sz="1600" dirty="0" smtClean="0"/>
              <a:t>         } end Switch</a:t>
            </a:r>
          </a:p>
          <a:p>
            <a:r>
              <a:rPr lang="en-US" sz="1600" dirty="0" smtClean="0"/>
              <a:t>The type of the switch expression is non-long integral(byte ,short ,char or </a:t>
            </a:r>
            <a:r>
              <a:rPr lang="en-US" sz="1600" dirty="0" err="1" smtClean="0"/>
              <a:t>int</a:t>
            </a:r>
            <a:r>
              <a:rPr lang="en-US" sz="1600" dirty="0" smtClean="0"/>
              <a:t>  ) and  (</a:t>
            </a:r>
            <a:r>
              <a:rPr lang="en-US" sz="1600" dirty="0" smtClean="0">
                <a:solidFill>
                  <a:srgbClr val="FF0000"/>
                </a:solidFill>
              </a:rPr>
              <a:t>String from  1.7</a:t>
            </a:r>
            <a:r>
              <a:rPr lang="en-US" sz="1600" dirty="0" smtClean="0"/>
              <a:t>) </a:t>
            </a:r>
          </a:p>
          <a:p>
            <a:r>
              <a:rPr lang="en-US" sz="1600" dirty="0" smtClean="0"/>
              <a:t>The switch expression is evaluated first</a:t>
            </a:r>
          </a:p>
          <a:p>
            <a:r>
              <a:rPr lang="en-US" sz="1600" dirty="0" smtClean="0"/>
              <a:t>The value of the switch expression is compared with  case labels. Control is transferred to the &lt;statement&gt; associated with case label that is equal to the value of switch expression. After execution of the associated statement, control falls through to the next statement unless appropriate action taken.</a:t>
            </a:r>
          </a:p>
          <a:p>
            <a:r>
              <a:rPr lang="en-US" sz="1600" dirty="0" smtClean="0"/>
              <a:t>If  no case label is equal to the value of the switch expression, the statement associated with default label is executed. </a:t>
            </a:r>
          </a:p>
          <a:p>
            <a:r>
              <a:rPr lang="en-US" sz="1600" dirty="0" smtClean="0"/>
              <a:t>Any order is ok for labels including default ,if  no valid  label it will skip switch statement.</a:t>
            </a:r>
          </a:p>
          <a:p>
            <a:r>
              <a:rPr lang="en-US" sz="1600" dirty="0" smtClean="0"/>
              <a:t>The  case labels are unique , no duplicate values are not allowed.</a:t>
            </a:r>
          </a:p>
          <a:p>
            <a:r>
              <a:rPr lang="en-US" sz="1600" dirty="0" smtClean="0"/>
              <a:t>The case label cannot  be boolean, long or floating –point</a:t>
            </a:r>
          </a:p>
          <a:p>
            <a:r>
              <a:rPr lang="en-US" sz="1600" dirty="0" smtClean="0"/>
              <a:t>The First statement must have a case label / it can be  another switch statement.</a:t>
            </a:r>
            <a:endParaRPr lang="en-US" sz="1600" dirty="0"/>
          </a:p>
        </p:txBody>
      </p:sp>
    </p:spTree>
    <p:extLst>
      <p:ext uri="{BB962C8B-B14F-4D97-AF65-F5344CB8AC3E}">
        <p14:creationId xmlns:p14="http://schemas.microsoft.com/office/powerpoint/2010/main" val="1099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Iteration</a:t>
            </a:r>
            <a:r>
              <a:rPr lang="en-US" dirty="0" smtClean="0"/>
              <a:t> </a:t>
            </a:r>
            <a:r>
              <a:rPr lang="en-US" b="1" dirty="0" smtClean="0">
                <a:solidFill>
                  <a:srgbClr val="7030A0"/>
                </a:solidFill>
              </a:rPr>
              <a:t>Statement</a:t>
            </a:r>
            <a:endParaRPr lang="en-US" b="1" dirty="0">
              <a:solidFill>
                <a:srgbClr val="7030A0"/>
              </a:solidFill>
            </a:endParaRPr>
          </a:p>
        </p:txBody>
      </p:sp>
      <p:sp>
        <p:nvSpPr>
          <p:cNvPr id="3" name="Content Placeholder 2"/>
          <p:cNvSpPr>
            <a:spLocks noGrp="1"/>
          </p:cNvSpPr>
          <p:nvPr>
            <p:ph idx="1"/>
          </p:nvPr>
        </p:nvSpPr>
        <p:spPr>
          <a:xfrm>
            <a:off x="457200" y="1600200"/>
            <a:ext cx="8229600" cy="5029200"/>
          </a:xfrm>
        </p:spPr>
        <p:txBody>
          <a:bodyPr>
            <a:normAutofit/>
          </a:bodyPr>
          <a:lstStyle/>
          <a:p>
            <a:r>
              <a:rPr lang="en-US" sz="1600" dirty="0" smtClean="0"/>
              <a:t>Loops allow to block of statements to be executed repeatedly.</a:t>
            </a:r>
          </a:p>
          <a:p>
            <a:pPr marL="0" indent="0">
              <a:buNone/>
            </a:pPr>
            <a:r>
              <a:rPr lang="en-US" sz="1600" b="1" dirty="0" smtClean="0"/>
              <a:t>While</a:t>
            </a:r>
          </a:p>
          <a:p>
            <a:pPr algn="just"/>
            <a:r>
              <a:rPr lang="en-US" sz="1600" dirty="0" smtClean="0"/>
              <a:t>The loop condition is evaluated before executing the loop body. The while statement executes the loop body as the loop condition is true.  If it is false , loop body will not execute and it continue rest of the program.</a:t>
            </a:r>
          </a:p>
          <a:p>
            <a:pPr algn="just"/>
            <a:r>
              <a:rPr lang="en-US" sz="1600" dirty="0" smtClean="0"/>
              <a:t>While (conditional expression)</a:t>
            </a:r>
          </a:p>
          <a:p>
            <a:pPr marL="0" indent="0" algn="just">
              <a:buNone/>
            </a:pPr>
            <a:r>
              <a:rPr lang="en-US" sz="1600" dirty="0" smtClean="0"/>
              <a:t>         &lt;loop body&gt;</a:t>
            </a:r>
          </a:p>
          <a:p>
            <a:pPr marL="0" indent="0" algn="just">
              <a:buNone/>
            </a:pPr>
            <a:r>
              <a:rPr lang="en-US" sz="1600" b="1" dirty="0" smtClean="0"/>
              <a:t>do-While</a:t>
            </a:r>
          </a:p>
          <a:p>
            <a:r>
              <a:rPr lang="en-US" sz="1600" dirty="0" smtClean="0"/>
              <a:t>The loop condition is evaluated after executing the  loop body.  The do-while statement executes the loop body until the loop condition becomes false.</a:t>
            </a:r>
          </a:p>
          <a:p>
            <a:r>
              <a:rPr lang="en-US" sz="1600" dirty="0" smtClean="0"/>
              <a:t>do  </a:t>
            </a:r>
          </a:p>
          <a:p>
            <a:r>
              <a:rPr lang="en-US" sz="1600" dirty="0"/>
              <a:t> </a:t>
            </a:r>
            <a:r>
              <a:rPr lang="en-US" sz="1600" dirty="0" smtClean="0"/>
              <a:t>   &lt;loop body&gt;</a:t>
            </a:r>
          </a:p>
          <a:p>
            <a:r>
              <a:rPr lang="en-US" sz="1600" dirty="0" smtClean="0"/>
              <a:t>While (&lt;condition expression);</a:t>
            </a:r>
          </a:p>
          <a:p>
            <a:pPr marL="0" indent="0">
              <a:buNone/>
            </a:pPr>
            <a:r>
              <a:rPr lang="en-US" sz="1600" b="1" dirty="0" smtClean="0"/>
              <a:t>For  </a:t>
            </a:r>
            <a:r>
              <a:rPr lang="en-US" sz="1600" dirty="0" smtClean="0"/>
              <a:t>(&lt;initialization&gt;;&lt;loop condition&gt;;&lt;increment expression&gt;)</a:t>
            </a:r>
          </a:p>
          <a:p>
            <a:pPr marL="0" indent="0">
              <a:buNone/>
            </a:pPr>
            <a:r>
              <a:rPr lang="en-US" sz="1600" dirty="0"/>
              <a:t> </a:t>
            </a:r>
            <a:r>
              <a:rPr lang="en-US" sz="1600" dirty="0" smtClean="0"/>
              <a:t>        &lt;loop body&gt;</a:t>
            </a:r>
          </a:p>
          <a:p>
            <a:r>
              <a:rPr lang="en-US" sz="1600" dirty="0" smtClean="0"/>
              <a:t>Initialization usually declares and initializes  a loop variable that controls the execution of the loop body.</a:t>
            </a:r>
          </a:p>
          <a:p>
            <a:pPr marL="0" indent="0">
              <a:buNone/>
            </a:pPr>
            <a:endParaRPr lang="en-US" sz="1600" b="1" dirty="0"/>
          </a:p>
        </p:txBody>
      </p:sp>
    </p:spTree>
    <p:extLst>
      <p:ext uri="{BB962C8B-B14F-4D97-AF65-F5344CB8AC3E}">
        <p14:creationId xmlns:p14="http://schemas.microsoft.com/office/powerpoint/2010/main" val="62374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1700" dirty="0" smtClean="0"/>
              <a:t>The &lt;loop condition&gt; is a Boolean expression, usually involving the loop variable, such that if loop condition is true, the loop </a:t>
            </a:r>
            <a:r>
              <a:rPr lang="en-US" sz="1700" dirty="0" err="1" smtClean="0"/>
              <a:t>bodyexecuted</a:t>
            </a:r>
            <a:r>
              <a:rPr lang="en-US" sz="1700" dirty="0" smtClean="0"/>
              <a:t>.</a:t>
            </a:r>
          </a:p>
          <a:p>
            <a:r>
              <a:rPr lang="en-US" sz="1700" dirty="0" smtClean="0"/>
              <a:t>After each iteration, the &lt;increment expression is executed&gt;</a:t>
            </a:r>
          </a:p>
          <a:p>
            <a:r>
              <a:rPr lang="en-US" sz="1700" dirty="0" smtClean="0"/>
              <a:t>Declaration statement can also specify a comma separated. and same data type.</a:t>
            </a:r>
          </a:p>
          <a:p>
            <a:pPr marL="0" indent="0">
              <a:buNone/>
            </a:pPr>
            <a:r>
              <a:rPr lang="en-US" sz="1700" dirty="0"/>
              <a:t> </a:t>
            </a:r>
            <a:r>
              <a:rPr lang="en-US" sz="1700" dirty="0" smtClean="0"/>
              <a:t>	for(</a:t>
            </a:r>
            <a:r>
              <a:rPr lang="en-US" sz="1700" dirty="0" err="1" smtClean="0"/>
              <a:t>int</a:t>
            </a:r>
            <a:r>
              <a:rPr lang="en-US" sz="1700" dirty="0" smtClean="0"/>
              <a:t> i=0,k=0,c=3;….;)  // ok</a:t>
            </a:r>
          </a:p>
          <a:p>
            <a:pPr marL="0" indent="0">
              <a:buNone/>
            </a:pPr>
            <a:r>
              <a:rPr lang="en-US" sz="1700" dirty="0" smtClean="0"/>
              <a:t>                     for(</a:t>
            </a:r>
            <a:r>
              <a:rPr lang="en-US" sz="1700" dirty="0" err="1" smtClean="0"/>
              <a:t>int</a:t>
            </a:r>
            <a:r>
              <a:rPr lang="en-US" sz="1700" dirty="0" smtClean="0"/>
              <a:t> i=0, String s=“</a:t>
            </a:r>
            <a:r>
              <a:rPr lang="en-US" sz="1700" dirty="0" err="1" smtClean="0"/>
              <a:t>abc</a:t>
            </a:r>
            <a:r>
              <a:rPr lang="en-US" sz="1700" dirty="0" smtClean="0"/>
              <a:t>”;…..) // Not ok</a:t>
            </a:r>
          </a:p>
          <a:p>
            <a:r>
              <a:rPr lang="en-US" sz="1700" dirty="0" smtClean="0"/>
              <a:t>Declaration statement cannot be mixed with expression statements in the initialization section</a:t>
            </a:r>
          </a:p>
          <a:p>
            <a:pPr marL="0" indent="0">
              <a:buNone/>
            </a:pPr>
            <a:r>
              <a:rPr lang="en-US" sz="1700" dirty="0"/>
              <a:t> </a:t>
            </a:r>
            <a:r>
              <a:rPr lang="en-US" sz="1700" dirty="0" smtClean="0"/>
              <a:t>                    for (</a:t>
            </a:r>
            <a:r>
              <a:rPr lang="en-US" sz="1700" dirty="0" err="1" smtClean="0"/>
              <a:t>int</a:t>
            </a:r>
            <a:r>
              <a:rPr lang="en-US" sz="1700" dirty="0" smtClean="0"/>
              <a:t> i=0, </a:t>
            </a:r>
            <a:r>
              <a:rPr lang="en-US" sz="1700" dirty="0" err="1" smtClean="0"/>
              <a:t>System.out.println</a:t>
            </a:r>
            <a:r>
              <a:rPr lang="en-US" sz="1700" dirty="0" smtClean="0"/>
              <a:t>(“hi”); </a:t>
            </a:r>
            <a:r>
              <a:rPr lang="en-US" sz="1700" dirty="0" err="1" smtClean="0"/>
              <a:t>flag;i</a:t>
            </a:r>
            <a:r>
              <a:rPr lang="en-US" sz="1700" dirty="0" smtClean="0"/>
              <a:t>++);    //not ok</a:t>
            </a:r>
          </a:p>
          <a:p>
            <a:pPr marL="0" indent="0">
              <a:buNone/>
            </a:pPr>
            <a:r>
              <a:rPr lang="en-US" sz="1700" dirty="0"/>
              <a:t>	</a:t>
            </a:r>
            <a:r>
              <a:rPr lang="en-US" sz="1700" dirty="0" err="1" smtClean="0"/>
              <a:t>int</a:t>
            </a:r>
            <a:r>
              <a:rPr lang="en-US" sz="1700" dirty="0" smtClean="0"/>
              <a:t> I;   for(i=0,</a:t>
            </a:r>
            <a:r>
              <a:rPr lang="en-US" sz="1700" dirty="0"/>
              <a:t> </a:t>
            </a:r>
            <a:r>
              <a:rPr lang="en-US" sz="1700" dirty="0" err="1"/>
              <a:t>System.out.println</a:t>
            </a:r>
            <a:r>
              <a:rPr lang="en-US" sz="1700" dirty="0"/>
              <a:t>(“hi”); </a:t>
            </a:r>
            <a:r>
              <a:rPr lang="en-US" sz="1700" dirty="0" err="1"/>
              <a:t>flag;i</a:t>
            </a:r>
            <a:r>
              <a:rPr lang="en-US" sz="1700" dirty="0"/>
              <a:t>++);    </a:t>
            </a:r>
            <a:r>
              <a:rPr lang="en-US" sz="1700" dirty="0" smtClean="0"/>
              <a:t>// ok</a:t>
            </a:r>
          </a:p>
          <a:p>
            <a:r>
              <a:rPr lang="en-US" sz="1700" dirty="0" smtClean="0"/>
              <a:t>Increment expression can also be a comma separated.</a:t>
            </a:r>
          </a:p>
          <a:p>
            <a:pPr marL="0" indent="0">
              <a:buNone/>
            </a:pPr>
            <a:r>
              <a:rPr lang="en-US" sz="1700" dirty="0" smtClean="0"/>
              <a:t>	for </a:t>
            </a:r>
            <a:r>
              <a:rPr lang="en-US" sz="1700" dirty="0"/>
              <a:t>(</a:t>
            </a:r>
            <a:r>
              <a:rPr lang="en-US" sz="1700" dirty="0" err="1"/>
              <a:t>int</a:t>
            </a:r>
            <a:r>
              <a:rPr lang="en-US" sz="1700" dirty="0"/>
              <a:t> </a:t>
            </a:r>
            <a:r>
              <a:rPr lang="en-US" sz="1700" dirty="0" smtClean="0"/>
              <a:t>i=0,j=0; </a:t>
            </a:r>
            <a:r>
              <a:rPr lang="en-US" sz="1700" dirty="0" err="1"/>
              <a:t>flag;i</a:t>
            </a:r>
            <a:r>
              <a:rPr lang="en-US" sz="1700" dirty="0" smtClean="0"/>
              <a:t>++,j++)</a:t>
            </a:r>
          </a:p>
          <a:p>
            <a:r>
              <a:rPr lang="en-US" sz="1700" dirty="0" smtClean="0"/>
              <a:t>;; need to be their in for loop . It used for infinite loop</a:t>
            </a:r>
          </a:p>
          <a:p>
            <a:r>
              <a:rPr lang="en-US" sz="1700" b="1" dirty="0"/>
              <a:t>For-each loop</a:t>
            </a:r>
            <a:endParaRPr lang="en-US" sz="1700" dirty="0" smtClean="0"/>
          </a:p>
          <a:p>
            <a:r>
              <a:rPr lang="en-US" sz="1700" dirty="0"/>
              <a:t>for(</a:t>
            </a:r>
            <a:r>
              <a:rPr lang="en-US" sz="1700" dirty="0" err="1"/>
              <a:t>data_type</a:t>
            </a:r>
            <a:r>
              <a:rPr lang="en-US" sz="1700" dirty="0"/>
              <a:t> variable : array | collection){} </a:t>
            </a:r>
            <a:r>
              <a:rPr lang="en-US" sz="1700" dirty="0" smtClean="0"/>
              <a:t>  -Java 1.5 feature  </a:t>
            </a:r>
          </a:p>
          <a:p>
            <a:pPr marL="0" indent="0">
              <a:buNone/>
            </a:pPr>
            <a:endParaRPr lang="en-US" sz="1600" dirty="0"/>
          </a:p>
          <a:p>
            <a:pPr marL="0" indent="0">
              <a:buNone/>
            </a:pPr>
            <a:endParaRPr lang="en-US" sz="1600" dirty="0" smtClean="0"/>
          </a:p>
          <a:p>
            <a:pPr marL="0" indent="0">
              <a:buNone/>
            </a:pPr>
            <a:r>
              <a:rPr lang="en-US" sz="1600" dirty="0"/>
              <a:t> </a:t>
            </a:r>
            <a:r>
              <a:rPr lang="en-US" sz="1600" dirty="0" smtClean="0"/>
              <a:t>                  </a:t>
            </a:r>
          </a:p>
          <a:p>
            <a:pPr marL="0" indent="0">
              <a:buNone/>
            </a:pPr>
            <a:r>
              <a:rPr lang="en-US" sz="1600" dirty="0"/>
              <a:t> </a:t>
            </a:r>
            <a:r>
              <a:rPr lang="en-US" sz="1600" dirty="0" smtClean="0"/>
              <a:t>             </a:t>
            </a:r>
            <a:endParaRPr lang="en-US" sz="1600" dirty="0"/>
          </a:p>
        </p:txBody>
      </p:sp>
    </p:spTree>
    <p:extLst>
      <p:ext uri="{BB962C8B-B14F-4D97-AF65-F5344CB8AC3E}">
        <p14:creationId xmlns:p14="http://schemas.microsoft.com/office/powerpoint/2010/main" val="26037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additive="base">
                                        <p:cTn id="6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7030A0"/>
                </a:solidFill>
              </a:rPr>
              <a:t>Label</a:t>
            </a:r>
            <a:endParaRPr lang="en-US" b="1" dirty="0">
              <a:solidFill>
                <a:srgbClr val="7030A0"/>
              </a:solidFill>
            </a:endParaRPr>
          </a:p>
        </p:txBody>
      </p:sp>
      <p:sp>
        <p:nvSpPr>
          <p:cNvPr id="5" name="Content Placeholder 4"/>
          <p:cNvSpPr>
            <a:spLocks noGrp="1"/>
          </p:cNvSpPr>
          <p:nvPr>
            <p:ph idx="1"/>
          </p:nvPr>
        </p:nvSpPr>
        <p:spPr/>
        <p:txBody>
          <a:bodyPr>
            <a:normAutofit/>
          </a:bodyPr>
          <a:lstStyle/>
          <a:p>
            <a:pPr algn="just"/>
            <a:r>
              <a:rPr lang="en-US" sz="1600" dirty="0" smtClean="0"/>
              <a:t>A statement may have a label. &lt;label&gt; : &lt;statement&gt;</a:t>
            </a:r>
          </a:p>
          <a:p>
            <a:pPr algn="just"/>
            <a:r>
              <a:rPr lang="en-US" sz="1600" dirty="0" smtClean="0"/>
              <a:t>A label is any valid identifier and it always immediately proceeds the statement. Label names exist in their own name space, </a:t>
            </a:r>
          </a:p>
          <a:p>
            <a:pPr algn="just"/>
            <a:r>
              <a:rPr lang="en-US" sz="1600" dirty="0" smtClean="0"/>
              <a:t>  The scope of a label is the statement prefixed by the label, meaning that it cannot be re-declared as a label inside the labeled statement? analogous to the scope of local variables.</a:t>
            </a:r>
          </a:p>
          <a:p>
            <a:pPr algn="just"/>
            <a:r>
              <a:rPr lang="en-US" sz="1600" dirty="0" smtClean="0"/>
              <a:t>A statement can have multiple labels: </a:t>
            </a:r>
            <a:r>
              <a:rPr lang="en-US" sz="1600" dirty="0" err="1" smtClean="0"/>
              <a:t>LabelA</a:t>
            </a:r>
            <a:r>
              <a:rPr lang="en-US" sz="1600" dirty="0" smtClean="0"/>
              <a:t>: </a:t>
            </a:r>
            <a:r>
              <a:rPr lang="en-US" sz="1600" dirty="0" err="1" smtClean="0"/>
              <a:t>LabelB</a:t>
            </a:r>
            <a:r>
              <a:rPr lang="en-US" sz="1600" dirty="0" smtClean="0"/>
              <a:t>: </a:t>
            </a:r>
            <a:r>
              <a:rPr lang="en-US" sz="1600" dirty="0" err="1" smtClean="0"/>
              <a:t>System.out.println</a:t>
            </a:r>
            <a:r>
              <a:rPr lang="en-US" sz="1600" dirty="0" smtClean="0"/>
              <a:t>("</a:t>
            </a:r>
            <a:r>
              <a:rPr lang="en-US" sz="1600" dirty="0" err="1" smtClean="0"/>
              <a:t>Mutliple</a:t>
            </a:r>
            <a:r>
              <a:rPr lang="en-US" sz="1600" dirty="0" smtClean="0"/>
              <a:t> labels. Use judiciously.");</a:t>
            </a:r>
          </a:p>
          <a:p>
            <a:pPr algn="just"/>
            <a:r>
              <a:rPr lang="en-US" sz="1600" dirty="0" smtClean="0"/>
              <a:t>A declaration statement cannot have a label: L0: int i = 0;                  // Compile time error.</a:t>
            </a:r>
          </a:p>
          <a:p>
            <a:pPr algn="just"/>
            <a:r>
              <a:rPr lang="en-US" sz="1600" dirty="0" smtClean="0"/>
              <a:t>A labeled statement is executed like it was non-labeled, unless it contains the break or continue statements.     </a:t>
            </a:r>
          </a:p>
          <a:p>
            <a:pPr marL="0" indent="0" algn="just">
              <a:buNone/>
            </a:pPr>
            <a:r>
              <a:rPr lang="en-US" sz="1600" dirty="0"/>
              <a:t> </a:t>
            </a:r>
            <a:endParaRPr lang="en-US" sz="1600" dirty="0" smtClean="0"/>
          </a:p>
          <a:p>
            <a:pPr marL="0" indent="0" algn="just">
              <a:buNone/>
            </a:pPr>
            <a:r>
              <a:rPr lang="en-US" sz="1600" dirty="0"/>
              <a:t> </a:t>
            </a:r>
            <a:r>
              <a:rPr lang="en-US" sz="1600" dirty="0" smtClean="0"/>
              <a:t>                </a:t>
            </a:r>
            <a:r>
              <a:rPr lang="en-US" sz="1600" dirty="0" smtClean="0">
                <a:solidFill>
                  <a:srgbClr val="FF0000"/>
                </a:solidFill>
              </a:rPr>
              <a:t>Example :LableExp.java</a:t>
            </a:r>
          </a:p>
          <a:p>
            <a:endParaRPr lang="en-US" dirty="0"/>
          </a:p>
        </p:txBody>
      </p:sp>
    </p:spTree>
    <p:extLst>
      <p:ext uri="{BB962C8B-B14F-4D97-AF65-F5344CB8AC3E}">
        <p14:creationId xmlns:p14="http://schemas.microsoft.com/office/powerpoint/2010/main" val="385825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Break</a:t>
            </a:r>
            <a:endParaRPr lang="en-US" b="1" dirty="0">
              <a:solidFill>
                <a:srgbClr val="7030A0"/>
              </a:solidFill>
            </a:endParaRPr>
          </a:p>
        </p:txBody>
      </p:sp>
      <p:sp>
        <p:nvSpPr>
          <p:cNvPr id="3" name="Content Placeholder 2"/>
          <p:cNvSpPr>
            <a:spLocks noGrp="1"/>
          </p:cNvSpPr>
          <p:nvPr>
            <p:ph idx="1"/>
          </p:nvPr>
        </p:nvSpPr>
        <p:spPr/>
        <p:txBody>
          <a:bodyPr>
            <a:normAutofit/>
          </a:bodyPr>
          <a:lstStyle/>
          <a:p>
            <a:r>
              <a:rPr lang="en-US" sz="1600" dirty="0" smtClean="0"/>
              <a:t>break;             // the unlabeled form</a:t>
            </a:r>
          </a:p>
          <a:p>
            <a:r>
              <a:rPr lang="en-US" sz="1600" dirty="0" smtClean="0"/>
              <a:t>The unlabeled break statement terminates loops (for, while, do-while) and switch statements which contain the break statement, and transfers control out of the current context (i.e., the closest enclosing block). </a:t>
            </a:r>
          </a:p>
          <a:p>
            <a:r>
              <a:rPr lang="en-US" sz="1600" dirty="0" smtClean="0"/>
              <a:t>The rest of the statement body is skipped, terminating the enclosing statement, with execution continuing after this statement. </a:t>
            </a:r>
          </a:p>
          <a:p>
            <a:r>
              <a:rPr lang="en-US" sz="1600" dirty="0" smtClean="0">
                <a:solidFill>
                  <a:srgbClr val="FF0000"/>
                </a:solidFill>
              </a:rPr>
              <a:t>Example :-BreakExp.java</a:t>
            </a:r>
            <a:endParaRPr lang="en-US" sz="1600" dirty="0">
              <a:solidFill>
                <a:srgbClr val="FF0000"/>
              </a:solidFill>
            </a:endParaRPr>
          </a:p>
          <a:p>
            <a:endParaRPr lang="en-US" sz="1600" dirty="0" smtClean="0"/>
          </a:p>
          <a:p>
            <a:r>
              <a:rPr lang="en-US" sz="1600" dirty="0" smtClean="0"/>
              <a:t>break &lt;label&gt;;     // the labeled form</a:t>
            </a:r>
          </a:p>
          <a:p>
            <a:r>
              <a:rPr lang="en-US" sz="1600" dirty="0" smtClean="0"/>
              <a:t>A labeled break statement can be used to terminate any labeled statement that contains the break statement. Control is then transferred to the statement following the enclosing labeled statement. In the case of a labeled block, the rest of the block is skipped and execution continues </a:t>
            </a:r>
          </a:p>
          <a:p>
            <a:r>
              <a:rPr lang="en-US" sz="1600" dirty="0" smtClean="0"/>
              <a:t>Example:-</a:t>
            </a:r>
            <a:r>
              <a:rPr lang="en-US" sz="1600" dirty="0" smtClean="0">
                <a:solidFill>
                  <a:srgbClr val="FF0000"/>
                </a:solidFill>
              </a:rPr>
              <a:t>LabeledBreakExp.java</a:t>
            </a:r>
            <a:endParaRPr lang="en-US" sz="1600" dirty="0">
              <a:solidFill>
                <a:srgbClr val="FF0000"/>
              </a:solidFill>
            </a:endParaRPr>
          </a:p>
        </p:txBody>
      </p:sp>
    </p:spTree>
    <p:extLst>
      <p:ext uri="{BB962C8B-B14F-4D97-AF65-F5344CB8AC3E}">
        <p14:creationId xmlns:p14="http://schemas.microsoft.com/office/powerpoint/2010/main" val="70886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Continue</a:t>
            </a:r>
            <a:endParaRPr lang="en-US" b="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dirty="0" smtClean="0"/>
              <a:t>continue; // the unlabeled form </a:t>
            </a:r>
          </a:p>
          <a:p>
            <a:pPr algn="just"/>
            <a:r>
              <a:rPr lang="en-US" sz="1600" dirty="0" smtClean="0"/>
              <a:t>The continue statement can only be used in a for, while, or do-while loop to prematurely stop the current iteration of the loop body and proceed with the next iteration.</a:t>
            </a:r>
          </a:p>
          <a:p>
            <a:pPr algn="just"/>
            <a:r>
              <a:rPr lang="en-US" sz="1600" dirty="0" smtClean="0"/>
              <a:t>Example:-</a:t>
            </a:r>
            <a:r>
              <a:rPr lang="en-US" sz="1600" dirty="0" smtClean="0">
                <a:solidFill>
                  <a:srgbClr val="FF0000"/>
                </a:solidFill>
              </a:rPr>
              <a:t>ContinueExp.java</a:t>
            </a:r>
          </a:p>
          <a:p>
            <a:pPr algn="just"/>
            <a:endParaRPr lang="en-US" sz="1600" dirty="0" smtClean="0"/>
          </a:p>
          <a:p>
            <a:pPr algn="just"/>
            <a:endParaRPr lang="en-US" sz="1600" dirty="0"/>
          </a:p>
          <a:p>
            <a:pPr algn="just"/>
            <a:r>
              <a:rPr lang="en-US" sz="1600" dirty="0" smtClean="0"/>
              <a:t>continue &lt;label&gt;; // the labeled form </a:t>
            </a:r>
          </a:p>
          <a:p>
            <a:pPr algn="just"/>
            <a:r>
              <a:rPr lang="en-US" sz="1600" dirty="0" smtClean="0"/>
              <a:t>A labeled continue statement must occur within a labeled loop that has the same label. Execution of the labeled continue statement then transfers control to the end of that enclosing labeled loop</a:t>
            </a:r>
          </a:p>
          <a:p>
            <a:pPr algn="just"/>
            <a:r>
              <a:rPr lang="en-US" sz="1600" dirty="0" smtClean="0"/>
              <a:t>Example:-</a:t>
            </a:r>
            <a:r>
              <a:rPr lang="en-US" sz="1600" dirty="0" smtClean="0">
                <a:solidFill>
                  <a:srgbClr val="FF0000"/>
                </a:solidFill>
              </a:rPr>
              <a:t>LabeledContinueExp.java</a:t>
            </a:r>
          </a:p>
          <a:p>
            <a:pPr algn="just"/>
            <a:endParaRPr lang="en-US" sz="1600" dirty="0" smtClean="0"/>
          </a:p>
          <a:p>
            <a:pPr algn="just"/>
            <a:endParaRPr lang="en-US" sz="1600" dirty="0"/>
          </a:p>
        </p:txBody>
      </p:sp>
    </p:spTree>
    <p:extLst>
      <p:ext uri="{BB962C8B-B14F-4D97-AF65-F5344CB8AC3E}">
        <p14:creationId xmlns:p14="http://schemas.microsoft.com/office/powerpoint/2010/main" val="4055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TotalTime>
  <Words>2207</Words>
  <Application>Microsoft Office PowerPoint</Application>
  <PresentationFormat>On-screen Show (4:3)</PresentationFormat>
  <Paragraphs>249</Paragraphs>
  <Slides>22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Document</vt:lpstr>
      <vt:lpstr>Control Flow Statement</vt:lpstr>
      <vt:lpstr>Selection Statement -if</vt:lpstr>
      <vt:lpstr>If-else</vt:lpstr>
      <vt:lpstr>Switch</vt:lpstr>
      <vt:lpstr>Iteration Statement</vt:lpstr>
      <vt:lpstr>PowerPoint Presentation</vt:lpstr>
      <vt:lpstr>Label</vt:lpstr>
      <vt:lpstr>Break</vt:lpstr>
      <vt:lpstr>Continue</vt:lpstr>
      <vt:lpstr>return </vt:lpstr>
      <vt:lpstr>Exception</vt:lpstr>
      <vt:lpstr>PowerPoint Presentation</vt:lpstr>
      <vt:lpstr>PowerPoint Presentation</vt:lpstr>
      <vt:lpstr>PowerPoint Presentation</vt:lpstr>
      <vt:lpstr>PowerPoint Presentation</vt:lpstr>
      <vt:lpstr>Exception</vt:lpstr>
      <vt:lpstr>throw</vt:lpstr>
      <vt:lpstr>throws</vt:lpstr>
      <vt:lpstr>PowerPoint Presentation</vt:lpstr>
      <vt:lpstr>User Defined Exception</vt:lpstr>
      <vt:lpstr>PowerPoint Presentation</vt:lpstr>
      <vt:lpstr>Assert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Flow Statement</dc:title>
  <dc:creator>PRADEEP</dc:creator>
  <cp:lastModifiedBy>PRADEEP</cp:lastModifiedBy>
  <cp:revision>132</cp:revision>
  <dcterms:created xsi:type="dcterms:W3CDTF">2006-08-16T00:00:00Z</dcterms:created>
  <dcterms:modified xsi:type="dcterms:W3CDTF">2015-01-07T23:10:12Z</dcterms:modified>
</cp:coreProperties>
</file>