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4BA8DF-D3E4-4F6B-B7BD-92D8DA084C49}"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24656-5E2A-463B-89A5-C7C3A6B86230}" type="slidenum">
              <a:rPr lang="en-US" smtClean="0"/>
              <a:t>‹#›</a:t>
            </a:fld>
            <a:endParaRPr lang="en-US"/>
          </a:p>
        </p:txBody>
      </p:sp>
    </p:spTree>
    <p:extLst>
      <p:ext uri="{BB962C8B-B14F-4D97-AF65-F5344CB8AC3E}">
        <p14:creationId xmlns:p14="http://schemas.microsoft.com/office/powerpoint/2010/main" val="3525781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4BA8DF-D3E4-4F6B-B7BD-92D8DA084C49}"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24656-5E2A-463B-89A5-C7C3A6B86230}" type="slidenum">
              <a:rPr lang="en-US" smtClean="0"/>
              <a:t>‹#›</a:t>
            </a:fld>
            <a:endParaRPr lang="en-US"/>
          </a:p>
        </p:txBody>
      </p:sp>
    </p:spTree>
    <p:extLst>
      <p:ext uri="{BB962C8B-B14F-4D97-AF65-F5344CB8AC3E}">
        <p14:creationId xmlns:p14="http://schemas.microsoft.com/office/powerpoint/2010/main" val="2083881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4BA8DF-D3E4-4F6B-B7BD-92D8DA084C49}"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24656-5E2A-463B-89A5-C7C3A6B86230}" type="slidenum">
              <a:rPr lang="en-US" smtClean="0"/>
              <a:t>‹#›</a:t>
            </a:fld>
            <a:endParaRPr lang="en-US"/>
          </a:p>
        </p:txBody>
      </p:sp>
    </p:spTree>
    <p:extLst>
      <p:ext uri="{BB962C8B-B14F-4D97-AF65-F5344CB8AC3E}">
        <p14:creationId xmlns:p14="http://schemas.microsoft.com/office/powerpoint/2010/main" val="12364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4BA8DF-D3E4-4F6B-B7BD-92D8DA084C49}"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24656-5E2A-463B-89A5-C7C3A6B86230}" type="slidenum">
              <a:rPr lang="en-US" smtClean="0"/>
              <a:t>‹#›</a:t>
            </a:fld>
            <a:endParaRPr lang="en-US"/>
          </a:p>
        </p:txBody>
      </p:sp>
    </p:spTree>
    <p:extLst>
      <p:ext uri="{BB962C8B-B14F-4D97-AF65-F5344CB8AC3E}">
        <p14:creationId xmlns:p14="http://schemas.microsoft.com/office/powerpoint/2010/main" val="3699955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4BA8DF-D3E4-4F6B-B7BD-92D8DA084C49}"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24656-5E2A-463B-89A5-C7C3A6B86230}" type="slidenum">
              <a:rPr lang="en-US" smtClean="0"/>
              <a:t>‹#›</a:t>
            </a:fld>
            <a:endParaRPr lang="en-US"/>
          </a:p>
        </p:txBody>
      </p:sp>
    </p:spTree>
    <p:extLst>
      <p:ext uri="{BB962C8B-B14F-4D97-AF65-F5344CB8AC3E}">
        <p14:creationId xmlns:p14="http://schemas.microsoft.com/office/powerpoint/2010/main" val="3714603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4BA8DF-D3E4-4F6B-B7BD-92D8DA084C49}"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024656-5E2A-463B-89A5-C7C3A6B86230}" type="slidenum">
              <a:rPr lang="en-US" smtClean="0"/>
              <a:t>‹#›</a:t>
            </a:fld>
            <a:endParaRPr lang="en-US"/>
          </a:p>
        </p:txBody>
      </p:sp>
    </p:spTree>
    <p:extLst>
      <p:ext uri="{BB962C8B-B14F-4D97-AF65-F5344CB8AC3E}">
        <p14:creationId xmlns:p14="http://schemas.microsoft.com/office/powerpoint/2010/main" val="389529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4BA8DF-D3E4-4F6B-B7BD-92D8DA084C49}" type="datetimeFigureOut">
              <a:rPr lang="en-US" smtClean="0"/>
              <a:t>1/22/2015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024656-5E2A-463B-89A5-C7C3A6B86230}" type="slidenum">
              <a:rPr lang="en-US" smtClean="0"/>
              <a:t>‹#›</a:t>
            </a:fld>
            <a:endParaRPr lang="en-US"/>
          </a:p>
        </p:txBody>
      </p:sp>
    </p:spTree>
    <p:extLst>
      <p:ext uri="{BB962C8B-B14F-4D97-AF65-F5344CB8AC3E}">
        <p14:creationId xmlns:p14="http://schemas.microsoft.com/office/powerpoint/2010/main" val="2195225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4BA8DF-D3E4-4F6B-B7BD-92D8DA084C49}" type="datetimeFigureOut">
              <a:rPr lang="en-US" smtClean="0"/>
              <a:t>1/22/2015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024656-5E2A-463B-89A5-C7C3A6B86230}" type="slidenum">
              <a:rPr lang="en-US" smtClean="0"/>
              <a:t>‹#›</a:t>
            </a:fld>
            <a:endParaRPr lang="en-US"/>
          </a:p>
        </p:txBody>
      </p:sp>
    </p:spTree>
    <p:extLst>
      <p:ext uri="{BB962C8B-B14F-4D97-AF65-F5344CB8AC3E}">
        <p14:creationId xmlns:p14="http://schemas.microsoft.com/office/powerpoint/2010/main" val="1608011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4BA8DF-D3E4-4F6B-B7BD-92D8DA084C49}" type="datetimeFigureOut">
              <a:rPr lang="en-US" smtClean="0"/>
              <a:t>1/22/2015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024656-5E2A-463B-89A5-C7C3A6B86230}" type="slidenum">
              <a:rPr lang="en-US" smtClean="0"/>
              <a:t>‹#›</a:t>
            </a:fld>
            <a:endParaRPr lang="en-US"/>
          </a:p>
        </p:txBody>
      </p:sp>
    </p:spTree>
    <p:extLst>
      <p:ext uri="{BB962C8B-B14F-4D97-AF65-F5344CB8AC3E}">
        <p14:creationId xmlns:p14="http://schemas.microsoft.com/office/powerpoint/2010/main" val="2779291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4BA8DF-D3E4-4F6B-B7BD-92D8DA084C49}"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024656-5E2A-463B-89A5-C7C3A6B86230}" type="slidenum">
              <a:rPr lang="en-US" smtClean="0"/>
              <a:t>‹#›</a:t>
            </a:fld>
            <a:endParaRPr lang="en-US"/>
          </a:p>
        </p:txBody>
      </p:sp>
    </p:spTree>
    <p:extLst>
      <p:ext uri="{BB962C8B-B14F-4D97-AF65-F5344CB8AC3E}">
        <p14:creationId xmlns:p14="http://schemas.microsoft.com/office/powerpoint/2010/main" val="1237802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4BA8DF-D3E4-4F6B-B7BD-92D8DA084C49}"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024656-5E2A-463B-89A5-C7C3A6B86230}" type="slidenum">
              <a:rPr lang="en-US" smtClean="0"/>
              <a:t>‹#›</a:t>
            </a:fld>
            <a:endParaRPr lang="en-US"/>
          </a:p>
        </p:txBody>
      </p:sp>
    </p:spTree>
    <p:extLst>
      <p:ext uri="{BB962C8B-B14F-4D97-AF65-F5344CB8AC3E}">
        <p14:creationId xmlns:p14="http://schemas.microsoft.com/office/powerpoint/2010/main" val="3506600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4BA8DF-D3E4-4F6B-B7BD-92D8DA084C49}" type="datetimeFigureOut">
              <a:rPr lang="en-US" smtClean="0"/>
              <a:t>1/22/2015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024656-5E2A-463B-89A5-C7C3A6B86230}" type="slidenum">
              <a:rPr lang="en-US" smtClean="0"/>
              <a:t>‹#›</a:t>
            </a:fld>
            <a:endParaRPr lang="en-US"/>
          </a:p>
        </p:txBody>
      </p:sp>
    </p:spTree>
    <p:extLst>
      <p:ext uri="{BB962C8B-B14F-4D97-AF65-F5344CB8AC3E}">
        <p14:creationId xmlns:p14="http://schemas.microsoft.com/office/powerpoint/2010/main" val="2828192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smtClean="0">
                <a:solidFill>
                  <a:srgbClr val="7030A0"/>
                </a:solidFill>
                <a:effectLst/>
              </a:rPr>
              <a:t>Fundamental Classes</a:t>
            </a:r>
            <a:endParaRPr lang="en-US" b="1" i="1" dirty="0">
              <a:solidFill>
                <a:srgbClr val="7030A0"/>
              </a:solidFill>
            </a:endParaRPr>
          </a:p>
        </p:txBody>
      </p:sp>
      <p:sp>
        <p:nvSpPr>
          <p:cNvPr id="3" name="Subtitle 2"/>
          <p:cNvSpPr>
            <a:spLocks noGrp="1"/>
          </p:cNvSpPr>
          <p:nvPr>
            <p:ph type="subTitle" idx="1"/>
          </p:nvPr>
        </p:nvSpPr>
        <p:spPr>
          <a:xfrm>
            <a:off x="1371600" y="3886200"/>
            <a:ext cx="6705600" cy="1752600"/>
          </a:xfrm>
        </p:spPr>
        <p:txBody>
          <a:bodyPr>
            <a:normAutofit fontScale="85000" lnSpcReduction="20000"/>
          </a:bodyPr>
          <a:lstStyle/>
          <a:p>
            <a:endParaRPr lang="en-US" dirty="0" smtClean="0"/>
          </a:p>
          <a:p>
            <a:endParaRPr lang="en-US" dirty="0"/>
          </a:p>
          <a:p>
            <a:r>
              <a:rPr lang="en-US" dirty="0" smtClean="0"/>
              <a:t>                                          </a:t>
            </a:r>
          </a:p>
          <a:p>
            <a:r>
              <a:rPr lang="en-US" dirty="0"/>
              <a:t> </a:t>
            </a:r>
            <a:r>
              <a:rPr lang="en-US" dirty="0" smtClean="0"/>
              <a:t>                                                    </a:t>
            </a:r>
            <a:r>
              <a:rPr lang="en-US" dirty="0" err="1" smtClean="0"/>
              <a:t>Pradeep</a:t>
            </a:r>
            <a:r>
              <a:rPr lang="en-US" dirty="0" smtClean="0"/>
              <a:t> </a:t>
            </a:r>
            <a:r>
              <a:rPr lang="en-US" dirty="0" err="1" smtClean="0"/>
              <a:t>Rao</a:t>
            </a:r>
            <a:r>
              <a:rPr lang="en-US" dirty="0" smtClean="0"/>
              <a:t> T</a:t>
            </a:r>
            <a:endParaRPr lang="en-US" dirty="0"/>
          </a:p>
        </p:txBody>
      </p:sp>
    </p:spTree>
    <p:extLst>
      <p:ext uri="{BB962C8B-B14F-4D97-AF65-F5344CB8AC3E}">
        <p14:creationId xmlns:p14="http://schemas.microsoft.com/office/powerpoint/2010/main" val="4097358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705600"/>
          </a:xfrm>
        </p:spPr>
        <p:txBody>
          <a:bodyPr>
            <a:noAutofit/>
          </a:bodyPr>
          <a:lstStyle/>
          <a:p>
            <a:pPr marL="0" indent="0">
              <a:buNone/>
            </a:pPr>
            <a:r>
              <a:rPr lang="en-US" sz="1600" b="1" dirty="0">
                <a:solidFill>
                  <a:srgbClr val="7030A0"/>
                </a:solidFill>
              </a:rPr>
              <a:t>Trigonometry Functions</a:t>
            </a:r>
          </a:p>
          <a:p>
            <a:r>
              <a:rPr lang="en-US" sz="1600" dirty="0"/>
              <a:t>static double sin(double d) The method sin() returns the trigonometric sine of an angle d specified in radians.</a:t>
            </a:r>
          </a:p>
          <a:p>
            <a:r>
              <a:rPr lang="en-US" sz="1600" dirty="0"/>
              <a:t>static double </a:t>
            </a:r>
            <a:r>
              <a:rPr lang="en-US" sz="1600" dirty="0" err="1"/>
              <a:t>cos</a:t>
            </a:r>
            <a:r>
              <a:rPr lang="en-US" sz="1600" dirty="0"/>
              <a:t>(double d) The method </a:t>
            </a:r>
            <a:r>
              <a:rPr lang="en-US" sz="1600" dirty="0" err="1"/>
              <a:t>cos</a:t>
            </a:r>
            <a:r>
              <a:rPr lang="en-US" sz="1600" dirty="0"/>
              <a:t>() returns the trigonometric cosine of an angle d specified in radians.</a:t>
            </a:r>
          </a:p>
          <a:p>
            <a:r>
              <a:rPr lang="en-US" sz="1600" dirty="0"/>
              <a:t>static double tan(double d) The method tan() returns the trigonometric tangent of an angle d specified in radians.</a:t>
            </a:r>
          </a:p>
          <a:p>
            <a:r>
              <a:rPr lang="en-US" sz="1600" dirty="0"/>
              <a:t>static double </a:t>
            </a:r>
            <a:r>
              <a:rPr lang="en-US" sz="1600" dirty="0" err="1"/>
              <a:t>toRadians</a:t>
            </a:r>
            <a:r>
              <a:rPr lang="en-US" sz="1600" dirty="0"/>
              <a:t>(double degrees) The method </a:t>
            </a:r>
            <a:r>
              <a:rPr lang="en-US" sz="1600" dirty="0" err="1"/>
              <a:t>toRadians</a:t>
            </a:r>
            <a:r>
              <a:rPr lang="en-US" sz="1600" dirty="0"/>
              <a:t>() converts an angle in degrees to its approximation in radians.</a:t>
            </a:r>
          </a:p>
          <a:p>
            <a:r>
              <a:rPr lang="en-US" sz="1600" dirty="0"/>
              <a:t>static double </a:t>
            </a:r>
            <a:r>
              <a:rPr lang="en-US" sz="1600" dirty="0" err="1"/>
              <a:t>toDegrees</a:t>
            </a:r>
            <a:r>
              <a:rPr lang="en-US" sz="1600" dirty="0"/>
              <a:t>(double radians) The method </a:t>
            </a:r>
            <a:r>
              <a:rPr lang="en-US" sz="1600" dirty="0" err="1"/>
              <a:t>toRadians</a:t>
            </a:r>
            <a:r>
              <a:rPr lang="en-US" sz="1600" dirty="0"/>
              <a:t>() converts an angle in radians to its approximation in degrees.</a:t>
            </a:r>
          </a:p>
          <a:p>
            <a:pPr algn="just"/>
            <a:r>
              <a:rPr lang="en-US" sz="1600" b="1" dirty="0">
                <a:solidFill>
                  <a:srgbClr val="7030A0"/>
                </a:solidFill>
              </a:rPr>
              <a:t>'String' </a:t>
            </a:r>
            <a:r>
              <a:rPr lang="en-US" sz="1600" b="1" dirty="0" err="1" smtClean="0">
                <a:solidFill>
                  <a:srgbClr val="7030A0"/>
                </a:solidFill>
              </a:rPr>
              <a:t>Class:</a:t>
            </a:r>
            <a:r>
              <a:rPr lang="en-US" sz="1600" dirty="0" err="1"/>
              <a:t>Handling</a:t>
            </a:r>
            <a:r>
              <a:rPr lang="en-US" sz="1600" dirty="0"/>
              <a:t> character strings is supported through two final classes: String and </a:t>
            </a:r>
            <a:r>
              <a:rPr lang="en-US" sz="1600" dirty="0" err="1"/>
              <a:t>StringBuffer</a:t>
            </a:r>
            <a:r>
              <a:rPr lang="en-US" sz="1600" dirty="0"/>
              <a:t>. </a:t>
            </a:r>
            <a:endParaRPr lang="en-US" sz="1600" dirty="0" smtClean="0"/>
          </a:p>
          <a:p>
            <a:r>
              <a:rPr lang="en-US" sz="1600" dirty="0" smtClean="0"/>
              <a:t>String</a:t>
            </a:r>
            <a:r>
              <a:rPr lang="en-US" sz="1600" b="1" dirty="0" smtClean="0"/>
              <a:t> </a:t>
            </a:r>
            <a:r>
              <a:rPr lang="en-US" sz="1600" dirty="0" smtClean="0"/>
              <a:t>is </a:t>
            </a:r>
            <a:r>
              <a:rPr lang="en-US" sz="1600" i="1" dirty="0" smtClean="0"/>
              <a:t>immutable</a:t>
            </a:r>
            <a:r>
              <a:rPr lang="en-US" sz="1600" dirty="0" smtClean="0"/>
              <a:t> ( once created can not be changed )object . The object created as a String is stored in the </a:t>
            </a:r>
            <a:r>
              <a:rPr lang="en-US" sz="1600" b="1" dirty="0" smtClean="0"/>
              <a:t>Constant String Pool</a:t>
            </a:r>
            <a:r>
              <a:rPr lang="en-US" sz="1600" dirty="0" smtClean="0"/>
              <a:t> . </a:t>
            </a:r>
          </a:p>
          <a:p>
            <a:r>
              <a:rPr lang="en-US" sz="1600" dirty="0" smtClean="0"/>
              <a:t>Every immutable object in Java is thread safe ,that implies String is also thread safe . String can not be used by two threads simultaneously.</a:t>
            </a:r>
          </a:p>
          <a:p>
            <a:r>
              <a:rPr lang="en-US" sz="1600" dirty="0" smtClean="0"/>
              <a:t>String once assigned can not be changed .</a:t>
            </a:r>
          </a:p>
          <a:p>
            <a:r>
              <a:rPr lang="en-US" sz="1600" dirty="0" smtClean="0"/>
              <a:t>String demo = " hello " ;</a:t>
            </a:r>
          </a:p>
          <a:p>
            <a:r>
              <a:rPr lang="en-US" sz="1600" dirty="0" smtClean="0"/>
              <a:t>// The above object is stored in constant string pool and its value can not be modified.</a:t>
            </a:r>
            <a:endParaRPr lang="en-US" sz="1600" dirty="0"/>
          </a:p>
          <a:p>
            <a:r>
              <a:rPr lang="en-US" sz="1600" dirty="0" smtClean="0"/>
              <a:t>demo="Bye" ; //new "Bye" string is created in constant pool and referenced by the demo variable </a:t>
            </a:r>
          </a:p>
          <a:p>
            <a:r>
              <a:rPr lang="en-US" sz="1600" dirty="0" smtClean="0"/>
              <a:t>// "hello" string still exists in string constant pool and its value is not </a:t>
            </a:r>
            <a:r>
              <a:rPr lang="en-US" sz="1600" dirty="0" err="1" smtClean="0"/>
              <a:t>overrided</a:t>
            </a:r>
            <a:r>
              <a:rPr lang="en-US" sz="1600" dirty="0" smtClean="0"/>
              <a:t> but we lost reference to the "</a:t>
            </a:r>
            <a:r>
              <a:rPr lang="en-US" sz="1600" dirty="0" err="1" smtClean="0"/>
              <a:t>hello"string</a:t>
            </a:r>
            <a:r>
              <a:rPr lang="en-US" sz="1600" dirty="0" smtClean="0"/>
              <a:t> </a:t>
            </a:r>
            <a:br>
              <a:rPr lang="en-US" sz="1600" dirty="0" smtClean="0"/>
            </a:br>
            <a:endParaRPr lang="en-US" sz="1600" dirty="0">
              <a:solidFill>
                <a:srgbClr val="7030A0"/>
              </a:solidFill>
            </a:endParaRPr>
          </a:p>
        </p:txBody>
      </p:sp>
    </p:spTree>
    <p:extLst>
      <p:ext uri="{BB962C8B-B14F-4D97-AF65-F5344CB8AC3E}">
        <p14:creationId xmlns:p14="http://schemas.microsoft.com/office/powerpoint/2010/main" val="199976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629400"/>
          </a:xfrm>
        </p:spPr>
        <p:txBody>
          <a:bodyPr>
            <a:noAutofit/>
          </a:bodyPr>
          <a:lstStyle/>
          <a:p>
            <a:r>
              <a:rPr lang="en-US" sz="1600" b="1" dirty="0" err="1" smtClean="0">
                <a:solidFill>
                  <a:srgbClr val="7030A0"/>
                </a:solidFill>
              </a:rPr>
              <a:t>StringBuffer</a:t>
            </a:r>
            <a:r>
              <a:rPr lang="en-US" sz="1600" b="1" dirty="0" smtClean="0">
                <a:solidFill>
                  <a:srgbClr val="7030A0"/>
                </a:solidFill>
              </a:rPr>
              <a:t>: </a:t>
            </a:r>
            <a:r>
              <a:rPr lang="en-US" sz="1600" dirty="0" err="1" smtClean="0"/>
              <a:t>StringBuffer</a:t>
            </a:r>
            <a:r>
              <a:rPr lang="en-US" sz="1600" b="1" dirty="0" smtClean="0"/>
              <a:t> </a:t>
            </a:r>
            <a:r>
              <a:rPr lang="en-US" sz="1600" dirty="0"/>
              <a:t>is mutable means one can change the value of the object . The object created through </a:t>
            </a:r>
            <a:r>
              <a:rPr lang="en-US" sz="1600" dirty="0" err="1"/>
              <a:t>StringBuffer</a:t>
            </a:r>
            <a:r>
              <a:rPr lang="en-US" sz="1600" dirty="0"/>
              <a:t> is stored in the heap . </a:t>
            </a:r>
            <a:r>
              <a:rPr lang="en-US" sz="1600" dirty="0" err="1"/>
              <a:t>StringBuffer</a:t>
            </a:r>
            <a:r>
              <a:rPr lang="en-US" sz="1600" dirty="0"/>
              <a:t> has the same methods as the </a:t>
            </a:r>
            <a:r>
              <a:rPr lang="en-US" sz="1600" dirty="0" err="1"/>
              <a:t>StringBuilder</a:t>
            </a:r>
            <a:r>
              <a:rPr lang="en-US" sz="1600" dirty="0"/>
              <a:t> , but </a:t>
            </a:r>
            <a:r>
              <a:rPr lang="en-US" sz="1600" b="1" dirty="0"/>
              <a:t>each method in </a:t>
            </a:r>
            <a:r>
              <a:rPr lang="en-US" sz="1600" b="1" dirty="0" err="1"/>
              <a:t>StringBuffer</a:t>
            </a:r>
            <a:r>
              <a:rPr lang="en-US" sz="1600" b="1" dirty="0"/>
              <a:t> is synchronized </a:t>
            </a:r>
            <a:r>
              <a:rPr lang="en-US" sz="1600" dirty="0"/>
              <a:t>that is </a:t>
            </a:r>
            <a:r>
              <a:rPr lang="en-US" sz="1600" b="1" dirty="0" err="1"/>
              <a:t>StringBuffer</a:t>
            </a:r>
            <a:r>
              <a:rPr lang="en-US" sz="1600" b="1" dirty="0"/>
              <a:t> is thread safe</a:t>
            </a:r>
            <a:r>
              <a:rPr lang="en-US" sz="1600" dirty="0"/>
              <a:t> . </a:t>
            </a:r>
            <a:endParaRPr lang="en-US" sz="1600" dirty="0" smtClean="0"/>
          </a:p>
          <a:p>
            <a:r>
              <a:rPr lang="en-US" sz="1600" dirty="0" smtClean="0"/>
              <a:t>Due </a:t>
            </a:r>
            <a:r>
              <a:rPr lang="en-US" sz="1600" dirty="0"/>
              <a:t>to this it does not allow two threads to simultaneously access the same method . Each method can be accessed by one thread at a time </a:t>
            </a:r>
            <a:r>
              <a:rPr lang="en-US" sz="1600" dirty="0" smtClean="0"/>
              <a:t>.</a:t>
            </a:r>
          </a:p>
          <a:p>
            <a:r>
              <a:rPr lang="en-US" sz="1600" dirty="0" smtClean="0"/>
              <a:t>But </a:t>
            </a:r>
            <a:r>
              <a:rPr lang="en-US" sz="1600" dirty="0"/>
              <a:t>being thread safe has disadvantages too as the performance of the </a:t>
            </a:r>
            <a:r>
              <a:rPr lang="en-US" sz="1600" dirty="0" err="1"/>
              <a:t>StringBuffer</a:t>
            </a:r>
            <a:r>
              <a:rPr lang="en-US" sz="1600" dirty="0"/>
              <a:t> hits due to thread safe property . Thus </a:t>
            </a:r>
            <a:r>
              <a:rPr lang="en-US" sz="1600" dirty="0" err="1"/>
              <a:t>StringBuilder</a:t>
            </a:r>
            <a:r>
              <a:rPr lang="en-US" sz="1600" dirty="0"/>
              <a:t> is faster than the </a:t>
            </a:r>
            <a:r>
              <a:rPr lang="en-US" sz="1600" dirty="0" err="1"/>
              <a:t>StringBuffer</a:t>
            </a:r>
            <a:r>
              <a:rPr lang="en-US" sz="1600" dirty="0"/>
              <a:t> when calling the same methods of each </a:t>
            </a:r>
            <a:r>
              <a:rPr lang="en-US" sz="1600" dirty="0" smtClean="0"/>
              <a:t>class.</a:t>
            </a:r>
          </a:p>
          <a:p>
            <a:r>
              <a:rPr lang="en-US" sz="1600" dirty="0" err="1" smtClean="0"/>
              <a:t>StringBuffer</a:t>
            </a:r>
            <a:r>
              <a:rPr lang="en-US" sz="1600" dirty="0" smtClean="0"/>
              <a:t> </a:t>
            </a:r>
            <a:r>
              <a:rPr lang="en-US" sz="1600" dirty="0"/>
              <a:t>value can be changed , it means it can be assigned to the new value . Nowadays its a most common interview question ,the differences between the above classes .</a:t>
            </a:r>
            <a:br>
              <a:rPr lang="en-US" sz="1600" dirty="0"/>
            </a:br>
            <a:r>
              <a:rPr lang="en-US" sz="1600" dirty="0"/>
              <a:t>String Buffer can be converted to the string by using </a:t>
            </a:r>
            <a:br>
              <a:rPr lang="en-US" sz="1600" dirty="0"/>
            </a:br>
            <a:r>
              <a:rPr lang="en-US" sz="1600" dirty="0" err="1"/>
              <a:t>toString</a:t>
            </a:r>
            <a:r>
              <a:rPr lang="en-US" sz="1600" dirty="0"/>
              <a:t>() </a:t>
            </a:r>
            <a:r>
              <a:rPr lang="en-US" sz="1600" dirty="0" smtClean="0"/>
              <a:t>method.</a:t>
            </a:r>
          </a:p>
          <a:p>
            <a:r>
              <a:rPr lang="en-US" sz="1600" dirty="0" err="1" smtClean="0"/>
              <a:t>StringBuffer</a:t>
            </a:r>
            <a:r>
              <a:rPr lang="en-US" sz="1600" dirty="0" smtClean="0"/>
              <a:t> </a:t>
            </a:r>
            <a:r>
              <a:rPr lang="en-US" sz="1600" dirty="0"/>
              <a:t>demo1 = new </a:t>
            </a:r>
            <a:r>
              <a:rPr lang="en-US" sz="1600" dirty="0" err="1"/>
              <a:t>StringBuffer</a:t>
            </a:r>
            <a:r>
              <a:rPr lang="en-US" sz="1600" dirty="0"/>
              <a:t>("Hello") ;</a:t>
            </a:r>
            <a:br>
              <a:rPr lang="en-US" sz="1600" dirty="0"/>
            </a:br>
            <a:r>
              <a:rPr lang="en-US" sz="1600" dirty="0"/>
              <a:t>// The above object stored in heap and its value can be changed </a:t>
            </a:r>
            <a:r>
              <a:rPr lang="en-US" sz="1600" dirty="0" smtClean="0"/>
              <a:t>.</a:t>
            </a:r>
          </a:p>
          <a:p>
            <a:r>
              <a:rPr lang="en-US" sz="1600" dirty="0" smtClean="0"/>
              <a:t>demo1=new </a:t>
            </a:r>
            <a:r>
              <a:rPr lang="en-US" sz="1600" dirty="0" err="1"/>
              <a:t>StringBuffer</a:t>
            </a:r>
            <a:r>
              <a:rPr lang="en-US" sz="1600" dirty="0"/>
              <a:t>("Bye");</a:t>
            </a:r>
            <a:br>
              <a:rPr lang="en-US" sz="1600" dirty="0"/>
            </a:br>
            <a:r>
              <a:rPr lang="en-US" sz="1600" dirty="0"/>
              <a:t>// Above statement is right as it modifies the value which is allowed in the </a:t>
            </a:r>
            <a:r>
              <a:rPr lang="en-US" sz="1600" dirty="0" err="1" smtClean="0"/>
              <a:t>StringBuffer</a:t>
            </a:r>
            <a:endParaRPr lang="en-US" sz="1600" dirty="0"/>
          </a:p>
          <a:p>
            <a:r>
              <a:rPr lang="en-US" sz="1600" b="1" dirty="0" err="1" smtClean="0">
                <a:solidFill>
                  <a:srgbClr val="7030A0"/>
                </a:solidFill>
              </a:rPr>
              <a:t>StringBuilder</a:t>
            </a:r>
            <a:r>
              <a:rPr lang="en-US" sz="1600" b="1" dirty="0" err="1" smtClean="0"/>
              <a:t>:</a:t>
            </a:r>
            <a:r>
              <a:rPr lang="en-US" sz="1600" dirty="0" err="1" smtClean="0"/>
              <a:t>StringBuilder</a:t>
            </a:r>
            <a:r>
              <a:rPr lang="en-US" sz="1600" dirty="0" smtClean="0"/>
              <a:t> </a:t>
            </a:r>
            <a:r>
              <a:rPr lang="en-US" sz="1600" dirty="0"/>
              <a:t>is same as the </a:t>
            </a:r>
            <a:r>
              <a:rPr lang="en-US" sz="1600" dirty="0" err="1"/>
              <a:t>StringBuffer</a:t>
            </a:r>
            <a:r>
              <a:rPr lang="en-US" sz="1600" dirty="0"/>
              <a:t> , that is it stores the object in heap and it can also be modified . </a:t>
            </a:r>
            <a:endParaRPr lang="en-US" sz="1600" dirty="0" smtClean="0"/>
          </a:p>
          <a:p>
            <a:r>
              <a:rPr lang="en-US" sz="1600" dirty="0" smtClean="0"/>
              <a:t>The </a:t>
            </a:r>
            <a:r>
              <a:rPr lang="en-US" sz="1600" dirty="0"/>
              <a:t>main difference between the </a:t>
            </a:r>
            <a:r>
              <a:rPr lang="en-US" sz="1600" dirty="0" err="1"/>
              <a:t>StringBuffer</a:t>
            </a:r>
            <a:r>
              <a:rPr lang="en-US" sz="1600" dirty="0"/>
              <a:t> and </a:t>
            </a:r>
            <a:r>
              <a:rPr lang="en-US" sz="1600" dirty="0" err="1"/>
              <a:t>StringBuilder</a:t>
            </a:r>
            <a:r>
              <a:rPr lang="en-US" sz="1600" dirty="0"/>
              <a:t> is that</a:t>
            </a:r>
            <a:r>
              <a:rPr lang="en-US" sz="1600" b="1" dirty="0"/>
              <a:t> </a:t>
            </a:r>
            <a:r>
              <a:rPr lang="en-US" sz="1600" b="1" dirty="0" err="1"/>
              <a:t>StringBuilder</a:t>
            </a:r>
            <a:r>
              <a:rPr lang="en-US" sz="1600" b="1" dirty="0"/>
              <a:t> is also not thread safe. </a:t>
            </a:r>
            <a:r>
              <a:rPr lang="en-US" sz="1600" dirty="0" err="1" smtClean="0"/>
              <a:t>StringBuilder</a:t>
            </a:r>
            <a:r>
              <a:rPr lang="en-US" sz="1600" dirty="0" smtClean="0"/>
              <a:t> </a:t>
            </a:r>
            <a:r>
              <a:rPr lang="en-US" sz="1600" dirty="0"/>
              <a:t>is fast as it is not thread safe . </a:t>
            </a:r>
            <a:br>
              <a:rPr lang="en-US" sz="1600" dirty="0"/>
            </a:br>
            <a:r>
              <a:rPr lang="en-US" sz="1600" dirty="0" err="1" smtClean="0"/>
              <a:t>StringBuilder</a:t>
            </a:r>
            <a:r>
              <a:rPr lang="en-US" sz="1600" dirty="0" smtClean="0"/>
              <a:t> </a:t>
            </a:r>
            <a:r>
              <a:rPr lang="en-US" sz="1600" dirty="0"/>
              <a:t>demo2= new </a:t>
            </a:r>
            <a:r>
              <a:rPr lang="en-US" sz="1600" dirty="0" err="1"/>
              <a:t>StringBuilder</a:t>
            </a:r>
            <a:r>
              <a:rPr lang="en-US" sz="1600" dirty="0"/>
              <a:t>("Hello");</a:t>
            </a:r>
            <a:br>
              <a:rPr lang="en-US" sz="1600" dirty="0"/>
            </a:br>
            <a:r>
              <a:rPr lang="en-US" sz="1600" dirty="0"/>
              <a:t>// The above object too is stored in the heap and its value can be modified</a:t>
            </a:r>
            <a:br>
              <a:rPr lang="en-US" sz="1600" dirty="0"/>
            </a:br>
            <a:r>
              <a:rPr lang="en-US" sz="1600" dirty="0"/>
              <a:t>demo2=new </a:t>
            </a:r>
            <a:r>
              <a:rPr lang="en-US" sz="1600" dirty="0" err="1"/>
              <a:t>StringBuilder</a:t>
            </a:r>
            <a:r>
              <a:rPr lang="en-US" sz="1600" dirty="0"/>
              <a:t>("Bye"); </a:t>
            </a:r>
            <a:br>
              <a:rPr lang="en-US" sz="1600" dirty="0"/>
            </a:br>
            <a:r>
              <a:rPr lang="en-US" sz="1600" dirty="0"/>
              <a:t>// Above statement is right as it modifies the value which is allowed in the </a:t>
            </a:r>
            <a:r>
              <a:rPr lang="en-US" sz="1600" dirty="0" err="1"/>
              <a:t>StringBuilder</a:t>
            </a:r>
            <a:r>
              <a:rPr lang="en-US" sz="1600" dirty="0"/>
              <a:t/>
            </a:r>
            <a:br>
              <a:rPr lang="en-US" sz="1600" dirty="0"/>
            </a:br>
            <a:r>
              <a:rPr lang="en-US" sz="1600" dirty="0"/>
              <a:t/>
            </a:r>
            <a:br>
              <a:rPr lang="en-US" sz="1600" dirty="0"/>
            </a:br>
            <a:endParaRPr lang="en-US" sz="1600" dirty="0"/>
          </a:p>
        </p:txBody>
      </p:sp>
    </p:spTree>
    <p:extLst>
      <p:ext uri="{BB962C8B-B14F-4D97-AF65-F5344CB8AC3E}">
        <p14:creationId xmlns:p14="http://schemas.microsoft.com/office/powerpoint/2010/main" val="308573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78417545"/>
              </p:ext>
            </p:extLst>
          </p:nvPr>
        </p:nvGraphicFramePr>
        <p:xfrm>
          <a:off x="457200" y="609600"/>
          <a:ext cx="8229600" cy="212344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endParaRPr lang="en-US" dirty="0"/>
                    </a:p>
                  </a:txBody>
                  <a:tcPr/>
                </a:tc>
                <a:tc>
                  <a:txBody>
                    <a:bodyPr/>
                    <a:lstStyle/>
                    <a:p>
                      <a:r>
                        <a:rPr lang="en-US" b="1" i="1" dirty="0" smtClean="0">
                          <a:effectLst/>
                        </a:rPr>
                        <a:t>String </a:t>
                      </a:r>
                      <a:endParaRPr lang="en-US" dirty="0"/>
                    </a:p>
                  </a:txBody>
                  <a:tcPr/>
                </a:tc>
                <a:tc>
                  <a:txBody>
                    <a:bodyPr/>
                    <a:lstStyle/>
                    <a:p>
                      <a:r>
                        <a:rPr lang="en-US" b="1" i="1" dirty="0" err="1" smtClean="0">
                          <a:effectLst/>
                        </a:rPr>
                        <a:t>StringBuffer</a:t>
                      </a:r>
                      <a:endParaRPr lang="en-US" dirty="0"/>
                    </a:p>
                  </a:txBody>
                  <a:tcPr/>
                </a:tc>
                <a:tc>
                  <a:txBody>
                    <a:bodyPr/>
                    <a:lstStyle/>
                    <a:p>
                      <a:r>
                        <a:rPr lang="en-US" b="1" i="1" dirty="0" err="1" smtClean="0">
                          <a:effectLst/>
                        </a:rPr>
                        <a:t>StringBuilder</a:t>
                      </a:r>
                      <a:endParaRPr lang="en-US" dirty="0"/>
                    </a:p>
                  </a:txBody>
                  <a:tcPr/>
                </a:tc>
              </a:tr>
              <a:tr h="370840">
                <a:tc>
                  <a:txBody>
                    <a:bodyPr/>
                    <a:lstStyle/>
                    <a:p>
                      <a:r>
                        <a:rPr lang="en-US" b="1" dirty="0" smtClean="0">
                          <a:effectLst/>
                        </a:rPr>
                        <a:t>Storage Area</a:t>
                      </a:r>
                      <a:endParaRPr lang="en-US" dirty="0"/>
                    </a:p>
                  </a:txBody>
                  <a:tcPr/>
                </a:tc>
                <a:tc>
                  <a:txBody>
                    <a:bodyPr/>
                    <a:lstStyle/>
                    <a:p>
                      <a:r>
                        <a:rPr lang="en-US" dirty="0" smtClean="0">
                          <a:effectLst/>
                        </a:rPr>
                        <a:t>Constant String Pool</a:t>
                      </a:r>
                      <a:endParaRPr lang="en-US" dirty="0"/>
                    </a:p>
                  </a:txBody>
                  <a:tcPr/>
                </a:tc>
                <a:tc>
                  <a:txBody>
                    <a:bodyPr/>
                    <a:lstStyle/>
                    <a:p>
                      <a:r>
                        <a:rPr lang="en-US" dirty="0" smtClean="0"/>
                        <a:t>Heap</a:t>
                      </a:r>
                      <a:endParaRPr lang="en-US" dirty="0"/>
                    </a:p>
                  </a:txBody>
                  <a:tcPr/>
                </a:tc>
                <a:tc>
                  <a:txBody>
                    <a:bodyPr/>
                    <a:lstStyle/>
                    <a:p>
                      <a:r>
                        <a:rPr lang="en-US" dirty="0" smtClean="0"/>
                        <a:t>Heap</a:t>
                      </a:r>
                      <a:endParaRPr lang="en-US" dirty="0"/>
                    </a:p>
                  </a:txBody>
                  <a:tcPr/>
                </a:tc>
              </a:tr>
              <a:tr h="370840">
                <a:tc>
                  <a:txBody>
                    <a:bodyPr/>
                    <a:lstStyle/>
                    <a:p>
                      <a:r>
                        <a:rPr lang="en-US" b="1" dirty="0" smtClean="0">
                          <a:effectLst/>
                        </a:rPr>
                        <a:t>Modifiable</a:t>
                      </a:r>
                      <a:endParaRPr lang="en-US" dirty="0"/>
                    </a:p>
                  </a:txBody>
                  <a:tcPr/>
                </a:tc>
                <a:tc>
                  <a:txBody>
                    <a:bodyPr/>
                    <a:lstStyle/>
                    <a:p>
                      <a:r>
                        <a:rPr lang="en-US" dirty="0" smtClean="0">
                          <a:effectLst/>
                        </a:rPr>
                        <a:t>No (immutable) </a:t>
                      </a:r>
                      <a:endParaRPr lang="en-US" dirty="0"/>
                    </a:p>
                  </a:txBody>
                  <a:tcPr/>
                </a:tc>
                <a:tc>
                  <a:txBody>
                    <a:bodyPr/>
                    <a:lstStyle/>
                    <a:p>
                      <a:r>
                        <a:rPr lang="en-US" dirty="0" smtClean="0">
                          <a:effectLst/>
                        </a:rPr>
                        <a:t>Yes( mutable ) </a:t>
                      </a:r>
                      <a:endParaRPr lang="en-US" dirty="0"/>
                    </a:p>
                  </a:txBody>
                  <a:tcPr/>
                </a:tc>
                <a:tc>
                  <a:txBody>
                    <a:bodyPr/>
                    <a:lstStyle/>
                    <a:p>
                      <a:r>
                        <a:rPr lang="en-US" dirty="0" smtClean="0">
                          <a:effectLst/>
                        </a:rPr>
                        <a:t>Yes( mutable )</a:t>
                      </a:r>
                      <a:endParaRPr lang="en-US" dirty="0"/>
                    </a:p>
                  </a:txBody>
                  <a:tcPr/>
                </a:tc>
              </a:tr>
              <a:tr h="370840">
                <a:tc>
                  <a:txBody>
                    <a:bodyPr/>
                    <a:lstStyle/>
                    <a:p>
                      <a:r>
                        <a:rPr lang="en-US" b="1" dirty="0" smtClean="0">
                          <a:effectLst/>
                        </a:rPr>
                        <a:t>Thread Safe</a:t>
                      </a:r>
                      <a:r>
                        <a:rPr lang="en-US" dirty="0" smtClean="0">
                          <a:effectLst/>
                        </a:rPr>
                        <a:t> </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r>
              <a:tr h="370840">
                <a:tc>
                  <a:txBody>
                    <a:bodyPr/>
                    <a:lstStyle/>
                    <a:p>
                      <a:r>
                        <a:rPr lang="en-US" b="1" dirty="0" smtClean="0">
                          <a:effectLst/>
                        </a:rPr>
                        <a:t>Performance</a:t>
                      </a:r>
                      <a:endParaRPr lang="en-US" dirty="0"/>
                    </a:p>
                  </a:txBody>
                  <a:tcPr/>
                </a:tc>
                <a:tc>
                  <a:txBody>
                    <a:bodyPr/>
                    <a:lstStyle/>
                    <a:p>
                      <a:r>
                        <a:rPr lang="en-US" dirty="0" smtClean="0"/>
                        <a:t>Fast</a:t>
                      </a:r>
                      <a:endParaRPr lang="en-US" dirty="0"/>
                    </a:p>
                  </a:txBody>
                  <a:tcPr/>
                </a:tc>
                <a:tc>
                  <a:txBody>
                    <a:bodyPr/>
                    <a:lstStyle/>
                    <a:p>
                      <a:r>
                        <a:rPr lang="en-US" dirty="0" smtClean="0"/>
                        <a:t>Very slow</a:t>
                      </a:r>
                      <a:endParaRPr lang="en-US" dirty="0"/>
                    </a:p>
                  </a:txBody>
                  <a:tcPr/>
                </a:tc>
                <a:tc>
                  <a:txBody>
                    <a:bodyPr/>
                    <a:lstStyle/>
                    <a:p>
                      <a:r>
                        <a:rPr lang="en-US" dirty="0" smtClean="0"/>
                        <a:t>Fast</a:t>
                      </a:r>
                      <a:endParaRPr lang="en-US" dirty="0"/>
                    </a:p>
                  </a:txBody>
                  <a:tcPr/>
                </a:tc>
              </a:tr>
            </a:tbl>
          </a:graphicData>
        </a:graphic>
      </p:graphicFrame>
    </p:spTree>
    <p:extLst>
      <p:ext uri="{BB962C8B-B14F-4D97-AF65-F5344CB8AC3E}">
        <p14:creationId xmlns:p14="http://schemas.microsoft.com/office/powerpoint/2010/main" val="288550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lgn="just">
              <a:buNone/>
            </a:pPr>
            <a:r>
              <a:rPr lang="en-US" sz="2000" b="1" dirty="0">
                <a:solidFill>
                  <a:srgbClr val="7030A0"/>
                </a:solidFill>
              </a:rPr>
              <a:t>Overview of the '</a:t>
            </a:r>
            <a:r>
              <a:rPr lang="en-US" sz="2000" b="1" dirty="0" err="1">
                <a:solidFill>
                  <a:srgbClr val="7030A0"/>
                </a:solidFill>
              </a:rPr>
              <a:t>java.lang</a:t>
            </a:r>
            <a:r>
              <a:rPr lang="en-US" sz="2000" b="1" dirty="0">
                <a:solidFill>
                  <a:srgbClr val="7030A0"/>
                </a:solidFill>
              </a:rPr>
              <a:t>' </a:t>
            </a:r>
            <a:r>
              <a:rPr lang="en-US" sz="2000" b="1" dirty="0" smtClean="0">
                <a:solidFill>
                  <a:srgbClr val="7030A0"/>
                </a:solidFill>
              </a:rPr>
              <a:t>Package:</a:t>
            </a:r>
          </a:p>
          <a:p>
            <a:pPr algn="just"/>
            <a:r>
              <a:rPr lang="en-US" sz="1600" dirty="0" smtClean="0"/>
              <a:t>The </a:t>
            </a:r>
            <a:r>
              <a:rPr lang="en-US" sz="1600" dirty="0" err="1" smtClean="0"/>
              <a:t>java.lang</a:t>
            </a:r>
            <a:r>
              <a:rPr lang="en-US" sz="1600" dirty="0" smtClean="0"/>
              <a:t> package is indispensable when programming in Java. It is automatically imported into every source file at compile time. </a:t>
            </a:r>
          </a:p>
          <a:p>
            <a:pPr algn="just"/>
            <a:r>
              <a:rPr lang="en-US" sz="1600" dirty="0" smtClean="0"/>
              <a:t>The package contains the Object class that is the mother of all classes, and the wrapper classes (Boolean, Character, Byte, Short, Integer, Long, Float, Double) used to handle primitive values as objects. </a:t>
            </a:r>
          </a:p>
          <a:p>
            <a:pPr algn="just"/>
            <a:r>
              <a:rPr lang="en-US" sz="1600" dirty="0" smtClean="0"/>
              <a:t>It provides classes essential for interacting with the JVM (Runtime), for security (</a:t>
            </a:r>
            <a:r>
              <a:rPr lang="en-US" sz="1600" dirty="0" err="1" smtClean="0"/>
              <a:t>SecurityManager</a:t>
            </a:r>
            <a:r>
              <a:rPr lang="en-US" sz="1600" dirty="0" smtClean="0"/>
              <a:t>), for loading classes (</a:t>
            </a:r>
            <a:r>
              <a:rPr lang="en-US" sz="1600" dirty="0" err="1" smtClean="0"/>
              <a:t>ClassLoader</a:t>
            </a:r>
            <a:r>
              <a:rPr lang="en-US" sz="1600" dirty="0" smtClean="0"/>
              <a:t>), for dealing with threads (Thread), and for exceptions (</a:t>
            </a:r>
            <a:r>
              <a:rPr lang="en-US" sz="1600" dirty="0" err="1" smtClean="0"/>
              <a:t>Throwable</a:t>
            </a:r>
            <a:r>
              <a:rPr lang="en-US" sz="1600" dirty="0" smtClean="0"/>
              <a:t>). </a:t>
            </a:r>
          </a:p>
          <a:p>
            <a:pPr algn="just"/>
            <a:r>
              <a:rPr lang="en-US" sz="1600" dirty="0" smtClean="0"/>
              <a:t>The </a:t>
            </a:r>
            <a:r>
              <a:rPr lang="en-US" sz="1600" dirty="0" err="1" smtClean="0"/>
              <a:t>java.lang</a:t>
            </a:r>
            <a:r>
              <a:rPr lang="en-US" sz="1600" dirty="0" smtClean="0"/>
              <a:t> package also contains classes that provide the standard input, output, and error streams (System), string handling (String, </a:t>
            </a:r>
            <a:r>
              <a:rPr lang="en-US" sz="1600" dirty="0" err="1" smtClean="0"/>
              <a:t>StringBuffer</a:t>
            </a:r>
            <a:r>
              <a:rPr lang="en-US" sz="1600" dirty="0" smtClean="0"/>
              <a:t>), and mathematical functions (Math).</a:t>
            </a:r>
          </a:p>
          <a:p>
            <a:pPr algn="just"/>
            <a:endParaRPr lang="en-US" sz="1600" dirty="0">
              <a:solidFill>
                <a:srgbClr val="7030A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886200"/>
            <a:ext cx="6858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506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anim calcmode="lin" valueType="num">
                                      <p:cBhvr additive="base">
                                        <p:cTn id="31" dur="500" fill="hold"/>
                                        <p:tgtEl>
                                          <p:spTgt spid="1026"/>
                                        </p:tgtEl>
                                        <p:attrNameLst>
                                          <p:attrName>ppt_x</p:attrName>
                                        </p:attrNameLst>
                                      </p:cBhvr>
                                      <p:tavLst>
                                        <p:tav tm="0">
                                          <p:val>
                                            <p:strVal val="#ppt_x"/>
                                          </p:val>
                                        </p:tav>
                                        <p:tav tm="100000">
                                          <p:val>
                                            <p:strVal val="#ppt_x"/>
                                          </p:val>
                                        </p:tav>
                                      </p:tavLst>
                                    </p:anim>
                                    <p:anim calcmode="lin" valueType="num">
                                      <p:cBhvr additive="base">
                                        <p:cTn id="3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a:bodyPr>
          <a:lstStyle/>
          <a:p>
            <a:pPr marL="0" indent="0" algn="just">
              <a:buNone/>
            </a:pPr>
            <a:r>
              <a:rPr lang="en-US" sz="2000" b="1" dirty="0" smtClean="0">
                <a:solidFill>
                  <a:srgbClr val="7030A0"/>
                </a:solidFill>
              </a:rPr>
              <a:t>Object </a:t>
            </a:r>
            <a:r>
              <a:rPr lang="en-US" sz="1600" b="1" dirty="0" smtClean="0">
                <a:solidFill>
                  <a:srgbClr val="7030A0"/>
                </a:solidFill>
              </a:rPr>
              <a:t>Class : </a:t>
            </a:r>
            <a:r>
              <a:rPr lang="en-US" sz="1600" dirty="0" smtClean="0"/>
              <a:t>All classes extend the Object class, either directly or indirectly. A class declaration, without the extends clause, implicitly extends the Object class.</a:t>
            </a:r>
          </a:p>
          <a:p>
            <a:pPr algn="just"/>
            <a:r>
              <a:rPr lang="en-US" sz="1600" dirty="0" smtClean="0"/>
              <a:t>The Object class defines the basic functionality that all objects exhibit and that all classes inherit.</a:t>
            </a:r>
          </a:p>
          <a:p>
            <a:pPr algn="just"/>
            <a:r>
              <a:rPr lang="en-US" sz="1600" dirty="0" err="1" smtClean="0">
                <a:solidFill>
                  <a:srgbClr val="7030A0"/>
                </a:solidFill>
              </a:rPr>
              <a:t>int</a:t>
            </a:r>
            <a:r>
              <a:rPr lang="en-US" sz="1600" dirty="0" smtClean="0">
                <a:solidFill>
                  <a:srgbClr val="7030A0"/>
                </a:solidFill>
              </a:rPr>
              <a:t> </a:t>
            </a:r>
            <a:r>
              <a:rPr lang="en-US" sz="1600" dirty="0" err="1" smtClean="0">
                <a:solidFill>
                  <a:srgbClr val="7030A0"/>
                </a:solidFill>
              </a:rPr>
              <a:t>hashCode</a:t>
            </a:r>
            <a:r>
              <a:rPr lang="en-US" sz="1600" dirty="0" smtClean="0"/>
              <a:t>() :When storing objects in hash tables, this method can be used to get a hash value for an object.</a:t>
            </a:r>
          </a:p>
          <a:p>
            <a:pPr algn="just"/>
            <a:r>
              <a:rPr lang="en-US" sz="1600" dirty="0" err="1" smtClean="0">
                <a:solidFill>
                  <a:srgbClr val="7030A0"/>
                </a:solidFill>
              </a:rPr>
              <a:t>boolean</a:t>
            </a:r>
            <a:r>
              <a:rPr lang="en-US" sz="1600" dirty="0" smtClean="0">
                <a:solidFill>
                  <a:srgbClr val="7030A0"/>
                </a:solidFill>
              </a:rPr>
              <a:t> equals(Object </a:t>
            </a:r>
            <a:r>
              <a:rPr lang="en-US" sz="1600" dirty="0" err="1" smtClean="0">
                <a:solidFill>
                  <a:srgbClr val="7030A0"/>
                </a:solidFill>
              </a:rPr>
              <a:t>obj</a:t>
            </a:r>
            <a:r>
              <a:rPr lang="en-US" sz="1600" dirty="0" smtClean="0">
                <a:solidFill>
                  <a:srgbClr val="7030A0"/>
                </a:solidFill>
              </a:rPr>
              <a:t>):</a:t>
            </a:r>
            <a:r>
              <a:rPr lang="en-US" sz="1600" dirty="0" smtClean="0"/>
              <a:t>The equals() method in the Object class returns true only if the two references compared denote the same object.(== (compare the value )and != operators )</a:t>
            </a:r>
          </a:p>
          <a:p>
            <a:pPr algn="just"/>
            <a:r>
              <a:rPr lang="en-US" sz="1600" dirty="0" smtClean="0">
                <a:solidFill>
                  <a:srgbClr val="7030A0"/>
                </a:solidFill>
              </a:rPr>
              <a:t>final Class </a:t>
            </a:r>
            <a:r>
              <a:rPr lang="en-US" sz="1600" dirty="0" err="1" smtClean="0">
                <a:solidFill>
                  <a:srgbClr val="7030A0"/>
                </a:solidFill>
              </a:rPr>
              <a:t>getClass</a:t>
            </a:r>
            <a:r>
              <a:rPr lang="en-US" sz="1600" dirty="0" smtClean="0">
                <a:solidFill>
                  <a:srgbClr val="7030A0"/>
                </a:solidFill>
              </a:rPr>
              <a:t>() :</a:t>
            </a:r>
            <a:r>
              <a:rPr lang="en-US" sz="1600" dirty="0" smtClean="0"/>
              <a:t>Returns the runtime class of the object, which is represented by an object of the class </a:t>
            </a:r>
            <a:r>
              <a:rPr lang="en-US" sz="1600" dirty="0" err="1" smtClean="0"/>
              <a:t>java.lang.Class</a:t>
            </a:r>
            <a:r>
              <a:rPr lang="en-US" sz="1600" dirty="0" smtClean="0"/>
              <a:t> at runtime.</a:t>
            </a:r>
          </a:p>
          <a:p>
            <a:r>
              <a:rPr lang="en-US" sz="1600" dirty="0" smtClean="0">
                <a:solidFill>
                  <a:srgbClr val="7030A0"/>
                </a:solidFill>
              </a:rPr>
              <a:t>protected Object clone() throws </a:t>
            </a:r>
            <a:r>
              <a:rPr lang="en-US" sz="1600" dirty="0" err="1" smtClean="0">
                <a:solidFill>
                  <a:srgbClr val="7030A0"/>
                </a:solidFill>
              </a:rPr>
              <a:t>CloneNotSupportedException</a:t>
            </a:r>
            <a:r>
              <a:rPr lang="en-US" sz="1600" dirty="0" smtClean="0"/>
              <a:t>: New objects that are exactly the same (i.e., have identical states) as the current object can be created by using the clone() method, that is, primitive values and reference values are copied. This is called shallow copying. </a:t>
            </a:r>
          </a:p>
          <a:p>
            <a:r>
              <a:rPr lang="en-US" sz="1600" dirty="0" smtClean="0"/>
              <a:t>A class can override this method to provide its own notion of cloning. For example, cloning a composite object by recursively cloning the constituent objects is called deep copying.</a:t>
            </a:r>
          </a:p>
          <a:p>
            <a:r>
              <a:rPr lang="en-US" sz="1600" dirty="0" smtClean="0"/>
              <a:t>When overridden, the method in the subclass is usually declared public to allow any client to clone objects of the class.</a:t>
            </a:r>
          </a:p>
          <a:p>
            <a:r>
              <a:rPr lang="en-US" sz="1600" dirty="0" smtClean="0"/>
              <a:t>If the overriding clone() method relies on the clone() method in the Object class, then the subclass must implement the </a:t>
            </a:r>
            <a:r>
              <a:rPr lang="en-US" sz="1600" dirty="0" err="1" smtClean="0"/>
              <a:t>Cloneable</a:t>
            </a:r>
            <a:r>
              <a:rPr lang="en-US" sz="1600" dirty="0" smtClean="0"/>
              <a:t> marker interface to indicate that its objects can be safely cloned. </a:t>
            </a:r>
          </a:p>
          <a:p>
            <a:r>
              <a:rPr lang="en-US" sz="1600" dirty="0" smtClean="0"/>
              <a:t>Otherwise, the clone() method in the Object class will throw a checked </a:t>
            </a:r>
            <a:r>
              <a:rPr lang="en-US" sz="1600" dirty="0" err="1" smtClean="0"/>
              <a:t>CloneNotSupportedException</a:t>
            </a:r>
            <a:r>
              <a:rPr lang="en-US" sz="1600" dirty="0" smtClean="0"/>
              <a:t>.</a:t>
            </a:r>
          </a:p>
        </p:txBody>
      </p:sp>
    </p:spTree>
    <p:extLst>
      <p:ext uri="{BB962C8B-B14F-4D97-AF65-F5344CB8AC3E}">
        <p14:creationId xmlns:p14="http://schemas.microsoft.com/office/powerpoint/2010/main" val="102034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a:bodyPr>
          <a:lstStyle/>
          <a:p>
            <a:r>
              <a:rPr lang="en-US" sz="1600" dirty="0" smtClean="0">
                <a:solidFill>
                  <a:srgbClr val="7030A0"/>
                </a:solidFill>
              </a:rPr>
              <a:t>String </a:t>
            </a:r>
            <a:r>
              <a:rPr lang="en-US" sz="1600" dirty="0" err="1" smtClean="0">
                <a:solidFill>
                  <a:srgbClr val="7030A0"/>
                </a:solidFill>
              </a:rPr>
              <a:t>toString</a:t>
            </a:r>
            <a:r>
              <a:rPr lang="en-US" sz="1600" dirty="0" smtClean="0">
                <a:solidFill>
                  <a:srgbClr val="7030A0"/>
                </a:solidFill>
              </a:rPr>
              <a:t>(): </a:t>
            </a:r>
            <a:r>
              <a:rPr lang="en-US" sz="1600" dirty="0" smtClean="0"/>
              <a:t>If a subclass does not override this method, it returns a textual representation of the object, which has the following format:</a:t>
            </a:r>
          </a:p>
          <a:p>
            <a:r>
              <a:rPr lang="en-US" sz="1600" dirty="0" smtClean="0"/>
              <a:t>"&lt;name of the class&gt;@&lt;hash code value of object&gt;“</a:t>
            </a:r>
          </a:p>
          <a:p>
            <a:r>
              <a:rPr lang="en-US" sz="1600" dirty="0" smtClean="0"/>
              <a:t>This method is usually overridden and used for debugging purposes. The method call </a:t>
            </a:r>
            <a:r>
              <a:rPr lang="en-US" sz="1600" dirty="0" err="1" smtClean="0"/>
              <a:t>System.out.println</a:t>
            </a:r>
            <a:r>
              <a:rPr lang="en-US" sz="1600" dirty="0" smtClean="0"/>
              <a:t>(</a:t>
            </a:r>
            <a:r>
              <a:rPr lang="en-US" sz="1600" dirty="0" err="1" smtClean="0"/>
              <a:t>objRef</a:t>
            </a:r>
            <a:r>
              <a:rPr lang="en-US" sz="1600" dirty="0" smtClean="0"/>
              <a:t>) will implicitly convert its argument to a textual representation using the </a:t>
            </a:r>
            <a:r>
              <a:rPr lang="en-US" sz="1600" dirty="0" err="1" smtClean="0"/>
              <a:t>toString</a:t>
            </a:r>
            <a:r>
              <a:rPr lang="en-US" sz="1600" dirty="0" smtClean="0"/>
              <a:t>() method</a:t>
            </a:r>
          </a:p>
          <a:p>
            <a:pPr algn="just"/>
            <a:r>
              <a:rPr lang="en-US" sz="1600" dirty="0" smtClean="0">
                <a:solidFill>
                  <a:srgbClr val="7030A0"/>
                </a:solidFill>
              </a:rPr>
              <a:t>protected void finalize() throws </a:t>
            </a:r>
            <a:r>
              <a:rPr lang="en-US" sz="1600" dirty="0" err="1" smtClean="0">
                <a:solidFill>
                  <a:srgbClr val="7030A0"/>
                </a:solidFill>
              </a:rPr>
              <a:t>Throwable</a:t>
            </a:r>
            <a:r>
              <a:rPr lang="en-US" sz="1600" dirty="0" smtClean="0">
                <a:solidFill>
                  <a:srgbClr val="7030A0"/>
                </a:solidFill>
              </a:rPr>
              <a:t>: </a:t>
            </a:r>
            <a:r>
              <a:rPr lang="en-US" sz="1600" dirty="0" smtClean="0"/>
              <a:t>It is called on an object just before it is garbage collected, so that any cleaning up can be done. However, the default finalize() method in the Object class does not do anything useful.</a:t>
            </a:r>
          </a:p>
          <a:p>
            <a:pPr algn="just"/>
            <a:r>
              <a:rPr lang="en-US" sz="1600" dirty="0" smtClean="0"/>
              <a:t>final void wait(long timeout) throws </a:t>
            </a:r>
            <a:r>
              <a:rPr lang="en-US" sz="1600" dirty="0" err="1" smtClean="0"/>
              <a:t>InterruptedException</a:t>
            </a:r>
            <a:r>
              <a:rPr lang="en-US" sz="1600" dirty="0" smtClean="0"/>
              <a:t> </a:t>
            </a:r>
          </a:p>
          <a:p>
            <a:pPr algn="just"/>
            <a:r>
              <a:rPr lang="en-US" sz="1600" dirty="0" smtClean="0"/>
              <a:t>final void wait(long timeout, </a:t>
            </a:r>
            <a:r>
              <a:rPr lang="en-US" sz="1600" dirty="0" err="1" smtClean="0"/>
              <a:t>int</a:t>
            </a:r>
            <a:r>
              <a:rPr lang="en-US" sz="1600" dirty="0" smtClean="0"/>
              <a:t> </a:t>
            </a:r>
            <a:r>
              <a:rPr lang="en-US" sz="1600" dirty="0" err="1" smtClean="0"/>
              <a:t>nanos</a:t>
            </a:r>
            <a:r>
              <a:rPr lang="en-US" sz="1600" dirty="0" smtClean="0"/>
              <a:t>) throws </a:t>
            </a:r>
            <a:r>
              <a:rPr lang="en-US" sz="1600" dirty="0" err="1" smtClean="0"/>
              <a:t>InterruptedException</a:t>
            </a:r>
            <a:r>
              <a:rPr lang="en-US" sz="1600" dirty="0" smtClean="0"/>
              <a:t> </a:t>
            </a:r>
          </a:p>
          <a:p>
            <a:pPr algn="just"/>
            <a:r>
              <a:rPr lang="en-US" sz="1600" dirty="0" smtClean="0"/>
              <a:t>final void wait() throws </a:t>
            </a:r>
            <a:r>
              <a:rPr lang="en-US" sz="1600" dirty="0" err="1" smtClean="0"/>
              <a:t>InterruptedException</a:t>
            </a:r>
            <a:r>
              <a:rPr lang="en-US" sz="1600" dirty="0" smtClean="0"/>
              <a:t> </a:t>
            </a:r>
          </a:p>
          <a:p>
            <a:pPr algn="just"/>
            <a:r>
              <a:rPr lang="en-US" sz="1600" dirty="0" smtClean="0"/>
              <a:t>final void notify() final void </a:t>
            </a:r>
            <a:r>
              <a:rPr lang="en-US" sz="1600" dirty="0" err="1" smtClean="0"/>
              <a:t>notifyAll</a:t>
            </a:r>
            <a:r>
              <a:rPr lang="en-US" sz="1600" dirty="0" smtClean="0"/>
              <a:t>() </a:t>
            </a:r>
          </a:p>
          <a:p>
            <a:pPr algn="just"/>
            <a:r>
              <a:rPr lang="en-US" sz="1600" dirty="0" smtClean="0"/>
              <a:t>A thread invokes these method on the object whose lock it holds. A thread waits for notification by another thread. </a:t>
            </a:r>
            <a:r>
              <a:rPr lang="en-US" sz="1600" dirty="0" err="1" smtClean="0">
                <a:solidFill>
                  <a:srgbClr val="FF0000"/>
                </a:solidFill>
              </a:rPr>
              <a:t>ObjectMethods</a:t>
            </a:r>
            <a:r>
              <a:rPr lang="en-US" sz="1600" dirty="0" smtClean="0">
                <a:solidFill>
                  <a:srgbClr val="FF0000"/>
                </a:solidFill>
              </a:rPr>
              <a:t> .java</a:t>
            </a:r>
          </a:p>
          <a:p>
            <a:pPr marL="0" indent="0" algn="just">
              <a:buNone/>
            </a:pPr>
            <a:r>
              <a:rPr lang="en-US" sz="2000" b="1" dirty="0">
                <a:solidFill>
                  <a:srgbClr val="7030A0"/>
                </a:solidFill>
              </a:rPr>
              <a:t>Wrapper Classes</a:t>
            </a:r>
            <a:endParaRPr lang="en-US" sz="2000" dirty="0" smtClean="0">
              <a:solidFill>
                <a:srgbClr val="7030A0"/>
              </a:solidFill>
            </a:endParaRPr>
          </a:p>
          <a:p>
            <a:pPr algn="just"/>
            <a:r>
              <a:rPr lang="en-US" sz="1600" dirty="0" smtClean="0"/>
              <a:t>Primitive </a:t>
            </a:r>
            <a:r>
              <a:rPr lang="en-US" sz="1600" dirty="0"/>
              <a:t>values in Java are not objects. In order to manipulate these values as objects, the </a:t>
            </a:r>
            <a:r>
              <a:rPr lang="en-US" sz="1600" dirty="0" err="1"/>
              <a:t>java.lang</a:t>
            </a:r>
            <a:r>
              <a:rPr lang="en-US" sz="1600" dirty="0"/>
              <a:t> package provides a wrapper class for each of the primitive data types. </a:t>
            </a:r>
            <a:endParaRPr lang="en-US" sz="1600" dirty="0" smtClean="0"/>
          </a:p>
          <a:p>
            <a:pPr algn="just"/>
            <a:r>
              <a:rPr lang="en-US" sz="1600" dirty="0" smtClean="0"/>
              <a:t>All </a:t>
            </a:r>
            <a:r>
              <a:rPr lang="en-US" sz="1600" dirty="0">
                <a:solidFill>
                  <a:srgbClr val="7030A0"/>
                </a:solidFill>
              </a:rPr>
              <a:t>wrapper classes </a:t>
            </a:r>
            <a:r>
              <a:rPr lang="en-US" sz="1600" dirty="0"/>
              <a:t>are </a:t>
            </a:r>
            <a:r>
              <a:rPr lang="en-US" sz="1600" dirty="0">
                <a:solidFill>
                  <a:srgbClr val="7030A0"/>
                </a:solidFill>
              </a:rPr>
              <a:t>final</a:t>
            </a:r>
            <a:r>
              <a:rPr lang="en-US" sz="1600" dirty="0"/>
              <a:t>. The objects of all wrapper classes that can be instantiated are </a:t>
            </a:r>
            <a:r>
              <a:rPr lang="en-US" sz="1600" dirty="0">
                <a:solidFill>
                  <a:srgbClr val="7030A0"/>
                </a:solidFill>
              </a:rPr>
              <a:t>immutable</a:t>
            </a:r>
            <a:r>
              <a:rPr lang="en-US" sz="1600" dirty="0"/>
              <a:t>, that is, their </a:t>
            </a:r>
            <a:r>
              <a:rPr lang="en-US" sz="1600" dirty="0">
                <a:solidFill>
                  <a:srgbClr val="7030A0"/>
                </a:solidFill>
              </a:rPr>
              <a:t>state</a:t>
            </a:r>
            <a:r>
              <a:rPr lang="en-US" sz="1600" dirty="0"/>
              <a:t> </a:t>
            </a:r>
            <a:r>
              <a:rPr lang="en-US" sz="1600" dirty="0">
                <a:solidFill>
                  <a:srgbClr val="7030A0"/>
                </a:solidFill>
              </a:rPr>
              <a:t>cannot</a:t>
            </a:r>
            <a:r>
              <a:rPr lang="en-US" sz="1600" dirty="0"/>
              <a:t> be </a:t>
            </a:r>
            <a:r>
              <a:rPr lang="en-US" sz="1600" dirty="0">
                <a:solidFill>
                  <a:srgbClr val="7030A0"/>
                </a:solidFill>
              </a:rPr>
              <a:t>changed</a:t>
            </a:r>
            <a:r>
              <a:rPr lang="en-US" sz="1600" dirty="0" smtClean="0"/>
              <a:t>.</a:t>
            </a:r>
          </a:p>
          <a:p>
            <a:pPr algn="just"/>
            <a:r>
              <a:rPr lang="en-US" sz="1600" dirty="0"/>
              <a:t>Although the </a:t>
            </a:r>
            <a:r>
              <a:rPr lang="en-US" sz="1600" dirty="0">
                <a:solidFill>
                  <a:srgbClr val="7030A0"/>
                </a:solidFill>
              </a:rPr>
              <a:t>Void</a:t>
            </a:r>
            <a:r>
              <a:rPr lang="en-US" sz="1600" dirty="0"/>
              <a:t> class is considered a wrapper class, it does not wrap any primitive value and is not </a:t>
            </a:r>
            <a:r>
              <a:rPr lang="en-US" sz="1600" dirty="0" err="1"/>
              <a:t>instantiable</a:t>
            </a:r>
            <a:r>
              <a:rPr lang="en-US" sz="1600" dirty="0"/>
              <a:t> (i.e., has no public constructors). </a:t>
            </a:r>
            <a:endParaRPr lang="en-US" sz="1600" dirty="0" smtClean="0"/>
          </a:p>
          <a:p>
            <a:pPr algn="just"/>
            <a:r>
              <a:rPr lang="en-US" sz="1600" dirty="0" smtClean="0"/>
              <a:t>It </a:t>
            </a:r>
            <a:r>
              <a:rPr lang="en-US" sz="1600" dirty="0"/>
              <a:t>just denotes the Class object representing the keyword void.</a:t>
            </a:r>
            <a:endParaRPr lang="en-US" sz="1600" dirty="0" smtClean="0"/>
          </a:p>
        </p:txBody>
      </p:sp>
    </p:spTree>
    <p:extLst>
      <p:ext uri="{BB962C8B-B14F-4D97-AF65-F5344CB8AC3E}">
        <p14:creationId xmlns:p14="http://schemas.microsoft.com/office/powerpoint/2010/main" val="76856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a:bodyPr>
          <a:lstStyle/>
          <a:p>
            <a:pPr marL="0" indent="0" algn="just">
              <a:buNone/>
            </a:pPr>
            <a:r>
              <a:rPr lang="en-US" sz="2000" b="1" dirty="0">
                <a:solidFill>
                  <a:srgbClr val="7030A0"/>
                </a:solidFill>
              </a:rPr>
              <a:t>Common Wrapper </a:t>
            </a:r>
            <a:r>
              <a:rPr lang="en-US" sz="2000" b="1" dirty="0" smtClean="0">
                <a:solidFill>
                  <a:srgbClr val="7030A0"/>
                </a:solidFill>
              </a:rPr>
              <a:t>Class Constructors: </a:t>
            </a:r>
            <a:r>
              <a:rPr lang="en-US" sz="1600" b="1" dirty="0" smtClean="0">
                <a:solidFill>
                  <a:srgbClr val="7030A0"/>
                </a:solidFill>
              </a:rPr>
              <a:t>T</a:t>
            </a:r>
            <a:r>
              <a:rPr lang="en-US" sz="1600" dirty="0" smtClean="0"/>
              <a:t>he </a:t>
            </a:r>
            <a:r>
              <a:rPr lang="en-US" sz="1600" dirty="0"/>
              <a:t>Character class has only one public constructor, taking a char value as parameter. </a:t>
            </a:r>
            <a:endParaRPr lang="en-US" sz="1600" dirty="0" smtClean="0"/>
          </a:p>
          <a:p>
            <a:pPr marL="0" indent="0" algn="just">
              <a:buNone/>
            </a:pPr>
            <a:r>
              <a:rPr lang="en-US" sz="1600" dirty="0" smtClean="0"/>
              <a:t>The </a:t>
            </a:r>
            <a:r>
              <a:rPr lang="en-US" sz="1600" dirty="0"/>
              <a:t>other wrapper classes all have two public one-argument constructors: one takes a primitive value and the other takes a string.</a:t>
            </a:r>
          </a:p>
          <a:p>
            <a:pPr algn="just"/>
            <a:r>
              <a:rPr lang="en-US" sz="1600" dirty="0" err="1"/>
              <a:t>WrapperType</a:t>
            </a:r>
            <a:r>
              <a:rPr lang="en-US" sz="1600" dirty="0"/>
              <a:t>( type v ) </a:t>
            </a:r>
            <a:endParaRPr lang="en-US" sz="1600" dirty="0" smtClean="0"/>
          </a:p>
          <a:p>
            <a:pPr algn="just"/>
            <a:r>
              <a:rPr lang="en-US" sz="1600" dirty="0" err="1" smtClean="0"/>
              <a:t>WrapperType</a:t>
            </a:r>
            <a:r>
              <a:rPr lang="en-US" sz="1600" dirty="0"/>
              <a:t>( String </a:t>
            </a:r>
            <a:r>
              <a:rPr lang="en-US" sz="1600" dirty="0" err="1"/>
              <a:t>str</a:t>
            </a:r>
            <a:r>
              <a:rPr lang="en-US" sz="1600" dirty="0"/>
              <a:t> ) </a:t>
            </a:r>
          </a:p>
          <a:p>
            <a:pPr marL="0" indent="0" algn="just">
              <a:buNone/>
            </a:pPr>
            <a:r>
              <a:rPr lang="en-US" sz="2000" b="1" dirty="0">
                <a:solidFill>
                  <a:srgbClr val="7030A0"/>
                </a:solidFill>
              </a:rPr>
              <a:t>Converting Primitive </a:t>
            </a:r>
            <a:r>
              <a:rPr lang="en-US" sz="2000" b="1" dirty="0" smtClean="0">
                <a:solidFill>
                  <a:srgbClr val="7030A0"/>
                </a:solidFill>
              </a:rPr>
              <a:t>Values </a:t>
            </a:r>
            <a:r>
              <a:rPr lang="en-US" sz="2000" b="1" dirty="0">
                <a:solidFill>
                  <a:srgbClr val="7030A0"/>
                </a:solidFill>
              </a:rPr>
              <a:t>to Wrapper </a:t>
            </a:r>
            <a:r>
              <a:rPr lang="en-US" sz="2000" b="1" dirty="0" smtClean="0">
                <a:solidFill>
                  <a:srgbClr val="7030A0"/>
                </a:solidFill>
              </a:rPr>
              <a:t>Objects : </a:t>
            </a:r>
            <a:r>
              <a:rPr lang="en-US" sz="1600" dirty="0" smtClean="0"/>
              <a:t>A </a:t>
            </a:r>
            <a:r>
              <a:rPr lang="en-US" sz="1600" dirty="0"/>
              <a:t>constructor that takes a primitive value can be used to create wrapper </a:t>
            </a:r>
            <a:r>
              <a:rPr lang="en-US" sz="1600" dirty="0" smtClean="0"/>
              <a:t>objects.</a:t>
            </a:r>
          </a:p>
          <a:p>
            <a:pPr marL="685800" lvl="1" algn="just"/>
            <a:r>
              <a:rPr lang="en-US" sz="1600" dirty="0"/>
              <a:t>Character charObj1 = new Character('\n'); </a:t>
            </a:r>
            <a:endParaRPr lang="en-US" sz="1600" dirty="0" smtClean="0"/>
          </a:p>
          <a:p>
            <a:pPr marL="685800" lvl="1" algn="just"/>
            <a:r>
              <a:rPr lang="en-US" sz="1600" dirty="0" smtClean="0"/>
              <a:t>Boolean </a:t>
            </a:r>
            <a:r>
              <a:rPr lang="en-US" sz="1600" dirty="0"/>
              <a:t>boolObj1 = new Boolean(true); </a:t>
            </a:r>
            <a:endParaRPr lang="en-US" sz="1600" dirty="0" smtClean="0"/>
          </a:p>
          <a:p>
            <a:pPr marL="685800" lvl="1" algn="just"/>
            <a:r>
              <a:rPr lang="en-US" sz="1600" dirty="0" smtClean="0"/>
              <a:t>Integer </a:t>
            </a:r>
            <a:r>
              <a:rPr lang="en-US" sz="1600" dirty="0"/>
              <a:t>intObj1 = new Integer(2003); </a:t>
            </a:r>
            <a:endParaRPr lang="en-US" sz="1600" dirty="0" smtClean="0"/>
          </a:p>
          <a:p>
            <a:pPr marL="685800" lvl="1" algn="just"/>
            <a:r>
              <a:rPr lang="en-US" sz="1600" dirty="0" smtClean="0"/>
              <a:t>Double </a:t>
            </a:r>
            <a:r>
              <a:rPr lang="en-US" sz="1600" dirty="0"/>
              <a:t>doubleObj1 = new Double(3.14); </a:t>
            </a:r>
            <a:endParaRPr lang="en-US" sz="1600" dirty="0" smtClean="0"/>
          </a:p>
          <a:p>
            <a:pPr marL="0" indent="0" algn="just">
              <a:buNone/>
            </a:pPr>
            <a:r>
              <a:rPr lang="en-US" sz="1600" b="1" dirty="0" smtClean="0">
                <a:solidFill>
                  <a:srgbClr val="7030A0"/>
                </a:solidFill>
              </a:rPr>
              <a:t>Converting </a:t>
            </a:r>
            <a:r>
              <a:rPr lang="en-US" sz="1600" b="1" dirty="0">
                <a:solidFill>
                  <a:srgbClr val="7030A0"/>
                </a:solidFill>
              </a:rPr>
              <a:t>Strings to Wrapper </a:t>
            </a:r>
            <a:r>
              <a:rPr lang="en-US" sz="1600" b="1" dirty="0" smtClean="0">
                <a:solidFill>
                  <a:srgbClr val="7030A0"/>
                </a:solidFill>
              </a:rPr>
              <a:t>Objects:</a:t>
            </a:r>
          </a:p>
          <a:p>
            <a:pPr algn="just"/>
            <a:r>
              <a:rPr lang="en-US" sz="1600" dirty="0"/>
              <a:t>A constructor that takes a String object representing the primitive value, can also be used to create wrapper objects. </a:t>
            </a:r>
            <a:endParaRPr lang="en-US" sz="1600" dirty="0" smtClean="0"/>
          </a:p>
          <a:p>
            <a:pPr algn="just"/>
            <a:r>
              <a:rPr lang="en-US" sz="1600" dirty="0" smtClean="0"/>
              <a:t>The </a:t>
            </a:r>
            <a:r>
              <a:rPr lang="en-US" sz="1600" dirty="0"/>
              <a:t>constructors for the numeric wrapper types throw an unchecked </a:t>
            </a:r>
            <a:r>
              <a:rPr lang="en-US" sz="1600" dirty="0" err="1" smtClean="0"/>
              <a:t>NumberFormatException</a:t>
            </a:r>
            <a:r>
              <a:rPr lang="en-US" sz="1600" dirty="0" smtClean="0"/>
              <a:t> </a:t>
            </a:r>
            <a:r>
              <a:rPr lang="en-US" sz="1600" dirty="0"/>
              <a:t>if the String parameter does not parse to a valid number</a:t>
            </a:r>
            <a:r>
              <a:rPr lang="en-US" sz="1600" dirty="0" smtClean="0"/>
              <a:t>.</a:t>
            </a:r>
          </a:p>
          <a:p>
            <a:pPr algn="just"/>
            <a:r>
              <a:rPr lang="en-US" sz="1600" dirty="0"/>
              <a:t>Boolean boolObj2 = new Boolean("</a:t>
            </a:r>
            <a:r>
              <a:rPr lang="en-US" sz="1600" dirty="0" err="1"/>
              <a:t>TrUe</a:t>
            </a:r>
            <a:r>
              <a:rPr lang="en-US" sz="1600" dirty="0"/>
              <a:t>"); // case ignored: true </a:t>
            </a:r>
            <a:endParaRPr lang="en-US" sz="1600" dirty="0" smtClean="0"/>
          </a:p>
          <a:p>
            <a:pPr algn="just"/>
            <a:r>
              <a:rPr lang="en-US" sz="1600" dirty="0" smtClean="0"/>
              <a:t>Boolean </a:t>
            </a:r>
            <a:r>
              <a:rPr lang="en-US" sz="1600" dirty="0"/>
              <a:t>boolObj3 = new Boolean("XX"); // false </a:t>
            </a:r>
            <a:endParaRPr lang="en-US" sz="1600" dirty="0" smtClean="0"/>
          </a:p>
          <a:p>
            <a:pPr algn="just"/>
            <a:r>
              <a:rPr lang="en-US" sz="1600" dirty="0" smtClean="0"/>
              <a:t>Integer </a:t>
            </a:r>
            <a:r>
              <a:rPr lang="en-US" sz="1600" dirty="0"/>
              <a:t>intObj2 = new Integer("2003"); </a:t>
            </a:r>
            <a:endParaRPr lang="en-US" sz="1600" dirty="0" smtClean="0"/>
          </a:p>
          <a:p>
            <a:pPr algn="just"/>
            <a:r>
              <a:rPr lang="en-US" sz="1600" dirty="0" smtClean="0"/>
              <a:t>Double </a:t>
            </a:r>
            <a:r>
              <a:rPr lang="en-US" sz="1600" dirty="0"/>
              <a:t>doubleObj2 = new Double("3.14"); </a:t>
            </a:r>
            <a:endParaRPr lang="en-US" sz="1600" dirty="0" smtClean="0"/>
          </a:p>
          <a:p>
            <a:pPr algn="just"/>
            <a:r>
              <a:rPr lang="en-US" sz="1600" dirty="0" smtClean="0"/>
              <a:t>Long </a:t>
            </a:r>
            <a:r>
              <a:rPr lang="en-US" sz="1600" dirty="0"/>
              <a:t>longObj1 = new Long("3.14"); // </a:t>
            </a:r>
            <a:r>
              <a:rPr lang="en-US" sz="1600" dirty="0" err="1">
                <a:solidFill>
                  <a:srgbClr val="7030A0"/>
                </a:solidFill>
              </a:rPr>
              <a:t>NumberFormatException</a:t>
            </a:r>
            <a:r>
              <a:rPr lang="en-US" sz="1600" dirty="0">
                <a:solidFill>
                  <a:srgbClr val="7030A0"/>
                </a:solidFill>
              </a:rPr>
              <a:t> </a:t>
            </a:r>
            <a:endParaRPr lang="en-US" sz="1600" b="1" dirty="0">
              <a:solidFill>
                <a:srgbClr val="7030A0"/>
              </a:solidFill>
            </a:endParaRPr>
          </a:p>
        </p:txBody>
      </p:sp>
    </p:spTree>
    <p:extLst>
      <p:ext uri="{BB962C8B-B14F-4D97-AF65-F5344CB8AC3E}">
        <p14:creationId xmlns:p14="http://schemas.microsoft.com/office/powerpoint/2010/main" val="122828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a:bodyPr>
          <a:lstStyle/>
          <a:p>
            <a:pPr marL="0" indent="0" algn="just">
              <a:buNone/>
            </a:pPr>
            <a:r>
              <a:rPr lang="en-US" sz="1600" b="1" dirty="0">
                <a:solidFill>
                  <a:srgbClr val="7030A0"/>
                </a:solidFill>
              </a:rPr>
              <a:t>Converting Values between Primitive, Wrapper, and String Types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38200"/>
            <a:ext cx="7543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682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lnSpcReduction="10000"/>
          </a:bodyPr>
          <a:lstStyle/>
          <a:p>
            <a:pPr marL="0" indent="0">
              <a:buNone/>
            </a:pPr>
            <a:r>
              <a:rPr lang="en-US" sz="2000" b="1" dirty="0">
                <a:solidFill>
                  <a:srgbClr val="7030A0"/>
                </a:solidFill>
              </a:rPr>
              <a:t>Converting Strings to </a:t>
            </a:r>
            <a:r>
              <a:rPr lang="en-US" sz="2000" b="1" dirty="0" smtClean="0">
                <a:solidFill>
                  <a:srgbClr val="7030A0"/>
                </a:solidFill>
              </a:rPr>
              <a:t>Wrapper Objects</a:t>
            </a:r>
          </a:p>
          <a:p>
            <a:pPr algn="just"/>
            <a:r>
              <a:rPr lang="en-US" sz="1600" dirty="0"/>
              <a:t>Each wrapper class (except Character) defines the static method </a:t>
            </a:r>
            <a:r>
              <a:rPr lang="en-US" sz="1600" dirty="0" err="1">
                <a:solidFill>
                  <a:srgbClr val="7030A0"/>
                </a:solidFill>
              </a:rPr>
              <a:t>valueOf</a:t>
            </a:r>
            <a:r>
              <a:rPr lang="en-US" sz="1600" dirty="0">
                <a:solidFill>
                  <a:srgbClr val="7030A0"/>
                </a:solidFill>
              </a:rPr>
              <a:t>(String</a:t>
            </a:r>
            <a:r>
              <a:rPr lang="en-US" sz="1600" dirty="0"/>
              <a:t> s) that returns the wrapper object corresponding to the primitive value represented by the String object passed as </a:t>
            </a:r>
            <a:r>
              <a:rPr lang="en-US" sz="1600" dirty="0" smtClean="0"/>
              <a:t>argument. </a:t>
            </a:r>
          </a:p>
          <a:p>
            <a:pPr algn="just"/>
            <a:r>
              <a:rPr lang="en-US" sz="1600" dirty="0" smtClean="0"/>
              <a:t>This </a:t>
            </a:r>
            <a:r>
              <a:rPr lang="en-US" sz="1600" dirty="0"/>
              <a:t>method for the numeric wrapper types also throws a </a:t>
            </a:r>
            <a:r>
              <a:rPr lang="en-US" sz="1600" dirty="0" err="1"/>
              <a:t>NumberFormatException</a:t>
            </a:r>
            <a:r>
              <a:rPr lang="en-US" sz="1600" dirty="0"/>
              <a:t> if the String parameter is not a valid number.</a:t>
            </a:r>
          </a:p>
          <a:p>
            <a:r>
              <a:rPr lang="en-US" sz="1600" dirty="0"/>
              <a:t>static </a:t>
            </a:r>
            <a:r>
              <a:rPr lang="en-US" sz="1600" dirty="0" err="1"/>
              <a:t>WrapperType</a:t>
            </a:r>
            <a:r>
              <a:rPr lang="en-US" sz="1600" dirty="0"/>
              <a:t> </a:t>
            </a:r>
            <a:r>
              <a:rPr lang="en-US" sz="1600" dirty="0" err="1"/>
              <a:t>valueOf</a:t>
            </a:r>
            <a:r>
              <a:rPr lang="en-US" sz="1600" dirty="0"/>
              <a:t>( String s ) </a:t>
            </a:r>
          </a:p>
          <a:p>
            <a:r>
              <a:rPr lang="en-US" sz="1600" dirty="0"/>
              <a:t>Boolean boolObj4 = </a:t>
            </a:r>
            <a:r>
              <a:rPr lang="en-US" sz="1600" dirty="0" err="1"/>
              <a:t>Boolean.valueOf</a:t>
            </a:r>
            <a:r>
              <a:rPr lang="en-US" sz="1600" dirty="0"/>
              <a:t>("false"); </a:t>
            </a:r>
            <a:endParaRPr lang="en-US" sz="1600" dirty="0" smtClean="0"/>
          </a:p>
          <a:p>
            <a:r>
              <a:rPr lang="en-US" sz="1600" dirty="0" smtClean="0"/>
              <a:t>Integer </a:t>
            </a:r>
            <a:r>
              <a:rPr lang="en-US" sz="1600" dirty="0"/>
              <a:t>intObj3 = </a:t>
            </a:r>
            <a:r>
              <a:rPr lang="en-US" sz="1600" dirty="0" err="1"/>
              <a:t>Integer.valueOf</a:t>
            </a:r>
            <a:r>
              <a:rPr lang="en-US" sz="1600" dirty="0"/>
              <a:t>("1949"); </a:t>
            </a:r>
            <a:endParaRPr lang="en-US" sz="1600" dirty="0" smtClean="0"/>
          </a:p>
          <a:p>
            <a:r>
              <a:rPr lang="en-US" sz="1600" dirty="0" smtClean="0"/>
              <a:t>Double </a:t>
            </a:r>
            <a:r>
              <a:rPr lang="en-US" sz="1600" dirty="0"/>
              <a:t>doubleObj3 = </a:t>
            </a:r>
            <a:r>
              <a:rPr lang="en-US" sz="1600" dirty="0" err="1"/>
              <a:t>Double.valueOf</a:t>
            </a:r>
            <a:r>
              <a:rPr lang="en-US" sz="1600" dirty="0"/>
              <a:t>("-3.0"); </a:t>
            </a:r>
            <a:endParaRPr lang="en-US" sz="1600" dirty="0" smtClean="0"/>
          </a:p>
          <a:p>
            <a:pPr marL="0" indent="0">
              <a:buNone/>
            </a:pPr>
            <a:r>
              <a:rPr lang="en-US" sz="1600" b="1" dirty="0">
                <a:solidFill>
                  <a:srgbClr val="7030A0"/>
                </a:solidFill>
              </a:rPr>
              <a:t>Converting Wrapper Objects to </a:t>
            </a:r>
            <a:r>
              <a:rPr lang="en-US" sz="1600" b="1" dirty="0" smtClean="0">
                <a:solidFill>
                  <a:srgbClr val="7030A0"/>
                </a:solidFill>
              </a:rPr>
              <a:t>Strings</a:t>
            </a:r>
          </a:p>
          <a:p>
            <a:pPr algn="just"/>
            <a:r>
              <a:rPr lang="en-US" sz="1600" dirty="0"/>
              <a:t>Each wrapper class overrides the </a:t>
            </a:r>
            <a:r>
              <a:rPr lang="en-US" sz="1600" dirty="0" err="1">
                <a:solidFill>
                  <a:srgbClr val="7030A0"/>
                </a:solidFill>
              </a:rPr>
              <a:t>toString</a:t>
            </a:r>
            <a:r>
              <a:rPr lang="en-US" sz="1600" dirty="0"/>
              <a:t>() method from the Object class. </a:t>
            </a:r>
            <a:endParaRPr lang="en-US" sz="1600" dirty="0" smtClean="0"/>
          </a:p>
          <a:p>
            <a:pPr algn="just"/>
            <a:r>
              <a:rPr lang="en-US" sz="1600" dirty="0" smtClean="0"/>
              <a:t>The </a:t>
            </a:r>
            <a:r>
              <a:rPr lang="en-US" sz="1600" dirty="0"/>
              <a:t>overriding method returns a String object containing the string representation of the primitive value in </a:t>
            </a:r>
            <a:r>
              <a:rPr lang="en-US" sz="1600" dirty="0" smtClean="0"/>
              <a:t>the </a:t>
            </a:r>
            <a:r>
              <a:rPr lang="en-US" sz="1600" dirty="0"/>
              <a:t>wrapper object </a:t>
            </a:r>
            <a:r>
              <a:rPr lang="en-US" sz="1600" dirty="0" smtClean="0"/>
              <a:t>.</a:t>
            </a:r>
          </a:p>
          <a:p>
            <a:r>
              <a:rPr lang="en-US" sz="1600" dirty="0"/>
              <a:t>String </a:t>
            </a:r>
            <a:r>
              <a:rPr lang="en-US" sz="1600" dirty="0" err="1"/>
              <a:t>toString</a:t>
            </a:r>
            <a:r>
              <a:rPr lang="en-US" sz="1600" dirty="0"/>
              <a:t>() </a:t>
            </a:r>
          </a:p>
          <a:p>
            <a:r>
              <a:rPr lang="en-US" sz="1600" dirty="0" smtClean="0"/>
              <a:t>String </a:t>
            </a:r>
            <a:r>
              <a:rPr lang="en-US" sz="1600" dirty="0" err="1"/>
              <a:t>charStr</a:t>
            </a:r>
            <a:r>
              <a:rPr lang="en-US" sz="1600" dirty="0"/>
              <a:t> = charObj1.toString(); // "\n" </a:t>
            </a:r>
            <a:endParaRPr lang="en-US" sz="1600" dirty="0" smtClean="0"/>
          </a:p>
          <a:p>
            <a:r>
              <a:rPr lang="en-US" sz="1600" dirty="0" smtClean="0"/>
              <a:t>String </a:t>
            </a:r>
            <a:r>
              <a:rPr lang="en-US" sz="1600" dirty="0" err="1"/>
              <a:t>boolStr</a:t>
            </a:r>
            <a:r>
              <a:rPr lang="en-US" sz="1600" dirty="0"/>
              <a:t> = boolObj2.toString(); // "true" </a:t>
            </a:r>
            <a:endParaRPr lang="en-US" sz="1600" dirty="0" smtClean="0"/>
          </a:p>
          <a:p>
            <a:r>
              <a:rPr lang="en-US" sz="1600" dirty="0" smtClean="0"/>
              <a:t>String </a:t>
            </a:r>
            <a:r>
              <a:rPr lang="en-US" sz="1600" dirty="0" err="1"/>
              <a:t>intStr</a:t>
            </a:r>
            <a:r>
              <a:rPr lang="en-US" sz="1600" dirty="0"/>
              <a:t> = intObj1.toString(); // "2003" </a:t>
            </a:r>
            <a:endParaRPr lang="en-US" sz="1600" dirty="0" smtClean="0"/>
          </a:p>
          <a:p>
            <a:r>
              <a:rPr lang="en-US" sz="1600" dirty="0" smtClean="0"/>
              <a:t>String </a:t>
            </a:r>
            <a:r>
              <a:rPr lang="en-US" sz="1600" dirty="0" err="1"/>
              <a:t>doubleStr</a:t>
            </a:r>
            <a:r>
              <a:rPr lang="en-US" sz="1600" dirty="0"/>
              <a:t> = doubleObj1.toString(); // "3.14" </a:t>
            </a:r>
            <a:endParaRPr lang="en-US" sz="1600" dirty="0" smtClean="0"/>
          </a:p>
          <a:p>
            <a:pPr marL="0" indent="0">
              <a:buNone/>
            </a:pPr>
            <a:r>
              <a:rPr lang="en-US" sz="1600" b="1" dirty="0">
                <a:solidFill>
                  <a:srgbClr val="7030A0"/>
                </a:solidFill>
              </a:rPr>
              <a:t>Converting Wrapper Objects to Primitive Values</a:t>
            </a:r>
          </a:p>
          <a:p>
            <a:r>
              <a:rPr lang="en-US" sz="1600" dirty="0"/>
              <a:t>Each wrapper class defines a </a:t>
            </a:r>
            <a:r>
              <a:rPr lang="en-US" sz="1600" dirty="0" err="1">
                <a:solidFill>
                  <a:srgbClr val="7030A0"/>
                </a:solidFill>
              </a:rPr>
              <a:t>typeValue</a:t>
            </a:r>
            <a:r>
              <a:rPr lang="en-US" sz="1600" dirty="0"/>
              <a:t>() method which returns the primitive value in the wrapper object </a:t>
            </a:r>
            <a:r>
              <a:rPr lang="en-US" sz="1600" dirty="0" smtClean="0"/>
              <a:t>   type </a:t>
            </a:r>
            <a:r>
              <a:rPr lang="en-US" sz="1600" dirty="0" err="1"/>
              <a:t>typeValue</a:t>
            </a:r>
            <a:r>
              <a:rPr lang="en-US" sz="1600" dirty="0"/>
              <a:t>() </a:t>
            </a:r>
            <a:endParaRPr lang="en-US" sz="1600" dirty="0" smtClean="0"/>
          </a:p>
          <a:p>
            <a:r>
              <a:rPr lang="en-US" sz="1600" dirty="0" smtClean="0"/>
              <a:t>char </a:t>
            </a:r>
            <a:r>
              <a:rPr lang="en-US" sz="1600" dirty="0"/>
              <a:t>c = charObj1.charValue(); // </a:t>
            </a:r>
            <a:r>
              <a:rPr lang="en-US" sz="1600" dirty="0" smtClean="0"/>
              <a:t> '\n'   </a:t>
            </a:r>
            <a:r>
              <a:rPr lang="en-US" sz="1600" dirty="0" err="1" smtClean="0"/>
              <a:t>boolean</a:t>
            </a:r>
            <a:r>
              <a:rPr lang="en-US" sz="1600" dirty="0" smtClean="0"/>
              <a:t> </a:t>
            </a:r>
            <a:r>
              <a:rPr lang="en-US" sz="1600" dirty="0"/>
              <a:t>b = boolObj2.booleanValue(); // true </a:t>
            </a:r>
            <a:r>
              <a:rPr lang="en-US" sz="1600" dirty="0" err="1"/>
              <a:t>int</a:t>
            </a:r>
            <a:r>
              <a:rPr lang="en-US" sz="1600" dirty="0"/>
              <a:t> i = intObj1.intValue(); // 2003 double d = doubleObj1.doubleValue(); // 3.14</a:t>
            </a:r>
          </a:p>
          <a:p>
            <a:endParaRPr lang="en-US" sz="1600" dirty="0">
              <a:solidFill>
                <a:srgbClr val="7030A0"/>
              </a:solidFill>
            </a:endParaRPr>
          </a:p>
        </p:txBody>
      </p:sp>
    </p:spTree>
    <p:extLst>
      <p:ext uri="{BB962C8B-B14F-4D97-AF65-F5344CB8AC3E}">
        <p14:creationId xmlns:p14="http://schemas.microsoft.com/office/powerpoint/2010/main" val="23967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lnSpcReduction="10000"/>
          </a:bodyPr>
          <a:lstStyle/>
          <a:p>
            <a:pPr marL="0" indent="0">
              <a:buNone/>
            </a:pPr>
            <a:r>
              <a:rPr lang="en-US" sz="1600" b="1" dirty="0">
                <a:solidFill>
                  <a:srgbClr val="7030A0"/>
                </a:solidFill>
              </a:rPr>
              <a:t>Converting any Numeric Wrapper Object to any Numeric Primitive Type</a:t>
            </a:r>
          </a:p>
          <a:p>
            <a:r>
              <a:rPr lang="en-US" sz="1600" dirty="0"/>
              <a:t>Each numeric wrapper class defines the following set of </a:t>
            </a:r>
            <a:r>
              <a:rPr lang="en-US" sz="1600" dirty="0" err="1"/>
              <a:t>typeValue</a:t>
            </a:r>
            <a:r>
              <a:rPr lang="en-US" sz="1600" dirty="0"/>
              <a:t>() methods for converting the primitive value in the wrapper object to a value of any numeric primitive type:</a:t>
            </a:r>
          </a:p>
          <a:p>
            <a:r>
              <a:rPr lang="en-US" sz="1600" dirty="0"/>
              <a:t>byte </a:t>
            </a:r>
            <a:r>
              <a:rPr lang="en-US" sz="1600" dirty="0" err="1"/>
              <a:t>byteValue</a:t>
            </a:r>
            <a:r>
              <a:rPr lang="en-US" sz="1600" dirty="0"/>
              <a:t>() short </a:t>
            </a:r>
            <a:r>
              <a:rPr lang="en-US" sz="1600" dirty="0" err="1"/>
              <a:t>shortValue</a:t>
            </a:r>
            <a:r>
              <a:rPr lang="en-US" sz="1600" dirty="0"/>
              <a:t>() </a:t>
            </a:r>
            <a:r>
              <a:rPr lang="en-US" sz="1600" dirty="0" err="1"/>
              <a:t>int</a:t>
            </a:r>
            <a:r>
              <a:rPr lang="en-US" sz="1600" dirty="0"/>
              <a:t> </a:t>
            </a:r>
            <a:r>
              <a:rPr lang="en-US" sz="1600" dirty="0" err="1"/>
              <a:t>intValue</a:t>
            </a:r>
            <a:r>
              <a:rPr lang="en-US" sz="1600" dirty="0"/>
              <a:t>() long </a:t>
            </a:r>
            <a:r>
              <a:rPr lang="en-US" sz="1600" dirty="0" err="1"/>
              <a:t>longValue</a:t>
            </a:r>
            <a:r>
              <a:rPr lang="en-US" sz="1600" dirty="0"/>
              <a:t>() float </a:t>
            </a:r>
            <a:r>
              <a:rPr lang="en-US" sz="1600" dirty="0" err="1"/>
              <a:t>floatValue</a:t>
            </a:r>
            <a:r>
              <a:rPr lang="en-US" sz="1600" dirty="0"/>
              <a:t>() double </a:t>
            </a:r>
            <a:r>
              <a:rPr lang="en-US" sz="1600" dirty="0" err="1"/>
              <a:t>doubleValue</a:t>
            </a:r>
            <a:r>
              <a:rPr lang="en-US" sz="1600" dirty="0"/>
              <a:t>() </a:t>
            </a:r>
            <a:endParaRPr lang="en-US" sz="1600" dirty="0" smtClean="0"/>
          </a:p>
          <a:p>
            <a:pPr marL="0" indent="0">
              <a:buNone/>
            </a:pPr>
            <a:r>
              <a:rPr lang="en-US" sz="1600" b="1" dirty="0">
                <a:solidFill>
                  <a:srgbClr val="7030A0"/>
                </a:solidFill>
              </a:rPr>
              <a:t>Converting Strings to Numeric Values</a:t>
            </a:r>
          </a:p>
          <a:p>
            <a:r>
              <a:rPr lang="en-US" sz="1600" dirty="0"/>
              <a:t>Each numeric wrapper class defines a static method </a:t>
            </a:r>
            <a:r>
              <a:rPr lang="en-US" sz="1600" dirty="0" err="1"/>
              <a:t>parseType</a:t>
            </a:r>
            <a:r>
              <a:rPr lang="en-US" sz="1600" dirty="0"/>
              <a:t>(String s), which returns the primitive numeric value represented by the String object passed as argument. The Type in the method name </a:t>
            </a:r>
            <a:r>
              <a:rPr lang="en-US" sz="1600" dirty="0" err="1"/>
              <a:t>parseType</a:t>
            </a:r>
            <a:r>
              <a:rPr lang="en-US" sz="1600" dirty="0"/>
              <a:t> stands for the name of a numeric wrapper class, except for the name of the Integer class which is abbreviated to Int. </a:t>
            </a:r>
            <a:endParaRPr lang="en-US" sz="1600" dirty="0" smtClean="0"/>
          </a:p>
          <a:p>
            <a:r>
              <a:rPr lang="en-US" sz="1600" dirty="0" smtClean="0"/>
              <a:t>These </a:t>
            </a:r>
            <a:r>
              <a:rPr lang="en-US" sz="1600" dirty="0"/>
              <a:t>methods throw a </a:t>
            </a:r>
            <a:r>
              <a:rPr lang="en-US" sz="1600" dirty="0" err="1"/>
              <a:t>NumberFormatException</a:t>
            </a:r>
            <a:r>
              <a:rPr lang="en-US" sz="1600" dirty="0"/>
              <a:t> if the String parameter is not a valid argument </a:t>
            </a:r>
            <a:r>
              <a:rPr lang="en-US" sz="1600" dirty="0" smtClean="0"/>
              <a:t>.</a:t>
            </a:r>
          </a:p>
          <a:p>
            <a:r>
              <a:rPr lang="en-US" sz="1600" dirty="0" smtClean="0"/>
              <a:t>type </a:t>
            </a:r>
            <a:r>
              <a:rPr lang="en-US" sz="1600" dirty="0" err="1"/>
              <a:t>parseType</a:t>
            </a:r>
            <a:r>
              <a:rPr lang="en-US" sz="1600" dirty="0"/>
              <a:t>(String s) </a:t>
            </a:r>
          </a:p>
          <a:p>
            <a:r>
              <a:rPr lang="en-US" sz="1600" dirty="0" smtClean="0"/>
              <a:t>byte </a:t>
            </a:r>
            <a:r>
              <a:rPr lang="en-US" sz="1600" dirty="0"/>
              <a:t>value1 = </a:t>
            </a:r>
            <a:r>
              <a:rPr lang="en-US" sz="1600" dirty="0" err="1"/>
              <a:t>Byte.parseByte</a:t>
            </a:r>
            <a:r>
              <a:rPr lang="en-US" sz="1600" dirty="0"/>
              <a:t>("16"); </a:t>
            </a:r>
            <a:r>
              <a:rPr lang="en-US" sz="1600" dirty="0" err="1"/>
              <a:t>int</a:t>
            </a:r>
            <a:r>
              <a:rPr lang="en-US" sz="1600" dirty="0"/>
              <a:t> value2 = </a:t>
            </a:r>
            <a:r>
              <a:rPr lang="en-US" sz="1600" dirty="0" err="1"/>
              <a:t>Integer.parseInt</a:t>
            </a:r>
            <a:r>
              <a:rPr lang="en-US" sz="1600" dirty="0"/>
              <a:t>("2010"); // </a:t>
            </a:r>
            <a:r>
              <a:rPr lang="en-US" sz="1600" dirty="0" err="1"/>
              <a:t>parseInt</a:t>
            </a:r>
            <a:r>
              <a:rPr lang="en-US" sz="1600" dirty="0"/>
              <a:t>, not </a:t>
            </a:r>
            <a:r>
              <a:rPr lang="en-US" sz="1600" dirty="0" err="1"/>
              <a:t>parseInteger</a:t>
            </a:r>
            <a:r>
              <a:rPr lang="en-US" sz="1600" dirty="0"/>
              <a:t>. </a:t>
            </a:r>
            <a:r>
              <a:rPr lang="en-US" sz="1600" dirty="0" err="1"/>
              <a:t>int</a:t>
            </a:r>
            <a:r>
              <a:rPr lang="en-US" sz="1600" dirty="0"/>
              <a:t> value3 = </a:t>
            </a:r>
            <a:r>
              <a:rPr lang="en-US" sz="1600" dirty="0" err="1"/>
              <a:t>Integer.parseInt</a:t>
            </a:r>
            <a:r>
              <a:rPr lang="en-US" sz="1600" dirty="0"/>
              <a:t>("7UP"); // </a:t>
            </a:r>
            <a:r>
              <a:rPr lang="en-US" sz="1600" dirty="0" err="1"/>
              <a:t>NumberFormatException</a:t>
            </a:r>
            <a:r>
              <a:rPr lang="en-US" sz="1600" dirty="0"/>
              <a:t> double value4 = </a:t>
            </a:r>
            <a:r>
              <a:rPr lang="en-US" sz="1600" dirty="0" err="1"/>
              <a:t>Double.parseDouble</a:t>
            </a:r>
            <a:r>
              <a:rPr lang="en-US" sz="1600" dirty="0"/>
              <a:t>("3.14"); </a:t>
            </a:r>
            <a:endParaRPr lang="en-US" sz="1600" dirty="0" smtClean="0"/>
          </a:p>
          <a:p>
            <a:pPr marL="0" indent="0">
              <a:buNone/>
            </a:pPr>
            <a:r>
              <a:rPr lang="en-US" sz="2000" b="1" dirty="0">
                <a:solidFill>
                  <a:srgbClr val="7030A0"/>
                </a:solidFill>
              </a:rPr>
              <a:t>'Math' </a:t>
            </a:r>
            <a:r>
              <a:rPr lang="en-US" sz="2000" b="1" dirty="0" smtClean="0">
                <a:solidFill>
                  <a:srgbClr val="7030A0"/>
                </a:solidFill>
              </a:rPr>
              <a:t>Class:</a:t>
            </a:r>
          </a:p>
          <a:p>
            <a:pPr algn="just"/>
            <a:r>
              <a:rPr lang="en-US" sz="1700" dirty="0"/>
              <a:t>The final class Math defines a set of static methods to support common mathematical functions, including functions for rounding numbers, performing trigonometry, generating pseudo random numbers, finding maximum and minimum of two numbers, calculating logarithms and exponentiation. </a:t>
            </a:r>
            <a:endParaRPr lang="en-US" sz="1700" dirty="0" smtClean="0"/>
          </a:p>
          <a:p>
            <a:pPr algn="just"/>
            <a:r>
              <a:rPr lang="en-US" sz="1700" dirty="0" smtClean="0"/>
              <a:t>The </a:t>
            </a:r>
            <a:r>
              <a:rPr lang="en-US" sz="1700" dirty="0"/>
              <a:t>Math class cannot be instantiated. Only the class name Math can be used to invoke the static methods.</a:t>
            </a:r>
            <a:endParaRPr lang="en-US" sz="1700" dirty="0">
              <a:solidFill>
                <a:srgbClr val="7030A0"/>
              </a:solidFill>
            </a:endParaRPr>
          </a:p>
          <a:p>
            <a:endParaRPr lang="en-US" sz="1600" dirty="0">
              <a:solidFill>
                <a:srgbClr val="7030A0"/>
              </a:solidFill>
            </a:endParaRPr>
          </a:p>
        </p:txBody>
      </p:sp>
    </p:spTree>
    <p:extLst>
      <p:ext uri="{BB962C8B-B14F-4D97-AF65-F5344CB8AC3E}">
        <p14:creationId xmlns:p14="http://schemas.microsoft.com/office/powerpoint/2010/main" val="367010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 calcmode="lin" valueType="num">
                                      <p:cBhvr additive="base">
                                        <p:cTn id="4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additive="base">
                                        <p:cTn id="5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5" end="5"/>
                                            </p:txEl>
                                          </p:spTgt>
                                        </p:tgtEl>
                                        <p:attrNameLst>
                                          <p:attrName>style.visibility</p:attrName>
                                        </p:attrNameLst>
                                      </p:cBhvr>
                                      <p:to>
                                        <p:strVal val="visible"/>
                                      </p:to>
                                    </p:set>
                                    <p:anim calcmode="lin" valueType="num">
                                      <p:cBhvr additive="base">
                                        <p:cTn id="6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 calcmode="lin" valueType="num">
                                      <p:cBhvr additive="base">
                                        <p:cTn id="6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lnSpcReduction="10000"/>
          </a:bodyPr>
          <a:lstStyle/>
          <a:p>
            <a:r>
              <a:rPr lang="en-US" sz="1600" dirty="0"/>
              <a:t>The overloaded method </a:t>
            </a:r>
            <a:r>
              <a:rPr lang="en-US" sz="1600" dirty="0">
                <a:solidFill>
                  <a:srgbClr val="7030A0"/>
                </a:solidFill>
              </a:rPr>
              <a:t>abs() </a:t>
            </a:r>
            <a:r>
              <a:rPr lang="en-US" sz="1600" dirty="0"/>
              <a:t>returns the absolute value of the argument. For a non-negative argument, the argument is returned. For a negative argument, the negation of the argument is </a:t>
            </a:r>
            <a:r>
              <a:rPr lang="en-US" sz="1600" dirty="0" smtClean="0"/>
              <a:t>returned.</a:t>
            </a:r>
          </a:p>
          <a:p>
            <a:r>
              <a:rPr lang="en-US" sz="1600" dirty="0"/>
              <a:t>The overloaded method </a:t>
            </a:r>
            <a:r>
              <a:rPr lang="en-US" sz="1600" dirty="0">
                <a:solidFill>
                  <a:srgbClr val="7030A0"/>
                </a:solidFill>
              </a:rPr>
              <a:t>min() </a:t>
            </a:r>
            <a:r>
              <a:rPr lang="en-US" sz="1600" dirty="0"/>
              <a:t>returns the smaller of the two values a and b for any numeric type.</a:t>
            </a:r>
            <a:endParaRPr lang="en-US" sz="1600" dirty="0" smtClean="0"/>
          </a:p>
          <a:p>
            <a:r>
              <a:rPr lang="en-US" sz="1600" dirty="0"/>
              <a:t>The overloaded method </a:t>
            </a:r>
            <a:r>
              <a:rPr lang="en-US" sz="1600" dirty="0">
                <a:solidFill>
                  <a:srgbClr val="7030A0"/>
                </a:solidFill>
              </a:rPr>
              <a:t>max() </a:t>
            </a:r>
            <a:r>
              <a:rPr lang="en-US" sz="1600" dirty="0"/>
              <a:t>returns the greater of the two values a and b for any numeric type.</a:t>
            </a:r>
          </a:p>
          <a:p>
            <a:r>
              <a:rPr lang="en-US" sz="1600" dirty="0">
                <a:solidFill>
                  <a:srgbClr val="7030A0"/>
                </a:solidFill>
              </a:rPr>
              <a:t>static double ceil(double d) </a:t>
            </a:r>
            <a:r>
              <a:rPr lang="en-US" sz="1600" dirty="0"/>
              <a:t>The method ceil() returns the smallest double value that is greater than or equal to the argument d, and is equal to a mathematical integer.</a:t>
            </a:r>
          </a:p>
          <a:p>
            <a:r>
              <a:rPr lang="en-US" sz="1600" dirty="0">
                <a:solidFill>
                  <a:srgbClr val="7030A0"/>
                </a:solidFill>
              </a:rPr>
              <a:t>static double floor(double d) </a:t>
            </a:r>
            <a:r>
              <a:rPr lang="en-US" sz="1600" dirty="0"/>
              <a:t>The method floor() returns the largest double value that is less than or equal to the argument d, and is equal to a mathematical integer.</a:t>
            </a:r>
          </a:p>
          <a:p>
            <a:r>
              <a:rPr lang="en-US" sz="1600" dirty="0">
                <a:solidFill>
                  <a:srgbClr val="7030A0"/>
                </a:solidFill>
              </a:rPr>
              <a:t>static </a:t>
            </a:r>
            <a:r>
              <a:rPr lang="en-US" sz="1600" dirty="0" err="1">
                <a:solidFill>
                  <a:srgbClr val="7030A0"/>
                </a:solidFill>
              </a:rPr>
              <a:t>int</a:t>
            </a:r>
            <a:r>
              <a:rPr lang="en-US" sz="1600" dirty="0">
                <a:solidFill>
                  <a:srgbClr val="7030A0"/>
                </a:solidFill>
              </a:rPr>
              <a:t> round(float f) </a:t>
            </a:r>
            <a:r>
              <a:rPr lang="en-US" sz="1600" dirty="0"/>
              <a:t>static long round(double d) The overloaded method round() returns the integer closest to the argument. This is equivalent to adding 0.5 to the argument, taking the floor of the result, and casting it to the return type. This is not the same as rounding to a specific number of decimal places, as the name of the method might suggest.</a:t>
            </a:r>
          </a:p>
          <a:p>
            <a:r>
              <a:rPr lang="en-US" sz="1600" b="1" dirty="0">
                <a:solidFill>
                  <a:srgbClr val="7030A0"/>
                </a:solidFill>
              </a:rPr>
              <a:t>Exponential Functions</a:t>
            </a:r>
          </a:p>
          <a:p>
            <a:r>
              <a:rPr lang="en-US" sz="1600" dirty="0"/>
              <a:t>static double </a:t>
            </a:r>
            <a:r>
              <a:rPr lang="en-US" sz="1600" dirty="0" err="1"/>
              <a:t>pow</a:t>
            </a:r>
            <a:r>
              <a:rPr lang="en-US" sz="1600" dirty="0"/>
              <a:t>(double d1, double d2) The method </a:t>
            </a:r>
            <a:r>
              <a:rPr lang="en-US" sz="1600" dirty="0" err="1"/>
              <a:t>pow</a:t>
            </a:r>
            <a:r>
              <a:rPr lang="en-US" sz="1600" dirty="0"/>
              <a:t>() returns the value of d1 raised to the power of d2 (i.e., d1</a:t>
            </a:r>
            <a:r>
              <a:rPr lang="en-US" sz="1600" baseline="30000" dirty="0"/>
              <a:t>d2</a:t>
            </a:r>
            <a:r>
              <a:rPr lang="en-US" sz="1600" dirty="0"/>
              <a:t>).</a:t>
            </a:r>
          </a:p>
          <a:p>
            <a:r>
              <a:rPr lang="en-US" sz="1600" dirty="0"/>
              <a:t>static double </a:t>
            </a:r>
            <a:r>
              <a:rPr lang="en-US" sz="1600" dirty="0" err="1"/>
              <a:t>exp</a:t>
            </a:r>
            <a:r>
              <a:rPr lang="en-US" sz="1600" dirty="0"/>
              <a:t>(double d) The method </a:t>
            </a:r>
            <a:r>
              <a:rPr lang="en-US" sz="1600" dirty="0" err="1"/>
              <a:t>exp</a:t>
            </a:r>
            <a:r>
              <a:rPr lang="en-US" sz="1600" dirty="0"/>
              <a:t>() returns the exponential number e raised to the power of d (i.e., </a:t>
            </a:r>
            <a:r>
              <a:rPr lang="en-US" sz="1600" dirty="0" err="1"/>
              <a:t>e</a:t>
            </a:r>
            <a:r>
              <a:rPr lang="en-US" sz="1600" baseline="30000" dirty="0" err="1"/>
              <a:t>d</a:t>
            </a:r>
            <a:r>
              <a:rPr lang="en-US" sz="1600" dirty="0"/>
              <a:t>).</a:t>
            </a:r>
          </a:p>
          <a:p>
            <a:r>
              <a:rPr lang="en-US" sz="1600" dirty="0"/>
              <a:t>static double log(double d) The method log() returns the natural logarithm (base e) of d (i.e., </a:t>
            </a:r>
            <a:r>
              <a:rPr lang="en-US" sz="1600" dirty="0" err="1"/>
              <a:t>log</a:t>
            </a:r>
            <a:r>
              <a:rPr lang="en-US" sz="1600" baseline="-25000" dirty="0" err="1"/>
              <a:t>e</a:t>
            </a:r>
            <a:r>
              <a:rPr lang="en-US" sz="1600" dirty="0" err="1"/>
              <a:t>d</a:t>
            </a:r>
            <a:r>
              <a:rPr lang="en-US" sz="1600" dirty="0"/>
              <a:t>).</a:t>
            </a:r>
          </a:p>
          <a:p>
            <a:r>
              <a:rPr lang="en-US" sz="1600" dirty="0"/>
              <a:t>static double </a:t>
            </a:r>
            <a:r>
              <a:rPr lang="en-US" sz="1600" dirty="0" err="1"/>
              <a:t>sqrt</a:t>
            </a:r>
            <a:r>
              <a:rPr lang="en-US" sz="1600" dirty="0"/>
              <a:t>(double d) The method </a:t>
            </a:r>
            <a:r>
              <a:rPr lang="en-US" sz="1600" dirty="0" err="1"/>
              <a:t>sqrt</a:t>
            </a:r>
            <a:r>
              <a:rPr lang="en-US" sz="1600" dirty="0"/>
              <a:t>() returns the square root of d (i.e., d</a:t>
            </a:r>
            <a:r>
              <a:rPr lang="en-US" sz="1600" baseline="30000" dirty="0"/>
              <a:t>0.5</a:t>
            </a:r>
            <a:r>
              <a:rPr lang="en-US" sz="1600" dirty="0"/>
              <a:t>). For a </a:t>
            </a:r>
            <a:r>
              <a:rPr lang="en-US" sz="1600" dirty="0" err="1"/>
              <a:t>NaN</a:t>
            </a:r>
            <a:r>
              <a:rPr lang="en-US" sz="1600" dirty="0"/>
              <a:t> or a negative argument, the result is a </a:t>
            </a:r>
            <a:r>
              <a:rPr lang="en-US" sz="1600" dirty="0" err="1"/>
              <a:t>NaN</a:t>
            </a:r>
            <a:r>
              <a:rPr lang="en-US" sz="1600" dirty="0"/>
              <a:t> </a:t>
            </a:r>
          </a:p>
          <a:p>
            <a:endParaRPr lang="en-US" sz="1600" dirty="0"/>
          </a:p>
        </p:txBody>
      </p:sp>
    </p:spTree>
    <p:extLst>
      <p:ext uri="{BB962C8B-B14F-4D97-AF65-F5344CB8AC3E}">
        <p14:creationId xmlns:p14="http://schemas.microsoft.com/office/powerpoint/2010/main" val="206065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2145</Words>
  <Application>Microsoft Office PowerPoint</Application>
  <PresentationFormat>On-screen Show (4:3)</PresentationFormat>
  <Paragraphs>133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Fundamental Classes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Classes</dc:title>
  <dc:creator>PRADEEP</dc:creator>
  <cp:lastModifiedBy>PRADEEP</cp:lastModifiedBy>
  <cp:revision>61</cp:revision>
  <dcterms:created xsi:type="dcterms:W3CDTF">2015-01-19T02:07:53Z</dcterms:created>
  <dcterms:modified xsi:type="dcterms:W3CDTF">2015-01-22T03:28:07Z</dcterms:modified>
</cp:coreProperties>
</file>