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94660"/>
  </p:normalViewPr>
  <p:slideViewPr>
    <p:cSldViewPr>
      <p:cViewPr varScale="1">
        <p:scale>
          <a:sx n="69" d="100"/>
          <a:sy n="69" d="100"/>
        </p:scale>
        <p:origin x="-151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742747-6E2D-4B92-952C-9FCFED0229AA}" type="datetimeFigureOut">
              <a:rPr lang="en-US" smtClean="0"/>
              <a:t>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F18E1F-5BB1-4913-B2E9-0530F24E69D0}" type="slidenum">
              <a:rPr lang="en-US" smtClean="0"/>
              <a:t>‹#›</a:t>
            </a:fld>
            <a:endParaRPr lang="en-US"/>
          </a:p>
        </p:txBody>
      </p:sp>
    </p:spTree>
    <p:extLst>
      <p:ext uri="{BB962C8B-B14F-4D97-AF65-F5344CB8AC3E}">
        <p14:creationId xmlns:p14="http://schemas.microsoft.com/office/powerpoint/2010/main" val="113130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742747-6E2D-4B92-952C-9FCFED0229AA}" type="datetimeFigureOut">
              <a:rPr lang="en-US" smtClean="0"/>
              <a:t>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F18E1F-5BB1-4913-B2E9-0530F24E69D0}" type="slidenum">
              <a:rPr lang="en-US" smtClean="0"/>
              <a:t>‹#›</a:t>
            </a:fld>
            <a:endParaRPr lang="en-US"/>
          </a:p>
        </p:txBody>
      </p:sp>
    </p:spTree>
    <p:extLst>
      <p:ext uri="{BB962C8B-B14F-4D97-AF65-F5344CB8AC3E}">
        <p14:creationId xmlns:p14="http://schemas.microsoft.com/office/powerpoint/2010/main" val="3263492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742747-6E2D-4B92-952C-9FCFED0229AA}" type="datetimeFigureOut">
              <a:rPr lang="en-US" smtClean="0"/>
              <a:t>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F18E1F-5BB1-4913-B2E9-0530F24E69D0}" type="slidenum">
              <a:rPr lang="en-US" smtClean="0"/>
              <a:t>‹#›</a:t>
            </a:fld>
            <a:endParaRPr lang="en-US"/>
          </a:p>
        </p:txBody>
      </p:sp>
    </p:spTree>
    <p:extLst>
      <p:ext uri="{BB962C8B-B14F-4D97-AF65-F5344CB8AC3E}">
        <p14:creationId xmlns:p14="http://schemas.microsoft.com/office/powerpoint/2010/main" val="1640731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742747-6E2D-4B92-952C-9FCFED0229AA}" type="datetimeFigureOut">
              <a:rPr lang="en-US" smtClean="0"/>
              <a:t>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F18E1F-5BB1-4913-B2E9-0530F24E69D0}" type="slidenum">
              <a:rPr lang="en-US" smtClean="0"/>
              <a:t>‹#›</a:t>
            </a:fld>
            <a:endParaRPr lang="en-US"/>
          </a:p>
        </p:txBody>
      </p:sp>
    </p:spTree>
    <p:extLst>
      <p:ext uri="{BB962C8B-B14F-4D97-AF65-F5344CB8AC3E}">
        <p14:creationId xmlns:p14="http://schemas.microsoft.com/office/powerpoint/2010/main" val="248527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742747-6E2D-4B92-952C-9FCFED0229AA}" type="datetimeFigureOut">
              <a:rPr lang="en-US" smtClean="0"/>
              <a:t>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F18E1F-5BB1-4913-B2E9-0530F24E69D0}" type="slidenum">
              <a:rPr lang="en-US" smtClean="0"/>
              <a:t>‹#›</a:t>
            </a:fld>
            <a:endParaRPr lang="en-US"/>
          </a:p>
        </p:txBody>
      </p:sp>
    </p:spTree>
    <p:extLst>
      <p:ext uri="{BB962C8B-B14F-4D97-AF65-F5344CB8AC3E}">
        <p14:creationId xmlns:p14="http://schemas.microsoft.com/office/powerpoint/2010/main" val="3382119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742747-6E2D-4B92-952C-9FCFED0229AA}" type="datetimeFigureOut">
              <a:rPr lang="en-US" smtClean="0"/>
              <a:t>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F18E1F-5BB1-4913-B2E9-0530F24E69D0}" type="slidenum">
              <a:rPr lang="en-US" smtClean="0"/>
              <a:t>‹#›</a:t>
            </a:fld>
            <a:endParaRPr lang="en-US"/>
          </a:p>
        </p:txBody>
      </p:sp>
    </p:spTree>
    <p:extLst>
      <p:ext uri="{BB962C8B-B14F-4D97-AF65-F5344CB8AC3E}">
        <p14:creationId xmlns:p14="http://schemas.microsoft.com/office/powerpoint/2010/main" val="1971101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742747-6E2D-4B92-952C-9FCFED0229AA}" type="datetimeFigureOut">
              <a:rPr lang="en-US" smtClean="0"/>
              <a:t>1/16/2015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F18E1F-5BB1-4913-B2E9-0530F24E69D0}" type="slidenum">
              <a:rPr lang="en-US" smtClean="0"/>
              <a:t>‹#›</a:t>
            </a:fld>
            <a:endParaRPr lang="en-US"/>
          </a:p>
        </p:txBody>
      </p:sp>
    </p:spTree>
    <p:extLst>
      <p:ext uri="{BB962C8B-B14F-4D97-AF65-F5344CB8AC3E}">
        <p14:creationId xmlns:p14="http://schemas.microsoft.com/office/powerpoint/2010/main" val="2362246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742747-6E2D-4B92-952C-9FCFED0229AA}" type="datetimeFigureOut">
              <a:rPr lang="en-US" smtClean="0"/>
              <a:t>1/16/2015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F18E1F-5BB1-4913-B2E9-0530F24E69D0}" type="slidenum">
              <a:rPr lang="en-US" smtClean="0"/>
              <a:t>‹#›</a:t>
            </a:fld>
            <a:endParaRPr lang="en-US"/>
          </a:p>
        </p:txBody>
      </p:sp>
    </p:spTree>
    <p:extLst>
      <p:ext uri="{BB962C8B-B14F-4D97-AF65-F5344CB8AC3E}">
        <p14:creationId xmlns:p14="http://schemas.microsoft.com/office/powerpoint/2010/main" val="819713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742747-6E2D-4B92-952C-9FCFED0229AA}" type="datetimeFigureOut">
              <a:rPr lang="en-US" smtClean="0"/>
              <a:t>1/16/2015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F18E1F-5BB1-4913-B2E9-0530F24E69D0}" type="slidenum">
              <a:rPr lang="en-US" smtClean="0"/>
              <a:t>‹#›</a:t>
            </a:fld>
            <a:endParaRPr lang="en-US"/>
          </a:p>
        </p:txBody>
      </p:sp>
    </p:spTree>
    <p:extLst>
      <p:ext uri="{BB962C8B-B14F-4D97-AF65-F5344CB8AC3E}">
        <p14:creationId xmlns:p14="http://schemas.microsoft.com/office/powerpoint/2010/main" val="1217502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742747-6E2D-4B92-952C-9FCFED0229AA}" type="datetimeFigureOut">
              <a:rPr lang="en-US" smtClean="0"/>
              <a:t>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F18E1F-5BB1-4913-B2E9-0530F24E69D0}" type="slidenum">
              <a:rPr lang="en-US" smtClean="0"/>
              <a:t>‹#›</a:t>
            </a:fld>
            <a:endParaRPr lang="en-US"/>
          </a:p>
        </p:txBody>
      </p:sp>
    </p:spTree>
    <p:extLst>
      <p:ext uri="{BB962C8B-B14F-4D97-AF65-F5344CB8AC3E}">
        <p14:creationId xmlns:p14="http://schemas.microsoft.com/office/powerpoint/2010/main" val="2850499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742747-6E2D-4B92-952C-9FCFED0229AA}" type="datetimeFigureOut">
              <a:rPr lang="en-US" smtClean="0"/>
              <a:t>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F18E1F-5BB1-4913-B2E9-0530F24E69D0}" type="slidenum">
              <a:rPr lang="en-US" smtClean="0"/>
              <a:t>‹#›</a:t>
            </a:fld>
            <a:endParaRPr lang="en-US"/>
          </a:p>
        </p:txBody>
      </p:sp>
    </p:spTree>
    <p:extLst>
      <p:ext uri="{BB962C8B-B14F-4D97-AF65-F5344CB8AC3E}">
        <p14:creationId xmlns:p14="http://schemas.microsoft.com/office/powerpoint/2010/main" val="2415278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742747-6E2D-4B92-952C-9FCFED0229AA}" type="datetimeFigureOut">
              <a:rPr lang="en-US" smtClean="0"/>
              <a:t>1/16/2015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F18E1F-5BB1-4913-B2E9-0530F24E69D0}" type="slidenum">
              <a:rPr lang="en-US" smtClean="0"/>
              <a:t>‹#›</a:t>
            </a:fld>
            <a:endParaRPr lang="en-US"/>
          </a:p>
        </p:txBody>
      </p:sp>
    </p:spTree>
    <p:extLst>
      <p:ext uri="{BB962C8B-B14F-4D97-AF65-F5344CB8AC3E}">
        <p14:creationId xmlns:p14="http://schemas.microsoft.com/office/powerpoint/2010/main" val="1722485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i="1" dirty="0" smtClean="0">
                <a:solidFill>
                  <a:srgbClr val="7030A0"/>
                </a:solidFill>
                <a:effectLst/>
              </a:rPr>
              <a:t>Nested Classes And Interfaces</a:t>
            </a:r>
            <a:endParaRPr lang="en-US" b="1" i="1" dirty="0">
              <a:solidFill>
                <a:srgbClr val="7030A0"/>
              </a:solidFill>
            </a:endParaRPr>
          </a:p>
        </p:txBody>
      </p:sp>
    </p:spTree>
    <p:extLst>
      <p:ext uri="{BB962C8B-B14F-4D97-AF65-F5344CB8AC3E}">
        <p14:creationId xmlns:p14="http://schemas.microsoft.com/office/powerpoint/2010/main" val="12328375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248400"/>
          </a:xfrm>
        </p:spPr>
        <p:txBody>
          <a:bodyPr>
            <a:noAutofit/>
          </a:bodyPr>
          <a:lstStyle/>
          <a:p>
            <a:pPr algn="just"/>
            <a:r>
              <a:rPr lang="en-US" sz="1600" dirty="0" smtClean="0"/>
              <a:t>A class that is declared within another class or interface, is called a nested class. Similarly, an interface that is declared within another class or interface, is called a nested interface. A top-level class or a top-level interface is one that is not nested.</a:t>
            </a:r>
          </a:p>
          <a:p>
            <a:r>
              <a:rPr lang="en-US" sz="1600" dirty="0" smtClean="0"/>
              <a:t>In addition to the top-level classes and interfaces, there are four categories of nested classes and one of nested interfaces, defined by the context these classes and interfaces are declared in:</a:t>
            </a:r>
          </a:p>
          <a:p>
            <a:r>
              <a:rPr lang="en-US" sz="1600" dirty="0" smtClean="0"/>
              <a:t>static member classes and interfaces</a:t>
            </a:r>
          </a:p>
          <a:p>
            <a:r>
              <a:rPr lang="en-US" sz="1600" dirty="0" smtClean="0"/>
              <a:t>non-static member classes</a:t>
            </a:r>
          </a:p>
          <a:p>
            <a:r>
              <a:rPr lang="en-US" sz="1600" dirty="0" smtClean="0"/>
              <a:t>local classes</a:t>
            </a:r>
          </a:p>
          <a:p>
            <a:r>
              <a:rPr lang="en-US" sz="1600" dirty="0" smtClean="0"/>
              <a:t>anonymous classes   Example:-</a:t>
            </a:r>
            <a:r>
              <a:rPr lang="en-US" sz="1600" b="1" dirty="0" smtClean="0">
                <a:solidFill>
                  <a:srgbClr val="FF0000"/>
                </a:solidFill>
              </a:rPr>
              <a:t>OverviewofInner.java</a:t>
            </a:r>
          </a:p>
          <a:p>
            <a:pPr marL="0" indent="0" algn="just">
              <a:buNone/>
            </a:pPr>
            <a:r>
              <a:rPr lang="en-US" sz="2000" i="1" dirty="0" smtClean="0">
                <a:solidFill>
                  <a:srgbClr val="7030A0"/>
                </a:solidFill>
              </a:rPr>
              <a:t>Static member classes and interfaces:</a:t>
            </a:r>
          </a:p>
          <a:p>
            <a:pPr algn="just"/>
            <a:r>
              <a:rPr lang="en-US" sz="1600" dirty="0" smtClean="0"/>
              <a:t>A static member class or a static member interface comprises the same declarations as those allowed in an ordinary top-level class or interface. </a:t>
            </a:r>
          </a:p>
          <a:p>
            <a:pPr algn="just"/>
            <a:r>
              <a:rPr lang="en-US" sz="1600" dirty="0" smtClean="0"/>
              <a:t>A static member class must be declared as a static member of an enclosing class or interface. </a:t>
            </a:r>
          </a:p>
          <a:p>
            <a:pPr algn="just"/>
            <a:r>
              <a:rPr lang="en-US" sz="1600" dirty="0" smtClean="0"/>
              <a:t>Nested interfaces are considered implicitly static, the keyword static can, therefore, be omitted. </a:t>
            </a:r>
          </a:p>
          <a:p>
            <a:pPr algn="just"/>
            <a:r>
              <a:rPr lang="en-US" sz="1600" dirty="0" smtClean="0"/>
              <a:t>Since static member classes and interfaces are members of an enclosing class or interface, they can have any member accessibility.</a:t>
            </a:r>
          </a:p>
          <a:p>
            <a:pPr algn="just"/>
            <a:r>
              <a:rPr lang="en-US" sz="1600" dirty="0" smtClean="0"/>
              <a:t>Note that a member class or interface, cannot have the same name as an enclosing class, interface, or package.</a:t>
            </a:r>
          </a:p>
          <a:p>
            <a:pPr algn="just"/>
            <a:r>
              <a:rPr lang="en-US" sz="1600" dirty="0" smtClean="0"/>
              <a:t>A static member class can be instantiated without any reference to any instance of the enclosing context, as is the case for instantiating top-level classes</a:t>
            </a:r>
          </a:p>
          <a:p>
            <a:pPr marL="0" indent="0" algn="just">
              <a:buNone/>
            </a:pPr>
            <a:endParaRPr lang="en-US" sz="1600" dirty="0" smtClean="0"/>
          </a:p>
        </p:txBody>
      </p:sp>
    </p:spTree>
    <p:extLst>
      <p:ext uri="{BB962C8B-B14F-4D97-AF65-F5344CB8AC3E}">
        <p14:creationId xmlns:p14="http://schemas.microsoft.com/office/powerpoint/2010/main" val="347025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lgn="just"/>
            <a:r>
              <a:rPr lang="en-US" sz="1600" dirty="0" smtClean="0"/>
              <a:t>Note how the full class name corresponds to the class file name (minus the extension), with the dollar sign ($) replaced by the dot sign (.).</a:t>
            </a:r>
          </a:p>
          <a:p>
            <a:pPr algn="just"/>
            <a:r>
              <a:rPr lang="en-US" sz="1600" dirty="0" smtClean="0"/>
              <a:t>Importing Member Classes examples  </a:t>
            </a:r>
            <a:r>
              <a:rPr lang="en-US" sz="1600" dirty="0" smtClean="0">
                <a:solidFill>
                  <a:srgbClr val="FF0000"/>
                </a:solidFill>
              </a:rPr>
              <a:t>ImportExp2.java &amp;ImportExp1.java</a:t>
            </a:r>
          </a:p>
          <a:p>
            <a:pPr algn="just"/>
            <a:r>
              <a:rPr lang="en-US" sz="1600" dirty="0" smtClean="0"/>
              <a:t>a static method cannot access directly other non-static fields in its own class.</a:t>
            </a:r>
          </a:p>
          <a:p>
            <a:pPr algn="just"/>
            <a:r>
              <a:rPr lang="en-US" sz="1600" dirty="0" smtClean="0"/>
              <a:t>Inner class execute  as below example </a:t>
            </a:r>
            <a:r>
              <a:rPr lang="en-US" sz="1600" dirty="0" err="1" smtClean="0">
                <a:solidFill>
                  <a:srgbClr val="FF0000"/>
                </a:solidFill>
              </a:rPr>
              <a:t>AccessInTopLevelClass</a:t>
            </a:r>
            <a:r>
              <a:rPr lang="en-US" sz="1600" dirty="0" smtClean="0">
                <a:solidFill>
                  <a:srgbClr val="FF0000"/>
                </a:solidFill>
              </a:rPr>
              <a:t> .java</a:t>
            </a:r>
          </a:p>
          <a:p>
            <a:pPr algn="just"/>
            <a:r>
              <a:rPr lang="en-US" sz="1600" dirty="0" smtClean="0">
                <a:solidFill>
                  <a:srgbClr val="7030A0"/>
                </a:solidFill>
              </a:rPr>
              <a:t>java AccessInTopLevelClass$StaticMemberClass_1$StaticMemberClass_1_1 </a:t>
            </a:r>
          </a:p>
          <a:p>
            <a:pPr marL="0" indent="0" algn="just">
              <a:buNone/>
            </a:pPr>
            <a:r>
              <a:rPr lang="en-US" sz="2000" b="1" dirty="0" smtClean="0">
                <a:solidFill>
                  <a:srgbClr val="7030A0"/>
                </a:solidFill>
              </a:rPr>
              <a:t>Non-static </a:t>
            </a:r>
            <a:r>
              <a:rPr lang="en-US" sz="2000" b="1" dirty="0">
                <a:solidFill>
                  <a:srgbClr val="7030A0"/>
                </a:solidFill>
              </a:rPr>
              <a:t>Member </a:t>
            </a:r>
            <a:r>
              <a:rPr lang="en-US" sz="2000" b="1" dirty="0" smtClean="0">
                <a:solidFill>
                  <a:srgbClr val="7030A0"/>
                </a:solidFill>
              </a:rPr>
              <a:t>Classes</a:t>
            </a:r>
          </a:p>
          <a:p>
            <a:pPr algn="just"/>
            <a:r>
              <a:rPr lang="en-US" sz="1600" dirty="0" smtClean="0"/>
              <a:t>An instance of a non-static member class can only exist with an instance of its enclosing class.</a:t>
            </a:r>
          </a:p>
          <a:p>
            <a:pPr algn="just"/>
            <a:r>
              <a:rPr lang="en-US" sz="1600" dirty="0" smtClean="0"/>
              <a:t>the non-static member class does not provide any services, only instances of the class do. However, final static variables are allowed, as these are constants.</a:t>
            </a:r>
          </a:p>
          <a:p>
            <a:pPr algn="just"/>
            <a:r>
              <a:rPr lang="en-US" sz="1600" dirty="0" smtClean="0"/>
              <a:t>Since a non-static member class is a member of an enclosing class, it can have any accessibility: public, package/default, protected, or private.</a:t>
            </a:r>
          </a:p>
          <a:p>
            <a:r>
              <a:rPr lang="en-US" sz="1600" dirty="0" smtClean="0"/>
              <a:t>Code in a non-static member class can directly refer to any member (including nested) of any enclosing class or interface, including private members. No explicit reference is required.</a:t>
            </a:r>
          </a:p>
          <a:p>
            <a:r>
              <a:rPr lang="en-US" sz="1600" dirty="0" smtClean="0"/>
              <a:t>A special form of the new operator is used to instantiate a non-static member class.</a:t>
            </a:r>
          </a:p>
          <a:p>
            <a:r>
              <a:rPr lang="en-US" sz="1600" dirty="0" smtClean="0"/>
              <a:t>&lt;enclosing object reference&gt;.new &lt;non-static member class constructor call&gt;  </a:t>
            </a:r>
            <a:r>
              <a:rPr lang="en-US" sz="1600" dirty="0" smtClean="0">
                <a:solidFill>
                  <a:srgbClr val="FF0000"/>
                </a:solidFill>
              </a:rPr>
              <a:t>Client.java</a:t>
            </a:r>
          </a:p>
          <a:p>
            <a:pPr algn="just"/>
            <a:r>
              <a:rPr lang="en-US" sz="1600" dirty="0" smtClean="0"/>
              <a:t>Accessing Members in Enclosing Context  using this keyword as below</a:t>
            </a:r>
          </a:p>
          <a:p>
            <a:pPr algn="just"/>
            <a:r>
              <a:rPr lang="en-US" sz="1600" dirty="0" smtClean="0"/>
              <a:t>&lt;enclosing class name&gt;.this   </a:t>
            </a:r>
            <a:r>
              <a:rPr lang="en-US" sz="1600" b="1" dirty="0" smtClean="0">
                <a:solidFill>
                  <a:srgbClr val="FF0000"/>
                </a:solidFill>
              </a:rPr>
              <a:t>OuterInstances.java</a:t>
            </a:r>
            <a:endParaRPr lang="en-US" sz="1600" b="1" dirty="0">
              <a:solidFill>
                <a:srgbClr val="FF0000"/>
              </a:solidFill>
            </a:endParaRPr>
          </a:p>
        </p:txBody>
      </p:sp>
    </p:spTree>
    <p:extLst>
      <p:ext uri="{BB962C8B-B14F-4D97-AF65-F5344CB8AC3E}">
        <p14:creationId xmlns:p14="http://schemas.microsoft.com/office/powerpoint/2010/main" val="355831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buNone/>
            </a:pPr>
            <a:r>
              <a:rPr lang="en-US" sz="2000" b="1" dirty="0">
                <a:solidFill>
                  <a:srgbClr val="7030A0"/>
                </a:solidFill>
              </a:rPr>
              <a:t>Local</a:t>
            </a:r>
            <a:r>
              <a:rPr lang="en-US" b="1" dirty="0"/>
              <a:t> </a:t>
            </a:r>
            <a:r>
              <a:rPr lang="en-US" sz="2000" b="1" dirty="0" smtClean="0">
                <a:solidFill>
                  <a:srgbClr val="7030A0"/>
                </a:solidFill>
              </a:rPr>
              <a:t>Classes</a:t>
            </a:r>
          </a:p>
          <a:p>
            <a:pPr algn="just"/>
            <a:r>
              <a:rPr lang="en-US" sz="1600" dirty="0"/>
              <a:t>A local class is an inner class that is defined in a block. This could be a method body, a constructor, a local block, a static initializer, or an instance </a:t>
            </a:r>
            <a:r>
              <a:rPr lang="en-US" sz="1600" dirty="0" smtClean="0"/>
              <a:t>initializer.</a:t>
            </a:r>
          </a:p>
          <a:p>
            <a:pPr algn="just"/>
            <a:r>
              <a:rPr lang="en-US" sz="1600" dirty="0"/>
              <a:t>Blocks in a non-static context have a this reference available, which denotes an instance of the class containing the block. </a:t>
            </a:r>
            <a:endParaRPr lang="en-US" sz="1600" dirty="0" smtClean="0"/>
          </a:p>
          <a:p>
            <a:pPr algn="just"/>
            <a:r>
              <a:rPr lang="en-US" sz="1600" dirty="0" smtClean="0"/>
              <a:t>An </a:t>
            </a:r>
            <a:r>
              <a:rPr lang="en-US" sz="1600" dirty="0"/>
              <a:t>instance of a local class, which is declared in such a non-static block, has an instance of the enclosing class associated with it. </a:t>
            </a:r>
            <a:endParaRPr lang="en-US" sz="1600" dirty="0" smtClean="0"/>
          </a:p>
          <a:p>
            <a:pPr algn="just"/>
            <a:r>
              <a:rPr lang="en-US" sz="1600" dirty="0"/>
              <a:t>However, if the block containing a local class declaration is defined in a static context (i.e., a static method or a static initializer), then the local class is implicitly static in the sense that its instantiation does not require any outer object. </a:t>
            </a:r>
            <a:endParaRPr lang="en-US" sz="1600" dirty="0" smtClean="0"/>
          </a:p>
          <a:p>
            <a:pPr algn="just"/>
            <a:r>
              <a:rPr lang="en-US" sz="1600" dirty="0" smtClean="0"/>
              <a:t>This </a:t>
            </a:r>
            <a:r>
              <a:rPr lang="en-US" sz="1600" dirty="0"/>
              <a:t>aspect of local classes is reminiscent of static member classes. However, note that a local class cannot be specified with the keyword static</a:t>
            </a:r>
            <a:r>
              <a:rPr lang="en-US" sz="1600" dirty="0" smtClean="0"/>
              <a:t>.</a:t>
            </a:r>
          </a:p>
          <a:p>
            <a:pPr algn="just"/>
            <a:r>
              <a:rPr lang="en-US" sz="1600" dirty="0"/>
              <a:t>Local classes cannot have static members, as they cannot provide class-specific services. However, final static fields are allowed, as these are </a:t>
            </a:r>
            <a:r>
              <a:rPr lang="en-US" sz="1600" dirty="0" smtClean="0"/>
              <a:t>constants.</a:t>
            </a:r>
          </a:p>
          <a:p>
            <a:pPr algn="just"/>
            <a:r>
              <a:rPr lang="en-US" sz="1600" dirty="0"/>
              <a:t>Local classes cannot have any accessibility modifier. The declaration of the class is only accessible in the context of the block in which it is defined, subject to the same scope rules as for local variable declarations</a:t>
            </a:r>
            <a:r>
              <a:rPr lang="en-US" sz="1600" dirty="0" smtClean="0"/>
              <a:t>.</a:t>
            </a:r>
          </a:p>
          <a:p>
            <a:pPr marL="0" indent="0" algn="just">
              <a:buNone/>
            </a:pPr>
            <a:r>
              <a:rPr lang="en-US" sz="1600" b="1" dirty="0">
                <a:solidFill>
                  <a:srgbClr val="7030A0"/>
                </a:solidFill>
              </a:rPr>
              <a:t>Accessing Declarations in </a:t>
            </a:r>
            <a:r>
              <a:rPr lang="en-US" sz="1600" b="1" dirty="0" smtClean="0">
                <a:solidFill>
                  <a:srgbClr val="7030A0"/>
                </a:solidFill>
              </a:rPr>
              <a:t>Enclosing Context</a:t>
            </a:r>
          </a:p>
          <a:p>
            <a:pPr algn="just"/>
            <a:r>
              <a:rPr lang="en-US" sz="1600" dirty="0"/>
              <a:t>Declaring a local class in a static or a non-static block, influences what the class can access in the enclosing context.</a:t>
            </a:r>
            <a:endParaRPr lang="en-US" sz="1600" b="1" dirty="0">
              <a:solidFill>
                <a:srgbClr val="7030A0"/>
              </a:solidFill>
            </a:endParaRPr>
          </a:p>
        </p:txBody>
      </p:sp>
    </p:spTree>
    <p:extLst>
      <p:ext uri="{BB962C8B-B14F-4D97-AF65-F5344CB8AC3E}">
        <p14:creationId xmlns:p14="http://schemas.microsoft.com/office/powerpoint/2010/main" val="3890285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r>
              <a:rPr lang="en-US" sz="1600" dirty="0"/>
              <a:t>A local class can access final local variables, final method parameters, and final catch-block parameters in the scope of the local context. Such final variables are also read-only in the local class</a:t>
            </a:r>
            <a:r>
              <a:rPr lang="en-US" sz="1600" dirty="0" smtClean="0"/>
              <a:t>.</a:t>
            </a:r>
          </a:p>
          <a:p>
            <a:pPr algn="just"/>
            <a:r>
              <a:rPr lang="en-US" sz="1600" dirty="0"/>
              <a:t>Access to non-final local variables is not permitted from local </a:t>
            </a:r>
            <a:r>
              <a:rPr lang="en-US" sz="1600" dirty="0" smtClean="0"/>
              <a:t>classes.</a:t>
            </a:r>
          </a:p>
          <a:p>
            <a:pPr algn="just"/>
            <a:r>
              <a:rPr lang="en-US" sz="1600" dirty="0"/>
              <a:t>Declarations in the enclosing block of a local class can be hidden by declarations in the local </a:t>
            </a:r>
            <a:r>
              <a:rPr lang="en-US" sz="1600" dirty="0" smtClean="0"/>
              <a:t>class</a:t>
            </a:r>
          </a:p>
          <a:p>
            <a:pPr algn="just"/>
            <a:r>
              <a:rPr lang="en-US" sz="1600" dirty="0"/>
              <a:t>A local class can access members inherited from its superclass in the usual way. The field nsf1 in the superclass Base is inherited by the local subclass </a:t>
            </a:r>
            <a:r>
              <a:rPr lang="en-US" sz="1600" dirty="0" err="1" smtClean="0"/>
              <a:t>NonStaticLocal</a:t>
            </a:r>
            <a:r>
              <a:rPr lang="en-US" sz="1600" dirty="0" smtClean="0"/>
              <a:t>.</a:t>
            </a:r>
          </a:p>
          <a:p>
            <a:pPr algn="just"/>
            <a:r>
              <a:rPr lang="en-US" sz="1600" dirty="0"/>
              <a:t>The special form of the this construct can be used in non-static local classes for explicit referencing of members in the enclosing class, regardless of whether these members are hidden or not</a:t>
            </a:r>
            <a:r>
              <a:rPr lang="en-US" sz="1600" dirty="0" smtClean="0"/>
              <a:t>.</a:t>
            </a:r>
          </a:p>
          <a:p>
            <a:pPr algn="just"/>
            <a:r>
              <a:rPr lang="en-US" sz="1600" dirty="0"/>
              <a:t>the special form of the this construct cannot be used in a static local class, as shown at (17), since it does not have any notion of an outer object. </a:t>
            </a:r>
            <a:endParaRPr lang="en-US" sz="1600" dirty="0" smtClean="0"/>
          </a:p>
          <a:p>
            <a:pPr algn="just"/>
            <a:r>
              <a:rPr lang="en-US" sz="1600" dirty="0"/>
              <a:t>A non-static local class can access both static and non-static members defined in the enclosing class</a:t>
            </a:r>
            <a:r>
              <a:rPr lang="en-US" sz="1600" dirty="0" smtClean="0"/>
              <a:t>.</a:t>
            </a:r>
          </a:p>
          <a:p>
            <a:pPr algn="just"/>
            <a:r>
              <a:rPr lang="en-US" sz="1600" dirty="0"/>
              <a:t>However, a static local class can only directly access members defined in the enclosing class that are static</a:t>
            </a:r>
            <a:r>
              <a:rPr lang="en-US" sz="1600" dirty="0" smtClean="0"/>
              <a:t>.</a:t>
            </a:r>
          </a:p>
          <a:p>
            <a:pPr marL="0" indent="0" algn="just">
              <a:buNone/>
            </a:pPr>
            <a:r>
              <a:rPr lang="en-US" sz="2000" b="1" dirty="0" smtClean="0">
                <a:solidFill>
                  <a:srgbClr val="7030A0"/>
                </a:solidFill>
              </a:rPr>
              <a:t>Instantiating </a:t>
            </a:r>
            <a:r>
              <a:rPr lang="en-US" sz="2000" b="1" dirty="0">
                <a:solidFill>
                  <a:srgbClr val="7030A0"/>
                </a:solidFill>
              </a:rPr>
              <a:t>Local </a:t>
            </a:r>
            <a:r>
              <a:rPr lang="en-US" sz="2000" b="1" dirty="0" smtClean="0">
                <a:solidFill>
                  <a:srgbClr val="7030A0"/>
                </a:solidFill>
              </a:rPr>
              <a:t>Classes</a:t>
            </a:r>
          </a:p>
          <a:p>
            <a:pPr algn="just"/>
            <a:r>
              <a:rPr lang="en-US" sz="1600" dirty="0"/>
              <a:t>A local class can be instantiated in the block in which it is defined. Like a local variable, a local class must be declared before being used in the block.</a:t>
            </a:r>
            <a:endParaRPr lang="en-US" sz="1600" dirty="0">
              <a:solidFill>
                <a:srgbClr val="7030A0"/>
              </a:solidFill>
            </a:endParaRPr>
          </a:p>
        </p:txBody>
      </p:sp>
    </p:spTree>
    <p:extLst>
      <p:ext uri="{BB962C8B-B14F-4D97-AF65-F5344CB8AC3E}">
        <p14:creationId xmlns:p14="http://schemas.microsoft.com/office/powerpoint/2010/main" val="1236756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just"/>
            <a:r>
              <a:rPr lang="en-US" sz="1600" dirty="0"/>
              <a:t>A method can return instances of any local class it declares. The local class type must then be assignable to the return type of the method. </a:t>
            </a:r>
            <a:endParaRPr lang="en-US" sz="1600" dirty="0" smtClean="0"/>
          </a:p>
          <a:p>
            <a:pPr algn="just"/>
            <a:r>
              <a:rPr lang="en-US" sz="1600" dirty="0" smtClean="0"/>
              <a:t>The </a:t>
            </a:r>
            <a:r>
              <a:rPr lang="en-US" sz="1600" dirty="0"/>
              <a:t>return type cannot be the same as the local class type, since this type is not accessible outside of the method. </a:t>
            </a:r>
            <a:endParaRPr lang="en-US" sz="1600" dirty="0" smtClean="0"/>
          </a:p>
          <a:p>
            <a:pPr algn="just"/>
            <a:r>
              <a:rPr lang="en-US" sz="1600" dirty="0" smtClean="0"/>
              <a:t>A </a:t>
            </a:r>
            <a:r>
              <a:rPr lang="en-US" sz="1600" dirty="0" err="1"/>
              <a:t>supertype</a:t>
            </a:r>
            <a:r>
              <a:rPr lang="en-US" sz="1600" dirty="0"/>
              <a:t> of the local class must be specified as the return type. This also means that, in order for the objects of the local class to be useful outside the method, a local class should implement an interface or override the behavior of its </a:t>
            </a:r>
            <a:r>
              <a:rPr lang="en-US" sz="1600" dirty="0" err="1"/>
              <a:t>supertypes</a:t>
            </a:r>
            <a:r>
              <a:rPr lang="en-US" sz="1600" dirty="0" smtClean="0"/>
              <a:t>.</a:t>
            </a:r>
          </a:p>
          <a:p>
            <a:pPr marL="0" indent="0" algn="just">
              <a:buNone/>
            </a:pPr>
            <a:r>
              <a:rPr lang="en-US" sz="2000" b="1" dirty="0" smtClean="0">
                <a:solidFill>
                  <a:srgbClr val="7030A0"/>
                </a:solidFill>
              </a:rPr>
              <a:t>Anonymous Classes</a:t>
            </a:r>
          </a:p>
          <a:p>
            <a:pPr algn="just"/>
            <a:r>
              <a:rPr lang="en-US" sz="1600" dirty="0"/>
              <a:t>Classes are usually first defined and then instantiated using the new operator. Anonymous classes combine the process of definition and instantiation into a single step. </a:t>
            </a:r>
            <a:endParaRPr lang="en-US" sz="1600" dirty="0" smtClean="0"/>
          </a:p>
          <a:p>
            <a:pPr algn="just"/>
            <a:r>
              <a:rPr lang="en-US" sz="1600" dirty="0" smtClean="0"/>
              <a:t>Anonymous </a:t>
            </a:r>
            <a:r>
              <a:rPr lang="en-US" sz="1600" dirty="0"/>
              <a:t>classes are defined at the location they are instantiated, using additional syntax with the new operator. As these classes do not have a name, an instance of the class can only be created together with the </a:t>
            </a:r>
            <a:r>
              <a:rPr lang="en-US" sz="1600" dirty="0" smtClean="0"/>
              <a:t>definition</a:t>
            </a:r>
          </a:p>
          <a:p>
            <a:pPr algn="just"/>
            <a:r>
              <a:rPr lang="en-US" sz="1600" dirty="0"/>
              <a:t>An anonymous class can be defined and instantiated in contexts where a reference can be used (i.e., as expressions that evaluate to a reference denoting an object). </a:t>
            </a:r>
            <a:endParaRPr lang="en-US" sz="1600" dirty="0" smtClean="0"/>
          </a:p>
          <a:p>
            <a:pPr algn="just"/>
            <a:r>
              <a:rPr lang="en-US" sz="1600" dirty="0" smtClean="0"/>
              <a:t>Anonymous </a:t>
            </a:r>
            <a:r>
              <a:rPr lang="en-US" sz="1600" dirty="0"/>
              <a:t>classes are typically used for creating objects on the fly in contexts such as the value in a return </a:t>
            </a:r>
            <a:r>
              <a:rPr lang="en-US" sz="1600" dirty="0" smtClean="0"/>
              <a:t>statement</a:t>
            </a:r>
            <a:r>
              <a:rPr lang="en-US" sz="1600" dirty="0"/>
              <a:t>, an argument in a method call, or in initialization of variables</a:t>
            </a:r>
            <a:r>
              <a:rPr lang="en-US" sz="1600" dirty="0" smtClean="0"/>
              <a:t>.</a:t>
            </a:r>
          </a:p>
          <a:p>
            <a:r>
              <a:rPr lang="en-US" sz="1600" dirty="0"/>
              <a:t>The following syntax can be used for defining and instantiating an anonymous class that extends an existing class specified by &lt;superclass name&gt;:</a:t>
            </a:r>
          </a:p>
          <a:p>
            <a:r>
              <a:rPr lang="en-US" sz="1600" dirty="0" smtClean="0"/>
              <a:t>new </a:t>
            </a:r>
            <a:r>
              <a:rPr lang="en-US" sz="1600" dirty="0"/>
              <a:t>&lt;superclass name&gt; (&lt;optional argument list&gt;) { &lt;member declarations&gt; </a:t>
            </a:r>
            <a:r>
              <a:rPr lang="en-US" sz="1600" dirty="0" smtClean="0"/>
              <a:t>}</a:t>
            </a:r>
          </a:p>
          <a:p>
            <a:r>
              <a:rPr lang="en-US" sz="1600" dirty="0"/>
              <a:t>Only non-static members and final static fields can be declared in the class body.</a:t>
            </a:r>
          </a:p>
          <a:p>
            <a:pPr algn="just"/>
            <a:endParaRPr lang="en-US" sz="1600" dirty="0">
              <a:solidFill>
                <a:srgbClr val="7030A0"/>
              </a:solidFill>
            </a:endParaRPr>
          </a:p>
        </p:txBody>
      </p:sp>
    </p:spTree>
    <p:extLst>
      <p:ext uri="{BB962C8B-B14F-4D97-AF65-F5344CB8AC3E}">
        <p14:creationId xmlns:p14="http://schemas.microsoft.com/office/powerpoint/2010/main" val="203326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just"/>
            <a:r>
              <a:rPr lang="en-US" sz="1600" dirty="0"/>
              <a:t>As references to an anonymous class cannot be declared, the functionality of the class is only available through superclass references. Usually it makes sense to override methods from the superclass. Any other members declared in an anonymous class cannot be accessed by an external </a:t>
            </a:r>
            <a:r>
              <a:rPr lang="en-US" sz="1600" dirty="0" smtClean="0"/>
              <a:t>client.</a:t>
            </a:r>
            <a:endParaRPr lang="en-US" sz="1600" dirty="0"/>
          </a:p>
        </p:txBody>
      </p:sp>
    </p:spTree>
    <p:extLst>
      <p:ext uri="{BB962C8B-B14F-4D97-AF65-F5344CB8AC3E}">
        <p14:creationId xmlns:p14="http://schemas.microsoft.com/office/powerpoint/2010/main" val="87120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358</TotalTime>
  <Words>1293</Words>
  <Application>Microsoft Office PowerPoint</Application>
  <PresentationFormat>On-screen Show (4:3)</PresentationFormat>
  <Paragraphs>60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Nested Classes And Interfaces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PRADEEP</dc:creator>
  <cp:lastModifiedBy>PRADEEP</cp:lastModifiedBy>
  <cp:revision>36</cp:revision>
  <dcterms:created xsi:type="dcterms:W3CDTF">2015-01-12T22:53:21Z</dcterms:created>
  <dcterms:modified xsi:type="dcterms:W3CDTF">2015-01-16T01:04:15Z</dcterms:modified>
</cp:coreProperties>
</file>